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sldIdLst>
    <p:sldId id="256" r:id="rId5"/>
    <p:sldId id="257" r:id="rId6"/>
    <p:sldId id="258" r:id="rId7"/>
    <p:sldId id="283" r:id="rId8"/>
    <p:sldId id="309" r:id="rId9"/>
    <p:sldId id="311" r:id="rId10"/>
    <p:sldId id="310" r:id="rId11"/>
    <p:sldId id="312" r:id="rId12"/>
    <p:sldId id="313" r:id="rId13"/>
    <p:sldId id="314" r:id="rId14"/>
    <p:sldId id="316" r:id="rId15"/>
    <p:sldId id="317" r:id="rId16"/>
    <p:sldId id="284" r:id="rId17"/>
    <p:sldId id="315" r:id="rId18"/>
    <p:sldId id="282" r:id="rId19"/>
    <p:sldId id="286" r:id="rId20"/>
    <p:sldId id="285" r:id="rId21"/>
    <p:sldId id="260" r:id="rId22"/>
    <p:sldId id="287" r:id="rId23"/>
    <p:sldId id="293" r:id="rId24"/>
    <p:sldId id="290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6" r:id="rId35"/>
    <p:sldId id="308" r:id="rId36"/>
    <p:sldId id="307" r:id="rId37"/>
  </p:sldIdLst>
  <p:sldSz cx="19002375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7761F-7F00-EF37-A838-78EDC1395130}" v="1049" dt="2023-01-15T13:14:18.229"/>
    <p1510:client id="{C293F4D3-AC9D-46A4-8FD6-140C3230FCA0}" v="3430" dt="2023-01-15T13:42:04.082"/>
    <p1510:client id="{E51D24CB-D057-1C94-FD58-3E6CB8EE58C7}" v="2628" dt="2023-01-15T01:02:36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0" y="9976062"/>
            <a:ext cx="18997426" cy="712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9872442"/>
            <a:ext cx="18997426" cy="9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214" y="1182876"/>
            <a:ext cx="15676959" cy="55580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469" spc="-7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33" y="6944373"/>
            <a:ext cx="15676959" cy="178144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741" cap="all" spc="312" baseline="0">
                <a:solidFill>
                  <a:schemeClr val="tx2"/>
                </a:solidFill>
                <a:latin typeface="+mj-lt"/>
              </a:defRPr>
            </a:lvl1pPr>
            <a:lvl2pPr marL="712592" indent="0" algn="ctr">
              <a:buNone/>
              <a:defRPr sz="3741"/>
            </a:lvl2pPr>
            <a:lvl3pPr marL="1425184" indent="0" algn="ctr">
              <a:buNone/>
              <a:defRPr sz="3741"/>
            </a:lvl3pPr>
            <a:lvl4pPr marL="2137776" indent="0" algn="ctr">
              <a:buNone/>
              <a:defRPr sz="3117"/>
            </a:lvl4pPr>
            <a:lvl5pPr marL="2850368" indent="0" algn="ctr">
              <a:buNone/>
              <a:defRPr sz="3117"/>
            </a:lvl5pPr>
            <a:lvl6pPr marL="3562960" indent="0" algn="ctr">
              <a:buNone/>
              <a:defRPr sz="3117"/>
            </a:lvl6pPr>
            <a:lvl7pPr marL="4275552" indent="0" algn="ctr">
              <a:buNone/>
              <a:defRPr sz="3117"/>
            </a:lvl7pPr>
            <a:lvl8pPr marL="4988143" indent="0" algn="ctr">
              <a:buNone/>
              <a:defRPr sz="3117"/>
            </a:lvl8pPr>
            <a:lvl9pPr marL="5700735" indent="0" algn="ctr">
              <a:buNone/>
              <a:defRPr sz="311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82248" y="6769471"/>
            <a:ext cx="153919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0" y="9976062"/>
            <a:ext cx="18997426" cy="712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9872442"/>
            <a:ext cx="18997426" cy="9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8575" y="646459"/>
            <a:ext cx="4097387" cy="8973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413" y="646458"/>
            <a:ext cx="12054632" cy="897331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0" y="9976062"/>
            <a:ext cx="18997426" cy="712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9872442"/>
            <a:ext cx="18997426" cy="9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214" y="1182876"/>
            <a:ext cx="15676959" cy="55580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46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214" y="6940489"/>
            <a:ext cx="15676959" cy="17814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741" cap="all" spc="312" baseline="0">
                <a:solidFill>
                  <a:schemeClr val="tx2"/>
                </a:solidFill>
                <a:latin typeface="+mj-lt"/>
              </a:defRPr>
            </a:lvl1pPr>
            <a:lvl2pPr marL="712592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2pPr>
            <a:lvl3pPr marL="142518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7776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4pPr>
            <a:lvl5pPr marL="2850368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5pPr>
            <a:lvl6pPr marL="3562960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6pPr>
            <a:lvl7pPr marL="4275552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7pPr>
            <a:lvl8pPr marL="4988143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8pPr>
            <a:lvl9pPr marL="5700735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82248" y="6769471"/>
            <a:ext cx="153919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0214" y="446690"/>
            <a:ext cx="15676959" cy="2261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0212" y="2876696"/>
            <a:ext cx="7695962" cy="6270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211" y="2876698"/>
            <a:ext cx="7695962" cy="6270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10214" y="446690"/>
            <a:ext cx="15676959" cy="2261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214" y="2877192"/>
            <a:ext cx="7695962" cy="1147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117" b="0" cap="all" baseline="0">
                <a:solidFill>
                  <a:schemeClr val="tx2"/>
                </a:solidFill>
              </a:defRPr>
            </a:lvl1pPr>
            <a:lvl2pPr marL="712592" indent="0">
              <a:buNone/>
              <a:defRPr sz="3117" b="1"/>
            </a:lvl2pPr>
            <a:lvl3pPr marL="1425184" indent="0">
              <a:buNone/>
              <a:defRPr sz="2805" b="1"/>
            </a:lvl3pPr>
            <a:lvl4pPr marL="2137776" indent="0">
              <a:buNone/>
              <a:defRPr sz="2494" b="1"/>
            </a:lvl4pPr>
            <a:lvl5pPr marL="2850368" indent="0">
              <a:buNone/>
              <a:defRPr sz="2494" b="1"/>
            </a:lvl5pPr>
            <a:lvl6pPr marL="3562960" indent="0">
              <a:buNone/>
              <a:defRPr sz="2494" b="1"/>
            </a:lvl6pPr>
            <a:lvl7pPr marL="4275552" indent="0">
              <a:buNone/>
              <a:defRPr sz="2494" b="1"/>
            </a:lvl7pPr>
            <a:lvl8pPr marL="4988143" indent="0">
              <a:buNone/>
              <a:defRPr sz="2494" b="1"/>
            </a:lvl8pPr>
            <a:lvl9pPr marL="5700735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0214" y="4024735"/>
            <a:ext cx="7695962" cy="5265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91211" y="2877192"/>
            <a:ext cx="7695962" cy="1147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117" b="0" cap="all" baseline="0">
                <a:solidFill>
                  <a:schemeClr val="tx2"/>
                </a:solidFill>
              </a:defRPr>
            </a:lvl1pPr>
            <a:lvl2pPr marL="712592" indent="0">
              <a:buNone/>
              <a:defRPr sz="3117" b="1"/>
            </a:lvl2pPr>
            <a:lvl3pPr marL="1425184" indent="0">
              <a:buNone/>
              <a:defRPr sz="2805" b="1"/>
            </a:lvl3pPr>
            <a:lvl4pPr marL="2137776" indent="0">
              <a:buNone/>
              <a:defRPr sz="2494" b="1"/>
            </a:lvl4pPr>
            <a:lvl5pPr marL="2850368" indent="0">
              <a:buNone/>
              <a:defRPr sz="2494" b="1"/>
            </a:lvl5pPr>
            <a:lvl6pPr marL="3562960" indent="0">
              <a:buNone/>
              <a:defRPr sz="2494" b="1"/>
            </a:lvl6pPr>
            <a:lvl7pPr marL="4275552" indent="0">
              <a:buNone/>
              <a:defRPr sz="2494" b="1"/>
            </a:lvl7pPr>
            <a:lvl8pPr marL="4988143" indent="0">
              <a:buNone/>
              <a:defRPr sz="2494" b="1"/>
            </a:lvl8pPr>
            <a:lvl9pPr marL="5700735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91211" y="4024735"/>
            <a:ext cx="7695962" cy="5265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0" y="9976062"/>
            <a:ext cx="18997426" cy="712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4" y="9872442"/>
            <a:ext cx="18997426" cy="9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313538" cy="10688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296830" y="0"/>
            <a:ext cx="99762" cy="1068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89" y="926347"/>
            <a:ext cx="4988123" cy="3562879"/>
          </a:xfrm>
        </p:spPr>
        <p:txBody>
          <a:bodyPr anchor="b">
            <a:normAutofit/>
          </a:bodyPr>
          <a:lstStyle>
            <a:lvl1pPr>
              <a:defRPr sz="5611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185" y="1140122"/>
            <a:ext cx="10118765" cy="8194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589" y="4560486"/>
            <a:ext cx="4988123" cy="526658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338">
                <a:solidFill>
                  <a:srgbClr val="FFFFFF"/>
                </a:solidFill>
              </a:defRPr>
            </a:lvl1pPr>
            <a:lvl2pPr marL="712592" indent="0">
              <a:buNone/>
              <a:defRPr sz="1870"/>
            </a:lvl2pPr>
            <a:lvl3pPr marL="1425184" indent="0">
              <a:buNone/>
              <a:defRPr sz="1559"/>
            </a:lvl3pPr>
            <a:lvl4pPr marL="2137776" indent="0">
              <a:buNone/>
              <a:defRPr sz="1403"/>
            </a:lvl4pPr>
            <a:lvl5pPr marL="2850368" indent="0">
              <a:buNone/>
              <a:defRPr sz="1403"/>
            </a:lvl5pPr>
            <a:lvl6pPr marL="3562960" indent="0">
              <a:buNone/>
              <a:defRPr sz="1403"/>
            </a:lvl6pPr>
            <a:lvl7pPr marL="4275552" indent="0">
              <a:buNone/>
              <a:defRPr sz="1403"/>
            </a:lvl7pPr>
            <a:lvl8pPr marL="4988143" indent="0">
              <a:buNone/>
              <a:defRPr sz="1403"/>
            </a:lvl8pPr>
            <a:lvl9pPr marL="5700735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5544" y="10067995"/>
            <a:ext cx="4081193" cy="569071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82185" y="10067995"/>
            <a:ext cx="7244655" cy="5690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719572"/>
            <a:ext cx="18997426" cy="2969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4" y="7660465"/>
            <a:ext cx="18997426" cy="9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214" y="7909592"/>
            <a:ext cx="15762470" cy="1282637"/>
          </a:xfrm>
        </p:spPr>
        <p:txBody>
          <a:bodyPr lIns="91440" tIns="0" rIns="91440" bIns="0" anchor="b">
            <a:noAutofit/>
          </a:bodyPr>
          <a:lstStyle>
            <a:lvl1pPr>
              <a:defRPr sz="5611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9002352" cy="766046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988">
                <a:solidFill>
                  <a:schemeClr val="bg1"/>
                </a:solidFill>
              </a:defRPr>
            </a:lvl1pPr>
            <a:lvl2pPr marL="712592" indent="0">
              <a:buNone/>
              <a:defRPr sz="4364"/>
            </a:lvl2pPr>
            <a:lvl3pPr marL="1425184" indent="0">
              <a:buNone/>
              <a:defRPr sz="3741"/>
            </a:lvl3pPr>
            <a:lvl4pPr marL="2137776" indent="0">
              <a:buNone/>
              <a:defRPr sz="3117"/>
            </a:lvl4pPr>
            <a:lvl5pPr marL="2850368" indent="0">
              <a:buNone/>
              <a:defRPr sz="3117"/>
            </a:lvl5pPr>
            <a:lvl6pPr marL="3562960" indent="0">
              <a:buNone/>
              <a:defRPr sz="3117"/>
            </a:lvl6pPr>
            <a:lvl7pPr marL="4275552" indent="0">
              <a:buNone/>
              <a:defRPr sz="3117"/>
            </a:lvl7pPr>
            <a:lvl8pPr marL="4988143" indent="0">
              <a:buNone/>
              <a:defRPr sz="3117"/>
            </a:lvl8pPr>
            <a:lvl9pPr marL="5700735" indent="0">
              <a:buNone/>
              <a:defRPr sz="311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0214" y="9206478"/>
            <a:ext cx="15762470" cy="926349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35"/>
              </a:spcAft>
              <a:buNone/>
              <a:defRPr sz="2338">
                <a:solidFill>
                  <a:srgbClr val="FFFFFF"/>
                </a:solidFill>
              </a:defRPr>
            </a:lvl1pPr>
            <a:lvl2pPr marL="712592" indent="0">
              <a:buNone/>
              <a:defRPr sz="1870"/>
            </a:lvl2pPr>
            <a:lvl3pPr marL="1425184" indent="0">
              <a:buNone/>
              <a:defRPr sz="1559"/>
            </a:lvl3pPr>
            <a:lvl4pPr marL="2137776" indent="0">
              <a:buNone/>
              <a:defRPr sz="1403"/>
            </a:lvl4pPr>
            <a:lvl5pPr marL="2850368" indent="0">
              <a:buNone/>
              <a:defRPr sz="1403"/>
            </a:lvl5pPr>
            <a:lvl6pPr marL="3562960" indent="0">
              <a:buNone/>
              <a:defRPr sz="1403"/>
            </a:lvl6pPr>
            <a:lvl7pPr marL="4275552" indent="0">
              <a:buNone/>
              <a:defRPr sz="1403"/>
            </a:lvl7pPr>
            <a:lvl8pPr marL="4988143" indent="0">
              <a:buNone/>
              <a:defRPr sz="1403"/>
            </a:lvl8pPr>
            <a:lvl9pPr marL="5700735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976062"/>
            <a:ext cx="19002375" cy="712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872443"/>
            <a:ext cx="19002377" cy="102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0214" y="446690"/>
            <a:ext cx="15676959" cy="2261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214" y="2876696"/>
            <a:ext cx="15676959" cy="627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215" y="10067995"/>
            <a:ext cx="3853266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5265" y="10067995"/>
            <a:ext cx="751679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0793" y="10067995"/>
            <a:ext cx="2044914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860231" y="2708544"/>
            <a:ext cx="155344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1425184" rtl="0" eaLnBrk="1" latinLnBrk="0" hangingPunct="1">
        <a:lnSpc>
          <a:spcPct val="85000"/>
        </a:lnSpc>
        <a:spcBef>
          <a:spcPct val="0"/>
        </a:spcBef>
        <a:buNone/>
        <a:defRPr sz="7481" kern="1200" spc="-7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42518" indent="-142518" algn="l" defTabSz="1425184" rtl="0" eaLnBrk="1" latinLnBrk="0" hangingPunct="1">
        <a:lnSpc>
          <a:spcPct val="90000"/>
        </a:lnSpc>
        <a:spcBef>
          <a:spcPts val="1870"/>
        </a:spcBef>
        <a:spcAft>
          <a:spcPts val="312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1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8577" indent="-285037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8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83614" indent="-285037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68651" indent="-285037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53688" indent="-285037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4460" indent="-356296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26180" indent="-356296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337900" indent="-356296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649620" indent="-356296" algn="l" defTabSz="1425184" rtl="0" eaLnBrk="1" latinLnBrk="0" hangingPunct="1">
        <a:lnSpc>
          <a:spcPct val="90000"/>
        </a:lnSpc>
        <a:spcBef>
          <a:spcPts val="312"/>
        </a:spcBef>
        <a:spcAft>
          <a:spcPts val="623"/>
        </a:spcAft>
        <a:buClr>
          <a:schemeClr val="accent1"/>
        </a:buClr>
        <a:buFont typeface="Calibri" pitchFamily="34" charset="0"/>
        <a:buChar char="◦"/>
        <a:defRPr sz="218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712592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425184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3pPr>
      <a:lvl4pPr marL="2137776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2850368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562960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275552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4988143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5700735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06" y="3186041"/>
            <a:ext cx="3733800" cy="43165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1463" y="1116394"/>
            <a:ext cx="9078686" cy="12751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6930"/>
              </a:spcAft>
            </a:pPr>
            <a:r>
              <a:rPr lang="id-ID" sz="4000" b="1">
                <a:latin typeface="Times New Roman"/>
              </a:rPr>
              <a:t>PRESENTASI</a:t>
            </a:r>
            <a:r>
              <a:rPr lang="en-US" sz="4000" b="1">
                <a:latin typeface="Times New Roman"/>
              </a:rPr>
              <a:t> ANALISIS DATA BABAK SEMIFINAL STC LOGIKA UI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5037" y="7791450"/>
            <a:ext cx="6331537" cy="1542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d-ID" sz="4000">
                <a:latin typeface="Times New Roman"/>
              </a:rPr>
              <a:t>N</a:t>
            </a:r>
            <a:r>
              <a:rPr lang="en-US" sz="4400" err="1">
                <a:latin typeface="Times New Roman"/>
              </a:rPr>
              <a:t>omor</a:t>
            </a:r>
            <a:r>
              <a:rPr lang="en-US" sz="4000">
                <a:latin typeface="Times New Roman"/>
              </a:rPr>
              <a:t> P</a:t>
            </a:r>
            <a:r>
              <a:rPr lang="id-ID" sz="4000">
                <a:latin typeface="Times New Roman"/>
              </a:rPr>
              <a:t>eserta</a:t>
            </a:r>
            <a:endParaRPr lang="id-ID" sz="4800" b="1">
              <a:latin typeface="Times New Roman"/>
            </a:endParaRPr>
          </a:p>
          <a:p>
            <a:pPr algn="ctr"/>
            <a:r>
              <a:rPr lang="en-US" sz="4800" b="1">
                <a:latin typeface="Times New Roman"/>
              </a:rPr>
              <a:t>23</a:t>
            </a:r>
            <a:r>
              <a:rPr lang="id-ID" sz="4800" b="1">
                <a:latin typeface="Times New Roman"/>
              </a:rPr>
              <a:t>-</a:t>
            </a:r>
            <a:r>
              <a:rPr lang="en-US" sz="4800" b="1">
                <a:latin typeface="Times New Roman"/>
              </a:rPr>
              <a:t>03</a:t>
            </a:r>
            <a:r>
              <a:rPr lang="en-US" sz="4800">
                <a:latin typeface="Times New Roman"/>
              </a:rPr>
              <a:t>-</a:t>
            </a:r>
            <a:r>
              <a:rPr lang="en-US" sz="4800" b="1">
                <a:latin typeface="Times New Roman"/>
              </a:rPr>
              <a:t>078-9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454BA-AF98-AA47-83E9-876784B82D66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kategorik pada data </a:t>
            </a:r>
            <a:r>
              <a:rPr lang="id-ID" sz="3200" i="1">
                <a:latin typeface="Times New Roman"/>
              </a:rPr>
              <a:t>app </a:t>
            </a:r>
            <a:r>
              <a:rPr lang="id-ID" sz="3200">
                <a:latin typeface="Times New Roman"/>
              </a:rPr>
              <a:t>[4]: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430244-5058-D72D-01E9-3BD610CD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60" y="2102846"/>
            <a:ext cx="13989253" cy="322817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6FA051B-8174-7384-9AE6-388DD1F4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60" y="5670073"/>
            <a:ext cx="13989253" cy="41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172D8-6934-7FB4-F361-014B2D13FEFE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 i="1">
                <a:latin typeface="Times New Roman"/>
              </a:rPr>
              <a:t>Box plot</a:t>
            </a:r>
            <a:r>
              <a:rPr lang="id-ID" sz="3200">
                <a:latin typeface="Times New Roman"/>
              </a:rPr>
              <a:t> untuk variabel numerik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214AC6-E6D3-9E3F-C39F-C2D0C418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69" y="1964214"/>
            <a:ext cx="5517759" cy="3682206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BDDAA8B-BEFC-BE82-5FB2-DC67BF90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07" y="1964213"/>
            <a:ext cx="5457160" cy="368220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210375A-D550-468F-5D6E-E221B942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46" y="1964213"/>
            <a:ext cx="5471024" cy="3682205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5B1F96-CB0C-E175-A4DD-879C5C3C2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68" y="5891108"/>
            <a:ext cx="5517759" cy="3713499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E526D8B-77B3-201B-C0CB-07326E261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406" y="5954763"/>
            <a:ext cx="5457161" cy="366842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8DE7AE4-4A9E-FAB2-5FAC-F48292557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6346" y="5954764"/>
            <a:ext cx="5396763" cy="36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354A2-9DAF-A5FB-61F7-3EC89760BD10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 i="1">
                <a:latin typeface="Times New Roman"/>
              </a:rPr>
              <a:t>Box plot</a:t>
            </a:r>
            <a:r>
              <a:rPr lang="id-ID" sz="3200">
                <a:latin typeface="Times New Roman"/>
              </a:rPr>
              <a:t> untuk variabel numerik pada data </a:t>
            </a:r>
            <a:r>
              <a:rPr lang="id-ID" sz="3200" i="1">
                <a:latin typeface="Times New Roman"/>
              </a:rPr>
              <a:t>app </a:t>
            </a:r>
            <a:r>
              <a:rPr lang="id-ID" sz="3200">
                <a:latin typeface="Times New Roman"/>
              </a:rPr>
              <a:t>[2]: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867492-9DAC-DEB6-A27C-195C25ED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48" y="1964213"/>
            <a:ext cx="5490715" cy="36822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CD39D0-86CB-EC56-17C4-0ECAAB57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258" y="1937412"/>
            <a:ext cx="5490715" cy="370900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ACC6929-698D-5941-503A-C8112D5DA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880"/>
          <a:stretch/>
        </p:blipFill>
        <p:spPr bwMode="auto">
          <a:xfrm>
            <a:off x="3575048" y="5868243"/>
            <a:ext cx="5537804" cy="3682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F922736-ADB7-0514-AC89-CF7E1BE1B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59" r="1"/>
          <a:stretch/>
        </p:blipFill>
        <p:spPr bwMode="auto">
          <a:xfrm>
            <a:off x="9559706" y="5891105"/>
            <a:ext cx="5626270" cy="3737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130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60075-EB28-80FA-F573-FA0A2C36072A}"/>
              </a:ext>
            </a:extLst>
          </p:cNvPr>
          <p:cNvSpPr/>
          <p:nvPr/>
        </p:nvSpPr>
        <p:spPr>
          <a:xfrm>
            <a:off x="1429429" y="1355693"/>
            <a:ext cx="7657421" cy="77358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Pengecekan </a:t>
            </a:r>
            <a:r>
              <a:rPr lang="id-ID" sz="3200" i="1">
                <a:latin typeface="Times New Roman"/>
              </a:rPr>
              <a:t>missing value</a:t>
            </a:r>
            <a:r>
              <a:rPr lang="id-ID" sz="3200">
                <a:latin typeface="Times New Roman"/>
              </a:rPr>
              <a:t>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 i="1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Jumlah baris duplikat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 348.472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355247-7C85-F8CD-BDA3-96838451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56" y="2191423"/>
            <a:ext cx="3179859" cy="460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1DA231-FE9E-EB56-ECB6-88B75AF46F49}"/>
              </a:ext>
            </a:extLst>
          </p:cNvPr>
          <p:cNvSpPr/>
          <p:nvPr/>
        </p:nvSpPr>
        <p:spPr>
          <a:xfrm>
            <a:off x="9501187" y="1355693"/>
            <a:ext cx="8071759" cy="77358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Jumlah baris dan kolom pada 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: </a:t>
            </a:r>
            <a:r>
              <a:rPr lang="nl-NL" sz="3200">
                <a:latin typeface="Times New Roman"/>
              </a:rPr>
              <a:t>1.048.575 baris × 3 kolom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Variabel dan tipe data pada 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Pengecekan </a:t>
            </a:r>
            <a:r>
              <a:rPr lang="id-ID" sz="3200" i="1">
                <a:latin typeface="Times New Roman"/>
              </a:rPr>
              <a:t>missing value</a:t>
            </a:r>
            <a:r>
              <a:rPr lang="id-ID" sz="3200">
                <a:latin typeface="Times New Roman"/>
              </a:rPr>
              <a:t> pada 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 i="1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Jumlah baris duplikat pada 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: 0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CB112-888F-5028-CBEF-73EAE8F7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922" y="2927403"/>
            <a:ext cx="5034602" cy="2565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09745-264B-DB33-ECAD-66A2A5E4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4646" y="6468147"/>
            <a:ext cx="2513173" cy="11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220083-F433-173B-802B-3CA06C3B4628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pada 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93F59A6-8F27-A25E-23AC-0026854A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856686"/>
            <a:ext cx="11979595" cy="3624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96257B-8CB6-F6A9-4815-E0FD6794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" y="5618640"/>
            <a:ext cx="11979595" cy="3671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C87A-6CD7-41CC-4644-4D94CC957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104" y="3641301"/>
            <a:ext cx="5820411" cy="36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B17781-3088-F38B-064C-58D5E32306DD}"/>
              </a:ext>
            </a:extLst>
          </p:cNvPr>
          <p:cNvSpPr/>
          <p:nvPr/>
        </p:nvSpPr>
        <p:spPr>
          <a:xfrm>
            <a:off x="1513114" y="644306"/>
            <a:ext cx="8082951" cy="95245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just"/>
            <a:r>
              <a:rPr lang="id-ID" sz="6000" b="1" i="1">
                <a:latin typeface="Times New Roman"/>
              </a:rPr>
              <a:t>Data</a:t>
            </a:r>
            <a:r>
              <a:rPr lang="id-ID" sz="4400" b="1" i="1">
                <a:latin typeface="Times New Roman"/>
              </a:rPr>
              <a:t> </a:t>
            </a:r>
            <a:r>
              <a:rPr lang="id-ID" sz="6000" b="1" i="1">
                <a:latin typeface="Times New Roman"/>
              </a:rPr>
              <a:t>Preparation</a:t>
            </a:r>
            <a:endParaRPr lang="en-US" sz="4400" b="1" i="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1A39F-FC42-A0A1-6062-D8CC8B512010}"/>
              </a:ext>
            </a:extLst>
          </p:cNvPr>
          <p:cNvSpPr txBox="1"/>
          <p:nvPr/>
        </p:nvSpPr>
        <p:spPr>
          <a:xfrm>
            <a:off x="1260457" y="2199814"/>
            <a:ext cx="7995962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>
                <a:latin typeface="Times New Roman"/>
                <a:cs typeface="Times New Roman"/>
              </a:rPr>
              <a:t>Penanganan baris duplikat pada data </a:t>
            </a:r>
            <a:r>
              <a:rPr lang="id-ID" sz="3200" i="1">
                <a:latin typeface="Times New Roman"/>
                <a:cs typeface="Times New Roman"/>
              </a:rPr>
              <a:t>app </a:t>
            </a:r>
            <a:r>
              <a:rPr lang="id-ID" sz="3200">
                <a:latin typeface="Times New Roman"/>
                <a:cs typeface="Times New Roman"/>
              </a:rPr>
              <a:t>untuk entri dengan fitur sama namun ID berbeda sehingga jumlah baris dari </a:t>
            </a:r>
            <a:r>
              <a:rPr lang="nl-NL" sz="3200">
                <a:latin typeface="Times New Roman"/>
                <a:cs typeface="Times New Roman"/>
              </a:rPr>
              <a:t>438.557 baris menjadi 90.085 baris</a:t>
            </a:r>
            <a:endParaRPr lang="en-US" sz="3200">
              <a:ea typeface="+mn-lt"/>
              <a:cs typeface="+mn-lt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r>
              <a:rPr lang="nl-NL" sz="3200">
                <a:latin typeface="Times New Roman"/>
                <a:cs typeface="Times New Roman"/>
              </a:rPr>
              <a:t>Penanganan </a:t>
            </a:r>
            <a:r>
              <a:rPr lang="nl-NL" sz="3200" i="1">
                <a:latin typeface="Times New Roman"/>
                <a:cs typeface="Times New Roman"/>
              </a:rPr>
              <a:t>missing values</a:t>
            </a:r>
            <a:r>
              <a:rPr lang="nl-NL" sz="3200">
                <a:latin typeface="Times New Roman"/>
                <a:cs typeface="Times New Roman"/>
              </a:rPr>
              <a:t> fitur </a:t>
            </a:r>
            <a:r>
              <a:rPr lang="nl-NL" sz="3200" i="1">
                <a:latin typeface="Times New Roman"/>
                <a:cs typeface="Times New Roman"/>
              </a:rPr>
              <a:t>OCCUPATION_TYPE</a:t>
            </a:r>
            <a:r>
              <a:rPr lang="nl-NL" sz="3200">
                <a:latin typeface="Times New Roman"/>
                <a:cs typeface="Times New Roman"/>
              </a:rPr>
              <a:t> pada data app menggunakan algoritma </a:t>
            </a:r>
            <a:r>
              <a:rPr lang="nl-NL" sz="3200" i="1">
                <a:latin typeface="Times New Roman"/>
                <a:cs typeface="Times New Roman"/>
              </a:rPr>
              <a:t>classfier multiclass </a:t>
            </a:r>
            <a:r>
              <a:rPr lang="nl-NL" sz="3200">
                <a:latin typeface="Times New Roman"/>
                <a:cs typeface="Times New Roman"/>
              </a:rPr>
              <a:t>dengan membuat </a:t>
            </a:r>
            <a:r>
              <a:rPr lang="nl-NL" sz="3200" i="1">
                <a:latin typeface="Times New Roman"/>
                <a:cs typeface="Times New Roman"/>
              </a:rPr>
              <a:t>training set </a:t>
            </a:r>
            <a:r>
              <a:rPr lang="nl-NL" sz="3200">
                <a:latin typeface="Times New Roman"/>
                <a:cs typeface="Times New Roman"/>
              </a:rPr>
              <a:t>data app tanpa </a:t>
            </a:r>
            <a:r>
              <a:rPr lang="nl-NL" sz="3200" i="1">
                <a:latin typeface="Times New Roman"/>
                <a:cs typeface="Times New Roman"/>
              </a:rPr>
              <a:t>missing values</a:t>
            </a:r>
            <a:r>
              <a:rPr lang="nl-NL" sz="3200">
                <a:latin typeface="Times New Roman"/>
                <a:cs typeface="Times New Roman"/>
              </a:rPr>
              <a:t> dan </a:t>
            </a:r>
            <a:r>
              <a:rPr lang="nl-NL" sz="3200" i="1">
                <a:latin typeface="Times New Roman"/>
                <a:cs typeface="Times New Roman"/>
              </a:rPr>
              <a:t>testing set </a:t>
            </a:r>
            <a:r>
              <a:rPr lang="nl-NL" sz="3200">
                <a:latin typeface="Times New Roman"/>
                <a:cs typeface="Times New Roman"/>
              </a:rPr>
              <a:t>data </a:t>
            </a:r>
            <a:r>
              <a:rPr lang="nl-NL" sz="3200" i="1">
                <a:latin typeface="Times New Roman"/>
                <a:cs typeface="Times New Roman"/>
              </a:rPr>
              <a:t>app</a:t>
            </a:r>
            <a:r>
              <a:rPr lang="nl-NL" sz="3200">
                <a:latin typeface="Times New Roman"/>
                <a:cs typeface="Times New Roman"/>
              </a:rPr>
              <a:t> dengan </a:t>
            </a:r>
            <a:r>
              <a:rPr lang="nl-NL" sz="3200" i="1">
                <a:latin typeface="Times New Roman"/>
                <a:cs typeface="Times New Roman"/>
              </a:rPr>
              <a:t>missing values </a:t>
            </a:r>
            <a:r>
              <a:rPr lang="nl-NL" sz="3200">
                <a:latin typeface="Times New Roman"/>
                <a:cs typeface="Times New Roman"/>
              </a:rPr>
              <a:t>yang akan diprediksi</a:t>
            </a: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1B02-8281-6EF7-24FE-E68E39DCA7D6}"/>
              </a:ext>
            </a:extLst>
          </p:cNvPr>
          <p:cNvSpPr txBox="1"/>
          <p:nvPr/>
        </p:nvSpPr>
        <p:spPr>
          <a:xfrm>
            <a:off x="9338855" y="2202161"/>
            <a:ext cx="8578583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nl-NL" sz="3200">
                <a:latin typeface="Times New Roman"/>
                <a:cs typeface="Times New Roman"/>
              </a:rPr>
              <a:t>Penggabungan atau </a:t>
            </a:r>
            <a:r>
              <a:rPr lang="nl-NL" sz="3200" i="1">
                <a:latin typeface="Times New Roman"/>
                <a:cs typeface="Times New Roman"/>
              </a:rPr>
              <a:t>merge </a:t>
            </a:r>
            <a:r>
              <a:rPr lang="nl-NL" sz="3200">
                <a:latin typeface="Times New Roman"/>
                <a:cs typeface="Times New Roman"/>
              </a:rPr>
              <a:t>data </a:t>
            </a:r>
            <a:r>
              <a:rPr lang="nl-NL" sz="3200" i="1">
                <a:latin typeface="Times New Roman"/>
                <a:cs typeface="Times New Roman"/>
              </a:rPr>
              <a:t>app </a:t>
            </a:r>
            <a:r>
              <a:rPr lang="nl-NL" sz="3200">
                <a:latin typeface="Times New Roman"/>
                <a:cs typeface="Times New Roman"/>
              </a:rPr>
              <a:t>dan</a:t>
            </a:r>
            <a:r>
              <a:rPr lang="nl-NL" sz="3200" i="1">
                <a:latin typeface="Times New Roman"/>
                <a:cs typeface="Times New Roman"/>
              </a:rPr>
              <a:t> credit </a:t>
            </a:r>
            <a:r>
              <a:rPr lang="nl-NL" sz="3200">
                <a:latin typeface="Times New Roman"/>
                <a:cs typeface="Times New Roman"/>
              </a:rPr>
              <a:t>pada </a:t>
            </a:r>
            <a:r>
              <a:rPr lang="nl-NL" sz="3200" i="1">
                <a:latin typeface="Times New Roman"/>
                <a:cs typeface="Times New Roman"/>
              </a:rPr>
              <a:t>primary key </a:t>
            </a:r>
            <a:r>
              <a:rPr lang="nl-NL" sz="3200">
                <a:latin typeface="Times New Roman"/>
                <a:cs typeface="Times New Roman"/>
              </a:rPr>
              <a:t>yang sama yaitu ID menghasilkan 217.273 baris × 20 kolom</a:t>
            </a:r>
            <a:endParaRPr lang="nl-NL" sz="3200">
              <a:ea typeface="+mn-lt"/>
              <a:cs typeface="+mn-lt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r>
              <a:rPr lang="nl-NL" sz="3200">
                <a:latin typeface="Times New Roman"/>
                <a:cs typeface="Times New Roman"/>
              </a:rPr>
              <a:t>Pembuatan fitur </a:t>
            </a:r>
            <a:r>
              <a:rPr lang="nl-NL" sz="3200" i="1">
                <a:latin typeface="Times New Roman"/>
                <a:cs typeface="Times New Roman"/>
              </a:rPr>
              <a:t>TARGET </a:t>
            </a:r>
            <a:r>
              <a:rPr lang="nl-NL" sz="3200">
                <a:latin typeface="Times New Roman"/>
                <a:cs typeface="Times New Roman"/>
              </a:rPr>
              <a:t>serta </a:t>
            </a:r>
            <a:r>
              <a:rPr lang="nl-NL" sz="3200" i="1">
                <a:latin typeface="Times New Roman"/>
                <a:cs typeface="Times New Roman"/>
              </a:rPr>
              <a:t>labeling good </a:t>
            </a:r>
            <a:r>
              <a:rPr lang="nl-NL" sz="3200">
                <a:latin typeface="Times New Roman"/>
                <a:cs typeface="Times New Roman"/>
              </a:rPr>
              <a:t>dan </a:t>
            </a:r>
            <a:r>
              <a:rPr lang="nl-NL" sz="3200" i="1">
                <a:latin typeface="Times New Roman"/>
                <a:cs typeface="Times New Roman"/>
              </a:rPr>
              <a:t>bad customer </a:t>
            </a:r>
            <a:r>
              <a:rPr lang="nl-NL" sz="3200">
                <a:latin typeface="Times New Roman"/>
                <a:cs typeface="Times New Roman"/>
              </a:rPr>
              <a:t>dimana definisi </a:t>
            </a:r>
            <a:r>
              <a:rPr lang="nl-NL" sz="3200" i="1">
                <a:latin typeface="Times New Roman"/>
                <a:cs typeface="Times New Roman"/>
              </a:rPr>
              <a:t>bad customer </a:t>
            </a:r>
            <a:r>
              <a:rPr lang="nl-NL" sz="3200">
                <a:latin typeface="Times New Roman"/>
                <a:cs typeface="Times New Roman"/>
              </a:rPr>
              <a:t>adalah </a:t>
            </a:r>
            <a:r>
              <a:rPr lang="nl-NL" sz="3200" i="1">
                <a:latin typeface="Times New Roman"/>
                <a:cs typeface="Times New Roman"/>
              </a:rPr>
              <a:t>customer </a:t>
            </a:r>
            <a:r>
              <a:rPr lang="nl-NL" sz="3200">
                <a:latin typeface="Times New Roman"/>
                <a:cs typeface="Times New Roman"/>
              </a:rPr>
              <a:t>yang terlambat bayar selama lebih dari 60 hari</a:t>
            </a: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150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3F8DE-8508-9493-50FD-20EB8E216CAE}"/>
              </a:ext>
            </a:extLst>
          </p:cNvPr>
          <p:cNvSpPr txBox="1"/>
          <p:nvPr/>
        </p:nvSpPr>
        <p:spPr>
          <a:xfrm>
            <a:off x="1106360" y="917957"/>
            <a:ext cx="8168269" cy="9448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nl-NL" sz="3200">
                <a:latin typeface="Times New Roman"/>
                <a:cs typeface="Times New Roman"/>
              </a:rPr>
              <a:t>Pemformatan ulang seperti penanganan baris duplikat dengan </a:t>
            </a:r>
            <a:r>
              <a:rPr lang="nl-NL" sz="3200" i="1">
                <a:latin typeface="Times New Roman"/>
                <a:cs typeface="Times New Roman"/>
              </a:rPr>
              <a:t>TARGET </a:t>
            </a:r>
            <a:r>
              <a:rPr lang="nl-NL" sz="3200">
                <a:latin typeface="Times New Roman"/>
                <a:cs typeface="Times New Roman"/>
              </a:rPr>
              <a:t>ganda serta penghapusan fitur </a:t>
            </a:r>
            <a:r>
              <a:rPr lang="nl-NL" sz="3200" i="1">
                <a:latin typeface="Times New Roman"/>
                <a:cs typeface="Times New Roman"/>
              </a:rPr>
              <a:t>MONTHS_BALANCE </a:t>
            </a:r>
            <a:r>
              <a:rPr lang="nl-NL" sz="3200">
                <a:latin typeface="Times New Roman"/>
                <a:cs typeface="Times New Roman"/>
              </a:rPr>
              <a:t>dan </a:t>
            </a:r>
            <a:r>
              <a:rPr lang="nl-NL" sz="3200" i="1">
                <a:latin typeface="Times New Roman"/>
                <a:cs typeface="Times New Roman"/>
              </a:rPr>
              <a:t>STATUS </a:t>
            </a:r>
            <a:r>
              <a:rPr lang="nl-NL" sz="3200">
                <a:latin typeface="Times New Roman"/>
                <a:cs typeface="Times New Roman"/>
              </a:rPr>
              <a:t>menghasilkan 9.709 baris × 20 kolom</a:t>
            </a:r>
            <a:endParaRPr lang="nl-NL" sz="3200">
              <a:ea typeface="+mn-lt"/>
              <a:cs typeface="+mn-lt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r>
              <a:rPr lang="nl-NL" sz="3200">
                <a:latin typeface="Times New Roman"/>
                <a:cs typeface="Times New Roman"/>
              </a:rPr>
              <a:t>Melakukan </a:t>
            </a:r>
            <a:r>
              <a:rPr lang="nl-NL" sz="3200" i="1">
                <a:latin typeface="Times New Roman"/>
                <a:cs typeface="Times New Roman"/>
              </a:rPr>
              <a:t>feature engineering </a:t>
            </a:r>
            <a:r>
              <a:rPr lang="nl-NL" sz="3200">
                <a:latin typeface="Times New Roman"/>
                <a:cs typeface="Times New Roman"/>
              </a:rPr>
              <a:t>seperti menghilangkan fitur </a:t>
            </a:r>
            <a:r>
              <a:rPr lang="nl-NL" sz="3200" i="1">
                <a:latin typeface="Times New Roman"/>
                <a:cs typeface="Times New Roman"/>
              </a:rPr>
              <a:t>FLAG_MOBIL </a:t>
            </a:r>
            <a:r>
              <a:rPr lang="nl-NL" sz="3200">
                <a:latin typeface="Times New Roman"/>
                <a:cs typeface="Times New Roman"/>
              </a:rPr>
              <a:t>karena hanya memiliki satu nilai unik dan pembuatan fitur praktis dari fitur asal seperti </a:t>
            </a:r>
            <a:r>
              <a:rPr lang="nl-NL" sz="3200" i="1">
                <a:latin typeface="Times New Roman"/>
                <a:cs typeface="Times New Roman"/>
              </a:rPr>
              <a:t>AGE</a:t>
            </a:r>
            <a:r>
              <a:rPr lang="nl-NL" sz="3200">
                <a:latin typeface="Times New Roman"/>
                <a:cs typeface="Times New Roman"/>
              </a:rPr>
              <a:t> dari </a:t>
            </a:r>
            <a:r>
              <a:rPr lang="nl-NL" sz="3200" i="1">
                <a:latin typeface="Times New Roman"/>
                <a:cs typeface="Times New Roman"/>
              </a:rPr>
              <a:t>DAYS_BIRTH </a:t>
            </a:r>
            <a:r>
              <a:rPr lang="nl-NL" sz="3200">
                <a:latin typeface="Times New Roman"/>
                <a:cs typeface="Times New Roman"/>
              </a:rPr>
              <a:t>dan </a:t>
            </a:r>
            <a:r>
              <a:rPr lang="nl-NL" sz="3200" i="1">
                <a:latin typeface="Times New Roman"/>
                <a:cs typeface="Times New Roman"/>
              </a:rPr>
              <a:t>WORKING_YEARS </a:t>
            </a:r>
            <a:r>
              <a:rPr lang="nl-NL" sz="3200">
                <a:latin typeface="Times New Roman"/>
                <a:cs typeface="Times New Roman"/>
              </a:rPr>
              <a:t>dari </a:t>
            </a:r>
            <a:r>
              <a:rPr lang="nl-NL" sz="3200" i="1">
                <a:latin typeface="Times New Roman"/>
                <a:cs typeface="Times New Roman"/>
              </a:rPr>
              <a:t>DAYS_EMPLOYED </a:t>
            </a:r>
            <a:r>
              <a:rPr lang="nl-NL" sz="3200">
                <a:latin typeface="Times New Roman"/>
                <a:cs typeface="Times New Roman"/>
              </a:rPr>
              <a:t>yang menyatakan umur dan lama bekerja secara berturut-turut</a:t>
            </a: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EDFF-DE82-F3F0-9749-B1160796D840}"/>
              </a:ext>
            </a:extLst>
          </p:cNvPr>
          <p:cNvSpPr txBox="1"/>
          <p:nvPr/>
        </p:nvSpPr>
        <p:spPr>
          <a:xfrm>
            <a:off x="9499441" y="917957"/>
            <a:ext cx="7939474" cy="8248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nl-NL" sz="3200">
                <a:latin typeface="Times New Roman"/>
                <a:cs typeface="Times New Roman"/>
              </a:rPr>
              <a:t>Melakukan </a:t>
            </a:r>
            <a:r>
              <a:rPr lang="nl-NL" sz="3200" i="1">
                <a:latin typeface="Times New Roman"/>
                <a:cs typeface="Times New Roman"/>
              </a:rPr>
              <a:t>ordinal encoding </a:t>
            </a:r>
            <a:r>
              <a:rPr lang="nl-NL" sz="3200">
                <a:latin typeface="Times New Roman"/>
                <a:cs typeface="Times New Roman"/>
              </a:rPr>
              <a:t>untuk fitur atau variabel kategorik sedangkan </a:t>
            </a:r>
            <a:r>
              <a:rPr lang="nl-NL" sz="3200" i="1">
                <a:latin typeface="Times New Roman"/>
                <a:cs typeface="Times New Roman"/>
              </a:rPr>
              <a:t>label encoding </a:t>
            </a:r>
            <a:r>
              <a:rPr lang="nl-NL" sz="3200">
                <a:latin typeface="Times New Roman"/>
                <a:cs typeface="Times New Roman"/>
              </a:rPr>
              <a:t>untuk fitur </a:t>
            </a:r>
            <a:r>
              <a:rPr lang="nl-NL" sz="3200" i="1">
                <a:latin typeface="Times New Roman"/>
                <a:cs typeface="Times New Roman"/>
              </a:rPr>
              <a:t>TARGET </a:t>
            </a:r>
            <a:r>
              <a:rPr lang="nl-NL" sz="3200">
                <a:latin typeface="Times New Roman"/>
                <a:cs typeface="Times New Roman"/>
              </a:rPr>
              <a:t>dengan </a:t>
            </a:r>
            <a:r>
              <a:rPr lang="nl-NL" sz="3200" i="1">
                <a:latin typeface="Times New Roman"/>
                <a:cs typeface="Times New Roman"/>
              </a:rPr>
              <a:t>bad </a:t>
            </a:r>
            <a:r>
              <a:rPr lang="nl-NL" sz="3200">
                <a:latin typeface="Times New Roman"/>
                <a:cs typeface="Times New Roman"/>
              </a:rPr>
              <a:t>bernilai 1 sedangkan </a:t>
            </a:r>
            <a:r>
              <a:rPr lang="nl-NL" sz="3200" i="1">
                <a:latin typeface="Times New Roman"/>
                <a:cs typeface="Times New Roman"/>
              </a:rPr>
              <a:t>good </a:t>
            </a:r>
            <a:r>
              <a:rPr lang="nl-NL" sz="3200">
                <a:latin typeface="Times New Roman"/>
                <a:cs typeface="Times New Roman"/>
              </a:rPr>
              <a:t>bernilai 0</a:t>
            </a:r>
            <a:endParaRPr lang="id-ID" sz="32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id-ID" sz="3200">
              <a:latin typeface="Times New Roman"/>
              <a:cs typeface="Times New Roman"/>
            </a:endParaRPr>
          </a:p>
          <a:p>
            <a:pPr algn="just"/>
            <a:endParaRPr lang="id-ID" sz="3200">
              <a:latin typeface="Times New Roman"/>
              <a:ea typeface="+mn-lt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r>
              <a:rPr lang="id-ID" sz="3200">
                <a:latin typeface="Times New Roman"/>
                <a:ea typeface="+mn-lt"/>
                <a:cs typeface="Times New Roman"/>
              </a:rPr>
              <a:t>Melakukan</a:t>
            </a:r>
            <a:r>
              <a:rPr lang="id-ID" sz="3200" i="1">
                <a:latin typeface="Times New Roman"/>
                <a:ea typeface="+mn-lt"/>
                <a:cs typeface="Times New Roman"/>
              </a:rPr>
              <a:t> feature selection </a:t>
            </a:r>
            <a:r>
              <a:rPr lang="id-ID" sz="3200">
                <a:latin typeface="Times New Roman"/>
                <a:ea typeface="+mn-lt"/>
                <a:cs typeface="Times New Roman"/>
              </a:rPr>
              <a:t>dengan beberapa metode, yaitu 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korelasi Pearson; 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scoring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Chi-square</a:t>
            </a:r>
            <a:r>
              <a:rPr lang="id-ID" sz="3200">
                <a:latin typeface="Times New Roman"/>
                <a:ea typeface="Times New Roman" panose="02020603050405020304" pitchFamily="18" charset="0"/>
                <a:cs typeface="Times New Roman"/>
              </a:rPr>
              <a:t>;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ExtraTreeClassifier</a:t>
            </a:r>
            <a:r>
              <a:rPr lang="id-ID" sz="3200">
                <a:latin typeface="Times New Roman"/>
                <a:ea typeface="Times New Roman" panose="02020603050405020304" pitchFamily="18" charset="0"/>
                <a:cs typeface="Times New Roman"/>
              </a:rPr>
              <a:t>;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Weight of Evidence 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(WoE)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dan </a:t>
            </a:r>
            <a:r>
              <a:rPr lang="id-ID" sz="3200" i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Information Value</a:t>
            </a:r>
            <a:r>
              <a:rPr lang="id-ID" sz="3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(IV)</a:t>
            </a:r>
            <a:endParaRPr lang="en-US" sz="3200">
              <a:latin typeface="Times New Roman"/>
              <a:ea typeface="+mn-lt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/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320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1A39F-FC42-A0A1-6062-D8CC8B512010}"/>
              </a:ext>
            </a:extLst>
          </p:cNvPr>
          <p:cNvSpPr txBox="1"/>
          <p:nvPr/>
        </p:nvSpPr>
        <p:spPr>
          <a:xfrm>
            <a:off x="1170082" y="1561179"/>
            <a:ext cx="50791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id-ID" sz="3200" i="1">
                <a:latin typeface="Times New Roman"/>
                <a:cs typeface="Times New Roman"/>
              </a:rPr>
              <a:t>Feature selection </a:t>
            </a:r>
            <a:r>
              <a:rPr lang="id-ID" sz="3200">
                <a:latin typeface="Times New Roman"/>
                <a:ea typeface="+mn-lt"/>
                <a:cs typeface="Times New Roman"/>
              </a:rPr>
              <a:t>dengan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korelasi Pearson:</a:t>
            </a:r>
            <a:endParaRPr lang="nl-NL" sz="3200" i="1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F6AB4-8CCC-86E6-C974-D2D1F0F7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825" y="2608323"/>
            <a:ext cx="3390388" cy="6230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A43F7-CF07-5F7D-DCB9-8244BBA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64" y="3257590"/>
            <a:ext cx="3861432" cy="4931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EBD78-E8E7-F9DF-78DC-C500E3EB2C77}"/>
              </a:ext>
            </a:extLst>
          </p:cNvPr>
          <p:cNvSpPr txBox="1"/>
          <p:nvPr/>
        </p:nvSpPr>
        <p:spPr>
          <a:xfrm>
            <a:off x="6606894" y="1561179"/>
            <a:ext cx="50791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 i="1">
                <a:latin typeface="Times New Roman"/>
                <a:ea typeface="+mn-lt"/>
                <a:cs typeface="Times New Roman"/>
              </a:rPr>
              <a:t>Feature selection 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Chi-square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35618-DAB3-5ED2-ACB6-670A5E04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374" y="3168476"/>
            <a:ext cx="5475827" cy="3087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9C24B-6B82-46D8-4FBD-AC6E454664F0}"/>
              </a:ext>
            </a:extLst>
          </p:cNvPr>
          <p:cNvSpPr txBox="1"/>
          <p:nvPr/>
        </p:nvSpPr>
        <p:spPr>
          <a:xfrm>
            <a:off x="12365450" y="1598816"/>
            <a:ext cx="50791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 i="1">
                <a:latin typeface="Times New Roman"/>
                <a:ea typeface="+mn-lt"/>
                <a:cs typeface="Times New Roman"/>
              </a:rPr>
              <a:t>Feature selection 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ExtraTreesClassifier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7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41477" y="10132206"/>
            <a:ext cx="10668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100" b="1" spc="100">
                <a:latin typeface="Times New Roman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6B816-8030-783A-4FAB-F6B1A586F86B}"/>
              </a:ext>
            </a:extLst>
          </p:cNvPr>
          <p:cNvSpPr txBox="1"/>
          <p:nvPr/>
        </p:nvSpPr>
        <p:spPr>
          <a:xfrm>
            <a:off x="2227497" y="633481"/>
            <a:ext cx="144593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 i="1">
                <a:latin typeface="Times New Roman"/>
                <a:ea typeface="+mn-lt"/>
                <a:cs typeface="Times New Roman"/>
              </a:rPr>
              <a:t>Feature Selection </a:t>
            </a:r>
            <a:r>
              <a:rPr lang="id-ID" sz="3200">
                <a:latin typeface="Times New Roman"/>
                <a:ea typeface="+mn-lt"/>
                <a:cs typeface="Times New Roman"/>
              </a:rPr>
              <a:t>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 of Evidence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(WoE) 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Value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(IV)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err="1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196F08C-2286-FD5F-EFDE-F3E6B6A5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22" y="1342512"/>
            <a:ext cx="4685963" cy="288847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DC1EBA0-338C-970C-79D1-C1D02C49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11" y="1266941"/>
            <a:ext cx="4660744" cy="2906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E9E94-F1B3-54BD-0F37-84C210183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425" y="1266941"/>
            <a:ext cx="4651061" cy="2906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B8175-1C17-5C1C-8A85-F694C662B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879" y="4400782"/>
            <a:ext cx="4578005" cy="2853658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D2D11007-94FB-F78F-0F7D-BEE4F069C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511" y="4396618"/>
            <a:ext cx="4676645" cy="2906654"/>
          </a:xfrm>
          <a:prstGeom prst="rect">
            <a:avLst/>
          </a:prstGeom>
        </p:spPr>
      </p:pic>
      <p:pic>
        <p:nvPicPr>
          <p:cNvPr id="14" name="Picture 13" descr="Chart, waterfall chart&#10;&#10;Description automatically generated">
            <a:extLst>
              <a:ext uri="{FF2B5EF4-FFF2-40B4-BE49-F238E27FC236}">
                <a16:creationId xmlns:a16="http://schemas.microsoft.com/office/drawing/2014/main" id="{F3DCB83B-8043-4CA4-A288-697D9A7AF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425" y="4396617"/>
            <a:ext cx="4651060" cy="2862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17CFA8-5170-CCDE-5736-628B2C571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449" y="7424230"/>
            <a:ext cx="4693518" cy="2888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026876-2587-8900-76DC-96DD0DC8F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591" y="7424230"/>
            <a:ext cx="4679076" cy="2917407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194F507-B0B8-95F1-E3B7-80742265DB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70425" y="7424230"/>
            <a:ext cx="4672362" cy="29174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EF6BC24F-EEF4-DB52-2C62-1207FF3F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1263597"/>
            <a:ext cx="4680857" cy="291253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A60AB27-22FD-1547-AE72-BC8191D1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30" y="1263597"/>
            <a:ext cx="4715727" cy="291253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7B404A-C50B-9B56-8F85-80B75B1F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957" y="1263597"/>
            <a:ext cx="4677418" cy="291253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8EE565B-EC4A-EA79-0BE7-44837E1830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235"/>
          <a:stretch/>
        </p:blipFill>
        <p:spPr>
          <a:xfrm>
            <a:off x="2177142" y="4235886"/>
            <a:ext cx="4695451" cy="2912533"/>
          </a:xfrm>
          <a:prstGeom prst="rect">
            <a:avLst/>
          </a:prstGeo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844B1B20-7B2B-A309-A32C-AE38EEC91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142" y="7203993"/>
            <a:ext cx="4610156" cy="286557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DAC2740-5E57-06DA-B3E5-41FCB3725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873" y="4235886"/>
            <a:ext cx="4747084" cy="2968107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BB0420D9-C83A-689F-B725-3D703F914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8237" y="4235885"/>
            <a:ext cx="4618414" cy="2912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F0FDE-6171-8612-98EC-C7CE7F8C05E4}"/>
              </a:ext>
            </a:extLst>
          </p:cNvPr>
          <p:cNvSpPr txBox="1"/>
          <p:nvPr/>
        </p:nvSpPr>
        <p:spPr>
          <a:xfrm>
            <a:off x="2177143" y="619066"/>
            <a:ext cx="149366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 i="1">
                <a:latin typeface="Times New Roman"/>
                <a:ea typeface="+mn-lt"/>
                <a:cs typeface="Times New Roman"/>
              </a:rPr>
              <a:t>Feature Selection </a:t>
            </a:r>
            <a:r>
              <a:rPr lang="id-ID" sz="3200">
                <a:latin typeface="Times New Roman"/>
                <a:ea typeface="+mn-lt"/>
                <a:cs typeface="Times New Roman"/>
              </a:rPr>
              <a:t>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 of Evidence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(WoE) 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Value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(IV) [2]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err="1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3114" y="644306"/>
            <a:ext cx="8082951" cy="95245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just"/>
            <a:r>
              <a:rPr lang="id-ID" sz="6000" b="1" i="1">
                <a:latin typeface="Times New Roman"/>
              </a:rPr>
              <a:t>Bussines</a:t>
            </a:r>
            <a:r>
              <a:rPr lang="id-ID" sz="4400" b="1" i="1">
                <a:latin typeface="Times New Roman"/>
              </a:rPr>
              <a:t> </a:t>
            </a:r>
            <a:r>
              <a:rPr lang="id-ID" sz="6000" b="1" i="1">
                <a:latin typeface="Times New Roman"/>
              </a:rPr>
              <a:t>Understanding</a:t>
            </a:r>
            <a:endParaRPr lang="en-US" sz="4400" b="1" i="1"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6143" y="2087926"/>
            <a:ext cx="13737771" cy="73343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err="1">
                <a:latin typeface="Times New Roman"/>
              </a:rPr>
              <a:t>Yobank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adalah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sebuah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perusahaan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digital bank</a:t>
            </a:r>
            <a:r>
              <a:rPr lang="en-US" sz="3200">
                <a:latin typeface="Times New Roman"/>
              </a:rPr>
              <a:t> yang </a:t>
            </a:r>
            <a:r>
              <a:rPr lang="en-US" sz="3200" err="1">
                <a:latin typeface="Times New Roman"/>
              </a:rPr>
              <a:t>sedang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memasarkan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produk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terbarunya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yaitu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pinjaman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atau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credit loan.</a:t>
            </a:r>
            <a:endParaRPr lang="id-ID" sz="3200" i="1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err="1">
                <a:latin typeface="Times New Roman"/>
              </a:rPr>
              <a:t>Secara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umum</a:t>
            </a:r>
            <a:r>
              <a:rPr lang="en-US" sz="3200">
                <a:latin typeface="Times New Roman"/>
              </a:rPr>
              <a:t>, bank </a:t>
            </a:r>
            <a:r>
              <a:rPr lang="en-US" sz="3200" err="1">
                <a:latin typeface="Times New Roman"/>
              </a:rPr>
              <a:t>harus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melakukan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mitigasi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risiko</a:t>
            </a:r>
            <a:r>
              <a:rPr lang="en-US" sz="3200">
                <a:latin typeface="Times New Roman"/>
              </a:rPr>
              <a:t>,</a:t>
            </a:r>
            <a:r>
              <a:rPr lang="id-ID" sz="3200">
                <a:latin typeface="Times New Roman"/>
              </a:rPr>
              <a:t> sehingga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penting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sekali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bagi</a:t>
            </a:r>
            <a:r>
              <a:rPr lang="en-US" sz="3200">
                <a:latin typeface="Times New Roman"/>
              </a:rPr>
              <a:t> bank </a:t>
            </a:r>
            <a:r>
              <a:rPr lang="en-US" sz="3200" err="1">
                <a:latin typeface="Times New Roman"/>
              </a:rPr>
              <a:t>untuk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mengetahui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apakah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calon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layak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mendapatkan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loan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atau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tidak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sebagai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bentuk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mitigasi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risiko</a:t>
            </a:r>
            <a:r>
              <a:rPr lang="en-US" sz="3200">
                <a:latin typeface="Times New Roman"/>
              </a:rPr>
              <a:t>.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err="1">
                <a:latin typeface="Times New Roman"/>
              </a:rPr>
              <a:t>Untuk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memenuhi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kebutuhan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ini</a:t>
            </a:r>
            <a:r>
              <a:rPr lang="en-US" sz="3200">
                <a:latin typeface="Times New Roman"/>
              </a:rPr>
              <a:t>, bank </a:t>
            </a:r>
            <a:r>
              <a:rPr lang="en-US" sz="3200" err="1">
                <a:latin typeface="Times New Roman"/>
              </a:rPr>
              <a:t>telah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melakukan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testing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pinjaman</a:t>
            </a:r>
            <a:r>
              <a:rPr lang="en-US" sz="3200">
                <a:latin typeface="Times New Roman"/>
              </a:rPr>
              <a:t>, dan </a:t>
            </a:r>
            <a:r>
              <a:rPr lang="en-US" sz="3200" err="1">
                <a:latin typeface="Times New Roman"/>
              </a:rPr>
              <a:t>telah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mengumpulkan</a:t>
            </a:r>
            <a:r>
              <a:rPr lang="en-US" sz="3200">
                <a:latin typeface="Times New Roman"/>
              </a:rPr>
              <a:t> data </a:t>
            </a:r>
            <a:r>
              <a:rPr lang="en-US" sz="3200" err="1">
                <a:latin typeface="Times New Roman"/>
              </a:rPr>
              <a:t>aplikasi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yaitu</a:t>
            </a:r>
            <a:r>
              <a:rPr lang="en-US" sz="3200">
                <a:latin typeface="Times New Roman"/>
              </a:rPr>
              <a:t> data yang </a:t>
            </a:r>
            <a:r>
              <a:rPr lang="en-US" sz="3200" err="1">
                <a:latin typeface="Times New Roman"/>
              </a:rPr>
              <a:t>berisi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informasi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en-US" sz="3200">
                <a:latin typeface="Times New Roman"/>
              </a:rPr>
              <a:t> yang </a:t>
            </a:r>
            <a:r>
              <a:rPr lang="en-US" sz="3200" err="1">
                <a:latin typeface="Times New Roman"/>
              </a:rPr>
              <a:t>diberikan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pinjaman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serta</a:t>
            </a:r>
            <a:r>
              <a:rPr lang="en-US" sz="3200">
                <a:latin typeface="Times New Roman"/>
              </a:rPr>
              <a:t> data yang </a:t>
            </a:r>
            <a:r>
              <a:rPr lang="en-US" sz="3200" err="1">
                <a:latin typeface="Times New Roman"/>
              </a:rPr>
              <a:t>berisi</a:t>
            </a:r>
            <a:r>
              <a:rPr lang="en-US" sz="3200">
                <a:latin typeface="Times New Roman"/>
              </a:rPr>
              <a:t> status </a:t>
            </a:r>
            <a:r>
              <a:rPr lang="en-US" sz="3200" err="1">
                <a:latin typeface="Times New Roman"/>
              </a:rPr>
              <a:t>pembayaran</a:t>
            </a:r>
            <a:r>
              <a:rPr lang="en-US" sz="3200">
                <a:latin typeface="Times New Roman"/>
              </a:rPr>
              <a:t> pada </a:t>
            </a:r>
            <a:r>
              <a:rPr lang="en-US" sz="3200" err="1">
                <a:latin typeface="Times New Roman"/>
              </a:rPr>
              <a:t>bulan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tertentu</a:t>
            </a:r>
            <a:r>
              <a:rPr lang="en-US" sz="3200">
                <a:latin typeface="Times New Roman"/>
              </a:rPr>
              <a:t>.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/>
              </a:rPr>
              <a:t>Dari </a:t>
            </a:r>
            <a:r>
              <a:rPr lang="en-US" sz="3200" err="1">
                <a:latin typeface="Times New Roman"/>
              </a:rPr>
              <a:t>kedua</a:t>
            </a:r>
            <a:r>
              <a:rPr lang="en-US" sz="3200">
                <a:latin typeface="Times New Roman"/>
              </a:rPr>
              <a:t> data </a:t>
            </a:r>
            <a:r>
              <a:rPr lang="en-US" sz="3200" err="1">
                <a:latin typeface="Times New Roman"/>
              </a:rPr>
              <a:t>ini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akan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dibangun</a:t>
            </a:r>
            <a:r>
              <a:rPr lang="en-US" sz="3200">
                <a:latin typeface="Times New Roman"/>
              </a:rPr>
              <a:t> model yang </a:t>
            </a:r>
            <a:r>
              <a:rPr lang="en-US" sz="3200" err="1">
                <a:latin typeface="Times New Roman"/>
              </a:rPr>
              <a:t>dapat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memprediksi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apakah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seorang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en-US" sz="3200">
                <a:latin typeface="Times New Roman"/>
              </a:rPr>
              <a:t> </a:t>
            </a:r>
            <a:r>
              <a:rPr lang="id-ID" sz="3200">
                <a:latin typeface="Times New Roman"/>
              </a:rPr>
              <a:t>dapat membayar pinjaman yang diberikan</a:t>
            </a:r>
            <a:r>
              <a:rPr lang="en-US" sz="3200">
                <a:latin typeface="Times New Roman"/>
              </a:rPr>
              <a:t>.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T</a:t>
            </a:r>
            <a:r>
              <a:rPr lang="en-US" sz="3200" err="1">
                <a:latin typeface="Times New Roman"/>
              </a:rPr>
              <a:t>ujuan</a:t>
            </a:r>
            <a:r>
              <a:rPr lang="id-ID" sz="3200">
                <a:latin typeface="Times New Roman"/>
              </a:rPr>
              <a:t> dari </a:t>
            </a:r>
            <a:r>
              <a:rPr lang="en-US" sz="3200" err="1">
                <a:latin typeface="Times New Roman"/>
              </a:rPr>
              <a:t>kegiatan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analisis</a:t>
            </a:r>
            <a:r>
              <a:rPr lang="en-US" sz="3200">
                <a:latin typeface="Times New Roman"/>
              </a:rPr>
              <a:t> data </a:t>
            </a:r>
            <a:r>
              <a:rPr lang="en-US" sz="3200" err="1">
                <a:latin typeface="Times New Roman"/>
              </a:rPr>
              <a:t>ini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yaitu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untuk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mendapatkan</a:t>
            </a:r>
            <a:r>
              <a:rPr lang="en-US" sz="3200">
                <a:latin typeface="Times New Roman"/>
              </a:rPr>
              <a:t> model yang </a:t>
            </a:r>
            <a:r>
              <a:rPr lang="en-US" sz="3200" err="1">
                <a:latin typeface="Times New Roman"/>
              </a:rPr>
              <a:t>dapat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memprediksi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apakah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seorang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dapat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membayar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pinjaman</a:t>
            </a:r>
            <a:r>
              <a:rPr lang="en-US" sz="3200">
                <a:latin typeface="Times New Roman"/>
              </a:rPr>
              <a:t> yang </a:t>
            </a:r>
            <a:r>
              <a:rPr lang="en-US" sz="3200" err="1">
                <a:latin typeface="Times New Roman"/>
              </a:rPr>
              <a:t>diberikan</a:t>
            </a:r>
            <a:r>
              <a:rPr lang="en-US" sz="3200">
                <a:latin typeface="Times New Roman"/>
              </a:rPr>
              <a:t>, </a:t>
            </a:r>
            <a:r>
              <a:rPr lang="en-US" sz="3200" err="1">
                <a:latin typeface="Times New Roman"/>
              </a:rPr>
              <a:t>berdasarkan</a:t>
            </a:r>
            <a:r>
              <a:rPr lang="en-US" sz="3200">
                <a:latin typeface="Times New Roman"/>
              </a:rPr>
              <a:t> data </a:t>
            </a:r>
            <a:r>
              <a:rPr lang="en-US" sz="3200" err="1">
                <a:latin typeface="Times New Roman"/>
              </a:rPr>
              <a:t>aplikasi</a:t>
            </a:r>
            <a:r>
              <a:rPr lang="en-US" sz="3200">
                <a:latin typeface="Times New Roman"/>
              </a:rPr>
              <a:t> (data </a:t>
            </a:r>
            <a:r>
              <a:rPr lang="en-US" sz="3200" err="1">
                <a:latin typeface="Times New Roman"/>
              </a:rPr>
              <a:t>terkait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informasi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en-US" sz="3200">
                <a:latin typeface="Times New Roman"/>
              </a:rPr>
              <a:t>).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Target keberhasilan model yaitu </a:t>
            </a:r>
            <a:r>
              <a:rPr lang="en-US" sz="3200" i="1" err="1">
                <a:latin typeface="Times New Roman"/>
              </a:rPr>
              <a:t>metri</a:t>
            </a:r>
            <a:r>
              <a:rPr lang="id-ID" sz="3200" i="1">
                <a:latin typeface="Times New Roman"/>
              </a:rPr>
              <a:t>c</a:t>
            </a:r>
            <a:r>
              <a:rPr lang="en-US" sz="3200" i="1">
                <a:latin typeface="Times New Roman"/>
              </a:rPr>
              <a:t> performance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≥  </a:t>
            </a:r>
            <a:r>
              <a:rPr lang="id-ID" sz="3200">
                <a:latin typeface="Times New Roman"/>
              </a:rPr>
              <a:t>0,7</a:t>
            </a:r>
            <a:r>
              <a:rPr lang="en-US" sz="3200">
                <a:latin typeface="Times New Roman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59658" y="10061448"/>
            <a:ext cx="7620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8E0FD-41A7-E1FE-269C-C7280CC601A5}"/>
              </a:ext>
            </a:extLst>
          </p:cNvPr>
          <p:cNvSpPr txBox="1"/>
          <p:nvPr/>
        </p:nvSpPr>
        <p:spPr>
          <a:xfrm>
            <a:off x="1516514" y="2097276"/>
            <a:ext cx="798467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beberapa metode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sebelumnya, </a:t>
            </a: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dapatkan 10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 variabel terbaik yang akan digunakan</a:t>
            </a: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NAME_INCOME_TYPE</a:t>
            </a: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id-ID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OCCUPATION_TYPE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NAME_FAMILY_STATUS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WORKING_YEARS</a:t>
            </a: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id-ID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FLAG_OWN_REALTY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CODE_GENDER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AMT_INCOME_TOTAL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CNT_CHILDREN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NAME_HOUSING_TYPE</a:t>
            </a: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7CAF-40E4-046F-B539-A6D564F05E97}"/>
              </a:ext>
            </a:extLst>
          </p:cNvPr>
          <p:cNvSpPr txBox="1"/>
          <p:nvPr/>
        </p:nvSpPr>
        <p:spPr>
          <a:xfrm>
            <a:off x="9993086" y="2097276"/>
            <a:ext cx="7053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10 variabel tersebut, dibentuk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dataframe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baru dengan penyesuaian seperti me-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rename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kolom sesuai input data nyata dan melakukan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ordinal encoding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untuk menyesuaikan dengan model yang akan digunakan.</a:t>
            </a:r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173698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447466" y="10061448"/>
            <a:ext cx="10363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A4FAB3-CDCC-DEC6-BD6E-432E9849D7B0}"/>
              </a:ext>
            </a:extLst>
          </p:cNvPr>
          <p:cNvSpPr/>
          <p:nvPr/>
        </p:nvSpPr>
        <p:spPr>
          <a:xfrm>
            <a:off x="1513114" y="1809009"/>
            <a:ext cx="16143515" cy="64528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84EA3-D5F0-D6FF-02E7-842C2E3E9ED1}"/>
              </a:ext>
            </a:extLst>
          </p:cNvPr>
          <p:cNvSpPr/>
          <p:nvPr/>
        </p:nvSpPr>
        <p:spPr>
          <a:xfrm>
            <a:off x="1513114" y="644306"/>
            <a:ext cx="11668304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6000" b="1" i="1">
                <a:latin typeface="Times New Roman"/>
                <a:cs typeface="Times New Roman"/>
              </a:rPr>
              <a:t>Prediction Model and 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366FC-5CB4-ED9D-FB8E-D78ED6CBF508}"/>
              </a:ext>
            </a:extLst>
          </p:cNvPr>
          <p:cNvSpPr/>
          <p:nvPr/>
        </p:nvSpPr>
        <p:spPr>
          <a:xfrm>
            <a:off x="1471404" y="2008091"/>
            <a:ext cx="11668304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4800" b="1" i="1">
                <a:latin typeface="Times New Roman"/>
                <a:cs typeface="Times New Roman"/>
              </a:rPr>
              <a:t>Exploratory Data Analysis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06EB6E-35A6-B7B4-BF23-8958A543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771" y="3636429"/>
            <a:ext cx="7538661" cy="4544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46414-A751-3B6F-E86C-D0482B0B2E7C}"/>
              </a:ext>
            </a:extLst>
          </p:cNvPr>
          <p:cNvSpPr txBox="1"/>
          <p:nvPr/>
        </p:nvSpPr>
        <p:spPr>
          <a:xfrm>
            <a:off x="1480594" y="3725023"/>
            <a:ext cx="799596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 i="1">
                <a:latin typeface="Times New Roman"/>
                <a:ea typeface="+mn-lt"/>
                <a:cs typeface="+mn-lt"/>
              </a:rPr>
              <a:t>Dataset</a:t>
            </a:r>
            <a:r>
              <a:rPr lang="id-ID" sz="3200">
                <a:latin typeface="Times New Roman"/>
                <a:ea typeface="+mn-lt"/>
                <a:cs typeface="+mn-lt"/>
              </a:rPr>
              <a:t> yang dihasilkan setelah proses </a:t>
            </a:r>
            <a:r>
              <a:rPr lang="id-ID" sz="3200" i="1">
                <a:latin typeface="Times New Roman"/>
                <a:ea typeface="+mn-lt"/>
                <a:cs typeface="+mn-lt"/>
              </a:rPr>
              <a:t>data preparation</a:t>
            </a:r>
            <a:r>
              <a:rPr lang="id-ID" sz="3200">
                <a:latin typeface="Times New Roman"/>
                <a:ea typeface="+mn-lt"/>
                <a:cs typeface="+mn-lt"/>
              </a:rPr>
              <a:t> bersifat </a:t>
            </a:r>
            <a:r>
              <a:rPr lang="id-ID" sz="3200" i="1">
                <a:latin typeface="Times New Roman"/>
                <a:ea typeface="+mn-lt"/>
                <a:cs typeface="+mn-lt"/>
              </a:rPr>
              <a:t>imbalance</a:t>
            </a:r>
            <a:r>
              <a:rPr lang="id-ID" sz="3200">
                <a:latin typeface="Times New Roman"/>
                <a:ea typeface="+mn-lt"/>
                <a:cs typeface="+mn-lt"/>
              </a:rPr>
              <a:t>, artinya terdapat lebih banyak “</a:t>
            </a:r>
            <a:r>
              <a:rPr lang="id-ID" sz="3200" i="1">
                <a:latin typeface="Times New Roman"/>
                <a:ea typeface="+mn-lt"/>
                <a:cs typeface="+mn-lt"/>
              </a:rPr>
              <a:t>good</a:t>
            </a:r>
            <a:r>
              <a:rPr lang="id-ID" sz="3200">
                <a:latin typeface="Times New Roman"/>
                <a:ea typeface="+mn-lt"/>
                <a:cs typeface="+mn-lt"/>
              </a:rPr>
              <a:t>”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dibanding “</a:t>
            </a:r>
            <a:r>
              <a:rPr lang="id-ID" sz="3200" i="1">
                <a:latin typeface="Times New Roman"/>
                <a:ea typeface="+mn-lt"/>
                <a:cs typeface="+mn-lt"/>
              </a:rPr>
              <a:t>bad</a:t>
            </a:r>
            <a:r>
              <a:rPr lang="id-ID" sz="3200">
                <a:latin typeface="Times New Roman"/>
                <a:ea typeface="+mn-lt"/>
                <a:cs typeface="+mn-lt"/>
              </a:rPr>
              <a:t>”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.</a:t>
            </a:r>
            <a:endParaRPr lang="nl-NL" sz="32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940AE-AD6B-D9A4-C0F7-B302FDC4AE87}"/>
              </a:ext>
            </a:extLst>
          </p:cNvPr>
          <p:cNvSpPr txBox="1"/>
          <p:nvPr/>
        </p:nvSpPr>
        <p:spPr>
          <a:xfrm>
            <a:off x="1482912" y="6060788"/>
            <a:ext cx="79959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id-ID" sz="3200">
                <a:latin typeface="Times New Roman"/>
                <a:ea typeface="+mn-lt"/>
                <a:cs typeface="+mn-lt"/>
              </a:rPr>
              <a:t>Pada variabel kategorik, di tiap-tiap kategorinya lebih banyak “</a:t>
            </a:r>
            <a:r>
              <a:rPr lang="id-ID" sz="3200" i="1">
                <a:latin typeface="Times New Roman"/>
                <a:ea typeface="+mn-lt"/>
                <a:cs typeface="+mn-lt"/>
              </a:rPr>
              <a:t>good</a:t>
            </a:r>
            <a:r>
              <a:rPr lang="id-ID" sz="3200">
                <a:latin typeface="Times New Roman"/>
                <a:ea typeface="+mn-lt"/>
                <a:cs typeface="+mn-lt"/>
              </a:rPr>
              <a:t>”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dibanding “</a:t>
            </a:r>
            <a:r>
              <a:rPr lang="id-ID" sz="3200" i="1">
                <a:latin typeface="Times New Roman"/>
                <a:ea typeface="+mn-lt"/>
                <a:cs typeface="+mn-lt"/>
              </a:rPr>
              <a:t>bad</a:t>
            </a:r>
            <a:r>
              <a:rPr lang="id-ID" sz="3200">
                <a:latin typeface="Times New Roman"/>
                <a:ea typeface="+mn-lt"/>
                <a:cs typeface="+mn-lt"/>
              </a:rPr>
              <a:t>”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customer.</a:t>
            </a:r>
            <a:endParaRPr lang="id-ID" sz="32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7132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447466" y="10061448"/>
            <a:ext cx="10363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A4FAB3-CDCC-DEC6-BD6E-432E9849D7B0}"/>
              </a:ext>
            </a:extLst>
          </p:cNvPr>
          <p:cNvSpPr/>
          <p:nvPr/>
        </p:nvSpPr>
        <p:spPr>
          <a:xfrm>
            <a:off x="1513114" y="1809009"/>
            <a:ext cx="16143515" cy="64528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  <a:cs typeface="Times New Roman"/>
            </a:endParaRP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6559809-6EB5-F40B-BB79-C96C80AA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2" y="1627852"/>
            <a:ext cx="11443718" cy="7581462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3FDB59-3C20-91FC-0966-9069F0105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90" b="24842"/>
          <a:stretch/>
        </p:blipFill>
        <p:spPr>
          <a:xfrm>
            <a:off x="12508917" y="1627851"/>
            <a:ext cx="5917521" cy="3716467"/>
          </a:xfrm>
          <a:prstGeom prst="rect">
            <a:avLst/>
          </a:prstGeom>
        </p:spPr>
      </p:pic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B260284-57FB-6397-FB37-99771F96F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345" r="-1077"/>
          <a:stretch/>
        </p:blipFill>
        <p:spPr>
          <a:xfrm>
            <a:off x="12508916" y="5418583"/>
            <a:ext cx="5810709" cy="47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DBA6C56A-EDED-4DFA-B0AC-C5A8277D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55" y="2352083"/>
            <a:ext cx="5296973" cy="3515497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2DD635-3BE5-7844-4354-C66EFAE9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83" y="2320548"/>
            <a:ext cx="5296973" cy="3547032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BAB343C-2966-1806-038F-56BCA2EA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91" y="6157651"/>
            <a:ext cx="5283737" cy="3296288"/>
          </a:xfrm>
          <a:prstGeom prst="rect">
            <a:avLst/>
          </a:prstGeom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978F3C4E-E51F-8288-B0E8-FCBF8AA5C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183" y="6067417"/>
            <a:ext cx="5283736" cy="3476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AE6D9-8291-17ED-6CBE-4955E5F16322}"/>
              </a:ext>
            </a:extLst>
          </p:cNvPr>
          <p:cNvSpPr txBox="1"/>
          <p:nvPr/>
        </p:nvSpPr>
        <p:spPr>
          <a:xfrm>
            <a:off x="1742393" y="976352"/>
            <a:ext cx="15517587" cy="117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variabel numerik, di tiap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histogram lebih banyak “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dibanding “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4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90A69571-8BF0-6448-A704-CD773BB6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11" y="3123770"/>
            <a:ext cx="6713628" cy="4441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1D060-BD49-422F-51F9-9C8BC5B70D48}"/>
              </a:ext>
            </a:extLst>
          </p:cNvPr>
          <p:cNvSpPr txBox="1"/>
          <p:nvPr/>
        </p:nvSpPr>
        <p:spPr>
          <a:xfrm>
            <a:off x="1372279" y="976352"/>
            <a:ext cx="7793492" cy="174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pendapatan tahunan (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AMT_INCOME_TOTAL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rendah cenderung telat bayar (“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”)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C71-4975-5308-2B36-E9BB1A301554}"/>
              </a:ext>
            </a:extLst>
          </p:cNvPr>
          <p:cNvSpPr txBox="1"/>
          <p:nvPr/>
        </p:nvSpPr>
        <p:spPr>
          <a:xfrm>
            <a:off x="9501187" y="972990"/>
            <a:ext cx="8128909" cy="174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belum lama bekerja (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WORKING_YEARS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rendah cenderung telat bayar (“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”).</a:t>
            </a:r>
            <a:endParaRPr lang="en-ID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CDCBFB1-6E30-42F7-2C29-A9A7A9FB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81" y="3123770"/>
            <a:ext cx="6543693" cy="44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483B8-7116-EB4D-AC6A-1223DF3AEB05}"/>
              </a:ext>
            </a:extLst>
          </p:cNvPr>
          <p:cNvSpPr txBox="1"/>
          <p:nvPr/>
        </p:nvSpPr>
        <p:spPr>
          <a:xfrm>
            <a:off x="9501187" y="1062335"/>
            <a:ext cx="8554403" cy="2311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 lama bekerja (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WORKING_YEARS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berbentuk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skewed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sehingga kebanyakan berada pada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tail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“good” customer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 besar dibanding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“bad” customer.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7775166-E047-DB1A-DE4D-0CB9239B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88" y="3940302"/>
            <a:ext cx="7263448" cy="482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A07B3-B022-8BE4-CBC2-F9AC8A3C3DAA}"/>
              </a:ext>
            </a:extLst>
          </p:cNvPr>
          <p:cNvSpPr txBox="1"/>
          <p:nvPr/>
        </p:nvSpPr>
        <p:spPr>
          <a:xfrm>
            <a:off x="946785" y="1062335"/>
            <a:ext cx="82886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 pendapatan tahunan (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AMT_INCOME TOTAL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berbentuk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skewed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sehingga kebanyakan berada pada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tail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“good” customer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 besar dibanding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“bad” customer</a:t>
            </a:r>
            <a:endParaRPr lang="en-ID" sz="320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77DFF87-3440-94C9-6416-DB49640D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538" y="3693179"/>
            <a:ext cx="7263447" cy="4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A07B3-B022-8BE4-CBC2-F9AC8A3C3DAA}"/>
              </a:ext>
            </a:extLst>
          </p:cNvPr>
          <p:cNvSpPr txBox="1"/>
          <p:nvPr/>
        </p:nvSpPr>
        <p:spPr>
          <a:xfrm>
            <a:off x="862932" y="1478377"/>
            <a:ext cx="542774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yang tidak memiliki anak cenderung telat bayar (“</a:t>
            </a:r>
            <a:r>
              <a:rPr lang="id-ID" sz="3200" i="1">
                <a:latin typeface="Times New Roman"/>
                <a:ea typeface="+mn-lt"/>
                <a:cs typeface="+mn-lt"/>
              </a:rPr>
              <a:t>bad</a:t>
            </a:r>
            <a:r>
              <a:rPr lang="id-ID" sz="3200">
                <a:latin typeface="Times New Roman"/>
                <a:ea typeface="+mn-lt"/>
                <a:cs typeface="+mn-lt"/>
              </a:rPr>
              <a:t>”)</a:t>
            </a:r>
          </a:p>
        </p:txBody>
      </p:sp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D9315A7D-70DD-5DE4-8997-166A5797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9" y="3740024"/>
            <a:ext cx="5670273" cy="37311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99A2CE-0436-EAF3-2A16-7A7DAF3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01" y="3754622"/>
            <a:ext cx="5427749" cy="44084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C671D1-397E-0795-EB7D-B8E95B9526E4}"/>
              </a:ext>
            </a:extLst>
          </p:cNvPr>
          <p:cNvSpPr txBox="1"/>
          <p:nvPr/>
        </p:nvSpPr>
        <p:spPr>
          <a:xfrm>
            <a:off x="6591375" y="1478377"/>
            <a:ext cx="5607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yang menikah atau </a:t>
            </a:r>
            <a:r>
              <a:rPr lang="id-ID" sz="3200" i="1">
                <a:latin typeface="Times New Roman"/>
                <a:ea typeface="+mn-lt"/>
                <a:cs typeface="+mn-lt"/>
              </a:rPr>
              <a:t>married</a:t>
            </a:r>
            <a:r>
              <a:rPr lang="id-ID" sz="3200">
                <a:latin typeface="Times New Roman"/>
                <a:ea typeface="+mn-lt"/>
                <a:cs typeface="+mn-lt"/>
              </a:rPr>
              <a:t> cenderung telat bayar (“bad”)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ACBA2-04B8-7D6C-D67D-C50EE17F3B63}"/>
              </a:ext>
            </a:extLst>
          </p:cNvPr>
          <p:cNvSpPr txBox="1"/>
          <p:nvPr/>
        </p:nvSpPr>
        <p:spPr>
          <a:xfrm>
            <a:off x="12499244" y="1478377"/>
            <a:ext cx="57546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 i="1">
                <a:latin typeface="Times New Roman"/>
                <a:ea typeface="+mn-lt"/>
                <a:cs typeface="+mn-lt"/>
              </a:rPr>
              <a:t>Customer </a:t>
            </a:r>
            <a:r>
              <a:rPr lang="id-ID" sz="3200">
                <a:latin typeface="Times New Roman"/>
                <a:ea typeface="+mn-lt"/>
                <a:cs typeface="+mn-lt"/>
              </a:rPr>
              <a:t>yang memiliki profesi sebagai buruh dan pekerja kantoran cenderung telat bayar (“</a:t>
            </a:r>
            <a:r>
              <a:rPr lang="id-ID" sz="3200" i="1">
                <a:effectLst/>
                <a:latin typeface="Times New Roman"/>
                <a:ea typeface="+mn-lt"/>
                <a:cs typeface="+mn-lt"/>
              </a:rPr>
              <a:t>bad</a:t>
            </a:r>
            <a:r>
              <a:rPr lang="id-ID" sz="3200">
                <a:latin typeface="Times New Roman"/>
                <a:ea typeface="+mn-lt"/>
                <a:cs typeface="+mn-lt"/>
              </a:rPr>
              <a:t>”).</a:t>
            </a:r>
          </a:p>
        </p:txBody>
      </p:sp>
      <p:pic>
        <p:nvPicPr>
          <p:cNvPr id="2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1B083C-573B-1B65-AC6F-846D3936C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02" t="-1" b="49511"/>
          <a:stretch/>
        </p:blipFill>
        <p:spPr>
          <a:xfrm>
            <a:off x="12557409" y="3754622"/>
            <a:ext cx="5754645" cy="39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4E3F5-9830-8822-8B6E-4366B22B59A8}"/>
              </a:ext>
            </a:extLst>
          </p:cNvPr>
          <p:cNvSpPr/>
          <p:nvPr/>
        </p:nvSpPr>
        <p:spPr>
          <a:xfrm>
            <a:off x="1361335" y="932827"/>
            <a:ext cx="11668304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4800" b="1" i="1">
                <a:latin typeface="Times New Roman"/>
                <a:cs typeface="Times New Roman"/>
              </a:rPr>
              <a:t>Modeling </a:t>
            </a:r>
            <a:r>
              <a:rPr lang="id-ID" sz="4800" b="1" i="1" err="1">
                <a:latin typeface="Times New Roman"/>
                <a:cs typeface="Times New Roman"/>
              </a:rPr>
              <a:t>and</a:t>
            </a:r>
            <a:r>
              <a:rPr lang="id-ID" sz="4800" b="1" i="1">
                <a:latin typeface="Times New Roman"/>
                <a:cs typeface="Times New Roman"/>
              </a:rPr>
              <a:t> </a:t>
            </a:r>
            <a:r>
              <a:rPr lang="id-ID" sz="4800" b="1" i="1" err="1">
                <a:latin typeface="Times New Roman"/>
                <a:cs typeface="Times New Roman"/>
              </a:rPr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7F5BF-4C58-DEA4-610C-A37AAE5DB257}"/>
              </a:ext>
            </a:extLst>
          </p:cNvPr>
          <p:cNvSpPr txBox="1"/>
          <p:nvPr/>
        </p:nvSpPr>
        <p:spPr>
          <a:xfrm>
            <a:off x="1260457" y="2062654"/>
            <a:ext cx="7995962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nl-NL" sz="3200">
                <a:latin typeface="Times New Roman"/>
                <a:cs typeface="Times New Roman"/>
              </a:rPr>
              <a:t>Terdapat beberapa algoritma </a:t>
            </a:r>
            <a:r>
              <a:rPr lang="nl-NL" sz="3200" i="1">
                <a:latin typeface="Times New Roman"/>
                <a:cs typeface="Times New Roman"/>
              </a:rPr>
              <a:t>classifier</a:t>
            </a:r>
            <a:r>
              <a:rPr lang="nl-NL" sz="3200">
                <a:latin typeface="Times New Roman"/>
                <a:cs typeface="Times New Roman"/>
              </a:rPr>
              <a:t> yang akan diuji coba, yaitu </a:t>
            </a:r>
            <a:r>
              <a:rPr lang="nl-NL" sz="3200" i="1">
                <a:latin typeface="Times New Roman"/>
                <a:cs typeface="Times New Roman"/>
              </a:rPr>
              <a:t>LGBMClassifier</a:t>
            </a:r>
            <a:r>
              <a:rPr lang="nl-NL" sz="3200">
                <a:latin typeface="Times New Roman"/>
                <a:cs typeface="Times New Roman"/>
              </a:rPr>
              <a:t>, </a:t>
            </a:r>
            <a:r>
              <a:rPr lang="nl-NL" sz="3200" i="1">
                <a:latin typeface="Times New Roman"/>
                <a:cs typeface="Times New Roman"/>
              </a:rPr>
              <a:t>XGBClassifier</a:t>
            </a:r>
            <a:r>
              <a:rPr lang="nl-NL" sz="3200">
                <a:latin typeface="Times New Roman"/>
                <a:cs typeface="Times New Roman"/>
              </a:rPr>
              <a:t>, </a:t>
            </a:r>
            <a:r>
              <a:rPr lang="nl-NL" sz="3200" i="1">
                <a:latin typeface="Times New Roman"/>
                <a:cs typeface="Times New Roman"/>
              </a:rPr>
              <a:t>RandomForestClassifier</a:t>
            </a:r>
            <a:r>
              <a:rPr lang="nl-NL" sz="3200">
                <a:latin typeface="Times New Roman"/>
                <a:cs typeface="Times New Roman"/>
              </a:rPr>
              <a:t>, dan </a:t>
            </a:r>
            <a:r>
              <a:rPr lang="nl-NL" sz="3200" i="1">
                <a:latin typeface="Times New Roman"/>
                <a:cs typeface="Times New Roman"/>
              </a:rPr>
              <a:t>CatBoostClassifier </a:t>
            </a:r>
            <a:r>
              <a:rPr lang="nl-NL" sz="3200">
                <a:latin typeface="Times New Roman"/>
                <a:cs typeface="Times New Roman"/>
              </a:rPr>
              <a:t>dimana algoritma yang memiliki metrik evaluasi paling baik akan digunakan pada model.</a:t>
            </a:r>
            <a:endParaRPr lang="nl-NL" sz="3200">
              <a:latin typeface="Times New Roman"/>
              <a:ea typeface="+mn-lt"/>
              <a:cs typeface="Times New Roman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r>
              <a:rPr lang="id-ID" sz="3200">
                <a:latin typeface="Times New Roman"/>
                <a:cs typeface="Calibri"/>
              </a:rPr>
              <a:t>Kondisi bank rugi dapat terjadi saat model misklasifikasi </a:t>
            </a:r>
            <a:r>
              <a:rPr lang="id-ID" sz="3200" i="1">
                <a:latin typeface="Times New Roman"/>
                <a:cs typeface="Calibri"/>
              </a:rPr>
              <a:t>bad customer </a:t>
            </a:r>
            <a:r>
              <a:rPr lang="id-ID" sz="3200">
                <a:latin typeface="Times New Roman"/>
                <a:cs typeface="Calibri"/>
              </a:rPr>
              <a:t>sebagai </a:t>
            </a:r>
            <a:r>
              <a:rPr lang="id-ID" sz="3200" i="1">
                <a:latin typeface="Times New Roman"/>
                <a:cs typeface="Calibri"/>
              </a:rPr>
              <a:t>good customer</a:t>
            </a:r>
            <a:r>
              <a:rPr lang="id-ID" sz="3200">
                <a:latin typeface="Times New Roman"/>
                <a:cs typeface="Calibri"/>
              </a:rPr>
              <a:t> (</a:t>
            </a:r>
            <a:r>
              <a:rPr lang="id-ID" sz="3200" i="1">
                <a:latin typeface="Times New Roman"/>
                <a:cs typeface="Calibri"/>
              </a:rPr>
              <a:t>False Negative</a:t>
            </a:r>
            <a:r>
              <a:rPr lang="id-ID" sz="3200">
                <a:latin typeface="Times New Roman"/>
                <a:cs typeface="Calibri"/>
              </a:rPr>
              <a:t>) sehingga model yang dibuat akan diberikan bobot lebih besar dalam mengurangi </a:t>
            </a:r>
            <a:r>
              <a:rPr lang="id-ID" sz="3200" i="1">
                <a:latin typeface="Times New Roman"/>
                <a:cs typeface="Calibri"/>
              </a:rPr>
              <a:t>False Negative.</a:t>
            </a: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FC258-2382-DAFC-C9E1-40B7DF034AD3}"/>
              </a:ext>
            </a:extLst>
          </p:cNvPr>
          <p:cNvSpPr txBox="1"/>
          <p:nvPr/>
        </p:nvSpPr>
        <p:spPr>
          <a:xfrm>
            <a:off x="9338855" y="2065001"/>
            <a:ext cx="857858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,Sans-Serif"/>
              <a:buChar char="•"/>
            </a:pPr>
            <a:r>
              <a:rPr lang="id-ID" sz="3200">
                <a:latin typeface="Times New Roman"/>
                <a:cs typeface="Times New Roman"/>
              </a:rPr>
              <a:t>Metrik evaluasi model </a:t>
            </a:r>
            <a:r>
              <a:rPr lang="id-ID" sz="3200" i="1">
                <a:latin typeface="Times New Roman"/>
                <a:cs typeface="Times New Roman"/>
              </a:rPr>
              <a:t>machine learning</a:t>
            </a:r>
            <a:r>
              <a:rPr lang="id-ID" sz="3200">
                <a:latin typeface="Times New Roman"/>
                <a:cs typeface="Times New Roman"/>
              </a:rPr>
              <a:t> yang pantas untuk menjawab permasalahan bisnis ini adalah </a:t>
            </a:r>
            <a:r>
              <a:rPr lang="id-ID" sz="3200" i="1">
                <a:latin typeface="Times New Roman"/>
                <a:cs typeface="Times New Roman"/>
              </a:rPr>
              <a:t>F2 Score</a:t>
            </a:r>
            <a:r>
              <a:rPr lang="id-ID" sz="3200">
                <a:latin typeface="Times New Roman"/>
                <a:cs typeface="Times New Roman"/>
              </a:rPr>
              <a:t>, karena memperhitungkan baik </a:t>
            </a:r>
            <a:r>
              <a:rPr lang="id-ID" sz="3200" i="1">
                <a:latin typeface="Times New Roman"/>
                <a:cs typeface="Times New Roman"/>
              </a:rPr>
              <a:t>Recall</a:t>
            </a:r>
            <a:r>
              <a:rPr lang="id-ID" sz="3200">
                <a:latin typeface="Times New Roman"/>
                <a:cs typeface="Times New Roman"/>
              </a:rPr>
              <a:t> maupun </a:t>
            </a:r>
            <a:r>
              <a:rPr lang="id-ID" sz="3200" i="1">
                <a:latin typeface="Times New Roman"/>
                <a:cs typeface="Times New Roman"/>
              </a:rPr>
              <a:t>Precision</a:t>
            </a:r>
            <a:r>
              <a:rPr lang="id-ID" sz="3200">
                <a:latin typeface="Times New Roman"/>
                <a:cs typeface="Times New Roman"/>
              </a:rPr>
              <a:t> dengan </a:t>
            </a:r>
            <a:r>
              <a:rPr lang="id-ID" sz="3200" i="1">
                <a:latin typeface="Times New Roman"/>
                <a:cs typeface="Times New Roman"/>
              </a:rPr>
              <a:t>Recall </a:t>
            </a:r>
            <a:r>
              <a:rPr lang="id-ID" sz="3200">
                <a:latin typeface="Times New Roman"/>
                <a:cs typeface="Times New Roman"/>
              </a:rPr>
              <a:t>mendapat bobot lebih besar.</a:t>
            </a:r>
            <a:endParaRPr lang="nl-NL" sz="3200">
              <a:ea typeface="+mn-lt"/>
              <a:cs typeface="+mn-lt"/>
            </a:endParaRPr>
          </a:p>
          <a:p>
            <a:pPr algn="just"/>
            <a:endParaRPr lang="nl-NL" sz="3200">
              <a:latin typeface="Times New Roman"/>
              <a:ea typeface="+mn-lt"/>
              <a:cs typeface="Times New Roman"/>
            </a:endParaRPr>
          </a:p>
          <a:p>
            <a:pPr algn="just"/>
            <a:endParaRPr lang="nl-NL" sz="32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nl-NL" sz="3200" i="1">
              <a:latin typeface="Times New Roman"/>
              <a:cs typeface="Times New Roman"/>
            </a:endParaRPr>
          </a:p>
          <a:p>
            <a:pPr marL="457200" indent="-457200" algn="just">
              <a:buFont typeface="Arial,Sans-Serif"/>
              <a:buChar char="•"/>
            </a:pPr>
            <a:endParaRPr lang="nl-NL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latin typeface="Times New Roman"/>
              <a:cs typeface="Calibri" panose="020F0502020204030204"/>
            </a:endParaRP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A33E59-1FFF-45A8-4AB2-778E3A984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31" t="52154" r="30000" b="37188"/>
          <a:stretch/>
        </p:blipFill>
        <p:spPr>
          <a:xfrm>
            <a:off x="11343494" y="6989635"/>
            <a:ext cx="4667611" cy="1478533"/>
          </a:xfrm>
          <a:prstGeom prst="rect">
            <a:avLst/>
          </a:prstGeom>
        </p:spPr>
      </p:pic>
      <p:pic>
        <p:nvPicPr>
          <p:cNvPr id="12" name="Picture 12" descr="Calendar&#10;&#10;Description automatically generated">
            <a:extLst>
              <a:ext uri="{FF2B5EF4-FFF2-40B4-BE49-F238E27FC236}">
                <a16:creationId xmlns:a16="http://schemas.microsoft.com/office/drawing/2014/main" id="{B08089A7-CF4C-E89A-8071-52A18513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749" y="4670436"/>
            <a:ext cx="4782420" cy="2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9D23E-ABDB-BC09-D4E1-40161340A030}"/>
              </a:ext>
            </a:extLst>
          </p:cNvPr>
          <p:cNvSpPr txBox="1"/>
          <p:nvPr/>
        </p:nvSpPr>
        <p:spPr>
          <a:xfrm>
            <a:off x="1240578" y="710931"/>
            <a:ext cx="8042570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Sebelum proses </a:t>
            </a:r>
            <a:r>
              <a:rPr lang="id-ID" sz="3200" i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</a:t>
            </a: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permasalahan </a:t>
            </a:r>
            <a:r>
              <a:rPr lang="id-ID" sz="3200" i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imbalance dataset</a:t>
            </a: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ditangani dengan melakukan </a:t>
            </a:r>
            <a:r>
              <a:rPr lang="id-ID" sz="3200" i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oversample</a:t>
            </a: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pada data dengan variabel </a:t>
            </a:r>
            <a:r>
              <a:rPr lang="id-ID" sz="3200" i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TARGET</a:t>
            </a: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“</a:t>
            </a:r>
            <a:r>
              <a:rPr lang="id-ID" sz="3200" i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bad</a:t>
            </a:r>
            <a:r>
              <a:rPr lang="id-ID" sz="320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endParaRPr lang="id-ID" sz="320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 menguji dan memilih model yang terbaik maka dilakukan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RepeatedStratifidKFold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 validation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 rincian 10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3 pengulangan sehingga total ada 30 pengulangan untuk masing-masing model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 metric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Score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Teknik ini dipilih supaya pada masing-masing split data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 proporsi target yang sama antara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customer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  customer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 model tidak bias pada salah satu target saja.</a:t>
            </a:r>
            <a:endParaRPr lang="id-ID" sz="320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7F733-3F61-3041-4869-4948E0392440}"/>
              </a:ext>
            </a:extLst>
          </p:cNvPr>
          <p:cNvSpPr txBox="1"/>
          <p:nvPr/>
        </p:nvSpPr>
        <p:spPr>
          <a:xfrm>
            <a:off x="9501187" y="710931"/>
            <a:ext cx="8866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pengujian performansi algoritma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didapatkan bahwa algoritma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CatBoostClassifier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memiliki performansi paling baik dengan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Score</a:t>
            </a:r>
            <a:r>
              <a:rPr lang="id-ID" sz="32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0,983 ± 0,003, sehingga algoritma </a:t>
            </a:r>
            <a:r>
              <a:rPr lang="id-ID" sz="3200">
                <a:solidFill>
                  <a:srgbClr val="21212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ini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akan digunakan sebagai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solidFill>
                <a:srgbClr val="21212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Dengan menggunakan algoritma ini, model telah memenuhi target keberhasilan yaitu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metric performance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≥ 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0,7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B703B-540C-8ADA-60E1-973DB08E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65" y="5235246"/>
            <a:ext cx="6566904" cy="43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2E85A-8016-B4BD-3971-CC8429ED0EC3}"/>
              </a:ext>
            </a:extLst>
          </p:cNvPr>
          <p:cNvSpPr txBox="1"/>
          <p:nvPr/>
        </p:nvSpPr>
        <p:spPr>
          <a:xfrm>
            <a:off x="1210962" y="1251096"/>
            <a:ext cx="76535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Predikisi dilakukan kembali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dengan CatBoostClassifier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untuk mendapatkan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confusion matrix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sehingga didapatkan jumlah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True Positive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True Negative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False Positive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dan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False Negative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ID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CE3E3-D842-CCEB-CF9B-0F440309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78" y="4432101"/>
            <a:ext cx="6027130" cy="433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CEEB8-0CC7-9E93-9322-953FB117A4AD}"/>
              </a:ext>
            </a:extLst>
          </p:cNvPr>
          <p:cNvSpPr txBox="1"/>
          <p:nvPr/>
        </p:nvSpPr>
        <p:spPr>
          <a:xfrm>
            <a:off x="9739977" y="1213228"/>
            <a:ext cx="765350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solidFill>
                  <a:srgbClr val="21212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Untuk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dapat menginput data praktis seperti pada data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dibangun sebuah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pipeline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machine learning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untuk melakukan transformasi data, yaitu untuk meng-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encoding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data kategorik serta mengubah variabel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DAYS_BIRTH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DAYS_EMPLOYED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WORKING_YEARS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ID" sz="320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078CD8E-EEA5-91A4-75BA-20159A7F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185" y="5721508"/>
            <a:ext cx="7232293" cy="28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447466" y="10061448"/>
            <a:ext cx="10363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A4FAB3-CDCC-DEC6-BD6E-432E9849D7B0}"/>
              </a:ext>
            </a:extLst>
          </p:cNvPr>
          <p:cNvSpPr/>
          <p:nvPr/>
        </p:nvSpPr>
        <p:spPr>
          <a:xfrm>
            <a:off x="1513114" y="1809009"/>
            <a:ext cx="16143515" cy="64528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Data yang digunakan: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d-ID" sz="3200">
                <a:latin typeface="Times New Roman"/>
              </a:rPr>
              <a:t>Data aplikasi yang berisi </a:t>
            </a:r>
            <a:r>
              <a:rPr lang="en-US" sz="3200" err="1">
                <a:latin typeface="Times New Roman"/>
              </a:rPr>
              <a:t>informasi</a:t>
            </a:r>
            <a:r>
              <a:rPr lang="en-US" sz="3200">
                <a:latin typeface="Times New Roman"/>
              </a:rPr>
              <a:t> </a:t>
            </a:r>
            <a:r>
              <a:rPr lang="en-US" sz="3200" i="1">
                <a:latin typeface="Times New Roman"/>
              </a:rPr>
              <a:t>customer</a:t>
            </a:r>
            <a:r>
              <a:rPr lang="id-ID" sz="3200" i="1">
                <a:latin typeface="Times New Roman"/>
              </a:rPr>
              <a:t> </a:t>
            </a:r>
            <a:r>
              <a:rPr lang="id-ID" sz="3200">
                <a:latin typeface="Times New Roman"/>
              </a:rPr>
              <a:t>(selanjutnya disebut</a:t>
            </a:r>
            <a:r>
              <a:rPr lang="id-ID" sz="3200" i="1">
                <a:latin typeface="Times New Roman"/>
              </a:rPr>
              <a:t> </a:t>
            </a:r>
            <a:r>
              <a:rPr lang="id-ID" sz="3200">
                <a:latin typeface="Times New Roman"/>
              </a:rPr>
              <a:t>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d-ID" sz="3200">
                <a:latin typeface="Times New Roman"/>
              </a:rPr>
              <a:t>Data </a:t>
            </a:r>
            <a:r>
              <a:rPr lang="en-US" sz="3200">
                <a:latin typeface="Times New Roman"/>
              </a:rPr>
              <a:t>yang </a:t>
            </a:r>
            <a:r>
              <a:rPr lang="en-US" sz="3200" err="1">
                <a:latin typeface="Times New Roman"/>
              </a:rPr>
              <a:t>berisi</a:t>
            </a:r>
            <a:r>
              <a:rPr lang="en-US" sz="3200">
                <a:latin typeface="Times New Roman"/>
              </a:rPr>
              <a:t> status </a:t>
            </a:r>
            <a:r>
              <a:rPr lang="en-US" sz="3200" err="1">
                <a:latin typeface="Times New Roman"/>
              </a:rPr>
              <a:t>pembayaran</a:t>
            </a:r>
            <a:r>
              <a:rPr lang="en-US" sz="3200">
                <a:latin typeface="Times New Roman"/>
              </a:rPr>
              <a:t> pada </a:t>
            </a:r>
            <a:r>
              <a:rPr lang="en-US" sz="3200" err="1">
                <a:latin typeface="Times New Roman"/>
              </a:rPr>
              <a:t>bulan</a:t>
            </a:r>
            <a:r>
              <a:rPr lang="en-US" sz="3200">
                <a:latin typeface="Times New Roman"/>
              </a:rPr>
              <a:t> </a:t>
            </a:r>
            <a:r>
              <a:rPr lang="en-US" sz="3200" err="1">
                <a:latin typeface="Times New Roman"/>
              </a:rPr>
              <a:t>tertentu</a:t>
            </a:r>
            <a:r>
              <a:rPr lang="id-ID" sz="3200">
                <a:latin typeface="Times New Roman"/>
              </a:rPr>
              <a:t> (selanjutnya disebut</a:t>
            </a:r>
            <a:r>
              <a:rPr lang="id-ID" sz="3200" i="1">
                <a:latin typeface="Times New Roman"/>
              </a:rPr>
              <a:t> </a:t>
            </a:r>
            <a:r>
              <a:rPr lang="id-ID" sz="3200">
                <a:latin typeface="Times New Roman"/>
              </a:rPr>
              <a:t>data </a:t>
            </a:r>
            <a:r>
              <a:rPr lang="id-ID" sz="3200" i="1">
                <a:latin typeface="Times New Roman"/>
              </a:rPr>
              <a:t>credit</a:t>
            </a:r>
            <a:r>
              <a:rPr lang="id-ID" sz="3200">
                <a:latin typeface="Times New Roman"/>
              </a:rPr>
              <a:t>)</a:t>
            </a:r>
            <a:endParaRPr lang="id-ID" sz="3200" i="1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Jumlah baris dan kolom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 </a:t>
            </a:r>
            <a:r>
              <a:rPr lang="nl-NL" sz="3200">
                <a:latin typeface="Times New Roman"/>
              </a:rPr>
              <a:t>438.557 baris × 18 kolom</a:t>
            </a: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Variabel dan tipe data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6BDC3FA-EDA7-4D7E-B2F5-EE2F3C66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83" y="4311156"/>
            <a:ext cx="5067765" cy="55311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D84EA3-D5F0-D6FF-02E7-842C2E3E9ED1}"/>
              </a:ext>
            </a:extLst>
          </p:cNvPr>
          <p:cNvSpPr/>
          <p:nvPr/>
        </p:nvSpPr>
        <p:spPr>
          <a:xfrm>
            <a:off x="1513114" y="644306"/>
            <a:ext cx="8082951" cy="95245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just"/>
            <a:r>
              <a:rPr lang="id-ID" sz="6000" b="1" i="1">
                <a:latin typeface="Times New Roman"/>
              </a:rPr>
              <a:t>Data</a:t>
            </a:r>
            <a:r>
              <a:rPr lang="id-ID" sz="4400" b="1" i="1">
                <a:latin typeface="Times New Roman"/>
              </a:rPr>
              <a:t> </a:t>
            </a:r>
            <a:r>
              <a:rPr lang="id-ID" sz="6000" b="1" i="1">
                <a:latin typeface="Times New Roman"/>
              </a:rPr>
              <a:t>Understanding</a:t>
            </a:r>
            <a:endParaRPr lang="en-US" sz="4400" b="1" i="1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E9B19-8987-5A62-BB36-8A2EAF65E6FE}"/>
              </a:ext>
            </a:extLst>
          </p:cNvPr>
          <p:cNvSpPr/>
          <p:nvPr/>
        </p:nvSpPr>
        <p:spPr>
          <a:xfrm>
            <a:off x="1513114" y="838200"/>
            <a:ext cx="16143515" cy="742369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 dilakukan pengujian dengan input seperti pada data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terbukti  bahwa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dapat menangani input dan melakukan prediksi</a:t>
            </a:r>
            <a:endParaRPr lang="id-ID" sz="4800">
              <a:latin typeface="Times New Roman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B2243-E844-34DA-756F-C02C71AB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63" y="2019300"/>
            <a:ext cx="14640766" cy="3032281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5FE0F6D-B0C4-DF64-C8EA-48BFDBBA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71" y="6723303"/>
            <a:ext cx="16662400" cy="232517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1035D0B-0921-0153-E7E7-8EDAFE8D6120}"/>
              </a:ext>
            </a:extLst>
          </p:cNvPr>
          <p:cNvSpPr/>
          <p:nvPr/>
        </p:nvSpPr>
        <p:spPr>
          <a:xfrm>
            <a:off x="9362142" y="5788765"/>
            <a:ext cx="445453" cy="6931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BE15B-3195-C1AB-E863-9107E00D1AAF}"/>
              </a:ext>
            </a:extLst>
          </p:cNvPr>
          <p:cNvSpPr/>
          <p:nvPr/>
        </p:nvSpPr>
        <p:spPr>
          <a:xfrm>
            <a:off x="8250521" y="5195504"/>
            <a:ext cx="2668693" cy="6128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/>
            <a:r>
              <a:rPr lang="id-ID" sz="2800">
                <a:latin typeface="Times New Roman"/>
              </a:rPr>
              <a:t>diprediksi</a:t>
            </a:r>
            <a:r>
              <a:rPr lang="id-ID" sz="3200">
                <a:latin typeface="Times New Roman"/>
              </a:rPr>
              <a:t> </a:t>
            </a:r>
            <a:r>
              <a:rPr lang="id-ID" sz="2800">
                <a:latin typeface="Times New Roman"/>
              </a:rPr>
              <a:t>menjadi</a:t>
            </a:r>
            <a:endParaRPr lang="id-ID" sz="32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50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3114" y="644306"/>
            <a:ext cx="8082951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6000" b="1" i="1">
                <a:latin typeface="Times New Roman"/>
                <a:cs typeface="Times New Roman"/>
              </a:rPr>
              <a:t>Conclusion and Suggestion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482" y="3558532"/>
            <a:ext cx="15611189" cy="50586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esimpulan atau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terkait kecenderungan variabel/fitur terhadap kemampuan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membayar pinjaman:</a:t>
            </a:r>
          </a:p>
          <a:p>
            <a:pPr algn="just">
              <a:lnSpc>
                <a:spcPct val="115000"/>
              </a:lnSpc>
            </a:pPr>
            <a:endParaRPr lang="id-ID" sz="3200" i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pendapatan tahunan rendah cenderung telat bayar.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belum lama bekerja cenderung telat bayar.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tidak memiliki anak cenderung telat bayar.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menikah cenderung telat bayar.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memiliki profesi sebagai buruh dan pekerja kantoran cenderung telat bayar.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59658" y="10061448"/>
            <a:ext cx="7620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B87F1-52C4-124A-1C4D-A778643CCACE}"/>
              </a:ext>
            </a:extLst>
          </p:cNvPr>
          <p:cNvSpPr/>
          <p:nvPr/>
        </p:nvSpPr>
        <p:spPr>
          <a:xfrm>
            <a:off x="1513114" y="2347305"/>
            <a:ext cx="11668304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4800" b="1" i="1"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686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9D745-2987-8FA7-DD8A-4B92B72C6B53}"/>
              </a:ext>
            </a:extLst>
          </p:cNvPr>
          <p:cNvSpPr txBox="1"/>
          <p:nvPr/>
        </p:nvSpPr>
        <p:spPr>
          <a:xfrm>
            <a:off x="1624220" y="1069676"/>
            <a:ext cx="15335723" cy="797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320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esimpulan terkait model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dihasilkan, yaitu:</a:t>
            </a:r>
          </a:p>
          <a:p>
            <a:pPr lvl="0" algn="just">
              <a:lnSpc>
                <a:spcPct val="115000"/>
              </a:lnSpc>
            </a:pP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machine learning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diselesaikan pada kegiatan analisis data ini yaitu klasifikasi.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Metrik evaluasi yang digunakan yaitu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Score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untuk memberikan bobot lebih besar dalam mengurangi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Negative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digunakan pada model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dihasilkan yaitu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CatBoostClassifier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karena memiliki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Score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paling tinggi.</a:t>
            </a:r>
            <a:endParaRPr lang="en-ID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dihasilkan memiliki </a:t>
            </a:r>
            <a:r>
              <a:rPr lang="id-ID" sz="3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Score </a:t>
            </a: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0,983 ± 0,003 sehingga target keberhasilan model (yaitu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metric performance ≥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0,7) telah terpenuhi.</a:t>
            </a:r>
            <a:endParaRPr lang="id-ID" sz="32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Untuk menunjang efektivitas model, digunakan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pipeline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dengan tahapan awal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pre-processing ordinal encoding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yang mengubah variabel kategorik menjadi numerik dan penyesuaian fitur yang dibutuhkan model seperti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AGE 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 </a:t>
            </a:r>
            <a:r>
              <a:rPr lang="id-ID" sz="3200" i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WORKING_YEARS</a:t>
            </a:r>
            <a:r>
              <a:rPr lang="id-ID" sz="32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sebelum dapat melakukan prediksi.</a:t>
            </a:r>
            <a:endParaRPr lang="en-ID" sz="4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0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6143" y="2696244"/>
            <a:ext cx="14589292" cy="666001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just"/>
            <a:r>
              <a:rPr lang="id-ID" sz="3200">
                <a:latin typeface="Times New Roman"/>
                <a:ea typeface="+mn-lt"/>
                <a:cs typeface="+mn-lt"/>
              </a:rPr>
              <a:t>Saran yang dapat diberikan kepada bank sebagai pihak yang akan menggunakan hasil kegiatan analisis data ini yaitu</a:t>
            </a:r>
          </a:p>
          <a:p>
            <a:pPr marL="457200" indent="-457200" algn="just">
              <a:buFont typeface="Arial"/>
              <a:buChar char="•"/>
            </a:pPr>
            <a:r>
              <a:rPr lang="id-ID" sz="3200">
                <a:latin typeface="Times New Roman"/>
                <a:ea typeface="+mn-lt"/>
                <a:cs typeface="+mn-lt"/>
              </a:rPr>
              <a:t>Konsisten mengumpulkan data setelah program </a:t>
            </a:r>
            <a:r>
              <a:rPr lang="id-ID" sz="3200" i="1">
                <a:latin typeface="Times New Roman"/>
                <a:ea typeface="+mn-lt"/>
                <a:cs typeface="+mn-lt"/>
              </a:rPr>
              <a:t>testing</a:t>
            </a:r>
            <a:r>
              <a:rPr lang="id-ID" sz="3200">
                <a:latin typeface="Times New Roman"/>
                <a:ea typeface="+mn-lt"/>
                <a:cs typeface="+mn-lt"/>
              </a:rPr>
              <a:t> pinjaman selesai, untuk evaluasi model secara berkala.</a:t>
            </a:r>
          </a:p>
          <a:p>
            <a:pPr marL="457200" indent="-457200" algn="just">
              <a:buFont typeface="Arial"/>
              <a:buChar char="•"/>
            </a:pPr>
            <a:r>
              <a:rPr lang="id-ID" sz="3200">
                <a:latin typeface="Times New Roman"/>
                <a:ea typeface="+mn-lt"/>
                <a:cs typeface="+mn-lt"/>
              </a:rPr>
              <a:t>Memverifikasi setiap calon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 </a:t>
            </a:r>
            <a:r>
              <a:rPr lang="id-ID" sz="3200">
                <a:latin typeface="Times New Roman"/>
                <a:ea typeface="+mn-lt"/>
                <a:cs typeface="+mn-lt"/>
              </a:rPr>
              <a:t>termasuk “</a:t>
            </a:r>
            <a:r>
              <a:rPr lang="id-ID" sz="3200" i="1">
                <a:latin typeface="Times New Roman"/>
                <a:ea typeface="+mn-lt"/>
                <a:cs typeface="+mn-lt"/>
              </a:rPr>
              <a:t>good</a:t>
            </a:r>
            <a:r>
              <a:rPr lang="id-ID" sz="3200">
                <a:latin typeface="Times New Roman"/>
                <a:ea typeface="+mn-lt"/>
                <a:cs typeface="+mn-lt"/>
              </a:rPr>
              <a:t>”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sebelum menyetujui pinjaman.</a:t>
            </a:r>
          </a:p>
          <a:p>
            <a:pPr marL="457200" indent="-457200" algn="just">
              <a:buFont typeface="Arial"/>
              <a:buChar char="•"/>
            </a:pPr>
            <a:r>
              <a:rPr lang="id-ID" sz="3200">
                <a:latin typeface="Times New Roman"/>
                <a:ea typeface="+mn-lt"/>
                <a:cs typeface="+mn-lt"/>
              </a:rPr>
              <a:t>Menyesuaikan program pinjaman pada golongan </a:t>
            </a:r>
            <a:r>
              <a:rPr lang="id-ID" sz="3200" i="1">
                <a:latin typeface="Times New Roman"/>
                <a:ea typeface="+mn-lt"/>
                <a:cs typeface="+mn-lt"/>
              </a:rPr>
              <a:t>customer</a:t>
            </a:r>
            <a:r>
              <a:rPr lang="id-ID" sz="3200">
                <a:latin typeface="Times New Roman"/>
                <a:ea typeface="+mn-lt"/>
                <a:cs typeface="+mn-lt"/>
              </a:rPr>
              <a:t> dengan kecenderungan “</a:t>
            </a:r>
            <a:r>
              <a:rPr lang="id-ID" sz="3200" i="1">
                <a:latin typeface="Times New Roman"/>
                <a:ea typeface="+mn-lt"/>
                <a:cs typeface="+mn-lt"/>
              </a:rPr>
              <a:t>bad”</a:t>
            </a:r>
            <a:r>
              <a:rPr lang="id-ID" sz="3200">
                <a:latin typeface="Times New Roman"/>
                <a:ea typeface="+mn-lt"/>
                <a:cs typeface="+mn-lt"/>
              </a:rPr>
              <a:t>, seperti membatasi limit pinjaman.</a:t>
            </a:r>
          </a:p>
          <a:p>
            <a:pPr algn="just">
              <a:lnSpc>
                <a:spcPct val="114999"/>
              </a:lnSpc>
            </a:pPr>
            <a:endParaRPr lang="id-ID" sz="3200">
              <a:effectLst/>
              <a:latin typeface="Times New Roman"/>
              <a:ea typeface="Arial" panose="020B0604020202020204" pitchFamily="34" charset="0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59658" y="10061448"/>
            <a:ext cx="7620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200" b="1" i="1">
                <a:latin typeface="Times New Roman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B87F1-52C4-124A-1C4D-A778643CCACE}"/>
              </a:ext>
            </a:extLst>
          </p:cNvPr>
          <p:cNvSpPr/>
          <p:nvPr/>
        </p:nvSpPr>
        <p:spPr>
          <a:xfrm>
            <a:off x="1801611" y="1241014"/>
            <a:ext cx="11668304" cy="95245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/>
          <a:p>
            <a:pPr algn="just"/>
            <a:r>
              <a:rPr lang="id-ID" sz="4800" b="1" i="1">
                <a:latin typeface="Times New Roman"/>
                <a:cs typeface="Times New Roman"/>
              </a:rPr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340186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60075-EB28-80FA-F573-FA0A2C36072A}"/>
              </a:ext>
            </a:extLst>
          </p:cNvPr>
          <p:cNvSpPr/>
          <p:nvPr/>
        </p:nvSpPr>
        <p:spPr>
          <a:xfrm>
            <a:off x="1453001" y="1110585"/>
            <a:ext cx="16143515" cy="773588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Pemusatan data variabel numerik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Pemusatan data variabel kategorik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EF5327-1FBD-2393-AC20-2B7485D9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11" y="1813931"/>
            <a:ext cx="15689563" cy="3709676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D5C79-1145-15B0-7B65-0437227B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53" y="6538680"/>
            <a:ext cx="15689563" cy="19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49B5D3B-55D7-0860-C4BD-DB98F648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1" y="2095295"/>
            <a:ext cx="6151089" cy="324902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A85A50C-2D85-9C84-FFD0-373560F58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70" y="2095295"/>
            <a:ext cx="6027134" cy="324902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A770DE4-C511-C8E5-BB8D-5C1AD093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1923" y="2158952"/>
            <a:ext cx="6030571" cy="3185365"/>
          </a:xfrm>
          <a:prstGeom prst="rect">
            <a:avLst/>
          </a:prstGeo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0432760-9018-74DB-8BC9-6367D5415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1" y="5527197"/>
            <a:ext cx="6151089" cy="3341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40DA82-1193-38C0-1E5B-C6E1594F2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97" y="5592404"/>
            <a:ext cx="5967126" cy="321103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7F0AD39-8A7E-3E19-4CE0-AD95D1574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5750" y="5590858"/>
            <a:ext cx="5972392" cy="31853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9E8949-32F3-6AC8-CA67-AB4EDDA53A32}"/>
              </a:ext>
            </a:extLst>
          </p:cNvPr>
          <p:cNvSpPr/>
          <p:nvPr/>
        </p:nvSpPr>
        <p:spPr>
          <a:xfrm>
            <a:off x="1514814" y="1146711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numerik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4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EFA94-88AA-8581-D3EA-6CC9337B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7" y="2118042"/>
            <a:ext cx="6092792" cy="3256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FD88A-036A-19C9-D04D-95F16341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45" y="5632291"/>
            <a:ext cx="6082998" cy="3250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EC01F-5985-84D8-3B7D-E43779AF7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45" y="2118043"/>
            <a:ext cx="6092793" cy="3250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63D9C-3520-081D-D1FE-CAB13BCD2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187" y="5632291"/>
            <a:ext cx="6080993" cy="32503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B2D46F-4DFC-073D-FE61-E5EBC41445DF}"/>
              </a:ext>
            </a:extLst>
          </p:cNvPr>
          <p:cNvSpPr/>
          <p:nvPr/>
        </p:nvSpPr>
        <p:spPr>
          <a:xfrm>
            <a:off x="1514814" y="1146711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numerik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 [2]:</a:t>
            </a:r>
          </a:p>
          <a:p>
            <a:pPr algn="just"/>
            <a:endParaRPr lang="id-ID" sz="32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25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61F919-8A31-B950-9491-726F05D76264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kategorik pada data </a:t>
            </a:r>
            <a:r>
              <a:rPr lang="id-ID" sz="3200" i="1">
                <a:latin typeface="Times New Roman"/>
              </a:rPr>
              <a:t>app</a:t>
            </a:r>
            <a:r>
              <a:rPr lang="id-ID" sz="3200">
                <a:latin typeface="Times New Roman"/>
              </a:rPr>
              <a:t>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D43B905-2DC5-AB72-3454-0A122D22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059360"/>
            <a:ext cx="14191286" cy="3314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D0427-C241-5FFD-406E-EE191BA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91" y="5710294"/>
            <a:ext cx="14191290" cy="32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582B820F-F43B-A6D5-5853-A4520D37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2199258"/>
            <a:ext cx="13876020" cy="3183571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42ECC6-B382-8A19-52BC-3CC608D4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79" y="5862561"/>
            <a:ext cx="13989253" cy="3183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1454BA-AF98-AA47-83E9-876784B82D66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kategorik pada data </a:t>
            </a:r>
            <a:r>
              <a:rPr lang="id-ID" sz="3200" i="1">
                <a:latin typeface="Times New Roman"/>
              </a:rPr>
              <a:t>app </a:t>
            </a:r>
            <a:r>
              <a:rPr lang="id-ID" sz="3200">
                <a:latin typeface="Times New Roman"/>
              </a:rPr>
              <a:t>[2]:</a:t>
            </a:r>
          </a:p>
          <a:p>
            <a:pPr algn="just"/>
            <a:endParaRPr lang="id-ID" sz="32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2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454BA-AF98-AA47-83E9-876784B82D66}"/>
              </a:ext>
            </a:extLst>
          </p:cNvPr>
          <p:cNvSpPr/>
          <p:nvPr/>
        </p:nvSpPr>
        <p:spPr>
          <a:xfrm>
            <a:off x="1514814" y="1060192"/>
            <a:ext cx="15972746" cy="6593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>
                <a:latin typeface="Times New Roman"/>
              </a:rPr>
              <a:t>Distribusi variabel kategorik pada data </a:t>
            </a:r>
            <a:r>
              <a:rPr lang="id-ID" sz="3200" i="1">
                <a:latin typeface="Times New Roman"/>
              </a:rPr>
              <a:t>app </a:t>
            </a:r>
            <a:r>
              <a:rPr lang="id-ID" sz="3200">
                <a:latin typeface="Times New Roman"/>
              </a:rPr>
              <a:t>[3]:</a:t>
            </a:r>
          </a:p>
          <a:p>
            <a:pPr algn="just"/>
            <a:endParaRPr lang="id-ID" sz="3200">
              <a:latin typeface="Times New Roman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8ABB223-D054-1376-3146-0A4282B6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8" y="2258218"/>
            <a:ext cx="13989253" cy="326597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DD9BB82-C0F3-25DF-26FC-787B31AE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77" y="5897220"/>
            <a:ext cx="13989253" cy="3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92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3ada37-7774-4605-94e2-3df62f67cc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D4D3221B810408784D4F783A27DB5" ma:contentTypeVersion="5" ma:contentTypeDescription="Create a new document." ma:contentTypeScope="" ma:versionID="26c9d52c7bbb18f10a72ed283850cc31">
  <xsd:schema xmlns:xsd="http://www.w3.org/2001/XMLSchema" xmlns:xs="http://www.w3.org/2001/XMLSchema" xmlns:p="http://schemas.microsoft.com/office/2006/metadata/properties" xmlns:ns3="673ada37-7774-4605-94e2-3df62f67cc2c" targetNamespace="http://schemas.microsoft.com/office/2006/metadata/properties" ma:root="true" ma:fieldsID="4dd263dfa032ce65a1baeaabd1209696" ns3:_="">
    <xsd:import namespace="673ada37-7774-4605-94e2-3df62f67cc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ada37-7774-4605-94e2-3df62f67c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31F0E-FC9E-447D-8E11-9C682046CDC2}">
  <ds:schemaRefs>
    <ds:schemaRef ds:uri="673ada37-7774-4605-94e2-3df62f67cc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FBBEEE-A4DC-4A7D-864D-043D905A72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A4E6DA-8CF1-4431-8AF7-495E705587F6}">
  <ds:schemaRefs>
    <ds:schemaRef ds:uri="673ada37-7774-4605-94e2-3df62f67cc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Custom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M. Naufal Athaullah</dc:creator>
  <cp:keywords/>
  <cp:revision>1</cp:revision>
  <dcterms:modified xsi:type="dcterms:W3CDTF">2023-01-15T15:18:19Z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0x010100312D4D3221B810408784D4F783A27DB5</vt:lpwstr>
  </property>
</Properties>
</file>