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1" r:id="rId4"/>
    <p:sldId id="262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D28"/>
    <a:srgbClr val="C8C808"/>
    <a:srgbClr val="CC5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B972-F14C-4AF8-932D-7F609D3357DB}" type="datetimeFigureOut">
              <a:rPr lang="he-IL" smtClean="0"/>
              <a:t>י"ח/אלול/תשע"ט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28FF-5185-466D-A820-0FCCE060F6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553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B972-F14C-4AF8-932D-7F609D3357DB}" type="datetimeFigureOut">
              <a:rPr lang="he-IL" smtClean="0"/>
              <a:t>י"ח/אלול/תשע"ט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28FF-5185-466D-A820-0FCCE060F6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056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B972-F14C-4AF8-932D-7F609D3357DB}" type="datetimeFigureOut">
              <a:rPr lang="he-IL" smtClean="0"/>
              <a:t>י"ח/אלול/תשע"ט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28FF-5185-466D-A820-0FCCE060F6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974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B972-F14C-4AF8-932D-7F609D3357DB}" type="datetimeFigureOut">
              <a:rPr lang="he-IL" smtClean="0"/>
              <a:t>י"ח/אלול/תשע"ט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28FF-5185-466D-A820-0FCCE060F6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547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B972-F14C-4AF8-932D-7F609D3357DB}" type="datetimeFigureOut">
              <a:rPr lang="he-IL" smtClean="0"/>
              <a:t>י"ח/אלול/תשע"ט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28FF-5185-466D-A820-0FCCE060F6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237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B972-F14C-4AF8-932D-7F609D3357DB}" type="datetimeFigureOut">
              <a:rPr lang="he-IL" smtClean="0"/>
              <a:t>י"ח/אלול/תשע"ט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28FF-5185-466D-A820-0FCCE060F6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941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B972-F14C-4AF8-932D-7F609D3357DB}" type="datetimeFigureOut">
              <a:rPr lang="he-IL" smtClean="0"/>
              <a:t>י"ח/אלול/תשע"ט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28FF-5185-466D-A820-0FCCE060F6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779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B972-F14C-4AF8-932D-7F609D3357DB}" type="datetimeFigureOut">
              <a:rPr lang="he-IL" smtClean="0"/>
              <a:t>י"ח/אלול/תשע"ט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28FF-5185-466D-A820-0FCCE060F6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95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B972-F14C-4AF8-932D-7F609D3357DB}" type="datetimeFigureOut">
              <a:rPr lang="he-IL" smtClean="0"/>
              <a:t>י"ח/אלול/תשע"ט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28FF-5185-466D-A820-0FCCE060F6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180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B972-F14C-4AF8-932D-7F609D3357DB}" type="datetimeFigureOut">
              <a:rPr lang="he-IL" smtClean="0"/>
              <a:t>י"ח/אלול/תשע"ט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28FF-5185-466D-A820-0FCCE060F6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441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B972-F14C-4AF8-932D-7F609D3357DB}" type="datetimeFigureOut">
              <a:rPr lang="he-IL" smtClean="0"/>
              <a:t>י"ח/אלול/תשע"ט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28FF-5185-466D-A820-0FCCE060F6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071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7B972-F14C-4AF8-932D-7F609D3357DB}" type="datetimeFigureOut">
              <a:rPr lang="he-IL" smtClean="0"/>
              <a:t>י"ח/אלול/תשע"ט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228FF-5185-466D-A820-0FCCE060F6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214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Gantt Draft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838200" y="1590412"/>
            <a:ext cx="10571594" cy="38578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3600" dirty="0" smtClean="0"/>
              <a:t>Gal And </a:t>
            </a:r>
            <a:r>
              <a:rPr lang="en-US" sz="3600" dirty="0" err="1" smtClean="0"/>
              <a:t>Nadav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93489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0" y="0"/>
          <a:ext cx="12192000" cy="231399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1263094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169989664"/>
                    </a:ext>
                  </a:extLst>
                </a:gridCol>
              </a:tblGrid>
              <a:tr h="2313992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10/2019</a:t>
                      </a:r>
                      <a:endParaRPr lang="he-IL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09/2019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070456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505251"/>
              </p:ext>
            </p:extLst>
          </p:nvPr>
        </p:nvGraphicFramePr>
        <p:xfrm>
          <a:off x="0" y="2598052"/>
          <a:ext cx="12192000" cy="231399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1263094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169989664"/>
                    </a:ext>
                  </a:extLst>
                </a:gridCol>
              </a:tblGrid>
              <a:tr h="2313992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12/2019</a:t>
                      </a:r>
                      <a:endParaRPr lang="he-IL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11/2019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070456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062971"/>
              </p:ext>
            </p:extLst>
          </p:nvPr>
        </p:nvGraphicFramePr>
        <p:xfrm>
          <a:off x="10886" y="5144785"/>
          <a:ext cx="12192000" cy="231399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1263094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169989664"/>
                    </a:ext>
                  </a:extLst>
                </a:gridCol>
              </a:tblGrid>
              <a:tr h="231399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02/2020</a:t>
                      </a:r>
                      <a:endParaRPr lang="he-IL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01/2020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07045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068146" y="373226"/>
            <a:ext cx="5402428" cy="391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השלמת פערי ידע - בקרה ורובוטיקה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818347" y="1156998"/>
            <a:ext cx="3489648" cy="39188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כתיבת רקע תאורטי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7797800" y="1548883"/>
            <a:ext cx="3454400" cy="3918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 smtClean="0"/>
              <a:t>ביצוע סימולציה בסיסית חד </a:t>
            </a:r>
            <a:r>
              <a:rPr lang="he-IL" sz="1200" dirty="0" err="1" smtClean="0"/>
              <a:t>מימדית</a:t>
            </a:r>
            <a:r>
              <a:rPr lang="he-IL" sz="1200" dirty="0" smtClean="0"/>
              <a:t> בבקרת אימפדנס</a:t>
            </a:r>
            <a:endParaRPr lang="he-IL" sz="1200" dirty="0"/>
          </a:p>
        </p:txBody>
      </p:sp>
      <p:sp>
        <p:nvSpPr>
          <p:cNvPr id="11" name="Rectangle 10"/>
          <p:cNvSpPr/>
          <p:nvPr/>
        </p:nvSpPr>
        <p:spPr>
          <a:xfrm>
            <a:off x="0" y="4650785"/>
            <a:ext cx="12192000" cy="2239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10886" y="7197518"/>
            <a:ext cx="12192000" cy="2239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4068146" y="746449"/>
            <a:ext cx="5402428" cy="391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השלמת פערי ידע - תכנות וכלי עבודה</a:t>
            </a:r>
            <a:endParaRPr lang="he-IL" dirty="0"/>
          </a:p>
        </p:txBody>
      </p:sp>
      <p:sp>
        <p:nvSpPr>
          <p:cNvPr id="22" name="Rectangle 21"/>
          <p:cNvSpPr/>
          <p:nvPr/>
        </p:nvSpPr>
        <p:spPr>
          <a:xfrm>
            <a:off x="1168400" y="3322081"/>
            <a:ext cx="3060700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ביצוע </a:t>
            </a:r>
            <a:r>
              <a:rPr lang="he-IL" sz="1400" dirty="0" err="1" smtClean="0"/>
              <a:t>סימולצית</a:t>
            </a:r>
            <a:r>
              <a:rPr lang="he-IL" sz="1400" dirty="0" smtClean="0"/>
              <a:t> בקרה בסיסית בזרוע רובוטית</a:t>
            </a:r>
            <a:endParaRPr lang="he-IL" sz="1400" dirty="0"/>
          </a:p>
        </p:txBody>
      </p:sp>
      <p:sp>
        <p:nvSpPr>
          <p:cNvPr id="28" name="Rectangle 27"/>
          <p:cNvSpPr/>
          <p:nvPr/>
        </p:nvSpPr>
        <p:spPr>
          <a:xfrm>
            <a:off x="6096000" y="3325836"/>
            <a:ext cx="6074228" cy="3918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 smtClean="0"/>
              <a:t>לימוד והתנסות פרקטית בזרוע הרובוטית עצמה באמצעות חוג בקרה</a:t>
            </a:r>
            <a:endParaRPr lang="he-IL" sz="1600" dirty="0"/>
          </a:p>
        </p:txBody>
      </p:sp>
      <p:sp>
        <p:nvSpPr>
          <p:cNvPr id="14" name="Rectangle 13"/>
          <p:cNvSpPr/>
          <p:nvPr/>
        </p:nvSpPr>
        <p:spPr>
          <a:xfrm>
            <a:off x="2453952" y="2059471"/>
            <a:ext cx="9716276" cy="242579"/>
          </a:xfrm>
          <a:prstGeom prst="rect">
            <a:avLst/>
          </a:prstGeom>
          <a:solidFill>
            <a:srgbClr val="CC555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התנעה</a:t>
            </a:r>
            <a:endParaRPr lang="he-IL" dirty="0"/>
          </a:p>
        </p:txBody>
      </p:sp>
      <p:sp>
        <p:nvSpPr>
          <p:cNvPr id="35" name="Rectangle 34"/>
          <p:cNvSpPr/>
          <p:nvPr/>
        </p:nvSpPr>
        <p:spPr>
          <a:xfrm>
            <a:off x="0" y="4657777"/>
            <a:ext cx="12170228" cy="216943"/>
          </a:xfrm>
          <a:prstGeom prst="rect">
            <a:avLst/>
          </a:prstGeom>
          <a:solidFill>
            <a:srgbClr val="D6BD28"/>
          </a:solidFill>
          <a:ln>
            <a:solidFill>
              <a:srgbClr val="C8C80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התנסות פרקטית</a:t>
            </a:r>
            <a:endParaRPr lang="he-IL" dirty="0"/>
          </a:p>
        </p:txBody>
      </p:sp>
      <p:sp>
        <p:nvSpPr>
          <p:cNvPr id="37" name="Rectangle 36"/>
          <p:cNvSpPr/>
          <p:nvPr/>
        </p:nvSpPr>
        <p:spPr>
          <a:xfrm>
            <a:off x="0" y="-266701"/>
            <a:ext cx="12170228" cy="285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Rectangle 37"/>
          <p:cNvSpPr/>
          <p:nvPr/>
        </p:nvSpPr>
        <p:spPr>
          <a:xfrm>
            <a:off x="0" y="2299594"/>
            <a:ext cx="12170228" cy="285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Rectangle 38"/>
          <p:cNvSpPr/>
          <p:nvPr/>
        </p:nvSpPr>
        <p:spPr>
          <a:xfrm>
            <a:off x="10886" y="4852554"/>
            <a:ext cx="12170228" cy="285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Rectangle 39"/>
          <p:cNvSpPr/>
          <p:nvPr/>
        </p:nvSpPr>
        <p:spPr>
          <a:xfrm>
            <a:off x="8271207" y="-266704"/>
            <a:ext cx="1866900" cy="26670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000" dirty="0" smtClean="0">
                <a:solidFill>
                  <a:schemeClr val="tx1"/>
                </a:solidFill>
              </a:rPr>
              <a:t>תחילת סמסטר חורף</a:t>
            </a:r>
            <a:endParaRPr lang="he-IL" sz="1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03328" y="2309827"/>
            <a:ext cx="1866900" cy="26670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000" dirty="0" smtClean="0">
                <a:solidFill>
                  <a:schemeClr val="tx1"/>
                </a:solidFill>
              </a:rPr>
              <a:t>חופש חנוכה</a:t>
            </a:r>
            <a:endParaRPr lang="he-IL" sz="1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29100" y="4864479"/>
            <a:ext cx="5613400" cy="28030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000" dirty="0" smtClean="0">
                <a:solidFill>
                  <a:schemeClr val="tx1"/>
                </a:solidFill>
              </a:rPr>
              <a:t>תקופת מבחנים  - מועדי א' סמסטר חורף</a:t>
            </a:r>
            <a:endParaRPr lang="he-IL" sz="10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549164" y="4864479"/>
            <a:ext cx="1621064" cy="28030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000" dirty="0" smtClean="0">
                <a:solidFill>
                  <a:schemeClr val="tx1"/>
                </a:solidFill>
              </a:rPr>
              <a:t>תקופת מבחנים  - מועדי ב' סמסטר חורף</a:t>
            </a:r>
            <a:endParaRPr lang="he-IL" sz="10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886" y="5570756"/>
            <a:ext cx="4218214" cy="39188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כתיבת מודלים תאורטיים</a:t>
            </a:r>
            <a:endParaRPr lang="he-IL" dirty="0"/>
          </a:p>
        </p:txBody>
      </p:sp>
      <p:sp>
        <p:nvSpPr>
          <p:cNvPr id="45" name="Rectangle 44"/>
          <p:cNvSpPr/>
          <p:nvPr/>
        </p:nvSpPr>
        <p:spPr>
          <a:xfrm>
            <a:off x="4229100" y="5570756"/>
            <a:ext cx="7962900" cy="3918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תקופת מבחנים</a:t>
            </a:r>
            <a:endParaRPr lang="he-IL" dirty="0"/>
          </a:p>
        </p:txBody>
      </p:sp>
      <p:sp>
        <p:nvSpPr>
          <p:cNvPr id="46" name="Rectangle 45"/>
          <p:cNvSpPr/>
          <p:nvPr/>
        </p:nvSpPr>
        <p:spPr>
          <a:xfrm>
            <a:off x="1959039" y="5913654"/>
            <a:ext cx="3095561" cy="3918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/>
              <a:t>תחילת עיסוק ממשק רובוט חיווט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5358" y="7210218"/>
            <a:ext cx="12170228" cy="2169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שלב ממוקד חיווט</a:t>
            </a:r>
            <a:endParaRPr lang="he-IL" dirty="0"/>
          </a:p>
        </p:txBody>
      </p:sp>
      <p:sp>
        <p:nvSpPr>
          <p:cNvPr id="48" name="Rectangle 47"/>
          <p:cNvSpPr/>
          <p:nvPr/>
        </p:nvSpPr>
        <p:spPr>
          <a:xfrm>
            <a:off x="5054600" y="1559830"/>
            <a:ext cx="2547390" cy="3918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ביצוע סימולציה דו </a:t>
            </a:r>
            <a:r>
              <a:rPr lang="he-IL" sz="1400" dirty="0" err="1" smtClean="0"/>
              <a:t>זרועית</a:t>
            </a:r>
            <a:r>
              <a:rPr lang="he-IL" sz="1400" dirty="0" smtClean="0"/>
              <a:t> </a:t>
            </a:r>
            <a:r>
              <a:rPr lang="he-IL" sz="1400" dirty="0" err="1" smtClean="0"/>
              <a:t>בפייתון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33451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864364"/>
              </p:ext>
            </p:extLst>
          </p:nvPr>
        </p:nvGraphicFramePr>
        <p:xfrm>
          <a:off x="0" y="0"/>
          <a:ext cx="12192000" cy="231399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1263094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169989664"/>
                    </a:ext>
                  </a:extLst>
                </a:gridCol>
              </a:tblGrid>
              <a:tr h="2313992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04/2020</a:t>
                      </a:r>
                      <a:endParaRPr lang="he-IL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03/2020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07045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96412"/>
              </p:ext>
            </p:extLst>
          </p:nvPr>
        </p:nvGraphicFramePr>
        <p:xfrm>
          <a:off x="0" y="2598052"/>
          <a:ext cx="12192000" cy="231399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1263094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169989664"/>
                    </a:ext>
                  </a:extLst>
                </a:gridCol>
              </a:tblGrid>
              <a:tr h="2313992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06/2020</a:t>
                      </a:r>
                      <a:endParaRPr lang="he-IL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05/2020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07045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157450"/>
              </p:ext>
            </p:extLst>
          </p:nvPr>
        </p:nvGraphicFramePr>
        <p:xfrm>
          <a:off x="10886" y="5144785"/>
          <a:ext cx="12192000" cy="231399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1263094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169989664"/>
                    </a:ext>
                  </a:extLst>
                </a:gridCol>
              </a:tblGrid>
              <a:tr h="231399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08/2020</a:t>
                      </a:r>
                      <a:endParaRPr lang="he-IL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07/2020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070456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886" y="7197518"/>
            <a:ext cx="12192000" cy="2239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ectangle 22"/>
          <p:cNvSpPr/>
          <p:nvPr/>
        </p:nvSpPr>
        <p:spPr>
          <a:xfrm>
            <a:off x="0" y="-266701"/>
            <a:ext cx="12170228" cy="285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Rectangle 25"/>
          <p:cNvSpPr/>
          <p:nvPr/>
        </p:nvSpPr>
        <p:spPr>
          <a:xfrm>
            <a:off x="3048000" y="-254003"/>
            <a:ext cx="1308100" cy="2812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000" dirty="0" smtClean="0">
                <a:solidFill>
                  <a:schemeClr val="tx1"/>
                </a:solidFill>
              </a:rPr>
              <a:t>תחילת סמסטר אביב</a:t>
            </a:r>
            <a:endParaRPr lang="he-IL" sz="10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7668" y="-258141"/>
            <a:ext cx="3020332" cy="27680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000" dirty="0" smtClean="0">
                <a:solidFill>
                  <a:schemeClr val="tx1"/>
                </a:solidFill>
              </a:rPr>
              <a:t>תקופת מבחנים  - מועדי ב' סמסטר חורף</a:t>
            </a:r>
            <a:endParaRPr lang="he-IL" sz="1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74568" y="-267473"/>
            <a:ext cx="2613932" cy="2946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000" dirty="0" smtClean="0">
                <a:solidFill>
                  <a:schemeClr val="tx1"/>
                </a:solidFill>
              </a:rPr>
              <a:t>חופשת פסח</a:t>
            </a:r>
            <a:endParaRPr lang="he-IL" sz="1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31800" y="4874842"/>
            <a:ext cx="5118100" cy="26994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000" dirty="0" smtClean="0">
                <a:solidFill>
                  <a:schemeClr val="tx1"/>
                </a:solidFill>
              </a:rPr>
              <a:t>תקופת מבחנים  - מועדי א' סמסטר חורף</a:t>
            </a:r>
            <a:endParaRPr lang="he-IL" sz="1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990850" y="349376"/>
            <a:ext cx="3105150" cy="39188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כתיבת מודלים תאורטיים</a:t>
            </a:r>
            <a:endParaRPr lang="he-IL" dirty="0"/>
          </a:p>
        </p:txBody>
      </p:sp>
      <p:sp>
        <p:nvSpPr>
          <p:cNvPr id="60" name="Rectangle 59"/>
          <p:cNvSpPr/>
          <p:nvPr/>
        </p:nvSpPr>
        <p:spPr>
          <a:xfrm>
            <a:off x="27669" y="340816"/>
            <a:ext cx="3020332" cy="3918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תקופת מבחנים</a:t>
            </a:r>
            <a:endParaRPr lang="he-IL" dirty="0"/>
          </a:p>
        </p:txBody>
      </p:sp>
      <p:sp>
        <p:nvSpPr>
          <p:cNvPr id="61" name="Rectangle 60"/>
          <p:cNvSpPr/>
          <p:nvPr/>
        </p:nvSpPr>
        <p:spPr>
          <a:xfrm>
            <a:off x="6096000" y="349376"/>
            <a:ext cx="2963181" cy="3918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ביצוע פעולת חיווט על ידי בקרה קלאסית</a:t>
            </a:r>
            <a:endParaRPr lang="he-IL" sz="1400" dirty="0"/>
          </a:p>
        </p:txBody>
      </p:sp>
      <p:sp>
        <p:nvSpPr>
          <p:cNvPr id="62" name="Rectangle 61"/>
          <p:cNvSpPr/>
          <p:nvPr/>
        </p:nvSpPr>
        <p:spPr>
          <a:xfrm>
            <a:off x="9059181" y="349376"/>
            <a:ext cx="3047999" cy="3918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ביצוע פעולת חיווט על ידי בקרת </a:t>
            </a:r>
            <a:r>
              <a:rPr lang="he-IL" sz="1400" dirty="0" smtClean="0"/>
              <a:t>אימפדנס</a:t>
            </a:r>
            <a:endParaRPr lang="he-IL" sz="1400" dirty="0"/>
          </a:p>
        </p:txBody>
      </p:sp>
      <p:sp>
        <p:nvSpPr>
          <p:cNvPr id="63" name="Rectangle 62"/>
          <p:cNvSpPr/>
          <p:nvPr/>
        </p:nvSpPr>
        <p:spPr>
          <a:xfrm>
            <a:off x="13834" y="3138604"/>
            <a:ext cx="3415166" cy="3918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ביצוע פעולת חיווט על ידי בקרת אימפדנס בתנאי וודאות</a:t>
            </a:r>
            <a:endParaRPr lang="he-IL" sz="1400" dirty="0"/>
          </a:p>
        </p:txBody>
      </p:sp>
      <p:sp>
        <p:nvSpPr>
          <p:cNvPr id="64" name="Rectangle 63"/>
          <p:cNvSpPr/>
          <p:nvPr/>
        </p:nvSpPr>
        <p:spPr>
          <a:xfrm>
            <a:off x="3429000" y="3138603"/>
            <a:ext cx="8741228" cy="3918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ביצוע פעולת חיווט על ידי בקרת אימפדנס בתנאי אי וודאות</a:t>
            </a:r>
            <a:endParaRPr lang="he-IL" sz="1400" dirty="0"/>
          </a:p>
        </p:txBody>
      </p:sp>
      <p:sp>
        <p:nvSpPr>
          <p:cNvPr id="65" name="Rectangle 64"/>
          <p:cNvSpPr/>
          <p:nvPr/>
        </p:nvSpPr>
        <p:spPr>
          <a:xfrm>
            <a:off x="6096000" y="3530591"/>
            <a:ext cx="6074228" cy="39188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סיכום ומסקנות – כתיבת דוח מסכם</a:t>
            </a:r>
            <a:endParaRPr lang="he-IL" dirty="0"/>
          </a:p>
        </p:txBody>
      </p:sp>
      <p:sp>
        <p:nvSpPr>
          <p:cNvPr id="66" name="Rectangle 65"/>
          <p:cNvSpPr/>
          <p:nvPr/>
        </p:nvSpPr>
        <p:spPr>
          <a:xfrm>
            <a:off x="0" y="3530488"/>
            <a:ext cx="6074228" cy="39188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מסקנות ביניים – בניית פוסטר והעברה לאישור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297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שאלות בעת הנוכחית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קבלת מודל של ארון חיווט, וחוט – </a:t>
            </a:r>
            <a:r>
              <a:rPr lang="he-IL" dirty="0" err="1"/>
              <a:t>מוג'וקו</a:t>
            </a:r>
            <a:endParaRPr lang="he-IL" dirty="0"/>
          </a:p>
          <a:p>
            <a:pPr algn="r" rtl="1"/>
            <a:r>
              <a:rPr lang="he-IL" dirty="0"/>
              <a:t>קבלת רובוט</a:t>
            </a:r>
          </a:p>
          <a:p>
            <a:pPr algn="r" rtl="1"/>
            <a:r>
              <a:rPr lang="he-IL" dirty="0"/>
              <a:t>קבלת מודל </a:t>
            </a:r>
            <a:r>
              <a:rPr lang="he-IL" dirty="0" err="1"/>
              <a:t>אמיתי</a:t>
            </a:r>
            <a:r>
              <a:rPr lang="he-IL" dirty="0"/>
              <a:t> של ארון חיווט וקבל חשמל</a:t>
            </a:r>
          </a:p>
          <a:p>
            <a:pPr algn="r" rtl="1"/>
            <a:r>
              <a:rPr lang="he-IL" dirty="0"/>
              <a:t>קבלת </a:t>
            </a:r>
            <a:r>
              <a:rPr lang="he-IL" dirty="0" err="1"/>
              <a:t>גריפר</a:t>
            </a:r>
            <a:r>
              <a:rPr lang="he-IL" dirty="0"/>
              <a:t> שמתאים למשימה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601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195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Gantt Draft</vt:lpstr>
      <vt:lpstr>PowerPoint Presentation</vt:lpstr>
      <vt:lpstr>PowerPoint Presentation</vt:lpstr>
      <vt:lpstr>שאלות בעת הנוכחית</vt:lpstr>
    </vt:vector>
  </TitlesOfParts>
  <Company>Technion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mepclab3</dc:creator>
  <cp:lastModifiedBy>mepclab3</cp:lastModifiedBy>
  <cp:revision>15</cp:revision>
  <dcterms:created xsi:type="dcterms:W3CDTF">2019-09-18T07:30:40Z</dcterms:created>
  <dcterms:modified xsi:type="dcterms:W3CDTF">2019-09-18T13:41:59Z</dcterms:modified>
</cp:coreProperties>
</file>