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9"/>
  </p:notesMasterIdLst>
  <p:sldIdLst>
    <p:sldId id="256" r:id="rId5"/>
    <p:sldId id="289" r:id="rId6"/>
    <p:sldId id="258" r:id="rId7"/>
    <p:sldId id="274" r:id="rId8"/>
    <p:sldId id="259" r:id="rId9"/>
    <p:sldId id="260" r:id="rId10"/>
    <p:sldId id="261" r:id="rId11"/>
    <p:sldId id="275" r:id="rId12"/>
    <p:sldId id="262" r:id="rId13"/>
    <p:sldId id="276" r:id="rId14"/>
    <p:sldId id="269" r:id="rId15"/>
    <p:sldId id="277" r:id="rId16"/>
    <p:sldId id="273" r:id="rId17"/>
    <p:sldId id="290" r:id="rId18"/>
    <p:sldId id="291" r:id="rId19"/>
    <p:sldId id="278" r:id="rId20"/>
    <p:sldId id="279" r:id="rId21"/>
    <p:sldId id="287" r:id="rId22"/>
    <p:sldId id="292" r:id="rId23"/>
    <p:sldId id="280" r:id="rId24"/>
    <p:sldId id="286" r:id="rId25"/>
    <p:sldId id="285" r:id="rId26"/>
    <p:sldId id="264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17" autoAdjust="0"/>
    <p:restoredTop sz="87115" autoAdjust="0"/>
  </p:normalViewPr>
  <p:slideViewPr>
    <p:cSldViewPr snapToGrid="0">
      <p:cViewPr varScale="1">
        <p:scale>
          <a:sx n="69" d="100"/>
          <a:sy n="69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2E836-2476-4BA4-B006-D17E76E50E7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0D75B-26F8-417B-AE6B-10CEF985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0D75B-26F8-417B-AE6B-10CEF98524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0D75B-26F8-417B-AE6B-10CEF98524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0D75B-26F8-417B-AE6B-10CEF98524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73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41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2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F4AF-C6BD-4BFD-A076-5754DF0883C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93F5E6-00CD-4CAD-A718-0793CF8C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3504-C12B-48A5-BA64-21572496B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746" y="2373712"/>
            <a:ext cx="7766936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Accuracy/Robustness Dilemma</a:t>
            </a:r>
            <a:br>
              <a:rPr lang="en-US" b="1" dirty="0"/>
            </a:br>
            <a:r>
              <a:rPr lang="en-US" b="1" dirty="0"/>
              <a:t>in Impedance Control</a:t>
            </a:r>
            <a:br>
              <a:rPr lang="en-US" b="1"/>
            </a:br>
            <a:r>
              <a:rPr lang="en-US" sz="3100" b="1"/>
              <a:t>(Miriam </a:t>
            </a:r>
            <a:r>
              <a:rPr lang="en-US" sz="3100" b="1" err="1"/>
              <a:t>Zacksenhouse</a:t>
            </a:r>
            <a:r>
              <a:rPr lang="en-US" sz="3100" b="1"/>
              <a:t>, Tomer Valency)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AACA-FD32-4997-BCC5-C2217F592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1" y="5606989"/>
            <a:ext cx="7766936" cy="1096899"/>
          </a:xfrm>
        </p:spPr>
        <p:txBody>
          <a:bodyPr/>
          <a:lstStyle/>
          <a:p>
            <a:r>
              <a:rPr lang="he-IL" dirty="0"/>
              <a:t>מציגים: גיא רותם ונבו ענבר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4616B5A-CB83-40DC-A6B1-FBA0D409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60" y="71920"/>
            <a:ext cx="5565334" cy="3834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AB3F9-DE7F-4854-96F4-65D2839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78" y="188360"/>
            <a:ext cx="6941768" cy="1599344"/>
          </a:xfrm>
        </p:spPr>
        <p:txBody>
          <a:bodyPr/>
          <a:lstStyle/>
          <a:p>
            <a:pPr algn="ctr"/>
            <a:r>
              <a:rPr lang="en-US" dirty="0"/>
              <a:t>Linear One-Dimensional Analysis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A112586-89F4-440D-B076-893F7B71E578}"/>
              </a:ext>
            </a:extLst>
          </p:cNvPr>
          <p:cNvSpPr txBox="1"/>
          <p:nvPr/>
        </p:nvSpPr>
        <p:spPr>
          <a:xfrm>
            <a:off x="957597" y="1184289"/>
            <a:ext cx="55773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חוק הבקרה עבור </a:t>
            </a:r>
            <a:r>
              <a:rPr lang="en-US" dirty="0"/>
              <a:t>PB-IC</a:t>
            </a:r>
            <a:r>
              <a:rPr lang="he-IL" dirty="0"/>
              <a:t>: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13EF8124-9706-49BA-8959-EB92621D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97" y="1660811"/>
            <a:ext cx="5783952" cy="897103"/>
          </a:xfrm>
          <a:prstGeom prst="rect">
            <a:avLst/>
          </a:prstGeom>
        </p:spPr>
      </p:pic>
      <p:sp>
        <p:nvSpPr>
          <p:cNvPr id="15" name="תיבת טקסט 12">
            <a:extLst>
              <a:ext uri="{FF2B5EF4-FFF2-40B4-BE49-F238E27FC236}">
                <a16:creationId xmlns:a16="http://schemas.microsoft.com/office/drawing/2014/main" id="{4BE0215F-5A10-4C12-8089-97D8782F4E4D}"/>
              </a:ext>
            </a:extLst>
          </p:cNvPr>
          <p:cNvSpPr txBox="1"/>
          <p:nvPr/>
        </p:nvSpPr>
        <p:spPr>
          <a:xfrm>
            <a:off x="1030098" y="2819261"/>
            <a:ext cx="55773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חוק הבקרה עבור </a:t>
            </a:r>
            <a:r>
              <a:rPr lang="en-US" dirty="0"/>
              <a:t>DB-IC</a:t>
            </a:r>
            <a:r>
              <a:rPr lang="he-IL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91413-0E40-4CAA-9659-5F5A5F63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78" y="3330327"/>
            <a:ext cx="5134692" cy="133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DDA0F8-9590-4C16-A386-B2EAEDC73433}"/>
                  </a:ext>
                </a:extLst>
              </p:cNvPr>
              <p:cNvSpPr/>
              <p:nvPr/>
            </p:nvSpPr>
            <p:spPr>
              <a:xfrm>
                <a:off x="2457923" y="5197189"/>
                <a:ext cx="6096000" cy="7072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rtl="1"/>
                <a:r>
                  <a:rPr lang="he-IL" dirty="0"/>
                  <a:t>כאשר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הנם הפרמטרים של האימפדנס הנדרש.</a:t>
                </a:r>
              </a:p>
              <a:p>
                <a:pPr algn="r" rtl="1"/>
                <a:r>
                  <a:rPr lang="he-IL" dirty="0"/>
                  <a:t> ו-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הנם הפרמטרים המשוערים של התהליך.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DDA0F8-9590-4C16-A386-B2EAEDC73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923" y="5197189"/>
                <a:ext cx="6096000" cy="707245"/>
              </a:xfrm>
              <a:prstGeom prst="rect">
                <a:avLst/>
              </a:prstGeom>
              <a:blipFill>
                <a:blip r:embed="rId5"/>
                <a:stretch>
                  <a:fillRect t="-5172" r="-900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5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64DFF-10B3-4A16-81EF-F1AD4E4CD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365628"/>
                <a:ext cx="8596668" cy="605941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ניתן לבטא את המערכת בחוג סגור ע"י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𝐵𝑉</m:t>
                    </m:r>
                  </m:oMath>
                </a14:m>
                <a:r>
                  <a:rPr lang="he-IL" dirty="0"/>
                  <a:t> כאשר:</a:t>
                </a:r>
              </a:p>
              <a:p>
                <a:pPr marL="0" indent="0" algn="ctr" rtl="1">
                  <a:buNone/>
                </a:pP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b="0" i="1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he-IL" b="0" dirty="0"/>
                  <a:t> </a:t>
                </a:r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זוג הקטבים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 של המטריצה </a:t>
                </a:r>
                <a:r>
                  <a:rPr lang="en-US" dirty="0"/>
                  <a:t>A</a:t>
                </a:r>
                <a:r>
                  <a:rPr lang="he-IL" dirty="0"/>
                  <a:t> מבטאים את הדינאמיקה של מודל האימפדנס ואינם תלויים בחוק הבקרה.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והצמד השני של הקטבים ( עבור בקר </a:t>
                </a:r>
                <a:r>
                  <a:rPr lang="en-US" dirty="0"/>
                  <a:t>PD </a:t>
                </a:r>
                <a:r>
                  <a:rPr lang="he-IL" dirty="0"/>
                  <a:t>):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ניתן לראות כי הקטבים תלויים רק בערכי ההגבר של בקר המיקום הפנימי.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בשיטת </a:t>
                </a:r>
                <a:r>
                  <a:rPr lang="en-US" dirty="0"/>
                  <a:t>DB-IC</a:t>
                </a:r>
                <a:r>
                  <a:rPr lang="he-IL" dirty="0"/>
                  <a:t>, עבור מודל דינמי מדוייק הצמד קטבים הנוסף מתלכד עם קטבי האימפדנס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כאשר המודל אינו מדוייק הקטבים סוטים מקטבי האימפדנס ויכולים לגרום לאי-יציבות.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64DFF-10B3-4A16-81EF-F1AD4E4CD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365628"/>
                <a:ext cx="8596668" cy="6059419"/>
              </a:xfrm>
              <a:blipFill>
                <a:blip r:embed="rId2"/>
                <a:stretch>
                  <a:fillRect t="-604" r="-638" b="-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תמונה 7">
            <a:extLst>
              <a:ext uri="{FF2B5EF4-FFF2-40B4-BE49-F238E27FC236}">
                <a16:creationId xmlns:a16="http://schemas.microsoft.com/office/drawing/2014/main" id="{D458BD0E-6B79-4708-AA58-4E67487F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58" y="3925578"/>
            <a:ext cx="3302256" cy="6162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70CF00D-98ED-4CE0-8C33-45C18E89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78" y="188360"/>
            <a:ext cx="6941768" cy="1599344"/>
          </a:xfrm>
        </p:spPr>
        <p:txBody>
          <a:bodyPr/>
          <a:lstStyle/>
          <a:p>
            <a:pPr algn="ctr"/>
            <a:r>
              <a:rPr lang="en-US" dirty="0"/>
              <a:t>Linear One-Dimensional Analysis</a:t>
            </a:r>
          </a:p>
        </p:txBody>
      </p:sp>
    </p:spTree>
    <p:extLst>
      <p:ext uri="{BB962C8B-B14F-4D97-AF65-F5344CB8AC3E}">
        <p14:creationId xmlns:p14="http://schemas.microsoft.com/office/powerpoint/2010/main" val="36049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64DFF-10B3-4A16-81EF-F1AD4E4CD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365628"/>
                <a:ext cx="8596668" cy="605941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.</a:t>
                </a:r>
                <a:br>
                  <a:rPr lang="en-US" dirty="0"/>
                </a:br>
                <a:r>
                  <a:rPr lang="he-IL" dirty="0"/>
                  <a:t>דוגמא :</a:t>
                </a:r>
                <a:br>
                  <a:rPr lang="en-US" dirty="0"/>
                </a:br>
                <a:endParaRPr lang="he-IL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הקטבים המתקבלים: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64DFF-10B3-4A16-81EF-F1AD4E4CD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365628"/>
                <a:ext cx="8596668" cy="6059419"/>
              </a:xfrm>
              <a:blipFill>
                <a:blip r:embed="rId2"/>
                <a:stretch>
                  <a:fillRect t="-60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>
            <a:extLst>
              <a:ext uri="{FF2B5EF4-FFF2-40B4-BE49-F238E27FC236}">
                <a16:creationId xmlns:a16="http://schemas.microsoft.com/office/drawing/2014/main" id="{57AF242C-DD25-4D56-93E4-66E582FC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197" y="896115"/>
            <a:ext cx="3948727" cy="53646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B3D5D1B-BAB9-42AF-A5F4-F19CBC771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197" y="1399552"/>
            <a:ext cx="4286470" cy="68583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0DA7D37-3719-4229-A7CE-0265E9B88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896" y="2923198"/>
            <a:ext cx="2038456" cy="36197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2016C1C9-7184-4C19-8B82-C1DA8B1C7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556" y="3289886"/>
            <a:ext cx="2076558" cy="361970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DA1C3F2-671B-4F46-B801-CF8A969A0D53}"/>
              </a:ext>
            </a:extLst>
          </p:cNvPr>
          <p:cNvSpPr txBox="1"/>
          <p:nvPr/>
        </p:nvSpPr>
        <p:spPr>
          <a:xfrm>
            <a:off x="4211216" y="3883331"/>
            <a:ext cx="550996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ניתן לראות כי הקטבים עבור אימפדנס מבוסס מודל דינאמי מתמזגים עם קטבי מודל האימפדנס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וקטבי </a:t>
            </a:r>
            <a:r>
              <a:rPr lang="en-US" dirty="0"/>
              <a:t>PB-IC</a:t>
            </a:r>
            <a:r>
              <a:rPr lang="he-IL" dirty="0"/>
              <a:t> ממוקמים משמאל לקטבי האימפדנס הנדרש ולכן רובסטיים יותר בהשוואה ל-</a:t>
            </a:r>
            <a:r>
              <a:rPr lang="en-US" dirty="0"/>
              <a:t>DB-IC</a:t>
            </a:r>
            <a:r>
              <a:rPr lang="he-IL" dirty="0"/>
              <a:t> .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BEB92B6A-4075-453B-B722-87087FC23A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402"/>
          <a:stretch/>
        </p:blipFill>
        <p:spPr>
          <a:xfrm>
            <a:off x="373729" y="3285167"/>
            <a:ext cx="3591827" cy="2608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6C527-9483-4D29-9094-7CE3BA3B4117}"/>
              </a:ext>
            </a:extLst>
          </p:cNvPr>
          <p:cNvSpPr txBox="1"/>
          <p:nvPr/>
        </p:nvSpPr>
        <p:spPr>
          <a:xfrm>
            <a:off x="230156" y="5961885"/>
            <a:ext cx="424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400"/>
              <a:t>מיקום הקטבים עבור אי וודאות יחסית של </a:t>
            </a:r>
            <a:r>
              <a:rPr lang="en-US" sz="1400"/>
              <a:t>[-0.8,0.8]</a:t>
            </a:r>
            <a:r>
              <a:rPr lang="he-IL" sz="1400"/>
              <a:t> בריסון</a:t>
            </a:r>
            <a:r>
              <a:rPr lang="en-US" sz="1400"/>
              <a:t> </a:t>
            </a:r>
            <a:r>
              <a:rPr lang="he-IL" sz="1400"/>
              <a:t> של התהליך </a:t>
            </a:r>
            <a:endParaRPr lang="en-US" sz="1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424D21-2E35-4FFD-8479-95E08B19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78" y="188360"/>
            <a:ext cx="6941768" cy="1599344"/>
          </a:xfrm>
        </p:spPr>
        <p:txBody>
          <a:bodyPr/>
          <a:lstStyle/>
          <a:p>
            <a:pPr algn="ctr"/>
            <a:r>
              <a:rPr lang="en-US" dirty="0"/>
              <a:t>Linear One-Dimensional Analysis</a:t>
            </a:r>
          </a:p>
        </p:txBody>
      </p:sp>
    </p:spTree>
    <p:extLst>
      <p:ext uri="{BB962C8B-B14F-4D97-AF65-F5344CB8AC3E}">
        <p14:creationId xmlns:p14="http://schemas.microsoft.com/office/powerpoint/2010/main" val="9152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20B-3CC9-4CEB-B23B-54124CA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5241" cy="1320800"/>
          </a:xfrm>
        </p:spPr>
        <p:txBody>
          <a:bodyPr/>
          <a:lstStyle/>
          <a:p>
            <a:r>
              <a:rPr lang="en-US" b="1"/>
              <a:t>Instantaneous Model Impedance Control (IM-IC)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0669-2AB1-40C7-B338-C1D2C45F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שיטת בקרה המשלבת את ההיתרונות שבשיטות הקודמות – תיקון השגיאות ע"י בקר המיקום בשיטת </a:t>
            </a:r>
            <a:r>
              <a:rPr lang="en-US" dirty="0"/>
              <a:t>PB-IC</a:t>
            </a:r>
            <a:r>
              <a:rPr lang="he-IL" dirty="0"/>
              <a:t> ועקיבה טובה אחר האימפדנס הרצוי כמו בשיטת הבקרה </a:t>
            </a:r>
            <a:r>
              <a:rPr lang="en-US" dirty="0"/>
              <a:t>DB-IC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השיטה משתמשת בתאוצה,מיקום ומהירות האמיתיים לצורך חיזוי המיקום של מודל האימפדנס הרצוי בצעד הזמן הבא.</a:t>
            </a:r>
          </a:p>
          <a:p>
            <a:pPr algn="r" rtl="1"/>
            <a:r>
              <a:rPr lang="he-IL" dirty="0"/>
              <a:t>המסלול הנדרש מחושב ע"י אינטגרציה של מודל האימפדנס בצעדי זמן, עם שימוש בתנאי ההתחלה (מיקום , מהירות) של התהליך האמיתי (רובוט), בניגוד ל- </a:t>
            </a:r>
            <a:r>
              <a:rPr lang="en-US" dirty="0"/>
              <a:t>PB-IC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המנעות מ-</a:t>
            </a:r>
            <a:r>
              <a:rPr lang="en-US" dirty="0"/>
              <a:t>Contact Instability</a:t>
            </a:r>
            <a:endParaRPr lang="he-IL" dirty="0"/>
          </a:p>
          <a:p>
            <a:pPr algn="r" rtl="1"/>
            <a:r>
              <a:rPr lang="he-IL" dirty="0"/>
              <a:t>שמירה על רובסטיות ועקיבת אימפדנס טובה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6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20B-3CC9-4CEB-B23B-54124CA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5241" cy="1320800"/>
          </a:xfrm>
        </p:spPr>
        <p:txBody>
          <a:bodyPr/>
          <a:lstStyle/>
          <a:p>
            <a:r>
              <a:rPr lang="en-US" b="1" dirty="0"/>
              <a:t>Instantaneous Model Impedance Control (IM-IC)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0669-2AB1-40C7-B338-C1D2C45F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A6D553-1C6A-4501-B468-169FB68C4320}"/>
              </a:ext>
            </a:extLst>
          </p:cNvPr>
          <p:cNvGrpSpPr/>
          <p:nvPr/>
        </p:nvGrpSpPr>
        <p:grpSpPr>
          <a:xfrm>
            <a:off x="705081" y="1850241"/>
            <a:ext cx="8337979" cy="3996439"/>
            <a:chOff x="806678" y="2275112"/>
            <a:chExt cx="8337979" cy="39964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707199-F5FE-4A4F-97C8-55B9B57E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678" y="2689967"/>
              <a:ext cx="8337979" cy="35815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AB3EAE-585B-49E2-A1FE-E0442D9A41D6}"/>
                </a:ext>
              </a:extLst>
            </p:cNvPr>
            <p:cNvSpPr txBox="1"/>
            <p:nvPr/>
          </p:nvSpPr>
          <p:spPr>
            <a:xfrm>
              <a:off x="4826657" y="2275112"/>
              <a:ext cx="431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dirty="0"/>
                <a:t>דיאגרמת בלוקים עבור שיטת </a:t>
              </a:r>
              <a:r>
                <a:rPr lang="en-US" dirty="0"/>
                <a:t>IM-IC</a:t>
              </a:r>
              <a:r>
                <a:rPr lang="he-IL" dirty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23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690BD5-9B7A-40DE-9216-D8E619C4F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254" y="2129811"/>
            <a:ext cx="5162458" cy="32745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95104B-CC2D-4022-8B70-318FB1B0922E}"/>
              </a:ext>
            </a:extLst>
          </p:cNvPr>
          <p:cNvSpPr txBox="1">
            <a:spLocks/>
          </p:cNvSpPr>
          <p:nvPr/>
        </p:nvSpPr>
        <p:spPr>
          <a:xfrm>
            <a:off x="662093" y="187938"/>
            <a:ext cx="960524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/>
              <a:t>Comparison</a:t>
            </a:r>
            <a:br>
              <a:rPr lang="he-IL" b="1"/>
            </a:br>
            <a:r>
              <a:rPr lang="en-US" b="1"/>
              <a:t>Model Trajectory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9722A-5156-422B-AD55-6EC22F99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94" y="2129811"/>
            <a:ext cx="4406060" cy="32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20B-3CC9-4CEB-B23B-54124CA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93" y="187938"/>
            <a:ext cx="9605241" cy="1320800"/>
          </a:xfrm>
        </p:spPr>
        <p:txBody>
          <a:bodyPr/>
          <a:lstStyle/>
          <a:p>
            <a:pPr algn="ctr"/>
            <a:r>
              <a:rPr lang="en-US" b="1" dirty="0"/>
              <a:t>Comparison</a:t>
            </a:r>
            <a:br>
              <a:rPr lang="en-US" b="1" dirty="0"/>
            </a:br>
            <a:r>
              <a:rPr lang="en-US" b="1" dirty="0"/>
              <a:t>Load Uncertainties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491A3-C765-49F7-AFF0-449C1F79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930400"/>
            <a:ext cx="5085734" cy="3584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6562-B9BF-4A51-B3A2-3C006599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6" y="1783080"/>
            <a:ext cx="4790890" cy="3733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99991-B01E-4B44-823B-8E4D2885936F}"/>
              </a:ext>
            </a:extLst>
          </p:cNvPr>
          <p:cNvSpPr txBox="1"/>
          <p:nvPr/>
        </p:nvSpPr>
        <p:spPr>
          <a:xfrm>
            <a:off x="-629283" y="5336624"/>
            <a:ext cx="10636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  </a:t>
            </a:r>
            <a:r>
              <a:rPr lang="en-US" dirty="0"/>
              <a:t>DB-IC</a:t>
            </a:r>
            <a:r>
              <a:rPr lang="he-IL" dirty="0"/>
              <a:t> בעומס כפול המשוערך , הזרוע סוטה באופן משמעותי ממסלול המודל-הביצועים נגרמים כתוצאה </a:t>
            </a:r>
            <a:endParaRPr lang="en-US" dirty="0"/>
          </a:p>
          <a:p>
            <a:pPr algn="r" rtl="1"/>
            <a:r>
              <a:rPr lang="he-IL" dirty="0"/>
              <a:t>מהאי</a:t>
            </a:r>
            <a:r>
              <a:rPr lang="en-US" dirty="0"/>
              <a:t>-</a:t>
            </a:r>
            <a:r>
              <a:rPr lang="he-IL" dirty="0"/>
              <a:t>דיוק במודל.  הבקר אימפדנס לא מצליח להתגבר על חוסר הדיוק (בעומס- נדרש כוח גדול יותר).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IM-IC</a:t>
            </a:r>
            <a:r>
              <a:rPr lang="he-IL" dirty="0"/>
              <a:t>- עקיבה טובה יותר למרות אי הודאות.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26E06C-FA26-465C-82E4-53A8C9E6B303}"/>
                  </a:ext>
                </a:extLst>
              </p:cNvPr>
              <p:cNvSpPr/>
              <p:nvPr/>
            </p:nvSpPr>
            <p:spPr>
              <a:xfrm>
                <a:off x="4011206" y="1413748"/>
                <a:ext cx="3054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26E06C-FA26-465C-82E4-53A8C9E6B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06" y="1413748"/>
                <a:ext cx="3054361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92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DB7001-A8A6-4F18-8953-8AB4F3ACA59E}"/>
              </a:ext>
            </a:extLst>
          </p:cNvPr>
          <p:cNvSpPr txBox="1">
            <a:spLocks/>
          </p:cNvSpPr>
          <p:nvPr/>
        </p:nvSpPr>
        <p:spPr>
          <a:xfrm>
            <a:off x="662093" y="187938"/>
            <a:ext cx="960524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Comparison</a:t>
            </a:r>
            <a:br>
              <a:rPr lang="en-US" b="1" dirty="0"/>
            </a:br>
            <a:r>
              <a:rPr lang="en-US" b="1" dirty="0"/>
              <a:t>Stiffness Uncertainties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93B22-BBBF-4A2D-8AD1-A6308A606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3" t="6895" r="3853"/>
          <a:stretch/>
        </p:blipFill>
        <p:spPr>
          <a:xfrm>
            <a:off x="5078957" y="1705134"/>
            <a:ext cx="4634919" cy="3664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D2615-C111-4597-AA84-EA91181D2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6"/>
          <a:stretch/>
        </p:blipFill>
        <p:spPr>
          <a:xfrm>
            <a:off x="228597" y="1705134"/>
            <a:ext cx="4821378" cy="3614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B25F3-0BEC-484A-A3AD-D6125C146513}"/>
                  </a:ext>
                </a:extLst>
              </p:cNvPr>
              <p:cNvSpPr txBox="1"/>
              <p:nvPr/>
            </p:nvSpPr>
            <p:spPr>
              <a:xfrm>
                <a:off x="2943013" y="1286309"/>
                <a:ext cx="5661660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Excessive Stiffness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B25F3-0BEC-484A-A3AD-D6125C146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13" y="1286309"/>
                <a:ext cx="5661660" cy="504818"/>
              </a:xfrm>
              <a:prstGeom prst="rect">
                <a:avLst/>
              </a:prstGeom>
              <a:blipFill>
                <a:blip r:embed="rId4"/>
                <a:stretch>
                  <a:fillRect l="-969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C50921-5F7D-4A2C-9990-3AC01ADF5995}"/>
              </a:ext>
            </a:extLst>
          </p:cNvPr>
          <p:cNvSpPr txBox="1"/>
          <p:nvPr/>
        </p:nvSpPr>
        <p:spPr>
          <a:xfrm>
            <a:off x="5698156" y="5319281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Contact Instability</a:t>
            </a:r>
            <a:r>
              <a:rPr lang="he-IL" dirty="0"/>
              <a:t> בשיטת </a:t>
            </a:r>
            <a:r>
              <a:rPr lang="en-US" dirty="0"/>
              <a:t>PB-IC</a:t>
            </a:r>
          </a:p>
        </p:txBody>
      </p:sp>
    </p:spTree>
    <p:extLst>
      <p:ext uri="{BB962C8B-B14F-4D97-AF65-F5344CB8AC3E}">
        <p14:creationId xmlns:p14="http://schemas.microsoft.com/office/powerpoint/2010/main" val="36539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A0A6-2BF6-4BCB-828F-0E20237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</a:t>
            </a:r>
            <a:br>
              <a:rPr lang="en-US" dirty="0"/>
            </a:b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97CED126-1EDA-4BC4-AA67-104233AC4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87" y="1367677"/>
            <a:ext cx="2714982" cy="1870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30ECB9-99C4-413F-8AFA-51F4EDB3AED2}"/>
                  </a:ext>
                </a:extLst>
              </p:cNvPr>
              <p:cNvSpPr txBox="1"/>
              <p:nvPr/>
            </p:nvSpPr>
            <p:spPr>
              <a:xfrm>
                <a:off x="2595418" y="1545425"/>
                <a:ext cx="6963981" cy="4926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i="1" dirty="0">
                    <a:latin typeface="Cambria Math" panose="02040503050406030204" pitchFamily="18" charset="0"/>
                  </a:rPr>
                  <a:t>ביצענו סימולציה חד מימדית עבור מערכת מסה-קפיץ-מרסן כמתואר באיור. מטרת הסימולציה היא עקיבה של המסה לאורך מסלול מוגדר.</a:t>
                </a:r>
              </a:p>
              <a:p>
                <a:pPr algn="r"/>
                <a:endParaRPr lang="he-IL" i="1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he-IL" i="1" dirty="0">
                    <a:latin typeface="Cambria Math" panose="02040503050406030204" pitchFamily="18" charset="0"/>
                  </a:rPr>
                  <a:t>בסביבת הסימולציה קיימת הפרעה מדודה בדמות קפיץ עם קבוע ריסון החל ממיקום </a:t>
                </a:r>
                <a:r>
                  <a:rPr lang="en-US" i="1" dirty="0">
                    <a:latin typeface="Cambria Math" panose="02040503050406030204" pitchFamily="18" charset="0"/>
                  </a:rPr>
                  <a:t>x=2.5[m]</a:t>
                </a:r>
                <a:r>
                  <a:rPr lang="he-IL" i="1" dirty="0">
                    <a:latin typeface="Cambria Math" panose="02040503050406030204" pitchFamily="18" charset="0"/>
                  </a:rPr>
                  <a:t>.</a:t>
                </a:r>
              </a:p>
              <a:p>
                <a:pPr algn="r" rtl="1"/>
                <a:r>
                  <a:rPr lang="he-IL" i="1" dirty="0">
                    <a:latin typeface="Cambria Math" panose="02040503050406030204" pitchFamily="18" charset="0"/>
                  </a:rPr>
                  <a:t>הסימולציה בוצעה עבור כל אחת מהשיטות המוצגות במאמר כדי לבצע השוואה</a:t>
                </a:r>
              </a:p>
              <a:p>
                <a:pPr algn="r" rtl="1"/>
                <a:endParaRPr lang="he-IL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he-IL" i="1" dirty="0">
                    <a:latin typeface="Cambria Math" panose="02040503050406030204" pitchFamily="18" charset="0"/>
                  </a:rPr>
                  <a:t>הפרמטרים של התהליך: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162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3162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  <a:p>
                <a:pPr algn="r" rtl="1"/>
                <a:r>
                  <a:rPr lang="he-IL" dirty="0"/>
                  <a:t>הפרמטרים של ההפרעה: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30ECB9-99C4-413F-8AFA-51F4EDB3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1545425"/>
                <a:ext cx="6963981" cy="4926092"/>
              </a:xfrm>
              <a:prstGeom prst="rect">
                <a:avLst/>
              </a:prstGeom>
              <a:blipFill>
                <a:blip r:embed="rId3"/>
                <a:stretch>
                  <a:fillRect l="-788" t="-743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6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0ECB9-99C4-413F-8AFA-51F4EDB3AED2}"/>
              </a:ext>
            </a:extLst>
          </p:cNvPr>
          <p:cNvSpPr txBox="1"/>
          <p:nvPr/>
        </p:nvSpPr>
        <p:spPr>
          <a:xfrm>
            <a:off x="3198315" y="1259100"/>
            <a:ext cx="638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i="1" dirty="0">
                <a:latin typeface="Cambria Math" panose="02040503050406030204" pitchFamily="18" charset="0"/>
              </a:rPr>
              <a:t>המסלול: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D2481C-91EE-420C-A34F-459AE716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27" y="1816114"/>
            <a:ext cx="4382346" cy="3293104"/>
          </a:xfrm>
          <a:prstGeom prst="rect">
            <a:avLst/>
          </a:prstGeom>
        </p:spPr>
      </p:pic>
      <p:pic>
        <p:nvPicPr>
          <p:cNvPr id="7" name="תמונה 3">
            <a:extLst>
              <a:ext uri="{FF2B5EF4-FFF2-40B4-BE49-F238E27FC236}">
                <a16:creationId xmlns:a16="http://schemas.microsoft.com/office/drawing/2014/main" id="{70239F3F-8E72-4CB0-9DC4-EB61AA6C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7" y="1367677"/>
            <a:ext cx="2714982" cy="18704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E83B5E1-2BBB-4E10-A2D4-640E9D39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78234E-9F11-46A2-9859-DCACA46F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הקדמה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826B38-D36A-4AC2-9F7B-CB829737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16" y="2160590"/>
            <a:ext cx="8246586" cy="2997038"/>
          </a:xfrm>
        </p:spPr>
        <p:txBody>
          <a:bodyPr/>
          <a:lstStyle/>
          <a:p>
            <a:pPr algn="r" rtl="1"/>
            <a:r>
              <a:rPr lang="he-IL" dirty="0"/>
              <a:t>בקרת אימפדנס נועדה לסייע בביצוע משימות המערבות מגע עם הסביבה. טיב ביצוע המשימה תלוי ביכולת העקיבה אחרי האימפדנס הרצוי. </a:t>
            </a:r>
          </a:p>
          <a:p>
            <a:pPr algn="r" rtl="1"/>
            <a:r>
              <a:rPr lang="he-IL" dirty="0"/>
              <a:t>קיימות שיטות שונות ליישום בקרת אימפדנס כאשר עבור רוב השיטות קיים קונפליקט בין היכולת לעקוב אחרי האימפדנס הרצוי לבין רובסטיות לאי ודאויות.</a:t>
            </a:r>
          </a:p>
          <a:p>
            <a:pPr algn="r" rtl="1"/>
            <a:r>
              <a:rPr lang="he-IL" dirty="0"/>
              <a:t> במאמר דנים ביתרונות וחסרונות של שתי שיטות מוכרות ומציעים שיטה חדשה המנסה לשמור על דיוק בעקיבה אחר האימפדנס ורובסטיות לאי ודאיות.</a:t>
            </a:r>
          </a:p>
        </p:txBody>
      </p:sp>
    </p:spTree>
    <p:extLst>
      <p:ext uri="{BB962C8B-B14F-4D97-AF65-F5344CB8AC3E}">
        <p14:creationId xmlns:p14="http://schemas.microsoft.com/office/powerpoint/2010/main" val="392937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E037-405B-47D5-A372-70532F808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41" y="1907138"/>
            <a:ext cx="4079251" cy="3065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8223C-A72F-4F08-8676-1662C196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45" y="1907138"/>
            <a:ext cx="4079251" cy="3065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B652C-0792-4E57-BBDF-49E31433B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049" y="1907138"/>
            <a:ext cx="4079251" cy="306534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EAC4AA-094C-4A7F-9842-0DD465AB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 </a:t>
            </a:r>
            <a:br>
              <a:rPr lang="he-IL" dirty="0"/>
            </a:br>
            <a:r>
              <a:rPr lang="he-IL" dirty="0"/>
              <a:t>השוואה בין השיטות – קשיחות משתנה</a:t>
            </a:r>
            <a:br>
              <a:rPr lang="en-US" dirty="0"/>
            </a:br>
            <a:r>
              <a:rPr lang="he-IL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9EF6D5-E7DB-4356-BF36-90E91D6CA8DB}"/>
                  </a:ext>
                </a:extLst>
              </p:cNvPr>
              <p:cNvSpPr/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z="1600" dirty="0"/>
                  <a:t>הפרמטרים של ההפרעה: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9EF6D5-E7DB-4356-BF36-90E91D6CA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  <a:blipFill>
                <a:blip r:embed="rId5"/>
                <a:stretch>
                  <a:fillRect t="-2069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7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E037-405B-47D5-A372-70532F808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29" y="1912471"/>
            <a:ext cx="4070874" cy="3054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8223C-A72F-4F08-8676-1662C1968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4187" y="1907138"/>
            <a:ext cx="4076967" cy="3065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B652C-0792-4E57-BBDF-49E31433B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3050" y="1909329"/>
            <a:ext cx="4079249" cy="30609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C34334-F2F0-4FEE-AAA0-A2319369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 </a:t>
            </a:r>
            <a:br>
              <a:rPr lang="he-IL" dirty="0"/>
            </a:br>
            <a:r>
              <a:rPr lang="he-IL" dirty="0"/>
              <a:t>השוואה בין השיטות – מסה משתנה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4C804E-5A55-4099-8C6E-CEE043E7A3A4}"/>
                  </a:ext>
                </a:extLst>
              </p:cNvPr>
              <p:cNvSpPr/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z="1600" dirty="0"/>
                  <a:t>הפרמטרים של ההפרעה: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4C804E-5A55-4099-8C6E-CEE043E7A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  <a:blipFill>
                <a:blip r:embed="rId6"/>
                <a:stretch>
                  <a:fillRect t="-2069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07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E037-405B-47D5-A372-70532F808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041" y="1908569"/>
            <a:ext cx="4079251" cy="3062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8223C-A72F-4F08-8676-1662C1968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4187" y="1907138"/>
            <a:ext cx="4076967" cy="3065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B652C-0792-4E57-BBDF-49E31433B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3049" y="1909329"/>
            <a:ext cx="4079251" cy="30609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C74DC0-0A7A-487E-86F8-E1F33BD2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1" y="224625"/>
            <a:ext cx="8596668" cy="84679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סימולציה חד מימדית </a:t>
            </a:r>
            <a:br>
              <a:rPr lang="he-IL" dirty="0"/>
            </a:br>
            <a:r>
              <a:rPr lang="he-IL" dirty="0"/>
              <a:t>השוואה בין השיטות – ריסון משתנה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70F62F-1628-4704-9C24-95496C9BE5CD}"/>
                  </a:ext>
                </a:extLst>
              </p:cNvPr>
              <p:cNvSpPr/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rtl="1"/>
                <a:r>
                  <a:rPr lang="he-IL" sz="1600" dirty="0"/>
                  <a:t>הפרמטרים של ההפרעה: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70F62F-1628-4704-9C24-95496C9BE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846" y="5746850"/>
                <a:ext cx="6096000" cy="886525"/>
              </a:xfrm>
              <a:prstGeom prst="rect">
                <a:avLst/>
              </a:prstGeom>
              <a:blipFill>
                <a:blip r:embed="rId6"/>
                <a:stretch>
                  <a:fillRect t="-2069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02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77D916-CE56-42FA-8712-908777B1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 כתיבה בפייתון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99CA60-D68B-4F45-B33D-75460494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4884"/>
            <a:ext cx="9071871" cy="3774502"/>
          </a:xfrm>
        </p:spPr>
        <p:txBody>
          <a:bodyPr/>
          <a:lstStyle/>
          <a:p>
            <a:pPr algn="r" rtl="1"/>
            <a:r>
              <a:rPr lang="he-IL" dirty="0"/>
              <a:t>מימוש קינמטיקה הפוכה עבור זרועה בעלת 2 מפרקים ויצירת סרטון</a:t>
            </a:r>
            <a:endParaRPr lang="en-US" dirty="0"/>
          </a:p>
          <a:p>
            <a:endParaRPr lang="he-IL" dirty="0"/>
          </a:p>
        </p:txBody>
      </p:sp>
      <p:pic>
        <p:nvPicPr>
          <p:cNvPr id="4" name="circle_trajectory_2link">
            <a:hlinkClick r:id="" action="ppaction://media"/>
            <a:extLst>
              <a:ext uri="{FF2B5EF4-FFF2-40B4-BE49-F238E27FC236}">
                <a16:creationId xmlns:a16="http://schemas.microsoft.com/office/drawing/2014/main" id="{EB4920F5-C448-4E43-AFF8-249FCF04F9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6865" y="2685132"/>
            <a:ext cx="4358803" cy="32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D8CEE-AEC2-46E1-BCA6-54E6F90F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31" y="252919"/>
            <a:ext cx="803671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1EAB5-5AC1-4005-A5CE-5B291632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0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4800" dirty="0"/>
              <a:t>תודה על ההקשבה 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11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20B-3CC9-4CEB-B23B-54124CA0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5241" cy="1320800"/>
          </a:xfrm>
        </p:spPr>
        <p:txBody>
          <a:bodyPr/>
          <a:lstStyle/>
          <a:p>
            <a:r>
              <a:rPr lang="en-US" b="1" dirty="0"/>
              <a:t>Dynamic Based Impedance Control</a:t>
            </a:r>
            <a:br>
              <a:rPr lang="en-US" b="1" dirty="0"/>
            </a:br>
            <a:r>
              <a:rPr lang="en-US" b="1" dirty="0"/>
              <a:t> (DB-IC)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0669-2AB1-40C7-B338-C1D2C45F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/>
              <a:t>שיטת בקרת אימפדנסים המבוססת על המודל הדינמי של התהליך.</a:t>
            </a:r>
          </a:p>
          <a:p>
            <a:pPr algn="r" rtl="1"/>
            <a:r>
              <a:rPr lang="he-IL"/>
              <a:t>חוק הבקרה מוכתב ע"י האימפדנס הרצוי מהמערכת וכן המודל הדינמי שלה.</a:t>
            </a:r>
          </a:p>
          <a:p>
            <a:pPr algn="r" rtl="1"/>
            <a:r>
              <a:rPr lang="he-IL"/>
              <a:t>מצליחה לבצע עקיבה טובה אחר האימפדנס הרצוי אך רגישה לטעויות במודל הדינמי אשר עלולים לגרום לאי-יציבות. </a:t>
            </a:r>
          </a:p>
          <a:p>
            <a:pPr algn="r" rtl="1"/>
            <a:r>
              <a:rPr lang="he-IL"/>
              <a:t>מזניחה השהיה הנוצרת כתוצאה מהבקר וסגירת החוג ולכן אינה מתאימה כאשר המיקום ו</a:t>
            </a:r>
            <a:r>
              <a:rPr lang="en-US"/>
              <a:t>/</a:t>
            </a:r>
            <a:r>
              <a:rPr lang="he-IL"/>
              <a:t>או הכוחות משתנים בצורה מהירה ביחס לעיכובים אלו.</a:t>
            </a:r>
          </a:p>
          <a:p>
            <a:pPr algn="r" rtl="1"/>
            <a:endParaRPr lang="en-US"/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30669-2AB1-40C7-B338-C1D2C45F8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הדינמיקה של יחידת הקצה עם </a:t>
                </a:r>
                <a:r>
                  <a:rPr lang="en-US" dirty="0"/>
                  <a:t>N</a:t>
                </a:r>
                <a:r>
                  <a:rPr lang="he-IL" dirty="0"/>
                  <a:t> דרגות חופש מתוארת באמצעות המשוואה הבאה:</a:t>
                </a:r>
              </a:p>
              <a:p>
                <a:pPr algn="r" rtl="1"/>
                <a:endParaRPr lang="en-US" dirty="0"/>
              </a:p>
              <a:p>
                <a:pPr marL="0" indent="0" algn="ctr" rtl="1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400" dirty="0"/>
                  <a:t>  (1)</a:t>
                </a:r>
                <a:endParaRPr lang="he-IL" dirty="0"/>
              </a:p>
              <a:p>
                <a:pPr marL="0" indent="0" algn="ctr" rtl="1">
                  <a:buNone/>
                </a:pPr>
                <a:endParaRPr lang="en-US" dirty="0"/>
              </a:p>
              <a:p>
                <a:pPr algn="r" rtl="1"/>
                <a:r>
                  <a:rPr lang="en-US" sz="1400" dirty="0"/>
                  <a:t>q</a:t>
                </a:r>
                <a:r>
                  <a:rPr lang="he-IL" sz="1400" dirty="0"/>
                  <a:t> -זווית המפרק</a:t>
                </a:r>
              </a:p>
              <a:p>
                <a:pPr algn="r" rtl="1"/>
                <a:r>
                  <a:rPr lang="en-US" sz="1400" dirty="0"/>
                  <a:t>H(q)</a:t>
                </a:r>
                <a:r>
                  <a:rPr lang="he-IL" sz="1400" dirty="0"/>
                  <a:t> מטריצת האינרציה</a:t>
                </a:r>
                <a:endParaRPr lang="en-US" sz="1400" dirty="0"/>
              </a:p>
              <a:p>
                <a:pPr algn="r" rtl="1"/>
                <a:r>
                  <a:rPr lang="en-US" sz="1400" dirty="0"/>
                  <a:t>h(q)</a:t>
                </a:r>
                <a:r>
                  <a:rPr lang="he-IL" sz="1400" dirty="0"/>
                  <a:t> –וקטור של מומנטי המפרק הנוצרים כתוצאה מגרביטציה ,כוחות חיכוך וכוחות צנטריפוגליים.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he-IL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1400" dirty="0"/>
                  <a:t> - המומנט המסופק על ידי האקטואטורים</a:t>
                </a:r>
              </a:p>
              <a:p>
                <a:pPr algn="r" rtl="1"/>
                <a:r>
                  <a:rPr lang="en-US" sz="1400" dirty="0"/>
                  <a:t>J</a:t>
                </a:r>
                <a:r>
                  <a:rPr lang="he-IL" sz="1400" dirty="0"/>
                  <a:t> </a:t>
                </a:r>
                <a:r>
                  <a:rPr lang="en-US" sz="1400" dirty="0"/>
                  <a:t>–</a:t>
                </a:r>
                <a:r>
                  <a:rPr lang="he-IL" sz="1400" dirty="0"/>
                  <a:t>מטריצת היעקוביאן.</a:t>
                </a:r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1400" dirty="0"/>
                  <a:t> - כוח האינטרקציה בין יחידת הקצה לסביבה.</a:t>
                </a:r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30669-2AB1-40C7-B338-C1D2C45F8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7368F20-9699-4E6D-B1FB-E193142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5241" cy="1320800"/>
          </a:xfrm>
        </p:spPr>
        <p:txBody>
          <a:bodyPr/>
          <a:lstStyle/>
          <a:p>
            <a:r>
              <a:rPr lang="en-US" b="1" dirty="0"/>
              <a:t>Dynamic Based Impedance Control</a:t>
            </a:r>
            <a:br>
              <a:rPr lang="en-US" b="1" dirty="0"/>
            </a:br>
            <a:r>
              <a:rPr lang="en-US" b="1" dirty="0"/>
              <a:t> (DB-IC)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FE49-87A7-4DE3-9B22-8E22BD00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Law - DB-IC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586D4-DA2A-4076-AF5F-025869C68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930400"/>
                <a:ext cx="10457162" cy="3988387"/>
              </a:xfrm>
            </p:spPr>
            <p:txBody>
              <a:bodyPr>
                <a:normAutofit/>
              </a:bodyPr>
              <a:lstStyle/>
              <a:p>
                <a:pPr algn="ctr" rtl="1"/>
                <a:r>
                  <a:rPr lang="he-IL"/>
                  <a:t>עבור בקרת האימפדנס נרשום את האימפדנס הנדרש מיחידת הקצה ביחס לכוח </a:t>
                </a:r>
                <a:r>
                  <a:rPr lang="he-IL" err="1"/>
                  <a:t>האינטרקציה</a:t>
                </a:r>
                <a:r>
                  <a:rPr lang="he-IL"/>
                  <a:t> –</a:t>
                </a:r>
                <a:br>
                  <a:rPr lang="en-US"/>
                </a:br>
                <a:r>
                  <a:rPr lang="he-IL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sz="2400"/>
                  <a:t>(2)</a:t>
                </a:r>
              </a:p>
              <a:p>
                <a:pPr algn="r" rtl="1"/>
                <a:r>
                  <a:rPr lang="he-IL"/>
                  <a:t>כאשר: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</a:t>
                </a:r>
                <a:r>
                  <a:rPr lang="he-IL"/>
                  <a:t> -הנם המיקום ,המהירות והתאוצה כאשר הסימון 0 מתייחס למיקום </a:t>
                </a:r>
                <a:r>
                  <a:rPr lang="he-IL" err="1"/>
                  <a:t>הוירטואלי</a:t>
                </a:r>
                <a:r>
                  <a:rPr lang="he-IL"/>
                  <a:t> (הנדרש) – ו -</a:t>
                </a:r>
                <a:r>
                  <a:rPr lang="en-US"/>
                  <a:t>r</a:t>
                </a:r>
                <a:r>
                  <a:rPr lang="he-IL"/>
                  <a:t> למיקום האמיתי.</a:t>
                </a:r>
                <a:br>
                  <a:rPr lang="en-US"/>
                </a:br>
                <a:br>
                  <a:rPr lang="en-US"/>
                </a:br>
                <a:r>
                  <a:rPr lang="he-IL"/>
                  <a:t>באמצעות </a:t>
                </a:r>
                <a:r>
                  <a:rPr lang="he-IL" err="1"/>
                  <a:t>קינמטיקה</a:t>
                </a:r>
                <a:r>
                  <a:rPr lang="he-IL"/>
                  <a:t> ישירה והקשר בין מהירות יחידת הקצה למהירות הזווית מתקבל חוק הבקרה:</a:t>
                </a:r>
                <a:br>
                  <a:rPr lang="en-US"/>
                </a:b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US" sz="2400"/>
              </a:p>
              <a:p>
                <a:pPr marL="0" indent="0" algn="r" rtl="1">
                  <a:buNone/>
                </a:pPr>
                <a:endParaRPr lang="en-US"/>
              </a:p>
              <a:p>
                <a:pPr algn="r" rt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586D4-DA2A-4076-AF5F-025869C68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930400"/>
                <a:ext cx="10457162" cy="3988387"/>
              </a:xfrm>
              <a:blipFill>
                <a:blip r:embed="rId2"/>
                <a:stretch>
                  <a:fillRect t="-1223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7BF1-2791-4C17-BD9C-2214AF7E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Position Based Impedance Control</a:t>
            </a:r>
            <a:br>
              <a:rPr lang="en-US" b="1" dirty="0"/>
            </a:br>
            <a:r>
              <a:rPr lang="en-US" b="1" dirty="0"/>
              <a:t> (PB-IC)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8486-F65D-4600-8B44-B92E2A52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שיטת בקרת אימפדנסים המבוססת על בקרת מיקום.</a:t>
            </a:r>
          </a:p>
          <a:p>
            <a:pPr algn="r" rtl="1"/>
            <a:r>
              <a:rPr lang="he-IL"/>
              <a:t>שיטה זו הומצאה בכדי להתגבר על התלות המוחלטת במודל הדינאמי ולשפר את </a:t>
            </a:r>
            <a:r>
              <a:rPr lang="he-IL" err="1"/>
              <a:t>הרובסטיות</a:t>
            </a:r>
            <a:r>
              <a:rPr lang="he-IL"/>
              <a:t> של המודל לאי ודאות.</a:t>
            </a:r>
          </a:p>
          <a:p>
            <a:pPr algn="r" rtl="1"/>
            <a:r>
              <a:rPr lang="he-IL"/>
              <a:t>בשיטה זו בקר המיקום עוקב אחר אות המיקום אשר "מתאים" לאימפדנס הרצוי</a:t>
            </a:r>
            <a:r>
              <a:rPr lang="en-US"/>
              <a:t>,</a:t>
            </a:r>
            <a:r>
              <a:rPr lang="he-IL"/>
              <a:t>ומתקן את השגיאה במיקום (בין המיקום האמיתי למיקום האימפדנס).</a:t>
            </a:r>
          </a:p>
          <a:p>
            <a:pPr algn="r" rtl="1"/>
            <a:r>
              <a:rPr lang="he-IL"/>
              <a:t>בניגוד ל</a:t>
            </a:r>
            <a:r>
              <a:rPr lang="en-US"/>
              <a:t>DB-IC</a:t>
            </a:r>
            <a:r>
              <a:rPr lang="he-IL"/>
              <a:t> – לא מחייב שימוש במודל הדינמי וגם במידה והבקר מיקום משתמש בו – השיטה פחות רגישה לאי-וודאויות במודל הדינמי.</a:t>
            </a:r>
          </a:p>
          <a:p>
            <a:pPr algn="r" rtl="1"/>
            <a:r>
              <a:rPr lang="he-IL"/>
              <a:t>נתונה לשגיאות אימפדנס כאשר מיקום הרובוט שונה ממיקום האימפדנס, קורה כאשר יש הפרעות ושגיאות בבקר . עלולה לגרום ל</a:t>
            </a:r>
            <a:r>
              <a:rPr lang="en-US"/>
              <a:t>“Contact Instability”-</a:t>
            </a:r>
            <a:r>
              <a:rPr lang="he-IL"/>
              <a:t>.</a:t>
            </a:r>
          </a:p>
          <a:p>
            <a:pPr marL="0" indent="0" algn="r" rtl="1">
              <a:buNone/>
            </a:pPr>
            <a:endParaRPr lang="he-IL"/>
          </a:p>
          <a:p>
            <a:pPr algn="r" rtl="1"/>
            <a:endParaRPr lang="he-IL"/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D693E-7865-4E03-A9D0-1E7D63EC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09" y="1805483"/>
            <a:ext cx="8596668" cy="4329858"/>
          </a:xfrm>
        </p:spPr>
        <p:txBody>
          <a:bodyPr>
            <a:normAutofit/>
          </a:bodyPr>
          <a:lstStyle/>
          <a:p>
            <a:pPr algn="r" rtl="1"/>
            <a:endParaRPr lang="en-US" dirty="0"/>
          </a:p>
          <a:p>
            <a:pPr algn="r" rtl="1"/>
            <a:r>
              <a:rPr lang="he-IL" dirty="0"/>
              <a:t>האימפדנס הפנימי של הבקר אשר מוגדר בעיקר ע"י ההגבר של הבקר הפנימי(בבקר המדובר במאמר) שונה מהאימפדנס הנדרש ולכן יכול לגרום לשגיאות אימפדנס.</a:t>
            </a:r>
          </a:p>
          <a:p>
            <a:pPr algn="r" rtl="1"/>
            <a:r>
              <a:rPr lang="he-IL" dirty="0"/>
              <a:t>כאשר מתרחשות שגיאות גדולות – עקיבת האימפדנס אינה טובה והאימפדנס של התהליך מוכתב ע"י בקר המיקום (ואינו האימפדנס ש"רצינו"). </a:t>
            </a:r>
          </a:p>
          <a:p>
            <a:pPr algn="r" rtl="1"/>
            <a:r>
              <a:rPr lang="he-IL" dirty="0"/>
              <a:t>כיוון שניתן לטפל רק בצורה חלקית בשגיאות אלו המעקב אחרי האימפדנס הנדרש מגביל מאוד את השימוש בשיטה זו למשימות פשוטות ביותר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הבקר הפנימי מתוכנן להשיג שגיאת מצב מתמיד אפס ולא להתאים לדינאמיקה של מודל האימפדנס לפיכך נדרשים קטבים מהירים מקטבי המודל כך שבמצב רגיל הם "שקטים" ונהיים דומיננטים בהפרעות .</a:t>
            </a:r>
          </a:p>
          <a:p>
            <a:pPr algn="r" rtl="1"/>
            <a:endParaRPr lang="he-I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39EE70-05A5-49DF-9CB7-FFF32BD3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Position Based Impedance Control</a:t>
            </a:r>
            <a:br>
              <a:rPr lang="en-US" b="1" dirty="0"/>
            </a:br>
            <a:r>
              <a:rPr lang="en-US" b="1" dirty="0"/>
              <a:t> (PB-IC)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5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7BF1-2791-4C17-BD9C-2214AF7E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Law - PB-IC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48486-F65D-4600-8B44-B92E2A521E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8577"/>
                <a:ext cx="8596668" cy="3880773"/>
              </a:xfrm>
            </p:spPr>
            <p:txBody>
              <a:bodyPr>
                <a:normAutofit/>
              </a:bodyPr>
              <a:lstStyle/>
              <a:p>
                <a:pPr algn="r" rtl="1"/>
                <a:endParaRPr lang="he-IL"/>
              </a:p>
              <a:p>
                <a:pPr algn="r" rtl="1"/>
                <a:r>
                  <a:rPr lang="he-IL"/>
                  <a:t>למודל האימפדנס המתקבל יש אותה צורה כמו למשוואה (2)</a:t>
                </a:r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/>
                  <a:t> רק שכעת הערכים האמיתיים </a:t>
                </a:r>
                <a:r>
                  <a:rPr lang="en-US"/>
                  <a:t>r</a:t>
                </a:r>
                <a:r>
                  <a:rPr lang="he-IL"/>
                  <a:t> מוחלפים בערכי האימפדנס הנדרשים ומסומנים באות </a:t>
                </a:r>
                <a:r>
                  <a:rPr lang="en-US"/>
                  <a:t>m</a:t>
                </a:r>
                <a:r>
                  <a:rPr lang="he-IL"/>
                  <a:t>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algn="r" rtl="1"/>
                <a:r>
                  <a:rPr lang="he-IL"/>
                  <a:t>לקבלת חוק הבקרה יש להשתמש </a:t>
                </a:r>
                <a:r>
                  <a:rPr lang="he-IL" err="1"/>
                  <a:t>בקינמטיקה</a:t>
                </a:r>
                <a:r>
                  <a:rPr lang="he-IL"/>
                  <a:t> ע"מ לקבל את </a:t>
                </a:r>
                <a:r>
                  <a:rPr lang="he-IL" err="1"/>
                  <a:t>זויות</a:t>
                </a:r>
                <a:r>
                  <a:rPr lang="he-IL"/>
                  <a:t> ומהירות המפרקים הרצויות של מודל האימפדנס.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algn="r" rtl="1"/>
                <a:r>
                  <a:rPr lang="he-IL"/>
                  <a:t> חוק הבקרה המתקבל (בשימוש בקר </a:t>
                </a:r>
                <a:r>
                  <a:rPr lang="en-US"/>
                  <a:t>PD</a:t>
                </a:r>
                <a:r>
                  <a:rPr lang="he-IL"/>
                  <a:t> ופיצוי דינמי לצורך השוואה עם </a:t>
                </a:r>
                <a:r>
                  <a:rPr lang="en-US"/>
                  <a:t>(DB-IC</a:t>
                </a:r>
                <a:r>
                  <a:rPr lang="he-IL"/>
                  <a:t>:</a:t>
                </a:r>
              </a:p>
              <a:p>
                <a:pPr marL="0" indent="0" algn="ctr" rtl="1">
                  <a:buNone/>
                </a:pPr>
                <a:r>
                  <a:rPr lang="he-IL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𝒊𝒏𝒕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𝑷𝑩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𝑷𝑩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1"/>
              </a:p>
              <a:p>
                <a:pPr algn="r" rtl="1"/>
                <a:endParaRPr lang="he-IL"/>
              </a:p>
              <a:p>
                <a:pPr algn="r" rtl="1"/>
                <a:endParaRPr lang="he-IL"/>
              </a:p>
              <a:p>
                <a:pPr algn="r" rt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48486-F65D-4600-8B44-B92E2A521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8577"/>
                <a:ext cx="8596668" cy="3880773"/>
              </a:xfrm>
              <a:blipFill>
                <a:blip r:embed="rId2"/>
                <a:stretch>
                  <a:fillRect t="-943" r="-355" b="-1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4616B5A-CB83-40DC-A6B1-FBA0D409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60" y="71920"/>
            <a:ext cx="5565334" cy="3834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AB3F9-DE7F-4854-96F4-65D2839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78" y="188360"/>
            <a:ext cx="6941768" cy="1599344"/>
          </a:xfrm>
        </p:spPr>
        <p:txBody>
          <a:bodyPr/>
          <a:lstStyle/>
          <a:p>
            <a:pPr algn="ctr"/>
            <a:r>
              <a:rPr lang="en-US" dirty="0"/>
              <a:t>Linear One-Dimensional Analysis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69BF13F-EAC9-42DD-99AC-70EFE1441138}"/>
              </a:ext>
            </a:extLst>
          </p:cNvPr>
          <p:cNvSpPr txBox="1"/>
          <p:nvPr/>
        </p:nvSpPr>
        <p:spPr>
          <a:xfrm>
            <a:off x="-143838" y="1326038"/>
            <a:ext cx="671587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/>
              <a:t>הנחות:</a:t>
            </a:r>
            <a:br>
              <a:rPr lang="en-US"/>
            </a:br>
            <a:r>
              <a:rPr lang="he-IL"/>
              <a:t>דרגות החופש השונות אינן </a:t>
            </a:r>
            <a:r>
              <a:rPr lang="he-IL" err="1"/>
              <a:t>מצומדות</a:t>
            </a:r>
            <a:r>
              <a:rPr lang="he-IL"/>
              <a:t>-דרגת חופש אחת.</a:t>
            </a:r>
            <a:br>
              <a:rPr lang="en-US"/>
            </a:br>
            <a:r>
              <a:rPr lang="he-IL"/>
              <a:t>נזניח חיכוך במפרק.</a:t>
            </a:r>
          </a:p>
          <a:p>
            <a:pPr algn="r" rtl="1"/>
            <a:endParaRPr lang="he-IL"/>
          </a:p>
          <a:p>
            <a:pPr algn="r" rtl="1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708835-C152-4D84-BD32-2E7EA720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3" y="3134143"/>
            <a:ext cx="6607557" cy="71083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90C93D6-388B-4E20-8734-3E4C89F6983F}"/>
              </a:ext>
            </a:extLst>
          </p:cNvPr>
          <p:cNvSpPr txBox="1"/>
          <p:nvPr/>
        </p:nvSpPr>
        <p:spPr>
          <a:xfrm>
            <a:off x="-143838" y="1989048"/>
            <a:ext cx="6715876" cy="9571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מהמשוואה הדינאמית הכללית וההצבות עבור</a:t>
            </a:r>
            <a:br>
              <a:rPr lang="en-US" dirty="0"/>
            </a:br>
            <a:r>
              <a:rPr lang="he-IL" dirty="0"/>
              <a:t> נקבל את משוואת המודל החד מימדי מסדר שני: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277D08C-4F53-4AA9-8B4D-F16E2DC3B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162" y="4282153"/>
            <a:ext cx="1058856" cy="328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7A07363F-9A2D-4E28-BDDF-507F27CB7A2E}"/>
                  </a:ext>
                </a:extLst>
              </p:cNvPr>
              <p:cNvSpPr/>
              <p:nvPr/>
            </p:nvSpPr>
            <p:spPr>
              <a:xfrm>
                <a:off x="1013153" y="4684818"/>
                <a:ext cx="2033204" cy="662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>
                          <a:latin typeface="Cambria Math" panose="02040503050406030204" pitchFamily="18" charset="0"/>
                        </a:rPr>
                        <m:t>𝜍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𝐾𝑀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e-IL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7A07363F-9A2D-4E28-BDDF-507F27CB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3" y="4684818"/>
                <a:ext cx="2033204" cy="662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713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34F050E935D64FBBA828D5DC87F103" ma:contentTypeVersion="12" ma:contentTypeDescription="Create a new document." ma:contentTypeScope="" ma:versionID="5f51a81a18c782e0470b919dd9ba77c8">
  <xsd:schema xmlns:xsd="http://www.w3.org/2001/XMLSchema" xmlns:xs="http://www.w3.org/2001/XMLSchema" xmlns:p="http://schemas.microsoft.com/office/2006/metadata/properties" xmlns:ns1="http://schemas.microsoft.com/sharepoint/v3" xmlns:ns3="60e15205-3516-4ee9-b890-81aee1145ad9" xmlns:ns4="9b5037c9-05ce-41de-9927-21711f49d191" targetNamespace="http://schemas.microsoft.com/office/2006/metadata/properties" ma:root="true" ma:fieldsID="35834b7350bb4c732f5632ddef5236ad" ns1:_="" ns3:_="" ns4:_="">
    <xsd:import namespace="http://schemas.microsoft.com/sharepoint/v3"/>
    <xsd:import namespace="60e15205-3516-4ee9-b890-81aee1145ad9"/>
    <xsd:import namespace="9b5037c9-05ce-41de-9927-21711f49d1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15205-3516-4ee9-b890-81aee1145a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037c9-05ce-41de-9927-21711f49d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135091-E481-421B-B078-74046C7D9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9BEF3F-3F2A-4E11-88B6-8CBBBCA68BEA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b5037c9-05ce-41de-9927-21711f49d191"/>
    <ds:schemaRef ds:uri="http://schemas.microsoft.com/office/2006/metadata/properties"/>
    <ds:schemaRef ds:uri="http://schemas.microsoft.com/office/infopath/2007/PartnerControls"/>
    <ds:schemaRef ds:uri="http://purl.org/dc/terms/"/>
    <ds:schemaRef ds:uri="60e15205-3516-4ee9-b890-81aee1145ad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CD57CE-857D-4A99-999A-69C21DB722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0e15205-3516-4ee9-b890-81aee1145ad9"/>
    <ds:schemaRef ds:uri="9b5037c9-05ce-41de-9927-21711f49d1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1288</Words>
  <Application>Microsoft Office PowerPoint</Application>
  <PresentationFormat>Widescreen</PresentationFormat>
  <Paragraphs>132</Paragraphs>
  <Slides>24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 3</vt:lpstr>
      <vt:lpstr>Facet</vt:lpstr>
      <vt:lpstr>Accuracy/Robustness Dilemma in Impedance Control (Miriam Zacksenhouse, Tomer Valency)</vt:lpstr>
      <vt:lpstr>הקדמה</vt:lpstr>
      <vt:lpstr>Dynamic Based Impedance Control  (DB-IC)</vt:lpstr>
      <vt:lpstr>Dynamic Based Impedance Control  (DB-IC)</vt:lpstr>
      <vt:lpstr>Control Law - DB-IC</vt:lpstr>
      <vt:lpstr>Position Based Impedance Control  (PB-IC)</vt:lpstr>
      <vt:lpstr>Position Based Impedance Control  (PB-IC)</vt:lpstr>
      <vt:lpstr>Control Law - PB-IC</vt:lpstr>
      <vt:lpstr>Linear One-Dimensional Analysis</vt:lpstr>
      <vt:lpstr>Linear One-Dimensional Analysis</vt:lpstr>
      <vt:lpstr>Linear One-Dimensional Analysis</vt:lpstr>
      <vt:lpstr>Linear One-Dimensional Analysis</vt:lpstr>
      <vt:lpstr>Instantaneous Model Impedance Control (IM-IC)</vt:lpstr>
      <vt:lpstr>Instantaneous Model Impedance Control (IM-IC)</vt:lpstr>
      <vt:lpstr>PowerPoint Presentation</vt:lpstr>
      <vt:lpstr>Comparison Load Uncertainties</vt:lpstr>
      <vt:lpstr>PowerPoint Presentation</vt:lpstr>
      <vt:lpstr>סימולציה חד מימדית </vt:lpstr>
      <vt:lpstr>סימולציה חד מימדית </vt:lpstr>
      <vt:lpstr>סימולציה חד מימדית  השוואה בין השיטות – קשיחות משתנה  </vt:lpstr>
      <vt:lpstr>סימולציה חד מימדית  השוואה בין השיטות – מסה משתנה </vt:lpstr>
      <vt:lpstr>סימולציה חד מימדית  השוואה בין השיטות – ריסון משתנה </vt:lpstr>
      <vt:lpstr>תרגיל כתיבה בפייתון </vt:lpstr>
      <vt:lpstr>תודה על ההקשבה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Nevo Inbar</dc:creator>
  <cp:lastModifiedBy>Nevo Inbar</cp:lastModifiedBy>
  <cp:revision>13</cp:revision>
  <dcterms:created xsi:type="dcterms:W3CDTF">2019-11-16T09:16:00Z</dcterms:created>
  <dcterms:modified xsi:type="dcterms:W3CDTF">2019-11-20T15:17:44Z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0x0101001534F050E935D64FBBA828D5DC87F103</vt:lpwstr>
  </property>
</Properties>
</file>