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B1E049-6943-4CB0-B173-38A93F1E08D9}">
  <a:tblStyle styleId="{FAB1E049-6943-4CB0-B173-38A93F1E0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109f06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109f06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示範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看執行檔內的字串且使用 grep 搜尋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109f06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109f06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示範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看執行檔內的字串且使用 grep 搜尋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109f060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109f06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109f060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109f06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示範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看執行檔的組合語言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109f060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109f060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示範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看執行檔的組合語言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109f06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109f06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可以直接 objdump 看到 flag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510c72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510c72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call 和 library call 的差別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示範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實際執行看看結果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6510c72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6510c72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call 和 library call 的差別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示範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實際執行看看結果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6510c72b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6510c72b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call 和 library call 的差別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示範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實際執行看看結果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6510c72b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6510c72b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3109f0602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3109f060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3109f060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3109f060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109f060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3109f060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109f060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109f060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109f060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109f060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3109f060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3109f060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109f060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109f060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3109f060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3109f060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3109f060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3109f060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3109f060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3109f060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109f060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3109f060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109f060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109f060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3109f060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3109f060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3109f060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3109f060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109f060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3109f060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3109f060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3109f060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3109f060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3109f060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479fe1d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479fe1d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3109f060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3109f060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3109f060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3109f060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3109f060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3109f060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3109f060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3109f060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109f060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109f060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3109f060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3109f060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3109f060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3109f060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3109f060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3109f060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3109f060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3109f060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76510c72b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76510c72b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3109f060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3109f060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3109f060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3109f060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3109f060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3109f060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3109f0602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3109f060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3109f060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3109f060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6510c72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6510c72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3109f0602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3109f0602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3109f0602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3109f060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3109f060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3109f060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479fe1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479fe1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479fe1d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479fe1d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479fe1d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479fe1d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479fe1d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479fe1d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479fe1d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479fe1d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479fe1d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479fe1d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479fe1d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479fe1d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109f060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109f060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3109f0602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3109f060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109f0602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109f060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09f06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09f06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109f060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109f060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示範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查看文字檔和執行檔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pt.cc/f3O5Fx" TargetMode="External"/><Relationship Id="rId4" Type="http://schemas.openxmlformats.org/officeDocument/2006/relationships/hyperlink" Target="https://bamboofox.cs.nctu.edu.tw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felixcloutier.com/x86/Jcc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blog.rchapman.org/posts/Linux_System_Call_Table_for_x86_64/" TargetMode="External"/><Relationship Id="rId4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ithub.com/ss8651twtw/asm-practice.git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en.wikipedia.org/wiki/X86-64" TargetMode="External"/><Relationship Id="rId4" Type="http://schemas.openxmlformats.org/officeDocument/2006/relationships/hyperlink" Target="https://software.intel.com/en-us/articles/introduction-to-x64-assembly" TargetMode="External"/><Relationship Id="rId5" Type="http://schemas.openxmlformats.org/officeDocument/2006/relationships/hyperlink" Target="http://blog.rchapman.org/posts/Linux_System_Call_Table_for_x86_64/" TargetMode="External"/><Relationship Id="rId6" Type="http://schemas.openxmlformats.org/officeDocument/2006/relationships/hyperlink" Target="http://www.felixcloutier.com/x86/" TargetMode="External"/><Relationship Id="rId7" Type="http://schemas.openxmlformats.org/officeDocument/2006/relationships/hyperlink" Target="https://eli.thegreenplace.net/2011/09/06/stack-frame-layout-on-x86-6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Reverse 0x01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ss8651twtw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包含字串</a:t>
            </a:r>
            <a:endParaRPr b="1" sz="36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4"/>
                </a:solidFill>
              </a:rPr>
              <a:t>$ strings &lt;something&gt;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印出檔案中的可視字串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4"/>
                </a:solidFill>
              </a:rPr>
              <a:t>$ strings -n &lt;min-len&gt; &lt;something&gt;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印出長度最短為 min-len 的可視字串</a:t>
            </a:r>
            <a:endParaRPr sz="2400"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350" y="1294162"/>
            <a:ext cx="3176949" cy="313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包含字串</a:t>
            </a:r>
            <a:endParaRPr b="1" sz="36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4"/>
                </a:solidFill>
              </a:rPr>
              <a:t>$ strings &lt;something&gt; | grep "puts"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在 strings 的結果中有包含 "puts" 字串的結果</a:t>
            </a:r>
            <a:endParaRPr sz="2400"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762" y="2899000"/>
            <a:ext cx="4460476" cy="10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小練習</a:t>
            </a:r>
            <a:endParaRPr b="1" sz="360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EasyCTF IV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hexedit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EasyCTF 2017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hexable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Lab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find</a:t>
            </a:r>
            <a:endParaRPr sz="2400"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objdump</a:t>
            </a:r>
            <a:endParaRPr b="1" sz="360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4"/>
                </a:solidFill>
              </a:rPr>
              <a:t>$ objdump -M intel -d &lt;binary&gt;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以 intel 格式顯示 binary 反組譯的結果 (組合語言)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4"/>
                </a:solidFill>
              </a:rPr>
              <a:t>$ objdump -M intel -d &lt;binary&gt; | less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把輸出結果導向到 less 方便查詢閱讀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p.s. </a:t>
            </a:r>
            <a:r>
              <a:rPr lang="zh-TW" sz="2400"/>
              <a:t>可以 </a:t>
            </a:r>
            <a:r>
              <a:rPr b="1" lang="zh-TW" sz="2400">
                <a:solidFill>
                  <a:schemeClr val="accent4"/>
                </a:solidFill>
              </a:rPr>
              <a:t>$ alias objdump=”objdump -M intel”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objdump</a:t>
            </a:r>
            <a:endParaRPr b="1" sz="3600"/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99" y="1320000"/>
            <a:ext cx="5676600" cy="35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小練習</a:t>
            </a:r>
            <a:endParaRPr b="1" sz="36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zh-TW" sz="2400"/>
              <a:t>Lab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search</a:t>
            </a:r>
            <a:endParaRPr sz="2400"/>
          </a:p>
          <a:p>
            <a:pPr indent="-3810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TW" sz="2400"/>
              <a:t>objdump</a:t>
            </a:r>
            <a:endParaRPr sz="2400"/>
          </a:p>
          <a:p>
            <a:pPr indent="-3810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TW" sz="2400"/>
              <a:t>grep</a:t>
            </a:r>
            <a:endParaRPr sz="24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strace / ltrace</a:t>
            </a:r>
            <a:endParaRPr b="1" sz="360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4"/>
                </a:solidFill>
              </a:rPr>
              <a:t>$ strace &lt;binary&gt;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查看 binary 執行時的 system call 和 signal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4"/>
                </a:solidFill>
              </a:rPr>
              <a:t>$ ltrace &lt;binary&gt;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查看 binary 執行時的 library call</a:t>
            </a:r>
            <a:endParaRPr sz="2400"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strace / ltrace</a:t>
            </a:r>
            <a:endParaRPr b="1" sz="3600"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250" y="1786875"/>
            <a:ext cx="6877502" cy="250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strace / ltrace</a:t>
            </a:r>
            <a:endParaRPr b="1" sz="3600"/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00" y="2228973"/>
            <a:ext cx="7625598" cy="1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小練習</a:t>
            </a:r>
            <a:endParaRPr b="1" sz="3600"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ADADAD"/>
                </a:solidFill>
              </a:rPr>
              <a:t>CSIE 2017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strace</a:t>
            </a:r>
            <a:endParaRPr sz="2400"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TW" sz="2400"/>
              <a:t>strace</a:t>
            </a:r>
            <a:endParaRPr sz="2400"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TW" sz="2400"/>
              <a:t>string size</a:t>
            </a:r>
            <a:endParaRPr sz="2400"/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 u="sng">
                <a:solidFill>
                  <a:schemeClr val="hlink"/>
                </a:solidFill>
                <a:hlinkClick r:id="rId3"/>
              </a:rPr>
              <a:t>https://ppt.cc/f3O5Fx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chemeClr val="hlink"/>
                </a:solidFill>
                <a:hlinkClick r:id="rId4"/>
              </a:rPr>
              <a:t>https://bamboofox.cs.nctu.edu.tw/</a:t>
            </a:r>
            <a:endParaRPr b="1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x64 組合語言</a:t>
            </a:r>
            <a:endParaRPr b="1" sz="4800"/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Outline</a:t>
            </a:r>
            <a:endParaRPr b="1" sz="3600"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暫存器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stack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組合語言指令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組合語言與 C 的轉換</a:t>
            </a:r>
            <a:endParaRPr sz="2400"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暫存器</a:t>
            </a:r>
            <a:endParaRPr b="1" sz="3600"/>
          </a:p>
        </p:txBody>
      </p:sp>
      <p:pic>
        <p:nvPicPr>
          <p:cNvPr descr="X64_registers"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477" y="1152475"/>
            <a:ext cx="5387035" cy="38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暫存器</a:t>
            </a:r>
            <a:endParaRPr b="1" sz="3600"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rax - accumulator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rbx - 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rcx - count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rdx - data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zh-TW" sz="2400">
                <a:solidFill>
                  <a:schemeClr val="accent4"/>
                </a:solidFill>
              </a:rPr>
              <a:t>rsi - source index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zh-TW" sz="2400">
                <a:solidFill>
                  <a:schemeClr val="accent4"/>
                </a:solidFill>
              </a:rPr>
              <a:t>rdi - destination index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zh-TW" sz="2400">
                <a:solidFill>
                  <a:schemeClr val="accent1"/>
                </a:solidFill>
              </a:rPr>
              <a:t>rbp - base pointer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zh-TW" sz="2400">
                <a:solidFill>
                  <a:schemeClr val="accent1"/>
                </a:solidFill>
              </a:rPr>
              <a:t>rsp - stack pointer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暫存器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r[a-d]x register layout</a:t>
            </a:r>
            <a:endParaRPr sz="2400"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2282075"/>
            <a:ext cx="40005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Stack</a:t>
            </a:r>
            <a:endParaRPr b="1" sz="3600"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rsp、rbp 所指向的記憶體間的空間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可以用來記錄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return address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local variable</a:t>
            </a:r>
            <a:endParaRPr sz="2400"/>
          </a:p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Stack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88" y="1152476"/>
            <a:ext cx="4619625" cy="3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 b="1" sz="3600"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mov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mov dest, source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mov rax, rbx				// rax = rbx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mov rax, [rbp - 4]		// rax = *(rbp - 4)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mov [rax], rbx			// *rax = rbx</a:t>
            </a:r>
            <a:endParaRPr sz="2400"/>
          </a:p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add、sub、imul、idiv、and、or、xor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add dest, source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sub rbx, [rbp - 4]			// rbx = rbx - *(rbp - 4)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mul rcx, 2					// rcx = rcx * 2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xor [rsp], rax				// *rsp = (*rsp) ^ rax</a:t>
            </a:r>
            <a:endParaRPr sz="2400"/>
          </a:p>
        </p:txBody>
      </p:sp>
      <p:sp>
        <p:nvSpPr>
          <p:cNvPr id="245" name="Google Shape;2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inc、dec、neg、not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inc dest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dec rbx					// rbx = rbx - 1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neg rcx					// rcx = -rcx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not byte [rsp]				// convert [rsp] to byte</a:t>
            </a:r>
            <a:br>
              <a:rPr lang="zh-TW" sz="2400"/>
            </a:br>
            <a:r>
              <a:rPr lang="zh-TW" sz="2400"/>
              <a:t>							   *rsp = ~(*rsp)</a:t>
            </a:r>
            <a:endParaRPr sz="2400"/>
          </a:p>
        </p:txBody>
      </p:sp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Lab 下載</a:t>
            </a:r>
            <a:endParaRPr b="1" sz="36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4"/>
                </a:solidFill>
              </a:rPr>
              <a:t>$ wget https://ppt.cc/fEhfpx</a:t>
            </a:r>
            <a:endParaRPr b="1" sz="3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4"/>
                </a:solidFill>
              </a:rPr>
              <a:t>$ unzip fEhfpx</a:t>
            </a:r>
            <a:endParaRPr sz="24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if dest is memory access and source is not register, need to specify the dest’s type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mov </a:t>
            </a:r>
            <a:r>
              <a:rPr b="1" lang="zh-TW" sz="2400">
                <a:solidFill>
                  <a:schemeClr val="accent1"/>
                </a:solidFill>
              </a:rPr>
              <a:t>byte</a:t>
            </a:r>
            <a:r>
              <a:rPr lang="zh-TW" sz="2400"/>
              <a:t> [rcx], 0x61		// byte = 8 bits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mul </a:t>
            </a:r>
            <a:r>
              <a:rPr b="1" lang="zh-TW" sz="2400">
                <a:solidFill>
                  <a:schemeClr val="accent1"/>
                </a:solidFill>
              </a:rPr>
              <a:t>word</a:t>
            </a:r>
            <a:r>
              <a:rPr lang="zh-TW" sz="2400"/>
              <a:t> [rax], 0x87		// word = 2 bytes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inc </a:t>
            </a:r>
            <a:r>
              <a:rPr b="1" lang="zh-TW" sz="2400">
                <a:solidFill>
                  <a:schemeClr val="accent1"/>
                </a:solidFill>
              </a:rPr>
              <a:t>dword</a:t>
            </a:r>
            <a:r>
              <a:rPr lang="zh-TW" sz="2400"/>
              <a:t> [rbp]				// dword = 2 words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not </a:t>
            </a:r>
            <a:r>
              <a:rPr b="1" lang="zh-TW" sz="2400">
                <a:solidFill>
                  <a:schemeClr val="accent1"/>
                </a:solidFill>
              </a:rPr>
              <a:t>qword</a:t>
            </a:r>
            <a:r>
              <a:rPr lang="zh-TW" sz="2400"/>
              <a:t> [rsp]				// qword = 2 dwords</a:t>
            </a:r>
            <a:endParaRPr sz="2400"/>
          </a:p>
        </p:txBody>
      </p:sp>
      <p:sp>
        <p:nvSpPr>
          <p:cNvPr id="259" name="Google Shape;2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dest and source must be the </a:t>
            </a:r>
            <a:r>
              <a:rPr b="1" lang="zh-TW" sz="2400">
                <a:solidFill>
                  <a:schemeClr val="accent4"/>
                </a:solidFill>
              </a:rPr>
              <a:t>same type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rip could NOT be dest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rip </a:t>
            </a:r>
            <a:r>
              <a:rPr lang="zh-TW" sz="2400"/>
              <a:t>程式執行位置</a:t>
            </a:r>
            <a:endParaRPr sz="2400"/>
          </a:p>
        </p:txBody>
      </p:sp>
      <p:sp>
        <p:nvSpPr>
          <p:cNvPr id="266" name="Google Shape;26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cmp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cmp value1, value2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cmp rax, 5		// compare the values and set the flag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cmp rbx, rcx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cmp word [rsp], 0x1234</a:t>
            </a:r>
            <a:endParaRPr sz="2400"/>
          </a:p>
        </p:txBody>
      </p:sp>
      <p:sp>
        <p:nvSpPr>
          <p:cNvPr id="273" name="Google Shape;27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jmp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jmp label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loop:					// set a label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; do something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jmp loop				// jump to loop label</a:t>
            </a:r>
            <a:endParaRPr sz="2400"/>
          </a:p>
        </p:txBody>
      </p:sp>
      <p:sp>
        <p:nvSpPr>
          <p:cNvPr id="280" name="Google Shape;28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ja、jb、jna、jbe、je、jne、jz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ja label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cmp rax, 10			// compare the values and set flag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je quit					// check flag if equal jump to quit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http://www.felixcloutier.com/x86/Jcc.html</a:t>
            </a:r>
            <a:endParaRPr sz="2400"/>
          </a:p>
        </p:txBody>
      </p:sp>
      <p:sp>
        <p:nvSpPr>
          <p:cNvPr id="287" name="Google Shape;28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nop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nop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nop			// do nothing</a:t>
            </a:r>
            <a:endParaRPr sz="2400"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// 在 </a:t>
            </a:r>
            <a:r>
              <a:rPr lang="zh-TW" sz="2400"/>
              <a:t>patch 的時候很好用</a:t>
            </a:r>
            <a:endParaRPr sz="2400"/>
          </a:p>
        </p:txBody>
      </p:sp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小練習</a:t>
            </a:r>
            <a:endParaRPr b="1" sz="3600"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zh-TW" sz="2400">
                <a:solidFill>
                  <a:srgbClr val="ADADAD"/>
                </a:solidFill>
              </a:rPr>
              <a:t>picoCTF 2017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○"/>
            </a:pPr>
            <a:r>
              <a:rPr lang="zh-TW" sz="2400"/>
              <a:t>Programmers Assemble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題目為 AT&amp;T 格式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可參考下一頁 Intel 格式的題目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目標為執行到 good</a:t>
            </a:r>
            <a:endParaRPr sz="2400"/>
          </a:p>
        </p:txBody>
      </p:sp>
      <p:sp>
        <p:nvSpPr>
          <p:cNvPr id="301" name="Google Shape;30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小練習</a:t>
            </a:r>
            <a:endParaRPr b="1" sz="3600"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261175" y="1360675"/>
            <a:ext cx="249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.global main</a:t>
            </a:r>
            <a:br>
              <a:rPr lang="zh-TW"/>
            </a:br>
            <a:br>
              <a:rPr lang="zh-TW"/>
            </a:br>
            <a:r>
              <a:rPr lang="zh-TW"/>
              <a:t>main:</a:t>
            </a:r>
            <a:br>
              <a:rPr lang="zh-TW"/>
            </a:br>
            <a:r>
              <a:rPr lang="zh-TW"/>
              <a:t>    mov eax, XXXXXXX</a:t>
            </a:r>
            <a:br>
              <a:rPr lang="zh-TW"/>
            </a:br>
            <a:r>
              <a:rPr lang="zh-TW"/>
              <a:t>    mov ebx, 0</a:t>
            </a:r>
            <a:br>
              <a:rPr lang="zh-TW"/>
            </a:br>
            <a:r>
              <a:rPr lang="zh-TW"/>
              <a:t>    mov ecx, 0x5</a:t>
            </a:r>
            <a:endParaRPr/>
          </a:p>
        </p:txBody>
      </p:sp>
      <p:sp>
        <p:nvSpPr>
          <p:cNvPr id="308" name="Google Shape;308;p49"/>
          <p:cNvSpPr txBox="1"/>
          <p:nvPr/>
        </p:nvSpPr>
        <p:spPr>
          <a:xfrm>
            <a:off x="5352000" y="1894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fin: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cmp ebx, 0x7ee0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je good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mov eax, 0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jmp end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good: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mov eax, 1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end: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ret</a:t>
            </a:r>
            <a:endParaRPr sz="1800"/>
          </a:p>
        </p:txBody>
      </p:sp>
      <p:sp>
        <p:nvSpPr>
          <p:cNvPr id="309" name="Google Shape;309;p49"/>
          <p:cNvSpPr txBox="1"/>
          <p:nvPr/>
        </p:nvSpPr>
        <p:spPr>
          <a:xfrm>
            <a:off x="2834875" y="108701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loop: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test eax, eax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jz fin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add ebx, ecx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dec eax</a:t>
            </a:r>
            <a:br>
              <a:rPr lang="zh-TW" sz="1800">
                <a:solidFill>
                  <a:schemeClr val="lt2"/>
                </a:solidFill>
              </a:rPr>
            </a:br>
            <a:r>
              <a:rPr lang="zh-TW" sz="1800">
                <a:solidFill>
                  <a:schemeClr val="lt2"/>
                </a:solidFill>
              </a:rPr>
              <a:t>    jmp loop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小練習</a:t>
            </a:r>
            <a:endParaRPr b="1" sz="3600"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261175" y="1360675"/>
            <a:ext cx="249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eax = xxxxxxx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ebx =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ecx = 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0"/>
          <p:cNvSpPr txBox="1"/>
          <p:nvPr/>
        </p:nvSpPr>
        <p:spPr>
          <a:xfrm>
            <a:off x="5397675" y="1358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if (ebx == 0x7ee0) 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	// good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	eax = 1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	return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}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else 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	eax = 0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	return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}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2834875" y="116321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while (eax != 0) 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	ebx += ecx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	eax--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}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push、pop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push source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pop dest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push rax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push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pop rcx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pop word [rbx]</a:t>
            </a:r>
            <a:endParaRPr sz="2400"/>
          </a:p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環境設定</a:t>
            </a:r>
            <a:endParaRPr b="1" sz="4800"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push rax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push 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pop rcx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pop word [rbx]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rax = 0x6161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rbx = 0x601000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rcx = 0x1234</a:t>
            </a:r>
            <a:endParaRPr sz="2400"/>
          </a:p>
        </p:txBody>
      </p:sp>
      <p:graphicFrame>
        <p:nvGraphicFramePr>
          <p:cNvPr id="333" name="Google Shape;333;p52"/>
          <p:cNvGraphicFramePr/>
          <p:nvPr/>
        </p:nvGraphicFramePr>
        <p:xfrm>
          <a:off x="55746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{FAB1E049-6943-4CB0-B173-38A93F1E08D9}</a:tableStyleId>
              </a:tblPr>
              <a:tblGrid>
                <a:gridCol w="1834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zh-TW" sz="2400">
                <a:solidFill>
                  <a:schemeClr val="accent3"/>
                </a:solidFill>
              </a:rPr>
              <a:t>push rax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push 0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pop rcx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pop word [rbx]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rax = 0x6161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rbx = 0x601000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rcx = 0x1234</a:t>
            </a:r>
            <a:endParaRPr sz="2400"/>
          </a:p>
        </p:txBody>
      </p:sp>
      <p:graphicFrame>
        <p:nvGraphicFramePr>
          <p:cNvPr id="341" name="Google Shape;341;p53"/>
          <p:cNvGraphicFramePr/>
          <p:nvPr/>
        </p:nvGraphicFramePr>
        <p:xfrm>
          <a:off x="55746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{FAB1E049-6943-4CB0-B173-38A93F1E08D9}</a:tableStyleId>
              </a:tblPr>
              <a:tblGrid>
                <a:gridCol w="1834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0x6161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zh-TW" sz="2400">
                <a:solidFill>
                  <a:schemeClr val="accent3"/>
                </a:solidFill>
              </a:rPr>
              <a:t>push rax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zh-TW" sz="2400">
                <a:solidFill>
                  <a:schemeClr val="accent3"/>
                </a:solidFill>
              </a:rPr>
              <a:t>push 0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pop rcx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pop word [rbx]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rax = 0x6161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rbx = 0x601000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rcx = 0x1234</a:t>
            </a:r>
            <a:endParaRPr b="1" sz="2400">
              <a:solidFill>
                <a:schemeClr val="accent1"/>
              </a:solidFill>
            </a:endParaRPr>
          </a:p>
        </p:txBody>
      </p:sp>
      <p:graphicFrame>
        <p:nvGraphicFramePr>
          <p:cNvPr id="349" name="Google Shape;349;p54"/>
          <p:cNvGraphicFramePr/>
          <p:nvPr/>
        </p:nvGraphicFramePr>
        <p:xfrm>
          <a:off x="55746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{FAB1E049-6943-4CB0-B173-38A93F1E08D9}</a:tableStyleId>
              </a:tblPr>
              <a:tblGrid>
                <a:gridCol w="1834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0x6161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50" name="Google Shape;35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zh-TW" sz="2400">
                <a:solidFill>
                  <a:schemeClr val="accent3"/>
                </a:solidFill>
              </a:rPr>
              <a:t>push rax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zh-TW" sz="2400">
                <a:solidFill>
                  <a:schemeClr val="accent3"/>
                </a:solidFill>
              </a:rPr>
              <a:t>push 0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zh-TW" sz="2400">
                <a:solidFill>
                  <a:schemeClr val="accent3"/>
                </a:solidFill>
              </a:rPr>
              <a:t>pop rcx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pop word [rbx]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rax = 0x6161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rbx = 0x601000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</a:rPr>
              <a:t>rcx = 0</a:t>
            </a:r>
            <a:endParaRPr b="1" sz="2400">
              <a:solidFill>
                <a:schemeClr val="accent1"/>
              </a:solidFill>
            </a:endParaRPr>
          </a:p>
        </p:txBody>
      </p:sp>
      <p:graphicFrame>
        <p:nvGraphicFramePr>
          <p:cNvPr id="357" name="Google Shape;357;p55"/>
          <p:cNvGraphicFramePr/>
          <p:nvPr/>
        </p:nvGraphicFramePr>
        <p:xfrm>
          <a:off x="55746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{FAB1E049-6943-4CB0-B173-38A93F1E08D9}</a:tableStyleId>
              </a:tblPr>
              <a:tblGrid>
                <a:gridCol w="1834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0x6161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zh-TW" sz="2400">
                <a:solidFill>
                  <a:schemeClr val="accent3"/>
                </a:solidFill>
              </a:rPr>
              <a:t>push rax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zh-TW" sz="2400">
                <a:solidFill>
                  <a:schemeClr val="accent3"/>
                </a:solidFill>
              </a:rPr>
              <a:t>push 0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zh-TW" sz="2400">
                <a:solidFill>
                  <a:schemeClr val="accent3"/>
                </a:solidFill>
              </a:rPr>
              <a:t>pop rcx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zh-TW" sz="2400">
                <a:solidFill>
                  <a:schemeClr val="accent3"/>
                </a:solidFill>
              </a:rPr>
              <a:t>pop word [rbx]</a:t>
            </a:r>
            <a:endParaRPr b="1" sz="2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rax = 0x6161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rbx = 0x601000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rcx = 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</a:rPr>
              <a:t>*(0x601000) = 0x6161</a:t>
            </a:r>
            <a:endParaRPr b="1" sz="2400">
              <a:solidFill>
                <a:schemeClr val="accent1"/>
              </a:solidFill>
            </a:endParaRPr>
          </a:p>
        </p:txBody>
      </p:sp>
      <p:graphicFrame>
        <p:nvGraphicFramePr>
          <p:cNvPr id="365" name="Google Shape;365;p56"/>
          <p:cNvGraphicFramePr/>
          <p:nvPr/>
        </p:nvGraphicFramePr>
        <p:xfrm>
          <a:off x="55746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{FAB1E049-6943-4CB0-B173-38A93F1E08D9}</a:tableStyleId>
              </a:tblPr>
              <a:tblGrid>
                <a:gridCol w="1834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組合語言指令</a:t>
            </a:r>
            <a:endParaRPr/>
          </a:p>
        </p:txBody>
      </p:sp>
      <p:sp>
        <p:nvSpPr>
          <p:cNvPr id="372" name="Google Shape;37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syscall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zh-TW" sz="2400">
                <a:solidFill>
                  <a:schemeClr val="accent1"/>
                </a:solidFill>
              </a:rPr>
              <a:t>syscall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http://blog.rchapman.org/posts/Linux_System_Call_Table_for_x86_64/</a:t>
            </a:r>
            <a:endParaRPr/>
          </a:p>
        </p:txBody>
      </p:sp>
      <p:pic>
        <p:nvPicPr>
          <p:cNvPr id="373" name="Google Shape;37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150" y="2945725"/>
            <a:ext cx="6837701" cy="16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組合語言與 C 的轉換</a:t>
            </a:r>
            <a:endParaRPr b="1" sz="3600"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conditional statement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81" name="Google Shape;3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1974700"/>
            <a:ext cx="32575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組合語言與 C 的轉換</a:t>
            </a:r>
            <a:endParaRPr/>
          </a:p>
        </p:txBody>
      </p:sp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conditional statement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89" name="Google Shape;3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25" y="1683925"/>
            <a:ext cx="16573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組合語言與 C 的轉換</a:t>
            </a:r>
            <a:endParaRPr/>
          </a:p>
        </p:txBody>
      </p:sp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loop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397" name="Google Shape;3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850" y="2242475"/>
            <a:ext cx="4580300" cy="1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組合語言與 C 的轉換</a:t>
            </a:r>
            <a:endParaRPr/>
          </a:p>
        </p:txBody>
      </p:sp>
      <p:sp>
        <p:nvSpPr>
          <p:cNvPr id="404" name="Google Shape;40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loop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405" name="Google Shape;4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488" y="1889475"/>
            <a:ext cx="2101025" cy="26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Windows</a:t>
            </a:r>
            <a:endParaRPr b="1" sz="36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下載安裝 virtualbox / vmware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下載 ubuntu / kali iso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安裝虛擬機</a:t>
            </a:r>
            <a:endParaRPr sz="240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組合語言與 C 的轉換</a:t>
            </a:r>
            <a:endParaRPr b="1" sz="3600"/>
          </a:p>
        </p:txBody>
      </p:sp>
      <p:sp>
        <p:nvSpPr>
          <p:cNvPr id="412" name="Google Shape;41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function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parameter passing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rdi、rsi、rdx、rcx、r8、r9、push stack</a:t>
            </a:r>
            <a:endParaRPr sz="2400"/>
          </a:p>
        </p:txBody>
      </p:sp>
      <p:pic>
        <p:nvPicPr>
          <p:cNvPr id="413" name="Google Shape;4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904" y="3115954"/>
            <a:ext cx="7122200" cy="7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組合語言與 C 的轉換</a:t>
            </a:r>
            <a:endParaRPr b="1" sz="3600"/>
          </a:p>
        </p:txBody>
      </p:sp>
      <p:sp>
        <p:nvSpPr>
          <p:cNvPr id="420" name="Google Shape;420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function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421" name="Google Shape;4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434" y="1929000"/>
            <a:ext cx="3045119" cy="26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組合語言與 C 的轉換</a:t>
            </a:r>
            <a:endParaRPr/>
          </a:p>
        </p:txBody>
      </p:sp>
      <p:sp>
        <p:nvSpPr>
          <p:cNvPr id="428" name="Google Shape;42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function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429" name="Google Shape;42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038" y="844600"/>
            <a:ext cx="3095625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175" y="1900425"/>
            <a:ext cx="2783125" cy="26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Compile</a:t>
            </a:r>
            <a:endParaRPr b="1" sz="3600"/>
          </a:p>
        </p:txBody>
      </p:sp>
      <p:sp>
        <p:nvSpPr>
          <p:cNvPr id="437" name="Google Shape;43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nasm -f elf64 &lt;asm source code&gt;</a:t>
            </a:r>
            <a:endParaRPr b="1" sz="2400">
              <a:solidFill>
                <a:schemeClr val="accent4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-f elf64			// output elf 64 format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ld -m elf_x86_64 -o &lt;output file name&gt; &lt;object file&gt;</a:t>
            </a:r>
            <a:endParaRPr b="1" sz="2400">
              <a:solidFill>
                <a:schemeClr val="accent4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-m elf_x86_64	// elf x86-64 format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-o					// output file name</a:t>
            </a:r>
            <a:endParaRPr sz="2400"/>
          </a:p>
        </p:txBody>
      </p:sp>
      <p:sp>
        <p:nvSpPr>
          <p:cNvPr id="438" name="Google Shape;43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Disassemble</a:t>
            </a:r>
            <a:endParaRPr b="1" sz="3600"/>
          </a:p>
        </p:txBody>
      </p:sp>
      <p:sp>
        <p:nvSpPr>
          <p:cNvPr id="444" name="Google Shape;44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accent4"/>
                </a:solidFill>
              </a:rPr>
              <a:t>objdump -M intel -d &lt;binary file&gt;</a:t>
            </a:r>
            <a:endParaRPr b="1" sz="2400">
              <a:solidFill>
                <a:schemeClr val="accent4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-M intel			// intel syntax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-d					// disassemble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using Ghidra </a:t>
            </a:r>
            <a:r>
              <a:rPr lang="zh-TW" sz="2400">
                <a:solidFill>
                  <a:schemeClr val="dk2"/>
                </a:solidFill>
              </a:rPr>
              <a:t>or IDA pro</a:t>
            </a:r>
            <a:r>
              <a:rPr lang="zh-TW" sz="2400"/>
              <a:t> will be happy</a:t>
            </a:r>
            <a:endParaRPr sz="2400"/>
          </a:p>
        </p:txBody>
      </p:sp>
      <p:sp>
        <p:nvSpPr>
          <p:cNvPr id="445" name="Google Shape;44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Practice</a:t>
            </a:r>
            <a:endParaRPr b="1" sz="3600"/>
          </a:p>
        </p:txBody>
      </p:sp>
      <p:sp>
        <p:nvSpPr>
          <p:cNvPr id="451" name="Google Shape;45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zh-TW" sz="2400" u="sng">
                <a:solidFill>
                  <a:schemeClr val="hlink"/>
                </a:solidFill>
                <a:hlinkClick r:id="rId3"/>
              </a:rPr>
              <a:t>https://github.com/ss8651twtw/asm-practice.git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git clone https://github.com/ss8651twtw/asm-practice.git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452" name="Google Shape;45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Practice</a:t>
            </a:r>
            <a:endParaRPr/>
          </a:p>
        </p:txBody>
      </p:sp>
      <p:sp>
        <p:nvSpPr>
          <p:cNvPr id="458" name="Google Shape;458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Hello World!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using </a:t>
            </a:r>
            <a:r>
              <a:rPr b="1" lang="zh-TW" sz="2400"/>
              <a:t>write</a:t>
            </a:r>
            <a:r>
              <a:rPr lang="zh-TW" sz="2400"/>
              <a:t> syscall to show “Hello World!”</a:t>
            </a:r>
            <a:endParaRPr sz="2400"/>
          </a:p>
        </p:txBody>
      </p:sp>
      <p:sp>
        <p:nvSpPr>
          <p:cNvPr id="459" name="Google Shape;45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Practice</a:t>
            </a:r>
            <a:endParaRPr/>
          </a:p>
        </p:txBody>
      </p:sp>
      <p:sp>
        <p:nvSpPr>
          <p:cNvPr id="465" name="Google Shape;46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string split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input string s (1 &lt;= len(s) &lt;= 9)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output a character every line in input order</a:t>
            </a:r>
            <a:endParaRPr sz="2400"/>
          </a:p>
        </p:txBody>
      </p:sp>
      <p:sp>
        <p:nvSpPr>
          <p:cNvPr id="466" name="Google Shape;46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Practice</a:t>
            </a:r>
            <a:endParaRPr/>
          </a:p>
        </p:txBody>
      </p:sp>
      <p:sp>
        <p:nvSpPr>
          <p:cNvPr id="472" name="Google Shape;472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calculate N!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input N (1 &lt;= N &lt;= 9)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using recursive function to calculate N!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output store in rax</a:t>
            </a:r>
            <a:endParaRPr sz="2400"/>
          </a:p>
        </p:txBody>
      </p:sp>
      <p:sp>
        <p:nvSpPr>
          <p:cNvPr id="473" name="Google Shape;47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Reference</a:t>
            </a:r>
            <a:endParaRPr b="1" sz="3600"/>
          </a:p>
        </p:txBody>
      </p:sp>
      <p:sp>
        <p:nvSpPr>
          <p:cNvPr id="479" name="Google Shape;47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https://en.wikipedia.org/wiki/X86-64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https://software.intel.com/en-us/articles/introduction-to-x64-assembly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http://blog.rchapman.org/posts/Linux_System_Call_Table_for_x86_64/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http://www.felixcloutier.com/x86/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https://eli.thegreenplace.net/2011/09/06/stack-frame-layout-on-x86-64</a:t>
            </a:r>
            <a:endParaRPr/>
          </a:p>
        </p:txBody>
      </p:sp>
      <p:sp>
        <p:nvSpPr>
          <p:cNvPr id="480" name="Google Shape;48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Linux / Mac</a:t>
            </a:r>
            <a:endParaRPr b="1" sz="36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>
                <a:solidFill>
                  <a:schemeClr val="dk2"/>
                </a:solidFill>
              </a:rPr>
              <a:t>不用做事 (´･ω･`)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要裝 strace ltrace</a:t>
            </a:r>
            <a:endParaRPr sz="2400"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Thanks for listening!</a:t>
            </a:r>
            <a:endParaRPr b="1"/>
          </a:p>
        </p:txBody>
      </p:sp>
      <p:sp>
        <p:nvSpPr>
          <p:cNvPr id="486" name="Google Shape;48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Basic</a:t>
            </a:r>
            <a:endParaRPr b="1" sz="4800"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Outline</a:t>
            </a:r>
            <a:endParaRPr b="1" sz="36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zh-TW" sz="2400">
                <a:solidFill>
                  <a:srgbClr val="ADADAD"/>
                </a:solidFill>
              </a:rPr>
              <a:t>檔案類型</a:t>
            </a:r>
            <a:endParaRPr sz="2400">
              <a:solidFill>
                <a:srgbClr val="ADADAD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Char char="●"/>
            </a:pPr>
            <a:r>
              <a:rPr lang="zh-TW" sz="2400">
                <a:solidFill>
                  <a:srgbClr val="ADADAD"/>
                </a:solidFill>
              </a:rPr>
              <a:t>包含字串</a:t>
            </a:r>
            <a:endParaRPr sz="2400">
              <a:solidFill>
                <a:srgbClr val="ADADAD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Char char="●"/>
            </a:pPr>
            <a:r>
              <a:rPr lang="zh-TW" sz="2400"/>
              <a:t>objdump</a:t>
            </a:r>
            <a:endParaRPr sz="2400">
              <a:solidFill>
                <a:srgbClr val="ADADAD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strace / ltrace</a:t>
            </a:r>
            <a:endParaRPr sz="2400"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檔案類型</a:t>
            </a:r>
            <a:endParaRPr b="1" sz="36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4"/>
                </a:solidFill>
              </a:rPr>
              <a:t>$ file &lt;something&gt;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查看檔案類型</a:t>
            </a:r>
            <a:endParaRPr sz="2400"/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125" y="1860762"/>
            <a:ext cx="5419174" cy="19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