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94" r:id="rId3"/>
    <p:sldId id="307" r:id="rId4"/>
    <p:sldId id="308" r:id="rId5"/>
    <p:sldId id="312" r:id="rId6"/>
    <p:sldId id="310" r:id="rId7"/>
    <p:sldId id="309" r:id="rId8"/>
    <p:sldId id="311" r:id="rId9"/>
    <p:sldId id="313" r:id="rId10"/>
    <p:sldId id="272" r:id="rId11"/>
    <p:sldId id="315" r:id="rId12"/>
    <p:sldId id="316" r:id="rId13"/>
    <p:sldId id="314" r:id="rId14"/>
    <p:sldId id="317" r:id="rId15"/>
    <p:sldId id="279" r:id="rId16"/>
    <p:sldId id="318" r:id="rId17"/>
    <p:sldId id="280" r:id="rId18"/>
  </p:sldIdLst>
  <p:sldSz cx="9144000" cy="6858000" type="screen4x3"/>
  <p:notesSz cx="6858000" cy="9144000"/>
  <p:custDataLst>
    <p:tags r:id="rId19"/>
  </p:custData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 varScale="1">
        <p:scale>
          <a:sx n="81" d="100"/>
          <a:sy n="81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061B3E8F-1436-44F6-854B-2D4381157F59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736D1-D20D-449F-A98A-39E42480EE4B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5C65-3D8D-47A8-8876-E539296BBCFE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і 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8FB2F-91A8-4EBC-A647-80FA8059EAD1}" type="slidenum">
              <a:rPr lang="uk-UA" altLang="uk-UA"/>
              <a:pPr>
                <a:defRPr/>
              </a:pPr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851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3C56E-47ED-4A78-A0DA-1C835BE83CF3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6C50A25-730E-404A-9E56-FD290DB45F01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7A5F5-0D86-4F89-8B35-83AC420A686E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739A-1439-42DB-B29A-371CFDEBFD5D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E6909-877A-4FC2-A900-C0CEE2796293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FA964B-24A3-4F6F-AF5E-98755446BFE9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C8D5F-6393-4BF9-865D-5446796C0854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 alt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8E156-B28F-46B4-8B71-5ACD875F3F19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E5F18A-9D68-40B8-9EFE-5B2DB2357030}" type="slidenum">
              <a:rPr lang="uk-UA" altLang="uk-UA" smtClean="0"/>
              <a:pPr>
                <a:defRPr/>
              </a:pPr>
              <a:t>‹#›</a:t>
            </a:fld>
            <a:endParaRPr lang="uk-UA" altLang="uk-UA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s.cornell.edu/poverty/kanbur/ParRev.pdf" TargetMode="External"/><Relationship Id="rId2" Type="http://schemas.openxmlformats.org/officeDocument/2006/relationships/hyperlink" Target="https://en.wikipedia.org/wiki/Ravi_Kanbur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307/1182422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260648"/>
            <a:ext cx="7175351" cy="1793167"/>
          </a:xfrm>
        </p:spPr>
        <p:txBody>
          <a:bodyPr/>
          <a:lstStyle/>
          <a:p>
            <a:pPr marL="182880" indent="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altLang="uk-UA" sz="4000" dirty="0" smtClean="0">
                <a:latin typeface="Times New Roman" pitchFamily="18" charset="0"/>
              </a:rPr>
              <a:t>Лабораторна робота №</a:t>
            </a:r>
            <a:r>
              <a:rPr lang="uk-UA" altLang="uk-UA" sz="4000" dirty="0">
                <a:latin typeface="Times New Roman" pitchFamily="18" charset="0"/>
              </a:rPr>
              <a:t>5</a:t>
            </a:r>
            <a:endParaRPr lang="uk-UA" altLang="uk-UA" sz="4000" dirty="0" smtClean="0">
              <a:latin typeface="Times New Roman" pitchFamily="18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17032"/>
            <a:ext cx="7272808" cy="1214760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/>
              <a:t>Системна задача </a:t>
            </a:r>
            <a:r>
              <a:rPr lang="ru-RU" sz="4000" b="1" dirty="0" err="1"/>
              <a:t>раціонального</a:t>
            </a:r>
            <a:r>
              <a:rPr lang="ru-RU" sz="4000" b="1" dirty="0"/>
              <a:t> </a:t>
            </a:r>
            <a:r>
              <a:rPr lang="ru-RU" sz="4000" b="1" dirty="0" err="1"/>
              <a:t>вибору</a:t>
            </a:r>
            <a:r>
              <a:rPr lang="ru-RU" sz="4000" b="1" dirty="0"/>
              <a:t> </a:t>
            </a:r>
            <a:r>
              <a:rPr lang="ru-RU" sz="4000" b="1" dirty="0" err="1"/>
              <a:t>параметрів</a:t>
            </a:r>
            <a:r>
              <a:rPr lang="ru-RU" sz="4000" b="1" dirty="0"/>
              <a:t> </a:t>
            </a:r>
            <a:r>
              <a:rPr lang="ru-RU" sz="4000" b="1" dirty="0" err="1"/>
              <a:t>складних</a:t>
            </a:r>
            <a:r>
              <a:rPr lang="ru-RU" sz="4000" b="1" dirty="0"/>
              <a:t> </a:t>
            </a:r>
            <a:r>
              <a:rPr lang="ru-RU" sz="4000" b="1" dirty="0" err="1"/>
              <a:t>виробів</a:t>
            </a:r>
            <a:endParaRPr lang="ru-RU" sz="40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067944" y="5013177"/>
            <a:ext cx="42172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altLang="uk-UA" sz="2000" dirty="0" err="1" smtClean="0">
                <a:latin typeface="Times New Roman" pitchFamily="18" charset="0"/>
              </a:rPr>
              <a:t>Воронцева</a:t>
            </a:r>
            <a:r>
              <a:rPr lang="uk-UA" altLang="uk-UA" sz="2000" dirty="0" smtClean="0">
                <a:latin typeface="Times New Roman" pitchFamily="18" charset="0"/>
              </a:rPr>
              <a:t> Аліна</a:t>
            </a:r>
          </a:p>
          <a:p>
            <a:pPr eaLnBrk="1" hangingPunct="1"/>
            <a:r>
              <a:rPr lang="uk-UA" altLang="uk-UA" sz="2000" dirty="0" smtClean="0">
                <a:latin typeface="Times New Roman" pitchFamily="18" charset="0"/>
              </a:rPr>
              <a:t>Матвіїв Катерина   </a:t>
            </a:r>
            <a:endParaRPr lang="uk-UA" altLang="uk-UA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Інтерфейс програми</a:t>
            </a: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064896" cy="4519661"/>
          </a:xfrm>
          <a:prstGeom prst="rect">
            <a:avLst/>
          </a:prstGeom>
        </p:spPr>
      </p:pic>
      <p:sp>
        <p:nvSpPr>
          <p:cNvPr id="6" name="Объект 3"/>
          <p:cNvSpPr>
            <a:spLocks noGrp="1"/>
          </p:cNvSpPr>
          <p:nvPr>
            <p:ph sz="quarter" idx="1"/>
          </p:nvPr>
        </p:nvSpPr>
        <p:spPr>
          <a:xfrm>
            <a:off x="75639" y="2996952"/>
            <a:ext cx="8640960" cy="3384376"/>
          </a:xfrm>
        </p:spPr>
        <p:txBody>
          <a:bodyPr>
            <a:normAutofit fontScale="85000" lnSpcReduction="20000"/>
          </a:bodyPr>
          <a:lstStyle/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Це є також представлення результатів роботи програми на збуреній тестовій вибірці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Власна задача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908720"/>
            <a:ext cx="2872232" cy="21579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564904"/>
            <a:ext cx="3450332" cy="21564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4434792"/>
            <a:ext cx="3679422" cy="1665020"/>
          </a:xfrm>
          <a:prstGeom prst="rect">
            <a:avLst/>
          </a:prstGeom>
        </p:spPr>
      </p:pic>
      <p:sp>
        <p:nvSpPr>
          <p:cNvPr id="8" name="Объект 3"/>
          <p:cNvSpPr>
            <a:spLocks noGrp="1"/>
          </p:cNvSpPr>
          <p:nvPr>
            <p:ph sz="quarter" idx="1"/>
          </p:nvPr>
        </p:nvSpPr>
        <p:spPr>
          <a:xfrm>
            <a:off x="403920" y="1349152"/>
            <a:ext cx="495208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Розглядаємо веб-сайти, основний контент яких відео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"/>
          </p:nvPr>
        </p:nvSpPr>
        <p:spPr>
          <a:xfrm>
            <a:off x="338054" y="2348880"/>
            <a:ext cx="3878974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В якості вихідних параметрів розглядаємо:</a:t>
            </a:r>
          </a:p>
          <a:p>
            <a:pPr lvl="1"/>
            <a:r>
              <a:rPr lang="en-US" dirty="0" smtClean="0"/>
              <a:t>Y</a:t>
            </a:r>
            <a:r>
              <a:rPr lang="ru-RU" dirty="0"/>
              <a:t>1 – </a:t>
            </a:r>
            <a:r>
              <a:rPr lang="en-US" dirty="0"/>
              <a:t>Popularity</a:t>
            </a:r>
            <a:r>
              <a:rPr lang="ru-RU" dirty="0"/>
              <a:t>, </a:t>
            </a:r>
            <a:r>
              <a:rPr lang="uk-UA" dirty="0"/>
              <a:t>популярність сайту </a:t>
            </a:r>
            <a:r>
              <a:rPr lang="en-US" dirty="0"/>
              <a:t>Y</a:t>
            </a:r>
            <a:r>
              <a:rPr lang="ru-RU" dirty="0"/>
              <a:t>1</a:t>
            </a:r>
            <a:r>
              <a:rPr lang="uk-UA" dirty="0"/>
              <a:t> є</a:t>
            </a:r>
            <a:r>
              <a:rPr lang="ru-RU" dirty="0"/>
              <a:t> [0;10</a:t>
            </a:r>
            <a:r>
              <a:rPr lang="ru-RU" dirty="0" smtClean="0"/>
              <a:t>]</a:t>
            </a:r>
          </a:p>
          <a:p>
            <a:pPr lvl="1"/>
            <a:r>
              <a:rPr lang="en-US" dirty="0" smtClean="0"/>
              <a:t>Y</a:t>
            </a:r>
            <a:r>
              <a:rPr lang="ru-RU" dirty="0"/>
              <a:t>2 – </a:t>
            </a:r>
            <a:r>
              <a:rPr lang="en-US" dirty="0"/>
              <a:t>Benefits</a:t>
            </a:r>
            <a:r>
              <a:rPr lang="ru-RU" dirty="0"/>
              <a:t>, </a:t>
            </a:r>
            <a:r>
              <a:rPr lang="uk-UA" dirty="0"/>
              <a:t>прибутковість сайту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5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  <a:defRPr/>
            </a:pPr>
            <a:r>
              <a:rPr lang="uk-UA" dirty="0"/>
              <a:t>Власна задача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568952" cy="4824536"/>
          </a:xfrm>
        </p:spPr>
        <p:txBody>
          <a:bodyPr>
            <a:normAutofit/>
          </a:bodyPr>
          <a:lstStyle/>
          <a:p>
            <a:r>
              <a:rPr lang="uk-UA" dirty="0" smtClean="0"/>
              <a:t>Вхідні параметри:</a:t>
            </a:r>
          </a:p>
          <a:p>
            <a:pPr lvl="1"/>
            <a:r>
              <a:rPr lang="en-US" dirty="0" smtClean="0"/>
              <a:t>X</a:t>
            </a:r>
            <a:r>
              <a:rPr lang="ru-RU" dirty="0"/>
              <a:t>11 – </a:t>
            </a:r>
            <a:r>
              <a:rPr lang="en-US" dirty="0"/>
              <a:t>Advertise</a:t>
            </a:r>
            <a:r>
              <a:rPr lang="ru-RU" dirty="0"/>
              <a:t>, </a:t>
            </a:r>
            <a:r>
              <a:rPr lang="uk-UA" dirty="0"/>
              <a:t>частка реклами на сайті</a:t>
            </a:r>
            <a:endParaRPr lang="ru-RU" dirty="0"/>
          </a:p>
          <a:p>
            <a:pPr lvl="1"/>
            <a:r>
              <a:rPr lang="en-US" dirty="0"/>
              <a:t>X</a:t>
            </a:r>
            <a:r>
              <a:rPr lang="ru-RU" dirty="0"/>
              <a:t>12 – </a:t>
            </a:r>
            <a:r>
              <a:rPr lang="en-US" dirty="0"/>
              <a:t>Videos</a:t>
            </a:r>
            <a:r>
              <a:rPr lang="ru-RU" dirty="0"/>
              <a:t>, </a:t>
            </a:r>
            <a:r>
              <a:rPr lang="uk-UA" dirty="0"/>
              <a:t>частка відео на сайті, які не є рекламою</a:t>
            </a:r>
            <a:endParaRPr lang="ru-RU" dirty="0"/>
          </a:p>
          <a:p>
            <a:pPr lvl="1"/>
            <a:r>
              <a:rPr lang="en-US" dirty="0"/>
              <a:t>X</a:t>
            </a:r>
            <a:r>
              <a:rPr lang="ru-RU" dirty="0"/>
              <a:t>13 – </a:t>
            </a:r>
            <a:r>
              <a:rPr lang="en-US" dirty="0"/>
              <a:t>Images</a:t>
            </a:r>
            <a:r>
              <a:rPr lang="ru-RU" dirty="0"/>
              <a:t>, </a:t>
            </a:r>
            <a:r>
              <a:rPr lang="uk-UA" dirty="0"/>
              <a:t>частка картинок на сайті, які не є рекламою</a:t>
            </a:r>
            <a:endParaRPr lang="ru-RU" dirty="0"/>
          </a:p>
          <a:p>
            <a:pPr lvl="1"/>
            <a:r>
              <a:rPr lang="en-US" dirty="0"/>
              <a:t>X</a:t>
            </a:r>
            <a:r>
              <a:rPr lang="ru-RU" dirty="0"/>
              <a:t>14 – </a:t>
            </a:r>
            <a:r>
              <a:rPr lang="en-US" dirty="0"/>
              <a:t>Text</a:t>
            </a:r>
            <a:r>
              <a:rPr lang="ru-RU" dirty="0"/>
              <a:t>, </a:t>
            </a:r>
            <a:r>
              <a:rPr lang="uk-UA" dirty="0"/>
              <a:t>частка тексту, яка не є рекламою</a:t>
            </a:r>
            <a:endParaRPr lang="ru-RU" dirty="0"/>
          </a:p>
          <a:p>
            <a:pPr lvl="1"/>
            <a:r>
              <a:rPr lang="en-US" dirty="0" smtClean="0"/>
              <a:t>X</a:t>
            </a:r>
            <a:r>
              <a:rPr lang="ru-RU" dirty="0"/>
              <a:t>21 –</a:t>
            </a:r>
            <a:r>
              <a:rPr lang="uk-UA" dirty="0"/>
              <a:t> середнє число позитивних коментарів за тиждень</a:t>
            </a:r>
            <a:endParaRPr lang="ru-RU" dirty="0"/>
          </a:p>
          <a:p>
            <a:pPr lvl="1"/>
            <a:r>
              <a:rPr lang="en-US" dirty="0"/>
              <a:t>X</a:t>
            </a:r>
            <a:r>
              <a:rPr lang="ru-RU" dirty="0"/>
              <a:t>22 – </a:t>
            </a:r>
            <a:r>
              <a:rPr lang="uk-UA" dirty="0"/>
              <a:t>середнє число негативних коментарів за тиждень</a:t>
            </a:r>
            <a:endParaRPr lang="ru-RU" dirty="0"/>
          </a:p>
          <a:p>
            <a:pPr lvl="1"/>
            <a:r>
              <a:rPr lang="en-US" dirty="0" smtClean="0"/>
              <a:t>X</a:t>
            </a:r>
            <a:r>
              <a:rPr lang="ru-RU" dirty="0" smtClean="0"/>
              <a:t>31 </a:t>
            </a:r>
            <a:r>
              <a:rPr lang="ru-RU" dirty="0"/>
              <a:t>–</a:t>
            </a:r>
            <a:r>
              <a:rPr lang="uk-UA" dirty="0"/>
              <a:t> середнє число відвідувань сайту за </a:t>
            </a:r>
            <a:r>
              <a:rPr lang="uk-UA" dirty="0" smtClean="0"/>
              <a:t>день</a:t>
            </a:r>
          </a:p>
          <a:p>
            <a:r>
              <a:rPr lang="uk-UA" dirty="0" smtClean="0"/>
              <a:t>Частина вибірки: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endParaRPr lang="ru-RU" dirty="0"/>
          </a:p>
          <a:p>
            <a:endParaRPr lang="en-US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40" y="4697628"/>
            <a:ext cx="54959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Результати роботи програми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6586" y="1268760"/>
            <a:ext cx="8353886" cy="46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Результати роботи програми</a:t>
            </a:r>
            <a:endParaRPr lang="uk-UA" dirty="0"/>
          </a:p>
        </p:txBody>
      </p:sp>
      <p:sp>
        <p:nvSpPr>
          <p:cNvPr id="5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/>
              <a:t>Множиною </a:t>
            </a:r>
            <a:r>
              <a:rPr lang="uk-UA" dirty="0" err="1"/>
              <a:t>Парето</a:t>
            </a:r>
            <a:r>
              <a:rPr lang="uk-UA" dirty="0"/>
              <a:t> для даної задачі </a:t>
            </a:r>
            <a:r>
              <a:rPr lang="uk-UA" dirty="0" smtClean="0"/>
              <a:t>буде:</a:t>
            </a:r>
            <a:endParaRPr lang="ru-RU" dirty="0"/>
          </a:p>
          <a:p>
            <a:r>
              <a:rPr lang="en-US" dirty="0"/>
              <a:t>X</a:t>
            </a:r>
            <a:r>
              <a:rPr lang="uk-UA" dirty="0"/>
              <a:t>11 є [0.029;0.3049]</a:t>
            </a:r>
            <a:endParaRPr lang="ru-RU" dirty="0"/>
          </a:p>
          <a:p>
            <a:r>
              <a:rPr lang="en-US" dirty="0"/>
              <a:t>X</a:t>
            </a:r>
            <a:r>
              <a:rPr lang="uk-UA" dirty="0"/>
              <a:t>12 є [0.300;0.6730]</a:t>
            </a:r>
            <a:endParaRPr lang="ru-RU" dirty="0"/>
          </a:p>
          <a:p>
            <a:r>
              <a:rPr lang="en-US" dirty="0"/>
              <a:t>X</a:t>
            </a:r>
            <a:r>
              <a:rPr lang="uk-UA" dirty="0"/>
              <a:t>13 є [0.075;0.2873]</a:t>
            </a:r>
            <a:endParaRPr lang="ru-RU" dirty="0"/>
          </a:p>
          <a:p>
            <a:r>
              <a:rPr lang="en-US" dirty="0"/>
              <a:t>X</a:t>
            </a:r>
            <a:r>
              <a:rPr lang="uk-UA" dirty="0"/>
              <a:t>14 є [0.047;0.3942]</a:t>
            </a:r>
            <a:endParaRPr lang="ru-RU" dirty="0"/>
          </a:p>
          <a:p>
            <a:r>
              <a:rPr lang="en-US" dirty="0"/>
              <a:t>X</a:t>
            </a:r>
            <a:r>
              <a:rPr lang="uk-UA" dirty="0"/>
              <a:t>21 є [4.956;14.534]</a:t>
            </a:r>
            <a:endParaRPr lang="ru-RU" dirty="0"/>
          </a:p>
          <a:p>
            <a:r>
              <a:rPr lang="en-US" dirty="0"/>
              <a:t>X</a:t>
            </a:r>
            <a:r>
              <a:rPr lang="ru-RU" dirty="0"/>
              <a:t>22 </a:t>
            </a:r>
            <a:r>
              <a:rPr lang="uk-UA" dirty="0"/>
              <a:t>є </a:t>
            </a:r>
            <a:r>
              <a:rPr lang="ru-RU" dirty="0"/>
              <a:t>[0.944;7.3832]</a:t>
            </a:r>
          </a:p>
          <a:p>
            <a:r>
              <a:rPr lang="en-US" dirty="0"/>
              <a:t>X</a:t>
            </a:r>
            <a:r>
              <a:rPr lang="ru-RU" dirty="0"/>
              <a:t>31 </a:t>
            </a:r>
            <a:r>
              <a:rPr lang="uk-UA" dirty="0"/>
              <a:t>є </a:t>
            </a:r>
            <a:r>
              <a:rPr lang="ru-RU" dirty="0"/>
              <a:t>[16.23;91.365]</a:t>
            </a:r>
          </a:p>
          <a:p>
            <a:r>
              <a:rPr lang="en-US" dirty="0"/>
              <a:t>Y</a:t>
            </a:r>
            <a:r>
              <a:rPr lang="ru-RU" dirty="0"/>
              <a:t>1 </a:t>
            </a:r>
            <a:r>
              <a:rPr lang="uk-UA" dirty="0"/>
              <a:t>є </a:t>
            </a:r>
            <a:r>
              <a:rPr lang="ru-RU" dirty="0"/>
              <a:t>[1.358;9.6067]</a:t>
            </a:r>
          </a:p>
          <a:p>
            <a:r>
              <a:rPr lang="en-US" dirty="0"/>
              <a:t>Y</a:t>
            </a:r>
            <a:r>
              <a:rPr lang="ru-RU" dirty="0"/>
              <a:t>2 </a:t>
            </a:r>
            <a:r>
              <a:rPr lang="uk-UA" dirty="0"/>
              <a:t>є </a:t>
            </a:r>
            <a:r>
              <a:rPr lang="ru-RU" dirty="0"/>
              <a:t>[564.6;19235]</a:t>
            </a:r>
          </a:p>
        </p:txBody>
      </p:sp>
    </p:spTree>
    <p:extLst>
      <p:ext uri="{BB962C8B-B14F-4D97-AF65-F5344CB8AC3E}">
        <p14:creationId xmlns:p14="http://schemas.microsoft.com/office/powerpoint/2010/main" val="38808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Література: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507288" cy="4751982"/>
          </a:xfrm>
        </p:spPr>
        <p:txBody>
          <a:bodyPr rtlCol="0">
            <a:normAutofit fontScale="62500" lnSpcReduction="20000"/>
          </a:bodyPr>
          <a:lstStyle/>
          <a:p>
            <a:pPr lvl="0"/>
            <a:r>
              <a:rPr lang="uk-UA" b="1" dirty="0" err="1">
                <a:hlinkClick r:id="rId2" tooltip="Ravi Kanbur"/>
              </a:rPr>
              <a:t>Kanbur</a:t>
            </a:r>
            <a:r>
              <a:rPr lang="uk-UA" b="1" dirty="0">
                <a:hlinkClick r:id="rId2" tooltip="Ravi Kanbur"/>
              </a:rPr>
              <a:t>, </a:t>
            </a:r>
            <a:r>
              <a:rPr lang="uk-UA" b="1" dirty="0" err="1">
                <a:hlinkClick r:id="rId2" tooltip="Ravi Kanbur"/>
              </a:rPr>
              <a:t>Ravi</a:t>
            </a:r>
            <a:r>
              <a:rPr lang="uk-UA" b="1" dirty="0"/>
              <a:t> (</a:t>
            </a:r>
            <a:r>
              <a:rPr lang="uk-UA" b="1" dirty="0" err="1"/>
              <a:t>January</a:t>
            </a:r>
            <a:r>
              <a:rPr lang="uk-UA" b="1" dirty="0"/>
              <a:t>–</a:t>
            </a:r>
            <a:r>
              <a:rPr lang="uk-UA" b="1" dirty="0" err="1"/>
              <a:t>June</a:t>
            </a:r>
            <a:r>
              <a:rPr lang="uk-UA" b="1" dirty="0"/>
              <a:t> 2005). </a:t>
            </a:r>
            <a:r>
              <a:rPr lang="uk-UA" b="1" dirty="0">
                <a:hlinkClick r:id="rId3"/>
              </a:rPr>
              <a:t>"</a:t>
            </a:r>
            <a:r>
              <a:rPr lang="uk-UA" b="1" dirty="0" err="1">
                <a:hlinkClick r:id="rId3"/>
              </a:rPr>
              <a:t>Pareto's</a:t>
            </a:r>
            <a:r>
              <a:rPr lang="uk-UA" b="1" dirty="0">
                <a:hlinkClick r:id="rId3"/>
              </a:rPr>
              <a:t> </a:t>
            </a:r>
            <a:r>
              <a:rPr lang="en-US" b="1" dirty="0">
                <a:hlinkClick r:id="rId3"/>
              </a:rPr>
              <a:t>and </a:t>
            </a:r>
            <a:r>
              <a:rPr lang="en-US" b="1" dirty="0" err="1">
                <a:hlinkClick r:id="rId3"/>
              </a:rPr>
              <a:t>Slaters</a:t>
            </a:r>
            <a:r>
              <a:rPr lang="en-US" b="1" dirty="0">
                <a:hlinkClick r:id="rId3"/>
              </a:rPr>
              <a:t> </a:t>
            </a:r>
            <a:r>
              <a:rPr lang="uk-UA" b="1" dirty="0" err="1">
                <a:hlinkClick r:id="rId3"/>
              </a:rPr>
              <a:t>revenge</a:t>
            </a:r>
            <a:r>
              <a:rPr lang="uk-UA" b="1" dirty="0">
                <a:hlinkClick r:id="rId3"/>
              </a:rPr>
              <a:t>"</a:t>
            </a:r>
            <a:r>
              <a:rPr lang="uk-UA" b="1" dirty="0"/>
              <a:t> (</a:t>
            </a:r>
            <a:r>
              <a:rPr lang="uk-UA" b="1" dirty="0" err="1"/>
              <a:t>pdf</a:t>
            </a:r>
            <a:r>
              <a:rPr lang="uk-UA" b="1" dirty="0"/>
              <a:t>). </a:t>
            </a:r>
            <a:r>
              <a:rPr lang="uk-UA" b="1" dirty="0" err="1"/>
              <a:t>Journal</a:t>
            </a:r>
            <a:r>
              <a:rPr lang="uk-UA" b="1" dirty="0"/>
              <a:t> </a:t>
            </a:r>
            <a:r>
              <a:rPr lang="uk-UA" b="1" dirty="0" err="1"/>
              <a:t>of</a:t>
            </a:r>
            <a:r>
              <a:rPr lang="uk-UA" b="1" dirty="0"/>
              <a:t> </a:t>
            </a:r>
            <a:r>
              <a:rPr lang="uk-UA" b="1" dirty="0" err="1"/>
              <a:t>Social</a:t>
            </a:r>
            <a:r>
              <a:rPr lang="uk-UA" b="1" dirty="0"/>
              <a:t> </a:t>
            </a:r>
            <a:r>
              <a:rPr lang="uk-UA" b="1" dirty="0" err="1"/>
              <a:t>and</a:t>
            </a:r>
            <a:r>
              <a:rPr lang="uk-UA" b="1" dirty="0"/>
              <a:t> </a:t>
            </a:r>
            <a:r>
              <a:rPr lang="uk-UA" b="1" dirty="0" err="1"/>
              <a:t>Economic</a:t>
            </a:r>
            <a:r>
              <a:rPr lang="uk-UA" b="1" dirty="0"/>
              <a:t> </a:t>
            </a:r>
            <a:r>
              <a:rPr lang="uk-UA" b="1" dirty="0" err="1"/>
              <a:t>Development</a:t>
            </a:r>
            <a:r>
              <a:rPr lang="uk-UA" b="1" dirty="0"/>
              <a:t>. </a:t>
            </a:r>
            <a:r>
              <a:rPr lang="uk-UA" b="1" dirty="0" err="1"/>
              <a:t>Institute</a:t>
            </a:r>
            <a:r>
              <a:rPr lang="uk-UA" b="1" dirty="0"/>
              <a:t> </a:t>
            </a:r>
            <a:r>
              <a:rPr lang="uk-UA" b="1" dirty="0" err="1"/>
              <a:t>for</a:t>
            </a:r>
            <a:r>
              <a:rPr lang="uk-UA" b="1" dirty="0"/>
              <a:t> </a:t>
            </a:r>
            <a:r>
              <a:rPr lang="uk-UA" b="1" dirty="0" err="1"/>
              <a:t>Social</a:t>
            </a:r>
            <a:r>
              <a:rPr lang="uk-UA" b="1" dirty="0"/>
              <a:t> </a:t>
            </a:r>
            <a:r>
              <a:rPr lang="uk-UA" b="1" dirty="0" err="1"/>
              <a:t>and</a:t>
            </a:r>
            <a:r>
              <a:rPr lang="uk-UA" b="1" dirty="0"/>
              <a:t> </a:t>
            </a:r>
            <a:r>
              <a:rPr lang="uk-UA" b="1" dirty="0" err="1"/>
              <a:t>Economic</a:t>
            </a:r>
            <a:r>
              <a:rPr lang="uk-UA" b="1" dirty="0"/>
              <a:t> </a:t>
            </a:r>
            <a:r>
              <a:rPr lang="uk-UA" b="1" dirty="0" err="1"/>
              <a:t>Change</a:t>
            </a:r>
            <a:r>
              <a:rPr lang="uk-UA" b="1" dirty="0"/>
              <a:t>, </a:t>
            </a:r>
            <a:r>
              <a:rPr lang="uk-UA" b="1" dirty="0" err="1"/>
              <a:t>Bangalore</a:t>
            </a:r>
            <a:endParaRPr lang="ru-RU" dirty="0"/>
          </a:p>
          <a:p>
            <a:r>
              <a:rPr lang="uk-UA" dirty="0"/>
              <a:t>В роботі представлене застосування множини </a:t>
            </a:r>
            <a:r>
              <a:rPr lang="uk-UA" dirty="0" err="1"/>
              <a:t>Парето</a:t>
            </a:r>
            <a:r>
              <a:rPr lang="uk-UA" dirty="0"/>
              <a:t> та </a:t>
            </a:r>
            <a:r>
              <a:rPr lang="uk-UA" dirty="0" err="1"/>
              <a:t>Слейтера</a:t>
            </a:r>
            <a:r>
              <a:rPr lang="uk-UA" dirty="0"/>
              <a:t> в теорії прийняття рішень, зокрема в економіці</a:t>
            </a:r>
            <a:r>
              <a:rPr lang="ru-RU" dirty="0"/>
              <a:t>. </a:t>
            </a:r>
            <a:r>
              <a:rPr lang="uk-UA" dirty="0"/>
              <a:t>Множина </a:t>
            </a:r>
            <a:r>
              <a:rPr lang="uk-UA" dirty="0" err="1"/>
              <a:t>Слейтера</a:t>
            </a:r>
            <a:r>
              <a:rPr lang="uk-UA" dirty="0"/>
              <a:t> – це множина можливих </a:t>
            </a:r>
            <a:r>
              <a:rPr lang="uk-UA" dirty="0" err="1"/>
              <a:t>копромісів</a:t>
            </a:r>
            <a:r>
              <a:rPr lang="uk-UA" dirty="0"/>
              <a:t>. Розглядаються функції виграшу при взаємодії кількох учасників ринку (підприємств, країн, тощо), для яких оцінюється виграші в залежності від достовірності дій інших учасників та обраних ними стратегій. </a:t>
            </a:r>
            <a:endParaRPr lang="ru-RU" dirty="0"/>
          </a:p>
          <a:p>
            <a:pPr lvl="0"/>
            <a:r>
              <a:rPr lang="uk-UA" b="1" dirty="0"/>
              <a:t>FARRELL, M.J. 1959. “</a:t>
            </a:r>
            <a:r>
              <a:rPr lang="uk-UA" b="1" dirty="0" err="1"/>
              <a:t>The</a:t>
            </a:r>
            <a:r>
              <a:rPr lang="uk-UA" b="1" dirty="0"/>
              <a:t> </a:t>
            </a:r>
            <a:r>
              <a:rPr lang="uk-UA" b="1" dirty="0" err="1"/>
              <a:t>Convexity</a:t>
            </a:r>
            <a:r>
              <a:rPr lang="uk-UA" b="1" dirty="0"/>
              <a:t> </a:t>
            </a:r>
            <a:r>
              <a:rPr lang="uk-UA" b="1" dirty="0" err="1"/>
              <a:t>Assumptions</a:t>
            </a:r>
            <a:r>
              <a:rPr lang="uk-UA" b="1" dirty="0"/>
              <a:t> </a:t>
            </a:r>
            <a:r>
              <a:rPr lang="uk-UA" b="1" dirty="0" err="1"/>
              <a:t>in</a:t>
            </a:r>
            <a:r>
              <a:rPr lang="uk-UA" b="1" dirty="0"/>
              <a:t> </a:t>
            </a:r>
            <a:r>
              <a:rPr lang="uk-UA" b="1" dirty="0" err="1"/>
              <a:t>the</a:t>
            </a:r>
            <a:r>
              <a:rPr lang="uk-UA" b="1" dirty="0"/>
              <a:t> </a:t>
            </a:r>
            <a:r>
              <a:rPr lang="uk-UA" b="1" dirty="0" err="1"/>
              <a:t>Theory</a:t>
            </a:r>
            <a:r>
              <a:rPr lang="uk-UA" b="1" dirty="0"/>
              <a:t> </a:t>
            </a:r>
            <a:r>
              <a:rPr lang="uk-UA" b="1" dirty="0" err="1"/>
              <a:t>of</a:t>
            </a:r>
            <a:r>
              <a:rPr lang="uk-UA" b="1" dirty="0"/>
              <a:t> </a:t>
            </a:r>
            <a:r>
              <a:rPr lang="uk-UA" b="1" dirty="0" err="1"/>
              <a:t>Competitive</a:t>
            </a:r>
            <a:r>
              <a:rPr lang="uk-UA" b="1" dirty="0"/>
              <a:t> </a:t>
            </a:r>
            <a:r>
              <a:rPr lang="uk-UA" b="1" dirty="0" err="1"/>
              <a:t>Markets</a:t>
            </a:r>
            <a:r>
              <a:rPr lang="uk-UA" b="1" dirty="0"/>
              <a:t>.” </a:t>
            </a:r>
            <a:r>
              <a:rPr lang="uk-UA" b="1" dirty="0" err="1"/>
              <a:t>Journal</a:t>
            </a:r>
            <a:r>
              <a:rPr lang="uk-UA" b="1" dirty="0"/>
              <a:t> </a:t>
            </a:r>
            <a:r>
              <a:rPr lang="uk-UA" b="1" dirty="0" err="1"/>
              <a:t>of</a:t>
            </a:r>
            <a:r>
              <a:rPr lang="uk-UA" b="1" dirty="0"/>
              <a:t> </a:t>
            </a:r>
            <a:r>
              <a:rPr lang="uk-UA" b="1" dirty="0" err="1"/>
              <a:t>Political</a:t>
            </a:r>
            <a:r>
              <a:rPr lang="uk-UA" b="1" dirty="0"/>
              <a:t> </a:t>
            </a:r>
            <a:r>
              <a:rPr lang="uk-UA" b="1" dirty="0" err="1"/>
              <a:t>Economy</a:t>
            </a:r>
            <a:r>
              <a:rPr lang="uk-UA" b="1" dirty="0"/>
              <a:t>. </a:t>
            </a:r>
            <a:r>
              <a:rPr lang="uk-UA" b="1" dirty="0" err="1"/>
              <a:t>Vol</a:t>
            </a:r>
            <a:r>
              <a:rPr lang="uk-UA" b="1" dirty="0"/>
              <a:t>. 67.</a:t>
            </a:r>
            <a:endParaRPr lang="ru-RU" dirty="0"/>
          </a:p>
          <a:p>
            <a:r>
              <a:rPr lang="uk-UA" dirty="0"/>
              <a:t>В даній роботі розглядається використання множини </a:t>
            </a:r>
            <a:r>
              <a:rPr lang="uk-UA" dirty="0" err="1"/>
              <a:t>Парето</a:t>
            </a:r>
            <a:r>
              <a:rPr lang="uk-UA" dirty="0"/>
              <a:t> при вирішенні задач теорії прийняття рішень в умовах конкуренції між учасниками, з їх можливістю вступати в коаліції. </a:t>
            </a:r>
            <a:r>
              <a:rPr lang="uk-UA" dirty="0" err="1"/>
              <a:t>Розгядаються</a:t>
            </a:r>
            <a:r>
              <a:rPr lang="uk-UA" dirty="0"/>
              <a:t> методи оцінки </a:t>
            </a:r>
            <a:r>
              <a:rPr lang="uk-UA" dirty="0" err="1"/>
              <a:t>конкурентноздатності</a:t>
            </a:r>
            <a:r>
              <a:rPr lang="uk-UA" dirty="0"/>
              <a:t> суперників з метою визначення власної стратегії, прогнозу результатів такої стратегії.</a:t>
            </a:r>
            <a:endParaRPr lang="ru-RU" dirty="0"/>
          </a:p>
          <a:p>
            <a:pPr lvl="0"/>
            <a:r>
              <a:rPr lang="ru-RU" b="1" dirty="0"/>
              <a:t>Т. </a:t>
            </a:r>
            <a:r>
              <a:rPr lang="en-US" b="1" dirty="0"/>
              <a:t>I. </a:t>
            </a:r>
            <a:r>
              <a:rPr lang="ru-RU" b="1" dirty="0"/>
              <a:t>Серг</a:t>
            </a:r>
            <a:r>
              <a:rPr lang="en-US" b="1" dirty="0" err="1"/>
              <a:t>i</a:t>
            </a:r>
            <a:r>
              <a:rPr lang="ru-RU" b="1" dirty="0" err="1" smtClean="0"/>
              <a:t>єнко</a:t>
            </a:r>
            <a:r>
              <a:rPr lang="ru-RU" b="1" dirty="0" smtClean="0"/>
              <a:t>, </a:t>
            </a:r>
            <a:r>
              <a:rPr lang="uk-UA" b="1" dirty="0" smtClean="0"/>
              <a:t>Про </a:t>
            </a:r>
            <a:r>
              <a:rPr lang="uk-UA" b="1" dirty="0" err="1"/>
              <a:t>iснування</a:t>
            </a:r>
            <a:r>
              <a:rPr lang="uk-UA" b="1" dirty="0"/>
              <a:t> </a:t>
            </a:r>
            <a:r>
              <a:rPr lang="uk-UA" b="1" dirty="0" err="1"/>
              <a:t>парето</a:t>
            </a:r>
            <a:r>
              <a:rPr lang="uk-UA" b="1" dirty="0"/>
              <a:t>-оптимальних </a:t>
            </a:r>
            <a:r>
              <a:rPr lang="uk-UA" b="1" dirty="0" err="1"/>
              <a:t>розв’язкiв</a:t>
            </a:r>
            <a:r>
              <a:rPr lang="uk-UA" b="1" dirty="0"/>
              <a:t> </a:t>
            </a:r>
            <a:r>
              <a:rPr lang="uk-UA" b="1" dirty="0" err="1"/>
              <a:t>задачi</a:t>
            </a:r>
            <a:r>
              <a:rPr lang="uk-UA" b="1" dirty="0"/>
              <a:t> векторної </a:t>
            </a:r>
            <a:r>
              <a:rPr lang="uk-UA" b="1" dirty="0" err="1"/>
              <a:t>оптимiзацiї</a:t>
            </a:r>
            <a:r>
              <a:rPr lang="uk-UA" b="1" dirty="0"/>
              <a:t> з необмеженою допустимою областю</a:t>
            </a:r>
            <a:endParaRPr lang="ru-RU" dirty="0"/>
          </a:p>
          <a:p>
            <a:r>
              <a:rPr lang="uk-UA" dirty="0"/>
              <a:t>Доведена достатня умова </a:t>
            </a:r>
            <a:r>
              <a:rPr lang="uk-UA" dirty="0" err="1"/>
              <a:t>iснування</a:t>
            </a:r>
            <a:r>
              <a:rPr lang="uk-UA" dirty="0"/>
              <a:t> </a:t>
            </a:r>
            <a:r>
              <a:rPr lang="uk-UA" dirty="0" err="1"/>
              <a:t>парето</a:t>
            </a:r>
            <a:r>
              <a:rPr lang="uk-UA" dirty="0"/>
              <a:t>-оптимальних </a:t>
            </a:r>
            <a:r>
              <a:rPr lang="uk-UA" dirty="0" err="1"/>
              <a:t>розв’язкiв</a:t>
            </a:r>
            <a:r>
              <a:rPr lang="uk-UA" dirty="0"/>
              <a:t> векторної </a:t>
            </a:r>
            <a:r>
              <a:rPr lang="uk-UA" dirty="0" err="1"/>
              <a:t>задачi</a:t>
            </a:r>
            <a:r>
              <a:rPr lang="uk-UA" dirty="0"/>
              <a:t> з </a:t>
            </a:r>
            <a:r>
              <a:rPr lang="uk-UA" dirty="0" err="1"/>
              <a:t>лiнiйними</a:t>
            </a:r>
            <a:r>
              <a:rPr lang="uk-UA" dirty="0"/>
              <a:t> частковими </a:t>
            </a:r>
            <a:r>
              <a:rPr lang="uk-UA" dirty="0" err="1"/>
              <a:t>критерiями</a:t>
            </a:r>
            <a:r>
              <a:rPr lang="uk-UA" dirty="0"/>
              <a:t> </a:t>
            </a:r>
            <a:r>
              <a:rPr lang="uk-UA" dirty="0" err="1"/>
              <a:t>оптимiзацiї</a:t>
            </a:r>
            <a:r>
              <a:rPr lang="uk-UA" dirty="0"/>
              <a:t> на </a:t>
            </a:r>
            <a:r>
              <a:rPr lang="uk-UA" dirty="0" err="1"/>
              <a:t>необмеженiй</a:t>
            </a:r>
            <a:r>
              <a:rPr lang="uk-UA" dirty="0"/>
              <a:t> </a:t>
            </a:r>
            <a:r>
              <a:rPr lang="uk-UA" dirty="0" err="1"/>
              <a:t>опуклiй</a:t>
            </a:r>
            <a:r>
              <a:rPr lang="uk-UA" dirty="0"/>
              <a:t> </a:t>
            </a:r>
            <a:r>
              <a:rPr lang="uk-UA" dirty="0" err="1"/>
              <a:t>замкненiй</a:t>
            </a:r>
            <a:r>
              <a:rPr lang="uk-UA" dirty="0"/>
              <a:t> </a:t>
            </a:r>
            <a:r>
              <a:rPr lang="uk-UA" dirty="0" err="1"/>
              <a:t>множинi</a:t>
            </a:r>
            <a:r>
              <a:rPr lang="uk-UA" dirty="0"/>
              <a:t>. Ця умова накладається на </a:t>
            </a:r>
            <a:r>
              <a:rPr lang="uk-UA" dirty="0" err="1"/>
              <a:t>всi</a:t>
            </a:r>
            <a:r>
              <a:rPr lang="uk-UA" dirty="0"/>
              <a:t> точки перетину рецесивного конусу множини допустимих </a:t>
            </a:r>
            <a:r>
              <a:rPr lang="uk-UA" dirty="0" err="1"/>
              <a:t>розв’язкiв</a:t>
            </a:r>
            <a:r>
              <a:rPr lang="uk-UA" dirty="0"/>
              <a:t> </a:t>
            </a:r>
            <a:r>
              <a:rPr lang="uk-UA" dirty="0" err="1"/>
              <a:t>задачi</a:t>
            </a:r>
            <a:r>
              <a:rPr lang="uk-UA" dirty="0"/>
              <a:t> та конусу, який частково впорядковує цю множину</a:t>
            </a:r>
            <a:r>
              <a:rPr lang="uk-UA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Література: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8507288" cy="4751982"/>
          </a:xfrm>
        </p:spPr>
        <p:txBody>
          <a:bodyPr rtlCol="0">
            <a:normAutofit fontScale="70000" lnSpcReduction="20000"/>
          </a:bodyPr>
          <a:lstStyle/>
          <a:p>
            <a:pPr lvl="0"/>
            <a:r>
              <a:rPr lang="uk-UA" b="1" dirty="0" err="1"/>
              <a:t>Mathur</a:t>
            </a:r>
            <a:r>
              <a:rPr lang="uk-UA" b="1" dirty="0"/>
              <a:t> (</a:t>
            </a:r>
            <a:r>
              <a:rPr lang="uk-UA" b="1" dirty="0" err="1"/>
              <a:t>Spring</a:t>
            </a:r>
            <a:r>
              <a:rPr lang="uk-UA" b="1" dirty="0"/>
              <a:t> 1991). </a:t>
            </a:r>
            <a:r>
              <a:rPr lang="uk-UA" b="1" dirty="0">
                <a:hlinkClick r:id="rId2"/>
              </a:rPr>
              <a:t>"</a:t>
            </a:r>
            <a:r>
              <a:rPr lang="uk-UA" b="1" dirty="0" err="1">
                <a:hlinkClick r:id="rId2"/>
              </a:rPr>
              <a:t>How</a:t>
            </a:r>
            <a:r>
              <a:rPr lang="uk-UA" b="1" dirty="0">
                <a:hlinkClick r:id="rId2"/>
              </a:rPr>
              <a:t> </a:t>
            </a:r>
            <a:r>
              <a:rPr lang="uk-UA" b="1" dirty="0" err="1">
                <a:hlinkClick r:id="rId2"/>
              </a:rPr>
              <a:t>well</a:t>
            </a:r>
            <a:r>
              <a:rPr lang="uk-UA" b="1" dirty="0">
                <a:hlinkClick r:id="rId2"/>
              </a:rPr>
              <a:t> </a:t>
            </a:r>
            <a:r>
              <a:rPr lang="uk-UA" b="1" dirty="0" err="1">
                <a:hlinkClick r:id="rId2"/>
              </a:rPr>
              <a:t>do</a:t>
            </a:r>
            <a:r>
              <a:rPr lang="uk-UA" b="1" dirty="0">
                <a:hlinkClick r:id="rId2"/>
              </a:rPr>
              <a:t> </a:t>
            </a:r>
            <a:r>
              <a:rPr lang="uk-UA" b="1" dirty="0" err="1">
                <a:hlinkClick r:id="rId2"/>
              </a:rPr>
              <a:t>we</a:t>
            </a:r>
            <a:r>
              <a:rPr lang="uk-UA" b="1" dirty="0">
                <a:hlinkClick r:id="rId2"/>
              </a:rPr>
              <a:t> </a:t>
            </a:r>
            <a:r>
              <a:rPr lang="uk-UA" b="1" dirty="0" err="1">
                <a:hlinkClick r:id="rId2"/>
              </a:rPr>
              <a:t>know</a:t>
            </a:r>
            <a:r>
              <a:rPr lang="uk-UA" b="1" dirty="0">
                <a:hlinkClick r:id="rId2"/>
              </a:rPr>
              <a:t> </a:t>
            </a:r>
            <a:r>
              <a:rPr lang="uk-UA" b="1" dirty="0" err="1">
                <a:hlinkClick r:id="rId2"/>
              </a:rPr>
              <a:t>Pareto</a:t>
            </a:r>
            <a:r>
              <a:rPr lang="uk-UA" b="1" dirty="0">
                <a:hlinkClick r:id="rId2"/>
              </a:rPr>
              <a:t> </a:t>
            </a:r>
            <a:r>
              <a:rPr lang="uk-UA" b="1" dirty="0" err="1">
                <a:hlinkClick r:id="rId2"/>
              </a:rPr>
              <a:t>optimality</a:t>
            </a:r>
            <a:r>
              <a:rPr lang="uk-UA" b="1" dirty="0">
                <a:hlinkClick r:id="rId2"/>
              </a:rPr>
              <a:t>?"</a:t>
            </a:r>
            <a:r>
              <a:rPr lang="uk-UA" b="1" dirty="0"/>
              <a:t>. </a:t>
            </a:r>
            <a:r>
              <a:rPr lang="uk-UA" b="1" dirty="0" err="1"/>
              <a:t>The</a:t>
            </a:r>
            <a:r>
              <a:rPr lang="uk-UA" b="1" dirty="0"/>
              <a:t> </a:t>
            </a:r>
            <a:r>
              <a:rPr lang="uk-UA" b="1" dirty="0" err="1"/>
              <a:t>Journal</a:t>
            </a:r>
            <a:r>
              <a:rPr lang="uk-UA" b="1" dirty="0"/>
              <a:t> </a:t>
            </a:r>
            <a:r>
              <a:rPr lang="uk-UA" b="1" dirty="0" err="1"/>
              <a:t>of</a:t>
            </a:r>
            <a:r>
              <a:rPr lang="uk-UA" b="1" dirty="0"/>
              <a:t> </a:t>
            </a:r>
            <a:r>
              <a:rPr lang="en-US" b="1" dirty="0" err="1"/>
              <a:t>Engeneering</a:t>
            </a:r>
            <a:r>
              <a:rPr lang="uk-UA" b="1" dirty="0"/>
              <a:t> </a:t>
            </a:r>
            <a:r>
              <a:rPr lang="uk-UA" b="1" dirty="0" err="1"/>
              <a:t>Education</a:t>
            </a:r>
            <a:r>
              <a:rPr lang="uk-UA" b="1" dirty="0"/>
              <a:t>. </a:t>
            </a:r>
            <a:r>
              <a:rPr lang="uk-UA" b="1" dirty="0" err="1"/>
              <a:t>Taylor</a:t>
            </a:r>
            <a:r>
              <a:rPr lang="uk-UA" b="1" dirty="0"/>
              <a:t> </a:t>
            </a:r>
            <a:r>
              <a:rPr lang="uk-UA" b="1" dirty="0" err="1"/>
              <a:t>and</a:t>
            </a:r>
            <a:r>
              <a:rPr lang="uk-UA" b="1" dirty="0"/>
              <a:t> </a:t>
            </a:r>
            <a:r>
              <a:rPr lang="uk-UA" b="1" dirty="0" err="1"/>
              <a:t>Francis</a:t>
            </a:r>
            <a:r>
              <a:rPr lang="uk-UA" b="1" dirty="0"/>
              <a:t> </a:t>
            </a:r>
            <a:r>
              <a:rPr lang="uk-UA" b="1" dirty="0" err="1"/>
              <a:t>via</a:t>
            </a:r>
            <a:r>
              <a:rPr lang="uk-UA" b="1" dirty="0"/>
              <a:t> JSTOR. 22 (2): 172–178</a:t>
            </a:r>
            <a:endParaRPr lang="ru-RU" dirty="0"/>
          </a:p>
          <a:p>
            <a:r>
              <a:rPr lang="uk-UA" dirty="0"/>
              <a:t>Стаття представляє доробки для оцінки надійності приладів в умовах, при яких необхідна висока швидкість знаходження оптимумів функцій, тому з даною метою спершу шукають множину </a:t>
            </a:r>
            <a:r>
              <a:rPr lang="uk-UA" dirty="0" err="1"/>
              <a:t>Парето</a:t>
            </a:r>
            <a:r>
              <a:rPr lang="uk-UA" dirty="0"/>
              <a:t>, щоб відкинути завідомо непридатні варіанти, після чого шукати оптимум із заданими вагами. </a:t>
            </a:r>
            <a:endParaRPr lang="ru-RU" dirty="0"/>
          </a:p>
          <a:p>
            <a:pPr lvl="0"/>
            <a:r>
              <a:rPr lang="uk-UA" b="1" dirty="0" err="1"/>
              <a:t>Е.М.Захарова</a:t>
            </a:r>
            <a:r>
              <a:rPr lang="uk-UA" b="1" dirty="0"/>
              <a:t>, </a:t>
            </a:r>
            <a:r>
              <a:rPr lang="uk-UA" b="1" dirty="0" err="1"/>
              <a:t>И.К.Минашина</a:t>
            </a:r>
            <a:r>
              <a:rPr lang="uk-UA" b="1" dirty="0"/>
              <a:t> </a:t>
            </a:r>
            <a:r>
              <a:rPr lang="uk-UA" b="1" dirty="0" err="1"/>
              <a:t>Обзор</a:t>
            </a:r>
            <a:r>
              <a:rPr lang="uk-UA" b="1" dirty="0"/>
              <a:t> </a:t>
            </a:r>
            <a:r>
              <a:rPr lang="uk-UA" b="1" dirty="0" err="1"/>
              <a:t>методов</a:t>
            </a:r>
            <a:r>
              <a:rPr lang="uk-UA" b="1" dirty="0"/>
              <a:t> </a:t>
            </a:r>
            <a:r>
              <a:rPr lang="uk-UA" b="1" dirty="0" err="1"/>
              <a:t>многомерной</a:t>
            </a:r>
            <a:r>
              <a:rPr lang="uk-UA" b="1" dirty="0"/>
              <a:t> </a:t>
            </a:r>
            <a:r>
              <a:rPr lang="uk-UA" b="1" dirty="0" err="1"/>
              <a:t>оптимизации</a:t>
            </a:r>
            <a:endParaRPr lang="ru-RU" dirty="0"/>
          </a:p>
          <a:p>
            <a:r>
              <a:rPr lang="uk-UA" dirty="0"/>
              <a:t>В статті </a:t>
            </a:r>
            <a:r>
              <a:rPr lang="uk-UA" dirty="0" err="1"/>
              <a:t>розгялнуто</a:t>
            </a:r>
            <a:r>
              <a:rPr lang="uk-UA" dirty="0"/>
              <a:t> основні методи багатовимірної оптимізації, проведено порівняння їх ефективності, оцінено переваги та недоліки методів в залежності від виду функцій, початкових умов, тощо.</a:t>
            </a:r>
            <a:endParaRPr lang="ru-RU" dirty="0"/>
          </a:p>
          <a:p>
            <a:r>
              <a:rPr lang="uk-UA" dirty="0"/>
              <a:t>Дана джерело було корисним для визначення оптимального методу мінімізації.</a:t>
            </a:r>
            <a:endParaRPr lang="ru-RU" dirty="0"/>
          </a:p>
          <a:p>
            <a:pPr lvl="0"/>
            <a:r>
              <a:rPr lang="uk-UA" b="1" dirty="0"/>
              <a:t>М. НЕФЬОДОВ, Т.Ю. БАЛИЦЬКА МЕТОДИ ОПТИМІЗАЦІЇ В ПРИКЛАДАХ І ЗАДАЧАХ</a:t>
            </a:r>
            <a:endParaRPr lang="ru-RU" dirty="0"/>
          </a:p>
          <a:p>
            <a:r>
              <a:rPr lang="uk-UA" dirty="0"/>
              <a:t>В підручнику описані методи умовної та безумовної оптимізації, наведені їх алгоритми, порівняння методів, математичне </a:t>
            </a:r>
            <a:r>
              <a:rPr lang="uk-UA" dirty="0" err="1"/>
              <a:t>обгрунтування</a:t>
            </a:r>
            <a:r>
              <a:rPr lang="uk-UA" dirty="0"/>
              <a:t> збіжності методів</a:t>
            </a:r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9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61456"/>
            <a:ext cx="8229600" cy="1371600"/>
          </a:xfrm>
        </p:spPr>
        <p:txBody>
          <a:bodyPr/>
          <a:lstStyle/>
          <a:p>
            <a:pPr marL="0" indent="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Дякуємо за увагу!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Постановка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На основі методів відновлення функціональної залежності реалізувати метод пошуку множини </a:t>
            </a:r>
            <a:r>
              <a:rPr lang="uk-UA" dirty="0" err="1" smtClean="0"/>
              <a:t>Парето</a:t>
            </a:r>
            <a:r>
              <a:rPr lang="uk-UA" dirty="0" smtClean="0"/>
              <a:t> – множини </a:t>
            </a:r>
            <a:r>
              <a:rPr lang="uk-UA" dirty="0" err="1" smtClean="0"/>
              <a:t>непокращуваних</a:t>
            </a:r>
            <a:r>
              <a:rPr lang="uk-UA" dirty="0" smtClean="0"/>
              <a:t> результатів.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7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Математична формалізація: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3096344"/>
          </a:xfrm>
        </p:spPr>
        <p:txBody>
          <a:bodyPr>
            <a:normAutofit/>
          </a:bodyPr>
          <a:lstStyle/>
          <a:p>
            <a:r>
              <a:rPr lang="uk-UA" dirty="0" smtClean="0"/>
              <a:t>Задано початкові умови на вхідні та вихідні параметри у вигляді </a:t>
            </a:r>
            <a:r>
              <a:rPr lang="uk-UA" dirty="0" err="1" smtClean="0"/>
              <a:t>нерівностей</a:t>
            </a:r>
            <a:r>
              <a:rPr lang="uk-UA" dirty="0" smtClean="0"/>
              <a:t>: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67544" y="1919132"/>
                <a:ext cx="6390456" cy="1619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indent="360045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5810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є 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1;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&gt;,</m:t>
                          </m:r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uk-UA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≤ </m:t>
                          </m:r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360045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5810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є 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={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1;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&gt;,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 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1080135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5810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є 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={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1;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&gt;,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uk-UA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≤ 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uk-UA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19132"/>
                <a:ext cx="6390456" cy="16198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606976"/>
            <a:ext cx="5904656" cy="580152"/>
          </a:xfrm>
          <a:prstGeom prst="rect">
            <a:avLst/>
          </a:prstGeom>
        </p:spPr>
      </p:pic>
      <p:sp>
        <p:nvSpPr>
          <p:cNvPr id="15" name="Объект 3"/>
          <p:cNvSpPr>
            <a:spLocks noGrp="1"/>
          </p:cNvSpPr>
          <p:nvPr>
            <p:ph sz="quarter" idx="1"/>
          </p:nvPr>
        </p:nvSpPr>
        <p:spPr>
          <a:xfrm>
            <a:off x="251520" y="4077072"/>
            <a:ext cx="8640960" cy="2049257"/>
          </a:xfrm>
        </p:spPr>
        <p:txBody>
          <a:bodyPr>
            <a:normAutofit/>
          </a:bodyPr>
          <a:lstStyle/>
          <a:p>
            <a:r>
              <a:rPr lang="uk-UA" dirty="0" smtClean="0"/>
              <a:t>Необхідно сформувати множину </a:t>
            </a:r>
            <a:r>
              <a:rPr lang="uk-UA" dirty="0" err="1" smtClean="0"/>
              <a:t>Парето</a:t>
            </a:r>
            <a:r>
              <a:rPr lang="uk-UA" dirty="0" smtClean="0"/>
              <a:t> 		:</a:t>
            </a:r>
          </a:p>
          <a:p>
            <a:endParaRPr lang="en-US" dirty="0" smtClean="0"/>
          </a:p>
        </p:txBody>
      </p:sp>
      <p:pic>
        <p:nvPicPr>
          <p:cNvPr id="16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34" y="4130823"/>
            <a:ext cx="781940" cy="431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5" y="4524548"/>
            <a:ext cx="7488832" cy="629449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63896"/>
            <a:ext cx="5929786" cy="46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296" y="5645504"/>
            <a:ext cx="5974673" cy="5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Розв’язання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Використовувались наступні методи коригування параметрів системи:</a:t>
            </a:r>
          </a:p>
          <a:p>
            <a:r>
              <a:rPr lang="uk-UA" dirty="0" smtClean="0"/>
              <a:t>Для коригування вихідних параметрів здійснювались наступні кроки:</a:t>
            </a:r>
          </a:p>
          <a:p>
            <a:pPr lvl="1"/>
            <a:r>
              <a:rPr lang="uk-UA" dirty="0" smtClean="0"/>
              <a:t>1) Відновлювалась функціональна залежність одним із можливих варіантів, представленим у лабораторних роботах №2, №3</a:t>
            </a:r>
          </a:p>
          <a:p>
            <a:pPr lvl="1"/>
            <a:r>
              <a:rPr lang="uk-UA" dirty="0" smtClean="0"/>
              <a:t>2) Методами умовної оптимізації знаходимо:</a:t>
            </a:r>
          </a:p>
          <a:p>
            <a:pPr lvl="1"/>
            <a:endParaRPr lang="uk-UA" dirty="0"/>
          </a:p>
          <a:p>
            <a:pPr lvl="1"/>
            <a:endParaRPr lang="uk-UA" dirty="0" smtClean="0"/>
          </a:p>
          <a:p>
            <a:pPr lvl="1"/>
            <a:r>
              <a:rPr lang="uk-UA" dirty="0" smtClean="0"/>
              <a:t>3) Формуємо результат:</a:t>
            </a:r>
          </a:p>
          <a:p>
            <a:pPr lvl="1"/>
            <a:endParaRPr lang="uk-UA" dirty="0" smtClean="0"/>
          </a:p>
          <a:p>
            <a:pPr lvl="1"/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437112"/>
            <a:ext cx="2344580" cy="7920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474204"/>
            <a:ext cx="2418076" cy="7686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84" y="5661248"/>
            <a:ext cx="2465522" cy="6680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5661248"/>
            <a:ext cx="2899394" cy="6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Розв’язання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Для коригування вихідних параметрів здійснювались наступні кроки:</a:t>
            </a:r>
          </a:p>
          <a:p>
            <a:pPr lvl="1"/>
            <a:r>
              <a:rPr lang="uk-UA" dirty="0" smtClean="0"/>
              <a:t>4) Перевіряємо виконання умов:</a:t>
            </a:r>
          </a:p>
          <a:p>
            <a:pPr lvl="1"/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720080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Методи умовної оптимізації: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В програмі було реалізовано 3 методи оптимізації та визначено середній час на одну ітерацію при використанні даного методу: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Відповідно до результатів, обрано: метод штрафних функцій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6696744" cy="29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Розв’язання задачі: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r>
              <a:rPr lang="uk-UA" dirty="0" smtClean="0"/>
              <a:t>Для коригування 		здійснювались наступні кроки:</a:t>
            </a:r>
          </a:p>
          <a:p>
            <a:pPr lvl="1"/>
            <a:r>
              <a:rPr lang="uk-UA" dirty="0" smtClean="0"/>
              <a:t>1) Формуємо дискретні аналоги:</a:t>
            </a:r>
          </a:p>
          <a:p>
            <a:pPr lvl="1"/>
            <a:endParaRPr lang="uk-UA" dirty="0"/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r>
              <a:rPr lang="uk-UA" dirty="0" smtClean="0"/>
              <a:t>2) Відновлюємо функціональна залежність одним із можливих варіантів, представленим у лабораторних роботах №2, №3</a:t>
            </a:r>
          </a:p>
          <a:p>
            <a:pPr lvl="1"/>
            <a:r>
              <a:rPr lang="uk-UA" dirty="0" smtClean="0"/>
              <a:t>Отримаємо систему рівнянь:</a:t>
            </a:r>
          </a:p>
          <a:p>
            <a:pPr lvl="1"/>
            <a:endParaRPr lang="uk-UA" dirty="0" smtClean="0"/>
          </a:p>
          <a:p>
            <a:pPr lvl="1"/>
            <a:endParaRPr lang="uk-UA" dirty="0" smtClean="0"/>
          </a:p>
          <a:p>
            <a:pPr lvl="1"/>
            <a:endParaRPr lang="uk-UA" dirty="0"/>
          </a:p>
          <a:p>
            <a:pPr lvl="1"/>
            <a:endParaRPr lang="uk-UA" dirty="0" smtClean="0"/>
          </a:p>
          <a:p>
            <a:pPr lvl="1"/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83" y="1196752"/>
            <a:ext cx="500114" cy="6251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132856"/>
            <a:ext cx="6889519" cy="153889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2" y="4957720"/>
            <a:ext cx="7367733" cy="6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Розв’язання задачі: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520" y="1196752"/>
                <a:ext cx="8640960" cy="5400600"/>
              </a:xfrm>
            </p:spPr>
            <p:txBody>
              <a:bodyPr>
                <a:normAutofit/>
              </a:bodyPr>
              <a:lstStyle/>
              <a:p>
                <a:r>
                  <a:rPr lang="uk-UA" dirty="0" smtClean="0"/>
                  <a:t>Для коригування 		здійснювались наступні кроки:</a:t>
                </a:r>
              </a:p>
              <a:p>
                <a:pPr lvl="1"/>
                <a:r>
                  <a:rPr lang="uk-UA" dirty="0"/>
                  <a:t>3</a:t>
                </a:r>
                <a:r>
                  <a:rPr lang="uk-UA" dirty="0" smtClean="0"/>
                  <a:t>) Розв’язуємо систему:</a:t>
                </a:r>
              </a:p>
              <a:p>
                <a:pPr lvl="1"/>
                <a:endParaRPr lang="uk-UA" dirty="0"/>
              </a:p>
              <a:p>
                <a:pPr lvl="1"/>
                <a:endParaRPr lang="uk-UA" dirty="0" smtClean="0"/>
              </a:p>
              <a:p>
                <a:pPr lvl="1"/>
                <a:endParaRPr lang="uk-UA" dirty="0"/>
              </a:p>
              <a:p>
                <a:pPr lvl="1"/>
                <a:endParaRPr lang="uk-UA" dirty="0" smtClean="0"/>
              </a:p>
              <a:p>
                <a:pPr lvl="1"/>
                <a:r>
                  <a:rPr lang="uk-UA" dirty="0" smtClean="0"/>
                  <a:t>4) Перевіряємо виконання умов:</a:t>
                </a:r>
              </a:p>
              <a:p>
                <a:pPr lvl="1"/>
                <a:endParaRPr lang="uk-UA" dirty="0"/>
              </a:p>
              <a:p>
                <a:pPr lvl="1"/>
                <a:endParaRPr lang="uk-UA" dirty="0" smtClean="0"/>
              </a:p>
              <a:p>
                <a:pPr lvl="1"/>
                <a:endParaRPr lang="uk-UA" dirty="0"/>
              </a:p>
              <a:p>
                <a:pPr marL="274320" lvl="1" indent="0">
                  <a:buNone/>
                </a:pPr>
                <a:endParaRPr lang="uk-UA" dirty="0"/>
              </a:p>
              <a:p>
                <a:pPr marL="274320" lvl="1" indent="0">
                  <a:buNone/>
                </a:pPr>
                <a:r>
                  <a:rPr lang="uk-UA" dirty="0" smtClean="0"/>
                  <a:t>Аналогічно проводиться коригування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uk-UA" i="1">
                        <a:latin typeface="Cambria Math" panose="02040503050406030204" pitchFamily="18" charset="0"/>
                      </a:rPr>
                      <m:t> та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uk-UA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274320" lvl="1" indent="0">
                  <a:buNone/>
                </a:pPr>
                <a:endParaRPr lang="uk-UA" dirty="0" smtClean="0"/>
              </a:p>
              <a:p>
                <a:pPr lvl="1"/>
                <a:endParaRPr lang="uk-UA" dirty="0" smtClean="0"/>
              </a:p>
              <a:p>
                <a:pPr lvl="1"/>
                <a:endParaRPr lang="uk-UA" dirty="0"/>
              </a:p>
              <a:p>
                <a:pPr lvl="1"/>
                <a:endParaRPr lang="uk-UA" dirty="0" smtClean="0"/>
              </a:p>
              <a:p>
                <a:pPr lvl="1"/>
                <a:endParaRPr lang="uk-UA" dirty="0" smtClean="0"/>
              </a:p>
              <a:p>
                <a:pPr lvl="1"/>
                <a:endParaRPr lang="uk-UA" dirty="0" smtClean="0"/>
              </a:p>
              <a:p>
                <a:pPr lvl="1"/>
                <a:endParaRPr lang="uk-UA" dirty="0"/>
              </a:p>
              <a:p>
                <a:pPr lvl="1"/>
                <a:endParaRPr lang="uk-UA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520" y="1196752"/>
                <a:ext cx="8640960" cy="5400600"/>
              </a:xfrm>
              <a:blipFill rotWithShape="0">
                <a:blip r:embed="rId2"/>
                <a:stretch>
                  <a:fillRect l="-635" t="-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83" y="1196752"/>
            <a:ext cx="500114" cy="6251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30560"/>
            <a:ext cx="5679962" cy="14704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22" y="4221088"/>
            <a:ext cx="752206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1008112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uk-UA" dirty="0" smtClean="0"/>
              <a:t>Методи безумовної оптимізації: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400600"/>
          </a:xfrm>
        </p:spPr>
        <p:txBody>
          <a:bodyPr>
            <a:normAutofit/>
          </a:bodyPr>
          <a:lstStyle/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Відповідно до результатів, обрано: метод спряжених напрямів.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6552728" cy="38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OOT@WA6BEYXO5ADDFKNH" val="589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1593</TotalTime>
  <Words>390</Words>
  <Application>Microsoft Office PowerPoint</Application>
  <PresentationFormat>Экран 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Bookman Old Style</vt:lpstr>
      <vt:lpstr>Calibri</vt:lpstr>
      <vt:lpstr>Cambria</vt:lpstr>
      <vt:lpstr>Cambria Math</vt:lpstr>
      <vt:lpstr>Georgia</vt:lpstr>
      <vt:lpstr>Gill Sans MT</vt:lpstr>
      <vt:lpstr>Times New Roman</vt:lpstr>
      <vt:lpstr>Wingdings</vt:lpstr>
      <vt:lpstr>Wingdings 3</vt:lpstr>
      <vt:lpstr>Начальная</vt:lpstr>
      <vt:lpstr>Лабораторна робота №5</vt:lpstr>
      <vt:lpstr>Постановка задачі:</vt:lpstr>
      <vt:lpstr>Математична формалізація:</vt:lpstr>
      <vt:lpstr>Розв’язання задачі:</vt:lpstr>
      <vt:lpstr>Розв’язання задачі:</vt:lpstr>
      <vt:lpstr>Методи умовної оптимізації:</vt:lpstr>
      <vt:lpstr>Розв’язання задачі:</vt:lpstr>
      <vt:lpstr>Розв’язання задачі:</vt:lpstr>
      <vt:lpstr>Методи безумовної оптимізації:</vt:lpstr>
      <vt:lpstr>Інтерфейс програми</vt:lpstr>
      <vt:lpstr>Власна задача</vt:lpstr>
      <vt:lpstr>Власна задача</vt:lpstr>
      <vt:lpstr>Результати роботи програми</vt:lpstr>
      <vt:lpstr>Результати роботи програми</vt:lpstr>
      <vt:lpstr>Література:</vt:lpstr>
      <vt:lpstr>Література:</vt:lpstr>
      <vt:lpstr>Дякуємо за увагу!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№2</dc:title>
  <dc:creator>Іруся</dc:creator>
  <cp:lastModifiedBy>Katya Matviyiv</cp:lastModifiedBy>
  <cp:revision>89</cp:revision>
  <dcterms:created xsi:type="dcterms:W3CDTF">2011-11-20T15:35:57Z</dcterms:created>
  <dcterms:modified xsi:type="dcterms:W3CDTF">2017-03-12T17:16:25Z</dcterms:modified>
</cp:coreProperties>
</file>