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94" r:id="rId3"/>
    <p:sldId id="319" r:id="rId4"/>
    <p:sldId id="321" r:id="rId5"/>
    <p:sldId id="308" r:id="rId6"/>
    <p:sldId id="322" r:id="rId7"/>
    <p:sldId id="312" r:id="rId8"/>
    <p:sldId id="323" r:id="rId9"/>
    <p:sldId id="326" r:id="rId10"/>
    <p:sldId id="328" r:id="rId11"/>
    <p:sldId id="327" r:id="rId12"/>
    <p:sldId id="329" r:id="rId13"/>
    <p:sldId id="330" r:id="rId14"/>
    <p:sldId id="331" r:id="rId15"/>
    <p:sldId id="325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4" r:id="rId27"/>
    <p:sldId id="345" r:id="rId28"/>
    <p:sldId id="343" r:id="rId29"/>
    <p:sldId id="346" r:id="rId30"/>
    <p:sldId id="279" r:id="rId31"/>
    <p:sldId id="318" r:id="rId32"/>
    <p:sldId id="280" r:id="rId33"/>
  </p:sldIdLst>
  <p:sldSz cx="9144000" cy="6858000" type="screen4x3"/>
  <p:notesSz cx="6858000" cy="9144000"/>
  <p:custDataLst>
    <p:tags r:id="rId34"/>
  </p:custDataLst>
  <p:defaultTextStyle>
    <a:defPPr>
      <a:defRPr lang="uk-U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6" autoAdjust="0"/>
    <p:restoredTop sz="94660"/>
  </p:normalViewPr>
  <p:slideViewPr>
    <p:cSldViewPr>
      <p:cViewPr varScale="1">
        <p:scale>
          <a:sx n="81" d="100"/>
          <a:sy n="81" d="100"/>
        </p:scale>
        <p:origin x="10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uk-UA" altLang="uk-UA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061B3E8F-1436-44F6-854B-2D4381157F59}" type="slidenum">
              <a:rPr lang="uk-UA" altLang="uk-UA" smtClean="0"/>
              <a:pPr>
                <a:defRPr/>
              </a:pPr>
              <a:t>‹#›</a:t>
            </a:fld>
            <a:endParaRPr lang="uk-UA" altLang="uk-UA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 alt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 alt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F736D1-D20D-449F-A98A-39E42480EE4B}" type="slidenum">
              <a:rPr lang="uk-UA" altLang="uk-UA" smtClean="0"/>
              <a:pPr>
                <a:defRPr/>
              </a:pPr>
              <a:t>‹#›</a:t>
            </a:fld>
            <a:endParaRPr lang="uk-UA" alt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 alt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 alt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5C65-3D8D-47A8-8876-E539296BBCFE}" type="slidenum">
              <a:rPr lang="uk-UA" altLang="uk-UA" smtClean="0"/>
              <a:pPr>
                <a:defRPr/>
              </a:pPr>
              <a:t>‹#›</a:t>
            </a:fld>
            <a:endParaRPr lang="uk-UA" altLang="uk-UA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і 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вмісту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8FB2F-91A8-4EBC-A647-80FA8059EAD1}" type="slidenum">
              <a:rPr lang="uk-UA" altLang="uk-UA"/>
              <a:pPr>
                <a:defRPr/>
              </a:pPr>
              <a:t>‹#›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28512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 alt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 alt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C3C56E-47ED-4A78-A0DA-1C835BE83CF3}" type="slidenum">
              <a:rPr lang="uk-UA" altLang="uk-UA" smtClean="0"/>
              <a:pPr>
                <a:defRPr/>
              </a:pPr>
              <a:t>‹#›</a:t>
            </a:fld>
            <a:endParaRPr lang="uk-UA" altLang="uk-UA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uk-UA" alt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uk-UA" alt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56C50A25-730E-404A-9E56-FD290DB45F01}" type="slidenum">
              <a:rPr lang="uk-UA" altLang="uk-UA" smtClean="0"/>
              <a:pPr>
                <a:defRPr/>
              </a:pPr>
              <a:t>‹#›</a:t>
            </a:fld>
            <a:endParaRPr lang="uk-UA" altLang="uk-UA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 alt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 alt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E7A5F5-0D86-4F89-8B35-83AC420A686E}" type="slidenum">
              <a:rPr lang="uk-UA" altLang="uk-UA" smtClean="0"/>
              <a:pPr>
                <a:defRPr/>
              </a:pPr>
              <a:t>‹#›</a:t>
            </a:fld>
            <a:endParaRPr lang="uk-UA" altLang="uk-UA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 alt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 alt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AF739A-1439-42DB-B29A-371CFDEBFD5D}" type="slidenum">
              <a:rPr lang="uk-UA" altLang="uk-UA" smtClean="0"/>
              <a:pPr>
                <a:defRPr/>
              </a:pPr>
              <a:t>‹#›</a:t>
            </a:fld>
            <a:endParaRPr lang="uk-UA" altLang="uk-UA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 alt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 alt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7E6909-877A-4FC2-A900-C0CEE2796293}" type="slidenum">
              <a:rPr lang="uk-UA" altLang="uk-UA" smtClean="0"/>
              <a:pPr>
                <a:defRPr/>
              </a:pPr>
              <a:t>‹#›</a:t>
            </a:fld>
            <a:endParaRPr lang="uk-UA" altLang="uk-UA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 alt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 alt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FA964B-24A3-4F6F-AF5E-98755446BFE9}" type="slidenum">
              <a:rPr lang="uk-UA" altLang="uk-UA" smtClean="0"/>
              <a:pPr>
                <a:defRPr/>
              </a:pPr>
              <a:t>‹#›</a:t>
            </a:fld>
            <a:endParaRPr lang="uk-UA" altLang="uk-UA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 alt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 alt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C8D5F-6393-4BF9-865D-5446796C0854}" type="slidenum">
              <a:rPr lang="uk-UA" altLang="uk-UA" smtClean="0"/>
              <a:pPr>
                <a:defRPr/>
              </a:pPr>
              <a:t>‹#›</a:t>
            </a:fld>
            <a:endParaRPr lang="uk-UA" altLang="uk-UA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 alt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 alt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18E156-B28F-46B4-8B71-5ACD875F3F19}" type="slidenum">
              <a:rPr lang="uk-UA" altLang="uk-UA" smtClean="0"/>
              <a:pPr>
                <a:defRPr/>
              </a:pPr>
              <a:t>‹#›</a:t>
            </a:fld>
            <a:endParaRPr lang="uk-UA" altLang="uk-UA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5E5F18A-9D68-40B8-9EFE-5B2DB2357030}" type="slidenum">
              <a:rPr lang="uk-UA" altLang="uk-UA" smtClean="0"/>
              <a:pPr>
                <a:defRPr/>
              </a:pPr>
              <a:t>‹#›</a:t>
            </a:fld>
            <a:endParaRPr lang="uk-UA" altLang="uk-UA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png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624" y="260648"/>
            <a:ext cx="7175351" cy="1793167"/>
          </a:xfrm>
        </p:spPr>
        <p:txBody>
          <a:bodyPr/>
          <a:lstStyle/>
          <a:p>
            <a:pPr marL="182880" indent="0" algn="ctr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uk-UA" altLang="uk-UA" sz="4000" dirty="0" smtClean="0">
                <a:latin typeface="Times New Roman" pitchFamily="18" charset="0"/>
              </a:rPr>
              <a:t>Лабораторна робота №</a:t>
            </a:r>
            <a:r>
              <a:rPr lang="uk-UA" altLang="uk-UA" sz="4000" dirty="0">
                <a:latin typeface="Times New Roman" pitchFamily="18" charset="0"/>
              </a:rPr>
              <a:t>7</a:t>
            </a:r>
            <a:endParaRPr lang="uk-UA" altLang="uk-UA" sz="4000" dirty="0" smtClean="0">
              <a:latin typeface="Times New Roman" pitchFamily="18" charset="0"/>
            </a:endParaRP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600" y="3717032"/>
            <a:ext cx="7272808" cy="1214760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Метод </a:t>
            </a:r>
            <a:r>
              <a:rPr lang="ru-RU" sz="4000" b="1" dirty="0" err="1" smtClean="0"/>
              <a:t>Делфі</a:t>
            </a:r>
            <a:endParaRPr lang="ru-RU" sz="4000" dirty="0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067944" y="5013177"/>
            <a:ext cx="421721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altLang="uk-UA" sz="2000" dirty="0" err="1" smtClean="0">
                <a:latin typeface="Times New Roman" pitchFamily="18" charset="0"/>
              </a:rPr>
              <a:t>Воронцева</a:t>
            </a:r>
            <a:r>
              <a:rPr lang="uk-UA" altLang="uk-UA" sz="2000" dirty="0" smtClean="0">
                <a:latin typeface="Times New Roman" pitchFamily="18" charset="0"/>
              </a:rPr>
              <a:t> Аліна</a:t>
            </a:r>
          </a:p>
          <a:p>
            <a:pPr eaLnBrk="1" hangingPunct="1"/>
            <a:r>
              <a:rPr lang="uk-UA" altLang="uk-UA" sz="2000" dirty="0" smtClean="0">
                <a:latin typeface="Times New Roman" pitchFamily="18" charset="0"/>
              </a:rPr>
              <a:t>Матвіїв Катерина   </a:t>
            </a:r>
            <a:endParaRPr lang="uk-UA" altLang="uk-UA" sz="20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424936" cy="1008112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uk-UA" dirty="0" smtClean="0"/>
              <a:t>Середня оцінка:</a:t>
            </a:r>
            <a:endParaRPr lang="uk-UA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16" y="1412776"/>
            <a:ext cx="87915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7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424936" cy="1008112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75000"/>
                </a:schemeClr>
              </a:buClr>
              <a:defRPr/>
            </a:pPr>
            <a:r>
              <a:rPr lang="uk-UA" b="1" dirty="0"/>
              <a:t>Інтервальна </a:t>
            </a:r>
            <a:r>
              <a:rPr lang="uk-UA" b="1" dirty="0" err="1"/>
              <a:t>інтегровна</a:t>
            </a:r>
            <a:r>
              <a:rPr lang="uk-UA" b="1" dirty="0"/>
              <a:t> оцінка</a:t>
            </a:r>
            <a:r>
              <a:rPr lang="uk-UA" dirty="0" smtClean="0"/>
              <a:t>: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251520" y="1196752"/>
            <a:ext cx="8640960" cy="5400600"/>
          </a:xfrm>
        </p:spPr>
        <p:txBody>
          <a:bodyPr>
            <a:normAutofit/>
          </a:bodyPr>
          <a:lstStyle/>
          <a:p>
            <a:r>
              <a:rPr lang="uk-UA" dirty="0"/>
              <a:t>Побудуємо інтервальну </a:t>
            </a:r>
            <a:r>
              <a:rPr lang="uk-UA" dirty="0" err="1"/>
              <a:t>інтегровну</a:t>
            </a:r>
            <a:r>
              <a:rPr lang="uk-UA" dirty="0"/>
              <a:t> експертну оцінку приймаючи на кожному   </a:t>
            </a:r>
            <a:r>
              <a:rPr lang="uk-UA" i="1" dirty="0"/>
              <a:t>s</a:t>
            </a:r>
            <a:r>
              <a:rPr lang="uk-UA" dirty="0"/>
              <a:t>-рівні експертну оцінку, що найменш віддалена від </a:t>
            </a:r>
            <a:r>
              <a:rPr lang="uk-UA" dirty="0" err="1"/>
              <a:t>обчисленного</a:t>
            </a:r>
            <a:r>
              <a:rPr lang="uk-UA" dirty="0"/>
              <a:t> математичного середнього:</a:t>
            </a:r>
            <a:endParaRPr lang="ru-RU" dirty="0"/>
          </a:p>
          <a:p>
            <a:endParaRPr lang="en-US" dirty="0" smtClean="0"/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063240"/>
            <a:ext cx="7560840" cy="94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45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424936" cy="1008112"/>
          </a:xfrm>
        </p:spPr>
        <p:txBody>
          <a:bodyPr/>
          <a:lstStyle/>
          <a:p>
            <a:pPr>
              <a:buClr>
                <a:schemeClr val="accent6">
                  <a:lumMod val="75000"/>
                </a:schemeClr>
              </a:buClr>
              <a:defRPr/>
            </a:pPr>
            <a:r>
              <a:rPr lang="uk-UA" b="1" dirty="0"/>
              <a:t>Інтервальна </a:t>
            </a:r>
            <a:r>
              <a:rPr lang="uk-UA" b="1" dirty="0" err="1"/>
              <a:t>інтегровна</a:t>
            </a:r>
            <a:r>
              <a:rPr lang="uk-UA" b="1" dirty="0"/>
              <a:t> оцінка </a:t>
            </a:r>
            <a:r>
              <a:rPr lang="uk-UA" dirty="0" smtClean="0"/>
              <a:t>:</a:t>
            </a:r>
            <a:endParaRPr lang="uk-UA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1414462"/>
            <a:ext cx="88487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5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424936" cy="1008112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75000"/>
                </a:schemeClr>
              </a:buClr>
              <a:defRPr/>
            </a:pPr>
            <a:r>
              <a:rPr lang="uk-UA" b="1" dirty="0"/>
              <a:t>Інтервальна </a:t>
            </a:r>
            <a:r>
              <a:rPr lang="uk-UA" b="1" dirty="0" err="1"/>
              <a:t>гауссівська</a:t>
            </a:r>
            <a:r>
              <a:rPr lang="uk-UA" b="1" dirty="0"/>
              <a:t> щільність</a:t>
            </a:r>
            <a:r>
              <a:rPr lang="uk-UA" dirty="0" smtClean="0"/>
              <a:t>: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251520" y="1196752"/>
            <a:ext cx="8640960" cy="5400600"/>
          </a:xfrm>
        </p:spPr>
        <p:txBody>
          <a:bodyPr>
            <a:normAutofit/>
          </a:bodyPr>
          <a:lstStyle/>
          <a:p>
            <a:r>
              <a:rPr lang="uk-UA" dirty="0"/>
              <a:t>Для побудови інтервальної </a:t>
            </a:r>
            <a:r>
              <a:rPr lang="uk-UA" dirty="0" err="1"/>
              <a:t>гауссівської</a:t>
            </a:r>
            <a:r>
              <a:rPr lang="uk-UA" dirty="0"/>
              <a:t> щільності обчислимо коефіцієнт нормування побудованої інтегральної експертної оцінки за формулою:</a:t>
            </a:r>
            <a:endParaRPr lang="ru-RU" dirty="0"/>
          </a:p>
          <a:p>
            <a:endParaRPr lang="en-US" dirty="0" smtClean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564904"/>
            <a:ext cx="4103370" cy="1121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3226" y="2698889"/>
            <a:ext cx="3348990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573016"/>
            <a:ext cx="5284470" cy="2679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47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424936" cy="1008112"/>
          </a:xfrm>
        </p:spPr>
        <p:txBody>
          <a:bodyPr/>
          <a:lstStyle/>
          <a:p>
            <a:pPr>
              <a:buClr>
                <a:schemeClr val="accent6">
                  <a:lumMod val="75000"/>
                </a:schemeClr>
              </a:buClr>
              <a:defRPr/>
            </a:pPr>
            <a:r>
              <a:rPr lang="uk-UA" b="1" dirty="0"/>
              <a:t>Інтервальна </a:t>
            </a:r>
            <a:r>
              <a:rPr lang="uk-UA" b="1" dirty="0" err="1"/>
              <a:t>гауссівська</a:t>
            </a:r>
            <a:r>
              <a:rPr lang="uk-UA" b="1" dirty="0"/>
              <a:t> щільність</a:t>
            </a:r>
            <a:r>
              <a:rPr lang="uk-UA" dirty="0"/>
              <a:t>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12776"/>
            <a:ext cx="84963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8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424936" cy="1008112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75000"/>
                </a:schemeClr>
              </a:buClr>
              <a:defRPr/>
            </a:pPr>
            <a:r>
              <a:rPr lang="uk-UA" b="1" dirty="0"/>
              <a:t>Обчислення функціоналу </a:t>
            </a:r>
            <a:r>
              <a:rPr lang="uk-UA" b="1" dirty="0" smtClean="0"/>
              <a:t>якості</a:t>
            </a:r>
            <a:r>
              <a:rPr lang="uk-UA" dirty="0" smtClean="0"/>
              <a:t>: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251520" y="1196752"/>
            <a:ext cx="5832648" cy="5400600"/>
          </a:xfrm>
        </p:spPr>
        <p:txBody>
          <a:bodyPr>
            <a:normAutofit/>
          </a:bodyPr>
          <a:lstStyle/>
          <a:p>
            <a:r>
              <a:rPr lang="uk-UA" dirty="0" smtClean="0"/>
              <a:t>В оцінюванні брало участь 16 експертів, для кожного із них знайдемо величину </a:t>
            </a:r>
            <a:r>
              <a:rPr lang="en-US" dirty="0" smtClean="0"/>
              <a:t>w - </a:t>
            </a:r>
            <a:r>
              <a:rPr lang="uk-UA" dirty="0" smtClean="0"/>
              <a:t>функціонал якості, в якому враховується компетентність експертів:</a:t>
            </a:r>
          </a:p>
          <a:p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860" y="994780"/>
            <a:ext cx="2724150" cy="602932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517928"/>
            <a:ext cx="5150102" cy="758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356" y="4464815"/>
            <a:ext cx="593979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296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424936" cy="1008112"/>
          </a:xfrm>
        </p:spPr>
        <p:txBody>
          <a:bodyPr/>
          <a:lstStyle/>
          <a:p>
            <a:pPr>
              <a:buClr>
                <a:schemeClr val="accent6">
                  <a:lumMod val="75000"/>
                </a:schemeClr>
              </a:buClr>
              <a:defRPr/>
            </a:pPr>
            <a:r>
              <a:rPr lang="uk-UA" b="1" dirty="0"/>
              <a:t>Обчислення медіани кластеру</a:t>
            </a:r>
            <a:r>
              <a:rPr lang="uk-UA" dirty="0" smtClean="0"/>
              <a:t>: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251520" y="1196752"/>
            <a:ext cx="8640960" cy="5400600"/>
          </a:xfrm>
        </p:spPr>
        <p:txBody>
          <a:bodyPr>
            <a:normAutofit/>
          </a:bodyPr>
          <a:lstStyle/>
          <a:p>
            <a:r>
              <a:rPr lang="uk-UA" dirty="0" smtClean="0"/>
              <a:t>Спершу для кожного експерта знайдемо відстань між його оцінкою та оцінкою інших експертів:</a:t>
            </a:r>
          </a:p>
          <a:p>
            <a:endParaRPr lang="en-US" dirty="0" smtClean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04864"/>
            <a:ext cx="4914900" cy="678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922643"/>
            <a:ext cx="4646398" cy="351299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918" y="2933556"/>
            <a:ext cx="4368174" cy="349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0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424936" cy="1008112"/>
          </a:xfrm>
        </p:spPr>
        <p:txBody>
          <a:bodyPr/>
          <a:lstStyle/>
          <a:p>
            <a:pPr>
              <a:buClr>
                <a:schemeClr val="accent6">
                  <a:lumMod val="75000"/>
                </a:schemeClr>
              </a:buClr>
              <a:defRPr/>
            </a:pPr>
            <a:r>
              <a:rPr lang="uk-UA" b="1" dirty="0" smtClean="0"/>
              <a:t>Медіана </a:t>
            </a:r>
            <a:r>
              <a:rPr lang="uk-UA" b="1" dirty="0"/>
              <a:t>кластеру </a:t>
            </a:r>
            <a:r>
              <a:rPr lang="uk-UA" dirty="0" smtClean="0"/>
              <a:t>: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251520" y="1196752"/>
            <a:ext cx="5220836" cy="5400600"/>
          </a:xfrm>
        </p:spPr>
        <p:txBody>
          <a:bodyPr>
            <a:normAutofit/>
          </a:bodyPr>
          <a:lstStyle/>
          <a:p>
            <a:r>
              <a:rPr lang="uk-UA" dirty="0"/>
              <a:t>Обчислюємо вектор, кожна координата якого дорівнює сумі всіх елементів відповідної строки матриці по формулі: </a:t>
            </a:r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r>
              <a:rPr lang="uk-UA" dirty="0" smtClean="0"/>
              <a:t>В таблиці наводимо середні значення суми відстаней</a:t>
            </a:r>
            <a:endParaRPr lang="en-US" dirty="0" smtClean="0"/>
          </a:p>
          <a:p>
            <a:r>
              <a:rPr lang="uk-UA" dirty="0"/>
              <a:t>М</a:t>
            </a:r>
            <a:r>
              <a:rPr lang="uk-UA" dirty="0" smtClean="0"/>
              <a:t>едіана </a:t>
            </a:r>
            <a:r>
              <a:rPr lang="uk-UA" dirty="0"/>
              <a:t>- це висновок експерта, що найменш віддалений від оцінок інших </a:t>
            </a:r>
            <a:r>
              <a:rPr lang="uk-UA" dirty="0" smtClean="0"/>
              <a:t>експертів.</a:t>
            </a:r>
            <a:endParaRPr lang="ru-RU" dirty="0"/>
          </a:p>
          <a:p>
            <a:endParaRPr lang="en-US" dirty="0" smtClean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584" y="2886826"/>
            <a:ext cx="4716780" cy="84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3" y="504056"/>
            <a:ext cx="230505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2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424936" cy="1008112"/>
          </a:xfrm>
        </p:spPr>
        <p:txBody>
          <a:bodyPr/>
          <a:lstStyle/>
          <a:p>
            <a:pPr>
              <a:buClr>
                <a:schemeClr val="accent6">
                  <a:lumMod val="75000"/>
                </a:schemeClr>
              </a:buClr>
              <a:defRPr/>
            </a:pPr>
            <a:r>
              <a:rPr lang="uk-UA" b="1" dirty="0"/>
              <a:t>Медіана кластеру </a:t>
            </a:r>
            <a:r>
              <a:rPr lang="uk-UA" dirty="0" smtClean="0"/>
              <a:t>: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251520" y="1196752"/>
            <a:ext cx="8640960" cy="5400600"/>
          </a:xfrm>
        </p:spPr>
        <p:txBody>
          <a:bodyPr>
            <a:normAutofit/>
          </a:bodyPr>
          <a:lstStyle/>
          <a:p>
            <a:r>
              <a:rPr lang="uk-UA" dirty="0" smtClean="0"/>
              <a:t>В даному випадку – це оцінка експерта 4.</a:t>
            </a:r>
          </a:p>
          <a:p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2" y="1853939"/>
            <a:ext cx="87820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424936" cy="1008112"/>
          </a:xfrm>
        </p:spPr>
        <p:txBody>
          <a:bodyPr/>
          <a:lstStyle/>
          <a:p>
            <a:pPr>
              <a:buClr>
                <a:schemeClr val="accent6">
                  <a:lumMod val="75000"/>
                </a:schemeClr>
              </a:buClr>
              <a:defRPr/>
            </a:pPr>
            <a:r>
              <a:rPr lang="uk-UA" b="1" dirty="0"/>
              <a:t>Формування довірчого </a:t>
            </a:r>
            <a:r>
              <a:rPr lang="uk-UA" b="1" dirty="0" smtClean="0"/>
              <a:t>інтервалу</a:t>
            </a:r>
            <a:r>
              <a:rPr lang="uk-UA" dirty="0" smtClean="0"/>
              <a:t>: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251520" y="1196752"/>
            <a:ext cx="8640960" cy="5400600"/>
          </a:xfrm>
        </p:spPr>
        <p:txBody>
          <a:bodyPr>
            <a:normAutofit/>
          </a:bodyPr>
          <a:lstStyle/>
          <a:p>
            <a:r>
              <a:rPr lang="uk-UA" dirty="0"/>
              <a:t>Обчислюємо довірчий інтервал використовуючи </a:t>
            </a:r>
            <a:r>
              <a:rPr lang="uk-UA" dirty="0" smtClean="0"/>
              <a:t>формулу:</a:t>
            </a:r>
          </a:p>
          <a:p>
            <a:endParaRPr lang="uk-UA" dirty="0"/>
          </a:p>
          <a:p>
            <a:endParaRPr lang="uk-UA" dirty="0" smtClean="0"/>
          </a:p>
          <a:p>
            <a:r>
              <a:rPr lang="en-US" dirty="0" smtClean="0"/>
              <a:t>R=0.35 (</a:t>
            </a:r>
            <a:r>
              <a:rPr lang="uk-UA" dirty="0" smtClean="0"/>
              <a:t>в нашому випадку)</a:t>
            </a:r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04864"/>
            <a:ext cx="4249884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1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424936" cy="1008112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uk-UA" dirty="0" smtClean="0"/>
              <a:t>Постановка задачі: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251520" y="1196752"/>
            <a:ext cx="8640960" cy="5400600"/>
          </a:xfrm>
        </p:spPr>
        <p:txBody>
          <a:bodyPr>
            <a:normAutofit/>
          </a:bodyPr>
          <a:lstStyle/>
          <a:p>
            <a:r>
              <a:rPr lang="uk-UA" dirty="0" smtClean="0"/>
              <a:t>Розглядається АПК – агропромисловий комплекс </a:t>
            </a:r>
            <a:r>
              <a:rPr lang="uk-UA" dirty="0"/>
              <a:t>‒ другий після індустріального виробництва структурний підрозділ господарства </a:t>
            </a:r>
            <a:r>
              <a:rPr lang="uk-UA" dirty="0" smtClean="0"/>
              <a:t>України</a:t>
            </a:r>
          </a:p>
          <a:p>
            <a:r>
              <a:rPr lang="uk-UA" dirty="0"/>
              <a:t>У 2015 р. була проведена експертиза у два тури. Перший тур опитування дав змогу виявити перелік аргументованих соціально-економічних та природних чинників, що впливатимуть на </a:t>
            </a:r>
            <a:r>
              <a:rPr lang="uk-UA" dirty="0" err="1"/>
              <a:t>валивий</a:t>
            </a:r>
            <a:r>
              <a:rPr lang="uk-UA" dirty="0"/>
              <a:t> збір продукції, головні з яких:</a:t>
            </a:r>
            <a:endParaRPr lang="ru-RU" dirty="0"/>
          </a:p>
          <a:p>
            <a:pPr lvl="1"/>
            <a:r>
              <a:rPr lang="uk-UA" dirty="0"/>
              <a:t>матеріально-технічна база основних господарств;</a:t>
            </a:r>
            <a:endParaRPr lang="ru-RU" dirty="0"/>
          </a:p>
          <a:p>
            <a:pPr lvl="1"/>
            <a:r>
              <a:rPr lang="uk-UA" dirty="0"/>
              <a:t>недостатнє фінансування АПК;</a:t>
            </a:r>
            <a:endParaRPr lang="ru-RU" dirty="0"/>
          </a:p>
          <a:p>
            <a:pPr lvl="1"/>
            <a:r>
              <a:rPr lang="uk-UA" dirty="0"/>
              <a:t>проблеми в галузі управління АПК;</a:t>
            </a:r>
            <a:endParaRPr lang="ru-RU" dirty="0"/>
          </a:p>
          <a:p>
            <a:pPr lvl="1"/>
            <a:r>
              <a:rPr lang="uk-UA" dirty="0"/>
              <a:t>недостатній контроль якості продукції.</a:t>
            </a:r>
            <a:endParaRPr lang="ru-RU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778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424936" cy="1008112"/>
          </a:xfrm>
        </p:spPr>
        <p:txBody>
          <a:bodyPr/>
          <a:lstStyle/>
          <a:p>
            <a:pPr>
              <a:buClr>
                <a:schemeClr val="accent6">
                  <a:lumMod val="75000"/>
                </a:schemeClr>
              </a:buClr>
              <a:defRPr/>
            </a:pPr>
            <a:r>
              <a:rPr lang="uk-UA" b="1" dirty="0"/>
              <a:t>Формування довірчого </a:t>
            </a:r>
            <a:r>
              <a:rPr lang="uk-UA" b="1" dirty="0" smtClean="0"/>
              <a:t>інтервалу</a:t>
            </a:r>
            <a:r>
              <a:rPr lang="uk-UA" dirty="0" smtClean="0"/>
              <a:t>: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04672"/>
            <a:ext cx="7574934" cy="558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2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424936" cy="1008112"/>
          </a:xfrm>
        </p:spPr>
        <p:txBody>
          <a:bodyPr/>
          <a:lstStyle/>
          <a:p>
            <a:pPr>
              <a:buClr>
                <a:schemeClr val="accent6">
                  <a:lumMod val="75000"/>
                </a:schemeClr>
              </a:buClr>
              <a:defRPr/>
            </a:pPr>
            <a:r>
              <a:rPr lang="uk-UA" b="1" dirty="0"/>
              <a:t>Формування довірчого </a:t>
            </a:r>
            <a:r>
              <a:rPr lang="uk-UA" b="1" dirty="0" smtClean="0"/>
              <a:t>інтервалу</a:t>
            </a:r>
            <a:r>
              <a:rPr lang="uk-UA" dirty="0" smtClean="0"/>
              <a:t>: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47" y="1196752"/>
            <a:ext cx="86582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424936" cy="1008112"/>
          </a:xfrm>
        </p:spPr>
        <p:txBody>
          <a:bodyPr/>
          <a:lstStyle/>
          <a:p>
            <a:pPr>
              <a:buClr>
                <a:schemeClr val="accent6">
                  <a:lumMod val="75000"/>
                </a:schemeClr>
              </a:buClr>
              <a:defRPr/>
            </a:pPr>
            <a:r>
              <a:rPr lang="uk-UA" b="1" dirty="0"/>
              <a:t>Аналіз узгодженості оцінок у кластері</a:t>
            </a:r>
            <a:r>
              <a:rPr lang="uk-UA" dirty="0" smtClean="0"/>
              <a:t>: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251520" y="1196752"/>
            <a:ext cx="8640960" cy="5400600"/>
          </a:xfrm>
        </p:spPr>
        <p:txBody>
          <a:bodyPr>
            <a:normAutofit/>
          </a:bodyPr>
          <a:lstStyle/>
          <a:p>
            <a:r>
              <a:rPr lang="uk-UA" dirty="0"/>
              <a:t>Критерієм закінчення процедури експертизи для кластеру обрано перевищення показником апріорно заданого рівня </a:t>
            </a:r>
            <a:r>
              <a:rPr lang="en-US" dirty="0"/>
              <a:t>S </a:t>
            </a:r>
            <a:r>
              <a:rPr lang="uk-UA" dirty="0"/>
              <a:t>= 0,</a:t>
            </a:r>
            <a:r>
              <a:rPr lang="ru-RU" dirty="0" smtClean="0"/>
              <a:t>65. </a:t>
            </a:r>
            <a:endParaRPr lang="ru-RU" dirty="0"/>
          </a:p>
          <a:p>
            <a:r>
              <a:rPr lang="uk-UA" dirty="0"/>
              <a:t>Під графіком оцінок, що увійшли в довірчий інтервал вказано частку таких експертів.</a:t>
            </a:r>
            <a:endParaRPr lang="ru-RU" dirty="0"/>
          </a:p>
          <a:p>
            <a:r>
              <a:rPr lang="uk-UA" dirty="0" smtClean="0"/>
              <a:t> </a:t>
            </a:r>
          </a:p>
          <a:p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429000"/>
            <a:ext cx="4503959" cy="70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7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424936" cy="1008112"/>
          </a:xfrm>
        </p:spPr>
        <p:txBody>
          <a:bodyPr/>
          <a:lstStyle/>
          <a:p>
            <a:pPr>
              <a:buClr>
                <a:schemeClr val="accent6">
                  <a:lumMod val="75000"/>
                </a:schemeClr>
              </a:buClr>
              <a:defRPr/>
            </a:pPr>
            <a:r>
              <a:rPr lang="uk-UA" b="1" dirty="0"/>
              <a:t>Аналіз узгодженості оцінок у кластері</a:t>
            </a:r>
            <a:r>
              <a:rPr lang="uk-UA" dirty="0" smtClean="0"/>
              <a:t>: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251520" y="1196752"/>
            <a:ext cx="8640960" cy="5400600"/>
          </a:xfrm>
        </p:spPr>
        <p:txBody>
          <a:bodyPr>
            <a:normAutofit/>
          </a:bodyPr>
          <a:lstStyle/>
          <a:p>
            <a:r>
              <a:rPr lang="uk-UA" dirty="0"/>
              <a:t>Узгоджена експертна оцінка - це оцінка, яку обрав </a:t>
            </a:r>
            <a:r>
              <a:rPr lang="uk-UA" dirty="0" err="1"/>
              <a:t>медіаний</a:t>
            </a:r>
            <a:r>
              <a:rPr lang="uk-UA" dirty="0"/>
              <a:t> експерт вказавши найбільше значення оцінки серед s рівнів з максимальним рівнем впевненості у поставленій відповіді</a:t>
            </a:r>
            <a:r>
              <a:rPr lang="uk-UA" dirty="0" smtClean="0"/>
              <a:t>:</a:t>
            </a:r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631" y="2852936"/>
            <a:ext cx="784887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926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424936" cy="1008112"/>
          </a:xfrm>
        </p:spPr>
        <p:txBody>
          <a:bodyPr/>
          <a:lstStyle/>
          <a:p>
            <a:pPr>
              <a:buClr>
                <a:schemeClr val="accent6">
                  <a:lumMod val="75000"/>
                </a:schemeClr>
              </a:buClr>
              <a:defRPr/>
            </a:pPr>
            <a:r>
              <a:rPr lang="uk-UA" b="1" dirty="0"/>
              <a:t>Аналіз узгодженості оцінок у кластері</a:t>
            </a:r>
            <a:r>
              <a:rPr lang="uk-UA" dirty="0" smtClean="0"/>
              <a:t>: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54" y="1196752"/>
            <a:ext cx="88773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424936" cy="1008112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75000"/>
                </a:schemeClr>
              </a:buClr>
              <a:defRPr/>
            </a:pPr>
            <a:r>
              <a:rPr lang="uk-UA" b="1" dirty="0"/>
              <a:t>Аналіз отриманих </a:t>
            </a:r>
            <a:r>
              <a:rPr lang="uk-UA" b="1" dirty="0" smtClean="0"/>
              <a:t>результатів</a:t>
            </a:r>
            <a:r>
              <a:rPr lang="uk-UA" dirty="0" smtClean="0"/>
              <a:t>:</a:t>
            </a:r>
            <a:endParaRPr lang="uk-UA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008112"/>
            <a:ext cx="9010119" cy="438912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5013176"/>
            <a:ext cx="90161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NewRomanPSMT"/>
                <a:ea typeface="Calibri" panose="020F0502020204030204" pitchFamily="34" charset="0"/>
                <a:cs typeface="TimesNewRomanPSMT"/>
              </a:rPr>
              <a:t>Percentage in interval</a:t>
            </a:r>
            <a:r>
              <a:rPr lang="ru-RU" sz="1600" dirty="0">
                <a:latin typeface="TimesNewRomanPSMT"/>
                <a:ea typeface="Calibri" panose="020F0502020204030204" pitchFamily="34" charset="0"/>
                <a:cs typeface="TimesNewRomanPSMT"/>
              </a:rPr>
              <a:t> – </a:t>
            </a:r>
            <a:r>
              <a:rPr lang="uk-UA" sz="1600" dirty="0">
                <a:latin typeface="TimesNewRomanPSMT"/>
                <a:ea typeface="Calibri" panose="020F0502020204030204" pitchFamily="34" charset="0"/>
                <a:cs typeface="TimesNewRomanPSMT"/>
              </a:rPr>
              <a:t>частка експертів, що потрапила у довірчий </a:t>
            </a:r>
            <a:r>
              <a:rPr lang="uk-UA" sz="1600" dirty="0" err="1">
                <a:latin typeface="TimesNewRomanPSMT"/>
                <a:ea typeface="Calibri" panose="020F0502020204030204" pitchFamily="34" charset="0"/>
                <a:cs typeface="TimesNewRomanPSMT"/>
              </a:rPr>
              <a:t>інтревал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NewRomanPSMT"/>
                <a:ea typeface="Calibri" panose="020F0502020204030204" pitchFamily="34" charset="0"/>
                <a:cs typeface="TimesNewRomanPSMT"/>
              </a:rPr>
              <a:t>Median expert</a:t>
            </a:r>
            <a:r>
              <a:rPr lang="ru-RU" sz="1600" dirty="0">
                <a:latin typeface="TimesNewRomanPSMT"/>
                <a:ea typeface="Calibri" panose="020F0502020204030204" pitchFamily="34" charset="0"/>
                <a:cs typeface="TimesNewRomanPSMT"/>
              </a:rPr>
              <a:t> –</a:t>
            </a:r>
            <a:r>
              <a:rPr lang="uk-UA" sz="1600" dirty="0">
                <a:latin typeface="TimesNewRomanPSMT"/>
                <a:ea typeface="Calibri" panose="020F0502020204030204" pitchFamily="34" charset="0"/>
                <a:cs typeface="TimesNewRomanPSMT"/>
              </a:rPr>
              <a:t> номер експерту, оцінка якого обрана як медіана кластеру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NewRomanPSMT"/>
                <a:ea typeface="Calibri" panose="020F0502020204030204" pitchFamily="34" charset="0"/>
                <a:cs typeface="TimesNewRomanPSMT"/>
              </a:rPr>
              <a:t>Adjustment coefficient </a:t>
            </a:r>
            <a:r>
              <a:rPr lang="uk-UA" sz="1600" dirty="0">
                <a:latin typeface="TimesNewRomanPSMT"/>
                <a:ea typeface="Calibri" panose="020F0502020204030204" pitchFamily="34" charset="0"/>
                <a:cs typeface="TimesNewRomanPSMT"/>
              </a:rPr>
              <a:t>– значення рівня, якому відповідає узгоджена оцінка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NewRomanPSMT"/>
                <a:ea typeface="Calibri" panose="020F0502020204030204" pitchFamily="34" charset="0"/>
                <a:cs typeface="TimesNewRomanPSMT"/>
              </a:rPr>
              <a:t>Adjustment estimation </a:t>
            </a:r>
            <a:r>
              <a:rPr lang="uk-UA" sz="1600" dirty="0">
                <a:latin typeface="TimesNewRomanPSMT"/>
                <a:ea typeface="Calibri" panose="020F0502020204030204" pitchFamily="34" charset="0"/>
                <a:cs typeface="TimesNewRomanPSMT"/>
              </a:rPr>
              <a:t>– значення узгодженої оцінки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0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424936" cy="1008112"/>
          </a:xfrm>
        </p:spPr>
        <p:txBody>
          <a:bodyPr/>
          <a:lstStyle/>
          <a:p>
            <a:pPr>
              <a:buClr>
                <a:schemeClr val="accent6">
                  <a:lumMod val="75000"/>
                </a:schemeClr>
              </a:buClr>
              <a:defRPr/>
            </a:pPr>
            <a:r>
              <a:rPr lang="uk-UA" b="1" dirty="0"/>
              <a:t>Аналіз отриманих </a:t>
            </a:r>
            <a:r>
              <a:rPr lang="uk-UA" b="1" dirty="0" smtClean="0"/>
              <a:t>результатів</a:t>
            </a:r>
            <a:r>
              <a:rPr lang="uk-UA" dirty="0" smtClean="0"/>
              <a:t>: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251520" y="1196752"/>
            <a:ext cx="8640960" cy="5400600"/>
          </a:xfrm>
        </p:spPr>
        <p:txBody>
          <a:bodyPr>
            <a:normAutofit/>
          </a:bodyPr>
          <a:lstStyle/>
          <a:p>
            <a:r>
              <a:rPr lang="uk-UA" dirty="0"/>
              <a:t>Врахування вагових коефіцієнтів критеріїв з таблиці відбуваються наступним чином</a:t>
            </a:r>
            <a:r>
              <a:rPr lang="uk-UA" dirty="0" smtClean="0"/>
              <a:t> </a:t>
            </a:r>
          </a:p>
          <a:p>
            <a:endParaRPr lang="en-US" dirty="0" smtClean="0"/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32856"/>
            <a:ext cx="3074670" cy="1062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107504" y="3349258"/>
            <a:ext cx="9036496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2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424936" cy="1008112"/>
          </a:xfrm>
        </p:spPr>
        <p:txBody>
          <a:bodyPr/>
          <a:lstStyle/>
          <a:p>
            <a:pPr>
              <a:buClr>
                <a:schemeClr val="accent6">
                  <a:lumMod val="75000"/>
                </a:schemeClr>
              </a:buClr>
              <a:defRPr/>
            </a:pPr>
            <a:r>
              <a:rPr lang="uk-UA" b="1" dirty="0"/>
              <a:t>Аналіз отриманих </a:t>
            </a:r>
            <a:r>
              <a:rPr lang="uk-UA" b="1" dirty="0" smtClean="0"/>
              <a:t>результатів</a:t>
            </a:r>
            <a:r>
              <a:rPr lang="uk-UA" dirty="0" smtClean="0"/>
              <a:t>: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251520" y="1196752"/>
            <a:ext cx="8640960" cy="5400600"/>
          </a:xfrm>
        </p:spPr>
        <p:txBody>
          <a:bodyPr>
            <a:normAutofit/>
          </a:bodyPr>
          <a:lstStyle/>
          <a:p>
            <a:r>
              <a:rPr lang="uk-UA" dirty="0" err="1"/>
              <a:t>Пріорітетність</a:t>
            </a:r>
            <a:r>
              <a:rPr lang="uk-UA" dirty="0"/>
              <a:t> продуктів для посадки розташувалась у наступному порядку: №4, №1, №3, №2</a:t>
            </a:r>
            <a:endParaRPr lang="ru-RU" dirty="0"/>
          </a:p>
          <a:p>
            <a:r>
              <a:rPr lang="uk-UA" dirty="0"/>
              <a:t>На продукт №4 середньо впливають усі показники, причому </a:t>
            </a:r>
            <a:r>
              <a:rPr lang="uk-UA" dirty="0" err="1"/>
              <a:t>матеріало</a:t>
            </a:r>
            <a:r>
              <a:rPr lang="uk-UA" dirty="0"/>
              <a:t>-технічна база має більший вплив.</a:t>
            </a:r>
            <a:endParaRPr lang="ru-RU" dirty="0"/>
          </a:p>
          <a:p>
            <a:r>
              <a:rPr lang="uk-UA" dirty="0"/>
              <a:t>Для продукту №1 найважливішим є кількість полів виділена для висадки культури та ефективне управління.</a:t>
            </a:r>
            <a:endParaRPr lang="ru-RU" dirty="0"/>
          </a:p>
          <a:p>
            <a:r>
              <a:rPr lang="uk-UA" dirty="0"/>
              <a:t>Для продукту №3 – кількість полів та </a:t>
            </a:r>
            <a:r>
              <a:rPr lang="uk-UA" dirty="0" err="1"/>
              <a:t>матеріало</a:t>
            </a:r>
            <a:r>
              <a:rPr lang="uk-UA" dirty="0"/>
              <a:t>-технічна база мають ще більше значення</a:t>
            </a:r>
            <a:endParaRPr lang="ru-RU" dirty="0"/>
          </a:p>
          <a:p>
            <a:r>
              <a:rPr lang="uk-UA" dirty="0"/>
              <a:t>Для продукту №2 усі показники мають середній вплив</a:t>
            </a:r>
            <a:r>
              <a:rPr lang="uk-UA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381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424936" cy="1008112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75000"/>
                </a:schemeClr>
              </a:buClr>
              <a:defRPr/>
            </a:pPr>
            <a:r>
              <a:rPr lang="uk-UA" b="1" dirty="0"/>
              <a:t>Аналіз отриманих </a:t>
            </a:r>
            <a:r>
              <a:rPr lang="uk-UA" b="1" dirty="0" smtClean="0"/>
              <a:t>результатів</a:t>
            </a:r>
            <a:r>
              <a:rPr lang="uk-UA" dirty="0" smtClean="0"/>
              <a:t>: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68760"/>
            <a:ext cx="8568952" cy="472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1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424936" cy="1008112"/>
          </a:xfrm>
        </p:spPr>
        <p:txBody>
          <a:bodyPr/>
          <a:lstStyle/>
          <a:p>
            <a:pPr>
              <a:buClr>
                <a:schemeClr val="accent6">
                  <a:lumMod val="75000"/>
                </a:schemeClr>
              </a:buClr>
              <a:defRPr/>
            </a:pPr>
            <a:r>
              <a:rPr lang="uk-UA" b="1" dirty="0" smtClean="0"/>
              <a:t>Інтерфейс</a:t>
            </a:r>
            <a:r>
              <a:rPr lang="uk-UA" dirty="0" smtClean="0"/>
              <a:t>:</a:t>
            </a:r>
            <a:endParaRPr lang="uk-UA" dirty="0"/>
          </a:p>
        </p:txBody>
      </p:sp>
      <p:pic>
        <p:nvPicPr>
          <p:cNvPr id="5" name="Объект 4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95536" y="1196753"/>
            <a:ext cx="7416824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6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424936" cy="1008112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uk-UA" dirty="0" smtClean="0"/>
              <a:t>Постановка задачі: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251520" y="1196752"/>
            <a:ext cx="8640960" cy="5400600"/>
          </a:xfrm>
        </p:spPr>
        <p:txBody>
          <a:bodyPr>
            <a:normAutofit/>
          </a:bodyPr>
          <a:lstStyle/>
          <a:p>
            <a:r>
              <a:rPr lang="uk-UA" dirty="0" smtClean="0"/>
              <a:t>В оцінюванні брало участь 16 експертів для 4 продуктів та 4 показників, вказаних вище, що впливають на валовий збір цих продуктів.</a:t>
            </a:r>
          </a:p>
          <a:p>
            <a:r>
              <a:rPr lang="uk-UA" dirty="0"/>
              <a:t>Необхідно </a:t>
            </a:r>
            <a:r>
              <a:rPr lang="uk-UA" dirty="0" err="1"/>
              <a:t>проранжувати</a:t>
            </a:r>
            <a:r>
              <a:rPr lang="uk-UA" dirty="0"/>
              <a:t> види продукції для оцінки стану їх виробництва та прогнозування збільшення або зменшення валового збору кожного з них</a:t>
            </a:r>
            <a:r>
              <a:rPr lang="uk-UA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84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uk-UA" dirty="0" smtClean="0"/>
              <a:t>Література: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557338"/>
            <a:ext cx="8507288" cy="4751982"/>
          </a:xfrm>
        </p:spPr>
        <p:txBody>
          <a:bodyPr rtlCol="0">
            <a:normAutofit fontScale="85000" lnSpcReduction="20000"/>
          </a:bodyPr>
          <a:lstStyle/>
          <a:p>
            <a:pPr lvl="0"/>
            <a:r>
              <a:rPr lang="uk-UA" b="1" dirty="0" err="1"/>
              <a:t>Green</a:t>
            </a:r>
            <a:r>
              <a:rPr lang="uk-UA" b="1" dirty="0"/>
              <a:t>, K. C., </a:t>
            </a:r>
            <a:r>
              <a:rPr lang="uk-UA" b="1" dirty="0" err="1"/>
              <a:t>Armstrong</a:t>
            </a:r>
            <a:r>
              <a:rPr lang="uk-UA" b="1" dirty="0"/>
              <a:t>, J. S., &amp; </a:t>
            </a:r>
            <a:r>
              <a:rPr lang="uk-UA" b="1" dirty="0" err="1"/>
              <a:t>Graefe</a:t>
            </a:r>
            <a:r>
              <a:rPr lang="uk-UA" b="1" dirty="0"/>
              <a:t>, A. (1990). </a:t>
            </a:r>
            <a:r>
              <a:rPr lang="uk-UA" b="1" dirty="0" err="1"/>
              <a:t>Methods</a:t>
            </a:r>
            <a:r>
              <a:rPr lang="uk-UA" b="1" dirty="0"/>
              <a:t> </a:t>
            </a:r>
            <a:r>
              <a:rPr lang="uk-UA" b="1" dirty="0" err="1"/>
              <a:t>to</a:t>
            </a:r>
            <a:r>
              <a:rPr lang="uk-UA" b="1" dirty="0"/>
              <a:t> </a:t>
            </a:r>
            <a:r>
              <a:rPr lang="uk-UA" b="1" dirty="0" err="1"/>
              <a:t>elicit</a:t>
            </a:r>
            <a:r>
              <a:rPr lang="uk-UA" b="1" dirty="0"/>
              <a:t> </a:t>
            </a:r>
            <a:r>
              <a:rPr lang="uk-UA" b="1" dirty="0" err="1"/>
              <a:t>forecasts</a:t>
            </a:r>
            <a:r>
              <a:rPr lang="uk-UA" b="1" dirty="0"/>
              <a:t> </a:t>
            </a:r>
            <a:r>
              <a:rPr lang="uk-UA" b="1" dirty="0" err="1"/>
              <a:t>from</a:t>
            </a:r>
            <a:r>
              <a:rPr lang="uk-UA" b="1" dirty="0"/>
              <a:t> </a:t>
            </a:r>
            <a:r>
              <a:rPr lang="uk-UA" b="1" dirty="0" err="1"/>
              <a:t>groups</a:t>
            </a:r>
            <a:r>
              <a:rPr lang="uk-UA" b="1" dirty="0"/>
              <a:t>: </a:t>
            </a:r>
            <a:r>
              <a:rPr lang="uk-UA" b="1" dirty="0" err="1"/>
              <a:t>Delphi</a:t>
            </a:r>
            <a:r>
              <a:rPr lang="uk-UA" b="1" dirty="0"/>
              <a:t> </a:t>
            </a:r>
            <a:r>
              <a:rPr lang="uk-UA" b="1" dirty="0" err="1"/>
              <a:t>and</a:t>
            </a:r>
            <a:r>
              <a:rPr lang="uk-UA" b="1" dirty="0"/>
              <a:t> </a:t>
            </a:r>
            <a:r>
              <a:rPr lang="uk-UA" b="1" dirty="0" err="1"/>
              <a:t>prediction</a:t>
            </a:r>
            <a:r>
              <a:rPr lang="uk-UA" b="1" dirty="0"/>
              <a:t> </a:t>
            </a:r>
            <a:r>
              <a:rPr lang="uk-UA" b="1" dirty="0" err="1"/>
              <a:t>markets</a:t>
            </a:r>
            <a:r>
              <a:rPr lang="uk-UA" b="1" dirty="0"/>
              <a:t> </a:t>
            </a:r>
            <a:r>
              <a:rPr lang="uk-UA" b="1" dirty="0" err="1"/>
              <a:t>compared</a:t>
            </a:r>
            <a:r>
              <a:rPr lang="uk-UA" b="1" dirty="0"/>
              <a:t>. </a:t>
            </a:r>
            <a:r>
              <a:rPr lang="uk-UA" b="1" dirty="0" err="1"/>
              <a:t>Foresight</a:t>
            </a:r>
            <a:r>
              <a:rPr lang="uk-UA" b="1" dirty="0"/>
              <a:t>: </a:t>
            </a:r>
            <a:r>
              <a:rPr lang="uk-UA" b="1" dirty="0" err="1"/>
              <a:t>The</a:t>
            </a:r>
            <a:r>
              <a:rPr lang="uk-UA" b="1" dirty="0"/>
              <a:t> </a:t>
            </a:r>
            <a:r>
              <a:rPr lang="uk-UA" b="1" dirty="0" err="1"/>
              <a:t>International</a:t>
            </a:r>
            <a:r>
              <a:rPr lang="uk-UA" b="1" dirty="0"/>
              <a:t> </a:t>
            </a:r>
            <a:r>
              <a:rPr lang="uk-UA" b="1" dirty="0" err="1"/>
              <a:t>Journal</a:t>
            </a:r>
            <a:r>
              <a:rPr lang="uk-UA" b="1" dirty="0"/>
              <a:t> </a:t>
            </a:r>
            <a:r>
              <a:rPr lang="uk-UA" b="1" dirty="0" err="1"/>
              <a:t>of</a:t>
            </a:r>
            <a:r>
              <a:rPr lang="uk-UA" b="1" dirty="0"/>
              <a:t> </a:t>
            </a:r>
            <a:r>
              <a:rPr lang="uk-UA" b="1" dirty="0" err="1"/>
              <a:t>Applied</a:t>
            </a:r>
            <a:r>
              <a:rPr lang="uk-UA" b="1" dirty="0"/>
              <a:t> </a:t>
            </a:r>
            <a:r>
              <a:rPr lang="uk-UA" b="1" dirty="0" err="1"/>
              <a:t>Forecasting</a:t>
            </a:r>
            <a:endParaRPr lang="ru-RU" dirty="0"/>
          </a:p>
          <a:p>
            <a:r>
              <a:rPr lang="uk-UA" dirty="0"/>
              <a:t>У даній роботі </a:t>
            </a:r>
            <a:r>
              <a:rPr lang="uk-UA" dirty="0" err="1"/>
              <a:t>розглянено</a:t>
            </a:r>
            <a:r>
              <a:rPr lang="uk-UA" dirty="0"/>
              <a:t> застосування методу </a:t>
            </a:r>
            <a:r>
              <a:rPr lang="uk-UA" dirty="0" err="1"/>
              <a:t>Делфі</a:t>
            </a:r>
            <a:r>
              <a:rPr lang="uk-UA" dirty="0"/>
              <a:t> при прогнозуванні міжнародних ринків валют, фондових бірж, трендів розвитку економік держав на міжнародному рівні. В якості прикладу </a:t>
            </a:r>
            <a:r>
              <a:rPr lang="uk-UA" dirty="0" err="1"/>
              <a:t>розгянена</a:t>
            </a:r>
            <a:r>
              <a:rPr lang="uk-UA" dirty="0"/>
              <a:t> задача оцінки перспективних фондових бірж у США.</a:t>
            </a:r>
            <a:endParaRPr lang="ru-RU" dirty="0"/>
          </a:p>
          <a:p>
            <a:pPr lvl="0"/>
            <a:r>
              <a:rPr lang="en-US" b="1" dirty="0" err="1"/>
              <a:t>Yellis</a:t>
            </a:r>
            <a:r>
              <a:rPr lang="en-US" b="1" dirty="0"/>
              <a:t> Brown</a:t>
            </a:r>
            <a:r>
              <a:rPr lang="uk-UA" b="1" dirty="0"/>
              <a:t> (1955). "</a:t>
            </a:r>
            <a:r>
              <a:rPr lang="en-US" b="1" dirty="0"/>
              <a:t>Delphi Process</a:t>
            </a:r>
            <a:r>
              <a:rPr lang="uk-UA" b="1" dirty="0"/>
              <a:t>: </a:t>
            </a:r>
            <a:r>
              <a:rPr lang="en-US" b="1" dirty="0"/>
              <a:t>A great depression and other economics fallen</a:t>
            </a:r>
            <a:r>
              <a:rPr lang="uk-UA" b="1" dirty="0"/>
              <a:t>"</a:t>
            </a:r>
            <a:r>
              <a:rPr lang="uk-UA" dirty="0"/>
              <a:t>	</a:t>
            </a:r>
            <a:endParaRPr lang="ru-RU" dirty="0"/>
          </a:p>
          <a:p>
            <a:r>
              <a:rPr lang="uk-UA" dirty="0"/>
              <a:t>Спроба оцінити, як існування методу </a:t>
            </a:r>
            <a:r>
              <a:rPr lang="uk-UA" dirty="0" err="1"/>
              <a:t>Дельфі</a:t>
            </a:r>
            <a:r>
              <a:rPr lang="uk-UA" dirty="0"/>
              <a:t> могло би </a:t>
            </a:r>
            <a:r>
              <a:rPr lang="uk-UA" dirty="0" err="1"/>
              <a:t>повпливати</a:t>
            </a:r>
            <a:r>
              <a:rPr lang="uk-UA" dirty="0"/>
              <a:t> на перебіг Великої депресії в США чи можливо було </a:t>
            </a:r>
            <a:r>
              <a:rPr lang="uk-UA" dirty="0" err="1"/>
              <a:t>було</a:t>
            </a:r>
            <a:r>
              <a:rPr lang="uk-UA" dirty="0"/>
              <a:t> </a:t>
            </a:r>
            <a:r>
              <a:rPr lang="uk-UA" dirty="0" err="1"/>
              <a:t>здіснити</a:t>
            </a:r>
            <a:r>
              <a:rPr lang="uk-UA" dirty="0"/>
              <a:t> превентивні заходи для уникнення або зменшення наслідків цієї ситуації. Автор схвально відкликається про метод, вказуючи на те, що провівши аналіз економіки, можна було провести ряд необхідних заходів</a:t>
            </a:r>
            <a:r>
              <a:rPr lang="uk-UA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uk-UA" dirty="0" smtClean="0"/>
              <a:t>Література: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557338"/>
            <a:ext cx="8507288" cy="4751982"/>
          </a:xfrm>
        </p:spPr>
        <p:txBody>
          <a:bodyPr rtlCol="0">
            <a:normAutofit fontScale="92500" lnSpcReduction="20000"/>
          </a:bodyPr>
          <a:lstStyle/>
          <a:p>
            <a:pPr lvl="0"/>
            <a:r>
              <a:rPr lang="en-US" b="1" dirty="0"/>
              <a:t>Michael Adler, </a:t>
            </a:r>
            <a:r>
              <a:rPr lang="en-US" b="1" dirty="0" err="1"/>
              <a:t>Erio</a:t>
            </a:r>
            <a:r>
              <a:rPr lang="en-US" b="1" dirty="0"/>
              <a:t> </a:t>
            </a:r>
            <a:r>
              <a:rPr lang="en-US" b="1" dirty="0" err="1"/>
              <a:t>Ziglio</a:t>
            </a:r>
            <a:r>
              <a:rPr lang="en-US" b="1" dirty="0"/>
              <a:t> (eds.) (1996), Gazing Into the Oracle: The Delphi Method and Its Application to Social Policy and Public Health, London: Kingsley Publishers</a:t>
            </a:r>
            <a:endParaRPr lang="ru-RU" dirty="0"/>
          </a:p>
          <a:p>
            <a:r>
              <a:rPr lang="uk-UA" dirty="0"/>
              <a:t>Книга розділена на дві частини: Частина 1 містить глави теоретичних, методологічних і практичних питань - у тому числі комп'ютеризацію - які виконуються за методом </a:t>
            </a:r>
            <a:r>
              <a:rPr lang="uk-UA" dirty="0" err="1"/>
              <a:t>Делфі</a:t>
            </a:r>
            <a:r>
              <a:rPr lang="uk-UA" dirty="0"/>
              <a:t>, Частина 2 складається з ряду практичних прикладів, які ілюструють застосування методу </a:t>
            </a:r>
            <a:r>
              <a:rPr lang="uk-UA" dirty="0" err="1"/>
              <a:t>Делфі</a:t>
            </a:r>
            <a:r>
              <a:rPr lang="uk-UA" dirty="0"/>
              <a:t> до ряду проблем в галузі соціальної політики та охорони здоров'я.</a:t>
            </a:r>
            <a:endParaRPr lang="ru-RU" dirty="0"/>
          </a:p>
          <a:p>
            <a:pPr lvl="0"/>
            <a:r>
              <a:rPr lang="uk-UA" b="1" dirty="0"/>
              <a:t>THE DELPHI METHOD </a:t>
            </a:r>
            <a:r>
              <a:rPr lang="uk-UA" b="1" dirty="0" err="1"/>
              <a:t>by</a:t>
            </a:r>
            <a:r>
              <a:rPr lang="uk-UA" b="1" dirty="0"/>
              <a:t> </a:t>
            </a:r>
            <a:r>
              <a:rPr lang="uk-UA" b="1" dirty="0" err="1"/>
              <a:t>Theodore</a:t>
            </a:r>
            <a:r>
              <a:rPr lang="uk-UA" b="1" dirty="0"/>
              <a:t> J. </a:t>
            </a:r>
            <a:r>
              <a:rPr lang="uk-UA" b="1" dirty="0" err="1"/>
              <a:t>Gordon</a:t>
            </a:r>
            <a:endParaRPr lang="ru-RU" dirty="0"/>
          </a:p>
          <a:p>
            <a:r>
              <a:rPr lang="uk-UA" dirty="0"/>
              <a:t>Книга описує структуру метода </a:t>
            </a:r>
            <a:r>
              <a:rPr lang="uk-UA" dirty="0" err="1"/>
              <a:t>Делфі</a:t>
            </a:r>
            <a:r>
              <a:rPr lang="uk-UA" dirty="0"/>
              <a:t>, його переваги та недоліки, а також численні приклади використання метода для оцінки причин росту населення, оцінки міжнародних відносин, тощо</a:t>
            </a:r>
            <a:endParaRPr lang="ru-RU" dirty="0"/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193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561456"/>
            <a:ext cx="8229600" cy="1371600"/>
          </a:xfrm>
        </p:spPr>
        <p:txBody>
          <a:bodyPr/>
          <a:lstStyle/>
          <a:p>
            <a:pPr marL="0" indent="0" algn="ctr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uk-UA" dirty="0" smtClean="0"/>
              <a:t>Дякуємо за увагу!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424936" cy="1008112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uk-UA" dirty="0" smtClean="0"/>
              <a:t>Математична постановка задачі: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251520" y="1196752"/>
            <a:ext cx="8640960" cy="5400600"/>
          </a:xfrm>
        </p:spPr>
        <p:txBody>
          <a:bodyPr>
            <a:normAutofit/>
          </a:bodyPr>
          <a:lstStyle/>
          <a:p>
            <a:r>
              <a:rPr lang="uk-UA" dirty="0" smtClean="0"/>
              <a:t> </a:t>
            </a:r>
            <a:endParaRPr lang="en-US" dirty="0" smtClean="0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340768"/>
            <a:ext cx="6859369" cy="4484564"/>
          </a:xfrm>
          <a:prstGeom prst="rect">
            <a:avLst/>
          </a:prstGeom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2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00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90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90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09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90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6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89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424936" cy="1008112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uk-UA" dirty="0" smtClean="0"/>
              <a:t>Розв’язання задачі: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251520" y="1196752"/>
            <a:ext cx="8640960" cy="5400600"/>
          </a:xfrm>
        </p:spPr>
        <p:txBody>
          <a:bodyPr>
            <a:normAutofit/>
          </a:bodyPr>
          <a:lstStyle/>
          <a:p>
            <a:r>
              <a:rPr lang="uk-UA" dirty="0" smtClean="0"/>
              <a:t>Розглянемо послідовність кроків методу </a:t>
            </a:r>
            <a:r>
              <a:rPr lang="uk-UA" dirty="0" err="1" smtClean="0"/>
              <a:t>Делфі</a:t>
            </a:r>
            <a:r>
              <a:rPr lang="uk-UA" dirty="0" smtClean="0"/>
              <a:t> та отримані результати на прикладі продукту №1 і 4-го показника – кількість посівних площ:</a:t>
            </a:r>
          </a:p>
          <a:p>
            <a:r>
              <a:rPr lang="uk-UA" dirty="0" smtClean="0"/>
              <a:t>Спершу покажемо всі інтервальні оцінки:</a:t>
            </a:r>
          </a:p>
          <a:p>
            <a:endParaRPr lang="uk-UA" dirty="0" smtClean="0"/>
          </a:p>
          <a:p>
            <a:pPr lvl="1"/>
            <a:endParaRPr lang="uk-UA" dirty="0" smtClean="0"/>
          </a:p>
          <a:p>
            <a:pPr lvl="1"/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995139"/>
            <a:ext cx="7484296" cy="379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424936" cy="1008112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uk-UA" dirty="0" smtClean="0"/>
              <a:t>Розв’язання задачі:</a:t>
            </a:r>
            <a:endParaRPr lang="uk-UA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3136" y="1340769"/>
            <a:ext cx="4538864" cy="222220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902" y="1484618"/>
            <a:ext cx="4134032" cy="207818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2" y="3717032"/>
            <a:ext cx="4641350" cy="2305507"/>
          </a:xfrm>
          <a:prstGeom prst="rect">
            <a:avLst/>
          </a:prstGeom>
        </p:spPr>
      </p:pic>
      <p:sp>
        <p:nvSpPr>
          <p:cNvPr id="8" name="Объект 3"/>
          <p:cNvSpPr>
            <a:spLocks noGrp="1"/>
          </p:cNvSpPr>
          <p:nvPr>
            <p:ph sz="quarter" idx="1"/>
          </p:nvPr>
        </p:nvSpPr>
        <p:spPr>
          <a:xfrm>
            <a:off x="5148064" y="3562808"/>
            <a:ext cx="3698870" cy="2459732"/>
          </a:xfrm>
        </p:spPr>
        <p:txBody>
          <a:bodyPr>
            <a:normAutofit/>
          </a:bodyPr>
          <a:lstStyle/>
          <a:p>
            <a:r>
              <a:rPr lang="uk-UA" dirty="0" smtClean="0"/>
              <a:t>Для зручності можемо переглядати будь-яку підмножину оцінок</a:t>
            </a:r>
          </a:p>
          <a:p>
            <a:endParaRPr lang="uk-UA" dirty="0" smtClean="0"/>
          </a:p>
          <a:p>
            <a:pPr lvl="1"/>
            <a:endParaRPr lang="uk-UA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263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424936" cy="1008112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uk-UA" dirty="0" smtClean="0"/>
              <a:t>Інтервальні оцінки: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251520" y="1196752"/>
            <a:ext cx="8640960" cy="5400600"/>
          </a:xfrm>
        </p:spPr>
        <p:txBody>
          <a:bodyPr>
            <a:normAutofit/>
          </a:bodyPr>
          <a:lstStyle/>
          <a:p>
            <a:r>
              <a:rPr lang="uk-UA" dirty="0" smtClean="0"/>
              <a:t>На основі точкових оцінок будуємо інтервальні, враховуючи рівень впевненості експерта у оцінці:</a:t>
            </a:r>
          </a:p>
          <a:p>
            <a:pPr lvl="1"/>
            <a:endParaRPr lang="en-US" dirty="0" smtClean="0"/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117" y="2132856"/>
            <a:ext cx="828092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Объект 3"/>
          <p:cNvSpPr>
            <a:spLocks noGrp="1"/>
          </p:cNvSpPr>
          <p:nvPr>
            <p:ph sz="quarter" idx="1"/>
          </p:nvPr>
        </p:nvSpPr>
        <p:spPr>
          <a:xfrm>
            <a:off x="271490" y="2852936"/>
            <a:ext cx="8640960" cy="3387234"/>
          </a:xfrm>
        </p:spPr>
        <p:txBody>
          <a:bodyPr>
            <a:normAutofit/>
          </a:bodyPr>
          <a:lstStyle/>
          <a:p>
            <a:r>
              <a:rPr lang="uk-UA" dirty="0" smtClean="0"/>
              <a:t>Ми маємо можливість переглянути будь-яку із інтервальних оцінок</a:t>
            </a:r>
          </a:p>
          <a:p>
            <a:pPr lvl="1"/>
            <a:endParaRPr lang="en-US" dirty="0" smtClean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221088"/>
            <a:ext cx="4309989" cy="186270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204578"/>
            <a:ext cx="4119181" cy="182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4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424936" cy="1008112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uk-UA" dirty="0" smtClean="0"/>
              <a:t>Інтервальні оцінки:</a:t>
            </a:r>
            <a:endParaRPr lang="uk-UA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26516" y="1268760"/>
            <a:ext cx="85629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424936" cy="1008112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75000"/>
                </a:schemeClr>
              </a:buClr>
              <a:defRPr/>
            </a:pPr>
            <a:r>
              <a:rPr lang="uk-UA" b="1" dirty="0"/>
              <a:t>Обчислення функціоналу </a:t>
            </a:r>
            <a:r>
              <a:rPr lang="uk-UA" b="1" dirty="0" smtClean="0"/>
              <a:t>якості</a:t>
            </a:r>
            <a:r>
              <a:rPr lang="uk-UA" dirty="0" smtClean="0"/>
              <a:t>: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251520" y="1196752"/>
            <a:ext cx="8640960" cy="5400600"/>
          </a:xfrm>
        </p:spPr>
        <p:txBody>
          <a:bodyPr>
            <a:normAutofit/>
          </a:bodyPr>
          <a:lstStyle/>
          <a:p>
            <a:r>
              <a:rPr lang="uk-UA" dirty="0" smtClean="0"/>
              <a:t>Всі наступні оцінки представлені на одному графіку, для зручності є можливість обирати, які із них відображатимуться у даний момент.</a:t>
            </a:r>
          </a:p>
          <a:p>
            <a:r>
              <a:rPr lang="uk-UA" b="1" dirty="0"/>
              <a:t>Математичне середнє</a:t>
            </a:r>
            <a:endParaRPr lang="ru-RU" dirty="0"/>
          </a:p>
          <a:p>
            <a:r>
              <a:rPr lang="uk-UA" dirty="0" smtClean="0"/>
              <a:t>Середню оцінку шукатимемо так:</a:t>
            </a:r>
          </a:p>
          <a:p>
            <a:endParaRPr lang="en-US" dirty="0" smtClean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501008"/>
            <a:ext cx="6480720" cy="828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508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ROOT@WA6BEYXO5ADDFKNH" val="589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1669</TotalTime>
  <Words>853</Words>
  <Application>Microsoft Office PowerPoint</Application>
  <PresentationFormat>Экран (4:3)</PresentationFormat>
  <Paragraphs>93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43" baseType="lpstr">
      <vt:lpstr>Arial</vt:lpstr>
      <vt:lpstr>Bookman Old Style</vt:lpstr>
      <vt:lpstr>Calibri</vt:lpstr>
      <vt:lpstr>Cambria</vt:lpstr>
      <vt:lpstr>Georgia</vt:lpstr>
      <vt:lpstr>Gill Sans MT</vt:lpstr>
      <vt:lpstr>Times New Roman</vt:lpstr>
      <vt:lpstr>TimesNewRomanPSMT</vt:lpstr>
      <vt:lpstr>Wingdings</vt:lpstr>
      <vt:lpstr>Wingdings 3</vt:lpstr>
      <vt:lpstr>Начальная</vt:lpstr>
      <vt:lpstr>Лабораторна робота №7</vt:lpstr>
      <vt:lpstr>Постановка задачі:</vt:lpstr>
      <vt:lpstr>Постановка задачі:</vt:lpstr>
      <vt:lpstr>Математична постановка задачі:</vt:lpstr>
      <vt:lpstr>Розв’язання задачі:</vt:lpstr>
      <vt:lpstr>Розв’язання задачі:</vt:lpstr>
      <vt:lpstr>Інтервальні оцінки:</vt:lpstr>
      <vt:lpstr>Інтервальні оцінки:</vt:lpstr>
      <vt:lpstr>Обчислення функціоналу якості:</vt:lpstr>
      <vt:lpstr>Середня оцінка:</vt:lpstr>
      <vt:lpstr>Інтервальна інтегровна оцінка:</vt:lpstr>
      <vt:lpstr>Інтервальна інтегровна оцінка :</vt:lpstr>
      <vt:lpstr>Інтервальна гауссівська щільність:</vt:lpstr>
      <vt:lpstr>Інтервальна гауссівська щільність:</vt:lpstr>
      <vt:lpstr>Обчислення функціоналу якості:</vt:lpstr>
      <vt:lpstr>Обчислення медіани кластеру:</vt:lpstr>
      <vt:lpstr>Медіана кластеру :</vt:lpstr>
      <vt:lpstr>Медіана кластеру :</vt:lpstr>
      <vt:lpstr>Формування довірчого інтервалу:</vt:lpstr>
      <vt:lpstr>Формування довірчого інтервалу:</vt:lpstr>
      <vt:lpstr>Формування довірчого інтервалу:</vt:lpstr>
      <vt:lpstr>Аналіз узгодженості оцінок у кластері:</vt:lpstr>
      <vt:lpstr>Аналіз узгодженості оцінок у кластері:</vt:lpstr>
      <vt:lpstr>Аналіз узгодженості оцінок у кластері:</vt:lpstr>
      <vt:lpstr>Аналіз отриманих результатів:</vt:lpstr>
      <vt:lpstr>Аналіз отриманих результатів:</vt:lpstr>
      <vt:lpstr>Аналіз отриманих результатів:</vt:lpstr>
      <vt:lpstr>Аналіз отриманих результатів:</vt:lpstr>
      <vt:lpstr>Інтерфейс:</vt:lpstr>
      <vt:lpstr>Література:</vt:lpstr>
      <vt:lpstr>Література:</vt:lpstr>
      <vt:lpstr>Дякуємо за увагу!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робота №2</dc:title>
  <dc:creator>Іруся</dc:creator>
  <cp:lastModifiedBy>Katya Matviyiv</cp:lastModifiedBy>
  <cp:revision>99</cp:revision>
  <dcterms:created xsi:type="dcterms:W3CDTF">2011-11-20T15:35:57Z</dcterms:created>
  <dcterms:modified xsi:type="dcterms:W3CDTF">2017-04-05T07:42:40Z</dcterms:modified>
</cp:coreProperties>
</file>