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97" r:id="rId4"/>
    <p:sldId id="298" r:id="rId6"/>
    <p:sldId id="295" r:id="rId7"/>
    <p:sldId id="292" r:id="rId8"/>
    <p:sldId id="294" r:id="rId9"/>
    <p:sldId id="274" r:id="rId10"/>
    <p:sldId id="276" r:id="rId11"/>
    <p:sldId id="275" r:id="rId12"/>
    <p:sldId id="261" r:id="rId13"/>
    <p:sldId id="259" r:id="rId14"/>
    <p:sldId id="260" r:id="rId15"/>
    <p:sldId id="262" r:id="rId16"/>
    <p:sldId id="277" r:id="rId17"/>
    <p:sldId id="279" r:id="rId18"/>
    <p:sldId id="263" r:id="rId19"/>
    <p:sldId id="281" r:id="rId20"/>
    <p:sldId id="280" r:id="rId21"/>
    <p:sldId id="282" r:id="rId22"/>
    <p:sldId id="28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gs_MEC013v020101p</a:t>
            </a:r>
            <a:r>
              <a:rPr lang="zh-CN" altLang="en-US"/>
              <a:t>对</a:t>
            </a:r>
            <a:r>
              <a:rPr lang="en-US" altLang="zh-CN"/>
              <a:t>Location</a:t>
            </a:r>
            <a:r>
              <a:rPr lang="zh-CN" altLang="en-US"/>
              <a:t>服务有定义，可以参考实现相关的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https://zhuanlan.zhihu.com/p/137934225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云网融合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网络提供的能力</a:t>
            </a:r>
            <a:r>
              <a:rPr lang="en-US" altLang="zh-CN">
                <a:sym typeface="+mn-ea"/>
              </a:rPr>
              <a:t>SSC</a:t>
            </a:r>
            <a:r>
              <a:rPr lang="zh-CN" altLang="en-US">
                <a:sym typeface="+mn-ea"/>
              </a:rPr>
              <a:t>、事件，</a:t>
            </a:r>
            <a:r>
              <a:rPr lang="en-US" altLang="zh-CN">
                <a:sym typeface="+mn-ea"/>
              </a:rPr>
              <a:t>PaaS</a:t>
            </a:r>
            <a:r>
              <a:rPr lang="zh-CN" altLang="en-US">
                <a:sym typeface="+mn-ea"/>
              </a:rPr>
              <a:t>对接网络，为应用层提供框架、流程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UPF-UPF</a:t>
            </a:r>
            <a:r>
              <a:rPr lang="zh-CN" altLang="en-US">
                <a:sym typeface="+mn-ea"/>
              </a:rPr>
              <a:t>互连，</a:t>
            </a:r>
            <a:r>
              <a:rPr lang="en-US" altLang="zh-CN">
                <a:sym typeface="+mn-ea"/>
              </a:rPr>
              <a:t>PaaS</a:t>
            </a:r>
            <a:r>
              <a:rPr lang="zh-CN" altLang="en-US">
                <a:sym typeface="+mn-ea"/>
              </a:rPr>
              <a:t>对接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</a:t>
            </a:r>
            <a:r>
              <a:rPr lang="en-US" altLang="zh-CN">
                <a:sym typeface="+mn-ea"/>
              </a:rPr>
              <a:t>Edge mesh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https://www.sohu.com/a/432882553_734726?spm=smpc.author.fd-d.6.1610355291806h7HH1VX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高可靠保障：结合uRLLC双链路特性，采用双PDU会话不同切片，UE和DN间使用两条独立的网络路径，一条路径上任意网络节点故障，包括RAN、UPF、交换机、路由器等设备，UE和DN间数据帧零丢失。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400"/>
              <a:t>A</a:t>
            </a:r>
            <a:r>
              <a:rPr lang="zh-CN" altLang="en-US" sz="4400"/>
              <a:t>pplication mobility and service continuity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Jun Cao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415290"/>
          </a:xfrm>
        </p:spPr>
        <p:txBody>
          <a:bodyPr>
            <a:noAutofit/>
          </a:bodyPr>
          <a:p>
            <a:r>
              <a:rPr lang="en-US" altLang="zh-CN" sz="2800">
                <a:sym typeface="+mn-ea"/>
              </a:rPr>
              <a:t>Use case overview: Application migration</a:t>
            </a:r>
            <a:endParaRPr lang="en-US" altLang="zh-CN" sz="2800">
              <a:sym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613025" y="5831205"/>
            <a:ext cx="42481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613025" y="5360035"/>
            <a:ext cx="672465" cy="240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613025" y="4575810"/>
            <a:ext cx="672465" cy="617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12085" y="4683760"/>
            <a:ext cx="47434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651250" y="5360035"/>
            <a:ext cx="67246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?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651250" y="4575810"/>
            <a:ext cx="798195" cy="61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Cloud Edge</a:t>
            </a:r>
            <a:endParaRPr lang="en-US" altLang="zh-CN" sz="900" b="1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3312795" y="4801870"/>
            <a:ext cx="338455" cy="1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3" idx="0"/>
            <a:endCxn id="66" idx="2"/>
          </p:cNvCxnSpPr>
          <p:nvPr/>
        </p:nvCxnSpPr>
        <p:spPr>
          <a:xfrm flipV="1">
            <a:off x="2825750" y="4923790"/>
            <a:ext cx="123825" cy="90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750310" y="4686300"/>
            <a:ext cx="47434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04355" y="5839460"/>
            <a:ext cx="42481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4355" y="5368290"/>
            <a:ext cx="672465" cy="240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4355" y="4584065"/>
            <a:ext cx="672465" cy="617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03415" y="4692015"/>
            <a:ext cx="47434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42580" y="5368290"/>
            <a:ext cx="67246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?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2580" y="4584065"/>
            <a:ext cx="672465" cy="61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Cloud</a:t>
            </a:r>
            <a:endParaRPr lang="en-US" altLang="zh-CN" sz="900" b="1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604125" y="4810125"/>
            <a:ext cx="338455" cy="1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0"/>
            <a:endCxn id="7" idx="2"/>
          </p:cNvCxnSpPr>
          <p:nvPr/>
        </p:nvCxnSpPr>
        <p:spPr>
          <a:xfrm flipV="1">
            <a:off x="7117080" y="4932045"/>
            <a:ext cx="123825" cy="90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041640" y="4694555"/>
            <a:ext cx="47434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4030" y="5839460"/>
            <a:ext cx="42481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94030" y="5368290"/>
            <a:ext cx="672465" cy="240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4030" y="4584065"/>
            <a:ext cx="672465" cy="617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3090" y="4692015"/>
            <a:ext cx="47434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32255" y="5368290"/>
            <a:ext cx="67246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?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532255" y="4584065"/>
            <a:ext cx="817880" cy="61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Cloud Edge</a:t>
            </a:r>
            <a:endParaRPr lang="en-US" altLang="zh-CN" sz="900" b="1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1193800" y="4810125"/>
            <a:ext cx="338455" cy="1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6" idx="0"/>
            <a:endCxn id="29" idx="2"/>
          </p:cNvCxnSpPr>
          <p:nvPr/>
        </p:nvCxnSpPr>
        <p:spPr>
          <a:xfrm flipV="1">
            <a:off x="706755" y="4932045"/>
            <a:ext cx="123825" cy="90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631315" y="4694555"/>
            <a:ext cx="47434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765810" y="4934585"/>
            <a:ext cx="1255395" cy="900430"/>
          </a:xfrm>
          <a:custGeom>
            <a:avLst/>
            <a:gdLst>
              <a:gd name="connisteX0" fmla="*/ 0 w 1255395"/>
              <a:gd name="connsiteY0" fmla="*/ 1044575 h 1044575"/>
              <a:gd name="connisteX1" fmla="*/ 9525 w 1255395"/>
              <a:gd name="connsiteY1" fmla="*/ 967740 h 1044575"/>
              <a:gd name="connisteX2" fmla="*/ 47625 w 1255395"/>
              <a:gd name="connsiteY2" fmla="*/ 901065 h 1044575"/>
              <a:gd name="connisteX3" fmla="*/ 57150 w 1255395"/>
              <a:gd name="connsiteY3" fmla="*/ 833755 h 1044575"/>
              <a:gd name="connisteX4" fmla="*/ 76200 w 1255395"/>
              <a:gd name="connsiteY4" fmla="*/ 766445 h 1044575"/>
              <a:gd name="connisteX5" fmla="*/ 86360 w 1255395"/>
              <a:gd name="connsiteY5" fmla="*/ 699770 h 1044575"/>
              <a:gd name="connisteX6" fmla="*/ 86360 w 1255395"/>
              <a:gd name="connsiteY6" fmla="*/ 613410 h 1044575"/>
              <a:gd name="connisteX7" fmla="*/ 95885 w 1255395"/>
              <a:gd name="connsiteY7" fmla="*/ 546100 h 1044575"/>
              <a:gd name="connisteX8" fmla="*/ 114935 w 1255395"/>
              <a:gd name="connsiteY8" fmla="*/ 421640 h 1044575"/>
              <a:gd name="connisteX9" fmla="*/ 114935 w 1255395"/>
              <a:gd name="connsiteY9" fmla="*/ 354330 h 1044575"/>
              <a:gd name="connisteX10" fmla="*/ 133985 w 1255395"/>
              <a:gd name="connsiteY10" fmla="*/ 248920 h 1044575"/>
              <a:gd name="connisteX11" fmla="*/ 181610 w 1255395"/>
              <a:gd name="connsiteY11" fmla="*/ 153035 h 1044575"/>
              <a:gd name="connisteX12" fmla="*/ 248920 w 1255395"/>
              <a:gd name="connsiteY12" fmla="*/ 133985 h 1044575"/>
              <a:gd name="connisteX13" fmla="*/ 325755 w 1255395"/>
              <a:gd name="connsiteY13" fmla="*/ 133985 h 1044575"/>
              <a:gd name="connisteX14" fmla="*/ 393065 w 1255395"/>
              <a:gd name="connsiteY14" fmla="*/ 124460 h 1044575"/>
              <a:gd name="connisteX15" fmla="*/ 459740 w 1255395"/>
              <a:gd name="connsiteY15" fmla="*/ 124460 h 1044575"/>
              <a:gd name="connisteX16" fmla="*/ 536575 w 1255395"/>
              <a:gd name="connsiteY16" fmla="*/ 124460 h 1044575"/>
              <a:gd name="connisteX17" fmla="*/ 603885 w 1255395"/>
              <a:gd name="connsiteY17" fmla="*/ 124460 h 1044575"/>
              <a:gd name="connisteX18" fmla="*/ 670560 w 1255395"/>
              <a:gd name="connsiteY18" fmla="*/ 124460 h 1044575"/>
              <a:gd name="connisteX19" fmla="*/ 737870 w 1255395"/>
              <a:gd name="connsiteY19" fmla="*/ 124460 h 1044575"/>
              <a:gd name="connisteX20" fmla="*/ 805180 w 1255395"/>
              <a:gd name="connsiteY20" fmla="*/ 133985 h 1044575"/>
              <a:gd name="connisteX21" fmla="*/ 890905 w 1255395"/>
              <a:gd name="connsiteY21" fmla="*/ 133985 h 1044575"/>
              <a:gd name="connisteX22" fmla="*/ 1073150 w 1255395"/>
              <a:gd name="connsiteY22" fmla="*/ 143510 h 1044575"/>
              <a:gd name="connisteX23" fmla="*/ 1140460 w 1255395"/>
              <a:gd name="connsiteY23" fmla="*/ 143510 h 1044575"/>
              <a:gd name="connisteX24" fmla="*/ 1217295 w 1255395"/>
              <a:gd name="connsiteY24" fmla="*/ 133985 h 1044575"/>
              <a:gd name="connisteX25" fmla="*/ 1245870 w 1255395"/>
              <a:gd name="connsiteY25" fmla="*/ 67310 h 1044575"/>
              <a:gd name="connisteX26" fmla="*/ 1255395 w 1255395"/>
              <a:gd name="connsiteY26" fmla="*/ 0 h 1044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</a:cxnLst>
            <a:rect l="l" t="t" r="r" b="b"/>
            <a:pathLst>
              <a:path w="1255395" h="1044575">
                <a:moveTo>
                  <a:pt x="0" y="1044575"/>
                </a:moveTo>
                <a:cubicBezTo>
                  <a:pt x="1270" y="1030605"/>
                  <a:pt x="0" y="996315"/>
                  <a:pt x="9525" y="967740"/>
                </a:cubicBezTo>
                <a:cubicBezTo>
                  <a:pt x="19050" y="939165"/>
                  <a:pt x="38100" y="927735"/>
                  <a:pt x="47625" y="901065"/>
                </a:cubicBezTo>
                <a:cubicBezTo>
                  <a:pt x="57150" y="874395"/>
                  <a:pt x="51435" y="860425"/>
                  <a:pt x="57150" y="833755"/>
                </a:cubicBezTo>
                <a:cubicBezTo>
                  <a:pt x="62865" y="807085"/>
                  <a:pt x="70485" y="793115"/>
                  <a:pt x="76200" y="766445"/>
                </a:cubicBezTo>
                <a:cubicBezTo>
                  <a:pt x="81915" y="739775"/>
                  <a:pt x="84455" y="730250"/>
                  <a:pt x="86360" y="699770"/>
                </a:cubicBezTo>
                <a:cubicBezTo>
                  <a:pt x="88265" y="669290"/>
                  <a:pt x="84455" y="643890"/>
                  <a:pt x="86360" y="613410"/>
                </a:cubicBezTo>
                <a:cubicBezTo>
                  <a:pt x="88265" y="582930"/>
                  <a:pt x="90170" y="584200"/>
                  <a:pt x="95885" y="546100"/>
                </a:cubicBezTo>
                <a:cubicBezTo>
                  <a:pt x="101600" y="508000"/>
                  <a:pt x="111125" y="459740"/>
                  <a:pt x="114935" y="421640"/>
                </a:cubicBezTo>
                <a:cubicBezTo>
                  <a:pt x="118745" y="383540"/>
                  <a:pt x="111125" y="388620"/>
                  <a:pt x="114935" y="354330"/>
                </a:cubicBezTo>
                <a:cubicBezTo>
                  <a:pt x="118745" y="320040"/>
                  <a:pt x="120650" y="288925"/>
                  <a:pt x="133985" y="248920"/>
                </a:cubicBezTo>
                <a:cubicBezTo>
                  <a:pt x="147320" y="208915"/>
                  <a:pt x="158750" y="175895"/>
                  <a:pt x="181610" y="153035"/>
                </a:cubicBezTo>
                <a:cubicBezTo>
                  <a:pt x="204470" y="130175"/>
                  <a:pt x="220345" y="137795"/>
                  <a:pt x="248920" y="133985"/>
                </a:cubicBezTo>
                <a:cubicBezTo>
                  <a:pt x="277495" y="130175"/>
                  <a:pt x="297180" y="135890"/>
                  <a:pt x="325755" y="133985"/>
                </a:cubicBezTo>
                <a:cubicBezTo>
                  <a:pt x="354330" y="132080"/>
                  <a:pt x="366395" y="126365"/>
                  <a:pt x="393065" y="124460"/>
                </a:cubicBezTo>
                <a:cubicBezTo>
                  <a:pt x="419735" y="122555"/>
                  <a:pt x="431165" y="124460"/>
                  <a:pt x="459740" y="124460"/>
                </a:cubicBezTo>
                <a:cubicBezTo>
                  <a:pt x="488315" y="124460"/>
                  <a:pt x="508000" y="124460"/>
                  <a:pt x="536575" y="124460"/>
                </a:cubicBezTo>
                <a:cubicBezTo>
                  <a:pt x="565150" y="124460"/>
                  <a:pt x="577215" y="124460"/>
                  <a:pt x="603885" y="124460"/>
                </a:cubicBezTo>
                <a:cubicBezTo>
                  <a:pt x="630555" y="124460"/>
                  <a:pt x="643890" y="124460"/>
                  <a:pt x="670560" y="124460"/>
                </a:cubicBezTo>
                <a:cubicBezTo>
                  <a:pt x="697230" y="124460"/>
                  <a:pt x="711200" y="122555"/>
                  <a:pt x="737870" y="124460"/>
                </a:cubicBezTo>
                <a:cubicBezTo>
                  <a:pt x="764540" y="126365"/>
                  <a:pt x="774700" y="132080"/>
                  <a:pt x="805180" y="133985"/>
                </a:cubicBezTo>
                <a:cubicBezTo>
                  <a:pt x="835660" y="135890"/>
                  <a:pt x="837565" y="132080"/>
                  <a:pt x="890905" y="133985"/>
                </a:cubicBezTo>
                <a:cubicBezTo>
                  <a:pt x="944245" y="135890"/>
                  <a:pt x="1022985" y="141605"/>
                  <a:pt x="1073150" y="143510"/>
                </a:cubicBezTo>
                <a:cubicBezTo>
                  <a:pt x="1123315" y="145415"/>
                  <a:pt x="1111885" y="145415"/>
                  <a:pt x="1140460" y="143510"/>
                </a:cubicBezTo>
                <a:cubicBezTo>
                  <a:pt x="1169035" y="141605"/>
                  <a:pt x="1196340" y="149225"/>
                  <a:pt x="1217295" y="133985"/>
                </a:cubicBezTo>
                <a:cubicBezTo>
                  <a:pt x="1238250" y="118745"/>
                  <a:pt x="1238250" y="93980"/>
                  <a:pt x="1245870" y="67310"/>
                </a:cubicBezTo>
                <a:cubicBezTo>
                  <a:pt x="1253490" y="40640"/>
                  <a:pt x="1254125" y="12065"/>
                  <a:pt x="1255395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72330" y="5839460"/>
            <a:ext cx="42481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72330" y="5368290"/>
            <a:ext cx="672465" cy="240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672330" y="4584065"/>
            <a:ext cx="672465" cy="617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71390" y="4692015"/>
            <a:ext cx="47434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710555" y="5368290"/>
            <a:ext cx="67246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?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710555" y="4584065"/>
            <a:ext cx="672465" cy="617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900" b="1">
                <a:solidFill>
                  <a:schemeClr val="tx1"/>
                </a:solidFill>
              </a:rPr>
              <a:t>Cloud</a:t>
            </a:r>
            <a:endParaRPr lang="en-US" altLang="zh-CN" sz="900" b="1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5372100" y="4810125"/>
            <a:ext cx="338455" cy="1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0"/>
            <a:endCxn id="41" idx="2"/>
          </p:cNvCxnSpPr>
          <p:nvPr/>
        </p:nvCxnSpPr>
        <p:spPr>
          <a:xfrm flipV="1">
            <a:off x="4885055" y="4932045"/>
            <a:ext cx="123825" cy="907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809615" y="4694555"/>
            <a:ext cx="474345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4952365" y="4944110"/>
            <a:ext cx="1149985" cy="890905"/>
          </a:xfrm>
          <a:custGeom>
            <a:avLst/>
            <a:gdLst>
              <a:gd name="connisteX0" fmla="*/ 0 w 1149985"/>
              <a:gd name="connsiteY0" fmla="*/ 1092835 h 1092835"/>
              <a:gd name="connisteX1" fmla="*/ 9525 w 1149985"/>
              <a:gd name="connsiteY1" fmla="*/ 1025525 h 1092835"/>
              <a:gd name="connisteX2" fmla="*/ 19050 w 1149985"/>
              <a:gd name="connsiteY2" fmla="*/ 958850 h 1092835"/>
              <a:gd name="connisteX3" fmla="*/ 38100 w 1149985"/>
              <a:gd name="connsiteY3" fmla="*/ 891540 h 1092835"/>
              <a:gd name="connisteX4" fmla="*/ 47625 w 1149985"/>
              <a:gd name="connsiteY4" fmla="*/ 824865 h 1092835"/>
              <a:gd name="connisteX5" fmla="*/ 57150 w 1149985"/>
              <a:gd name="connsiteY5" fmla="*/ 757555 h 1092835"/>
              <a:gd name="connisteX6" fmla="*/ 67310 w 1149985"/>
              <a:gd name="connsiteY6" fmla="*/ 680720 h 1092835"/>
              <a:gd name="connisteX7" fmla="*/ 76835 w 1149985"/>
              <a:gd name="connsiteY7" fmla="*/ 603885 h 1092835"/>
              <a:gd name="connisteX8" fmla="*/ 86360 w 1149985"/>
              <a:gd name="connsiteY8" fmla="*/ 537210 h 1092835"/>
              <a:gd name="connisteX9" fmla="*/ 114935 w 1149985"/>
              <a:gd name="connsiteY9" fmla="*/ 469900 h 1092835"/>
              <a:gd name="connisteX10" fmla="*/ 133985 w 1149985"/>
              <a:gd name="connsiteY10" fmla="*/ 402590 h 1092835"/>
              <a:gd name="connisteX11" fmla="*/ 172720 w 1149985"/>
              <a:gd name="connsiteY11" fmla="*/ 326390 h 1092835"/>
              <a:gd name="connisteX12" fmla="*/ 191770 w 1149985"/>
              <a:gd name="connsiteY12" fmla="*/ 259080 h 1092835"/>
              <a:gd name="connisteX13" fmla="*/ 210820 w 1149985"/>
              <a:gd name="connsiteY13" fmla="*/ 182245 h 1092835"/>
              <a:gd name="connisteX14" fmla="*/ 306705 w 1149985"/>
              <a:gd name="connsiteY14" fmla="*/ 153670 h 1092835"/>
              <a:gd name="connisteX15" fmla="*/ 431165 w 1149985"/>
              <a:gd name="connsiteY15" fmla="*/ 153670 h 1092835"/>
              <a:gd name="connisteX16" fmla="*/ 508000 w 1149985"/>
              <a:gd name="connsiteY16" fmla="*/ 153670 h 1092835"/>
              <a:gd name="connisteX17" fmla="*/ 584835 w 1149985"/>
              <a:gd name="connsiteY17" fmla="*/ 153670 h 1092835"/>
              <a:gd name="connisteX18" fmla="*/ 661035 w 1149985"/>
              <a:gd name="connsiteY18" fmla="*/ 153670 h 1092835"/>
              <a:gd name="connisteX19" fmla="*/ 728345 w 1149985"/>
              <a:gd name="connsiteY19" fmla="*/ 153670 h 1092835"/>
              <a:gd name="connisteX20" fmla="*/ 805180 w 1149985"/>
              <a:gd name="connsiteY20" fmla="*/ 153670 h 1092835"/>
              <a:gd name="connisteX21" fmla="*/ 871855 w 1149985"/>
              <a:gd name="connsiteY21" fmla="*/ 153670 h 1092835"/>
              <a:gd name="connisteX22" fmla="*/ 948690 w 1149985"/>
              <a:gd name="connsiteY22" fmla="*/ 153670 h 1092835"/>
              <a:gd name="connisteX23" fmla="*/ 1016000 w 1149985"/>
              <a:gd name="connsiteY23" fmla="*/ 163195 h 1092835"/>
              <a:gd name="connisteX24" fmla="*/ 1083310 w 1149985"/>
              <a:gd name="connsiteY24" fmla="*/ 134620 h 1092835"/>
              <a:gd name="connisteX25" fmla="*/ 1130935 w 1149985"/>
              <a:gd name="connsiteY25" fmla="*/ 67310 h 1092835"/>
              <a:gd name="connisteX26" fmla="*/ 1149985 w 1149985"/>
              <a:gd name="connsiteY26" fmla="*/ 0 h 10928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</a:cxnLst>
            <a:rect l="l" t="t" r="r" b="b"/>
            <a:pathLst>
              <a:path w="1149985" h="1092835">
                <a:moveTo>
                  <a:pt x="0" y="1092835"/>
                </a:moveTo>
                <a:cubicBezTo>
                  <a:pt x="1905" y="1080770"/>
                  <a:pt x="5715" y="1052195"/>
                  <a:pt x="9525" y="1025525"/>
                </a:cubicBezTo>
                <a:cubicBezTo>
                  <a:pt x="13335" y="998855"/>
                  <a:pt x="13335" y="985520"/>
                  <a:pt x="19050" y="958850"/>
                </a:cubicBezTo>
                <a:cubicBezTo>
                  <a:pt x="24765" y="932180"/>
                  <a:pt x="32385" y="918210"/>
                  <a:pt x="38100" y="891540"/>
                </a:cubicBezTo>
                <a:cubicBezTo>
                  <a:pt x="43815" y="864870"/>
                  <a:pt x="43815" y="851535"/>
                  <a:pt x="47625" y="824865"/>
                </a:cubicBezTo>
                <a:cubicBezTo>
                  <a:pt x="51435" y="798195"/>
                  <a:pt x="53340" y="786130"/>
                  <a:pt x="57150" y="757555"/>
                </a:cubicBezTo>
                <a:cubicBezTo>
                  <a:pt x="60960" y="728980"/>
                  <a:pt x="63500" y="711200"/>
                  <a:pt x="67310" y="680720"/>
                </a:cubicBezTo>
                <a:cubicBezTo>
                  <a:pt x="71120" y="650240"/>
                  <a:pt x="73025" y="632460"/>
                  <a:pt x="76835" y="603885"/>
                </a:cubicBezTo>
                <a:cubicBezTo>
                  <a:pt x="80645" y="575310"/>
                  <a:pt x="78740" y="563880"/>
                  <a:pt x="86360" y="537210"/>
                </a:cubicBezTo>
                <a:cubicBezTo>
                  <a:pt x="93980" y="510540"/>
                  <a:pt x="105410" y="496570"/>
                  <a:pt x="114935" y="469900"/>
                </a:cubicBezTo>
                <a:cubicBezTo>
                  <a:pt x="124460" y="443230"/>
                  <a:pt x="122555" y="431165"/>
                  <a:pt x="133985" y="402590"/>
                </a:cubicBezTo>
                <a:cubicBezTo>
                  <a:pt x="145415" y="374015"/>
                  <a:pt x="161290" y="354965"/>
                  <a:pt x="172720" y="326390"/>
                </a:cubicBezTo>
                <a:cubicBezTo>
                  <a:pt x="184150" y="297815"/>
                  <a:pt x="184150" y="287655"/>
                  <a:pt x="191770" y="259080"/>
                </a:cubicBezTo>
                <a:cubicBezTo>
                  <a:pt x="199390" y="230505"/>
                  <a:pt x="187960" y="203200"/>
                  <a:pt x="210820" y="182245"/>
                </a:cubicBezTo>
                <a:cubicBezTo>
                  <a:pt x="233680" y="161290"/>
                  <a:pt x="262890" y="159385"/>
                  <a:pt x="306705" y="153670"/>
                </a:cubicBezTo>
                <a:cubicBezTo>
                  <a:pt x="350520" y="147955"/>
                  <a:pt x="391160" y="153670"/>
                  <a:pt x="431165" y="153670"/>
                </a:cubicBezTo>
                <a:cubicBezTo>
                  <a:pt x="471170" y="153670"/>
                  <a:pt x="477520" y="153670"/>
                  <a:pt x="508000" y="153670"/>
                </a:cubicBezTo>
                <a:cubicBezTo>
                  <a:pt x="538480" y="153670"/>
                  <a:pt x="554355" y="153670"/>
                  <a:pt x="584835" y="153670"/>
                </a:cubicBezTo>
                <a:cubicBezTo>
                  <a:pt x="615315" y="153670"/>
                  <a:pt x="632460" y="153670"/>
                  <a:pt x="661035" y="153670"/>
                </a:cubicBezTo>
                <a:cubicBezTo>
                  <a:pt x="689610" y="153670"/>
                  <a:pt x="699770" y="153670"/>
                  <a:pt x="728345" y="153670"/>
                </a:cubicBezTo>
                <a:cubicBezTo>
                  <a:pt x="756920" y="153670"/>
                  <a:pt x="776605" y="153670"/>
                  <a:pt x="805180" y="153670"/>
                </a:cubicBezTo>
                <a:cubicBezTo>
                  <a:pt x="833755" y="153670"/>
                  <a:pt x="843280" y="153670"/>
                  <a:pt x="871855" y="153670"/>
                </a:cubicBezTo>
                <a:cubicBezTo>
                  <a:pt x="900430" y="153670"/>
                  <a:pt x="920115" y="151765"/>
                  <a:pt x="948690" y="153670"/>
                </a:cubicBezTo>
                <a:cubicBezTo>
                  <a:pt x="977265" y="155575"/>
                  <a:pt x="989330" y="167005"/>
                  <a:pt x="1016000" y="163195"/>
                </a:cubicBezTo>
                <a:cubicBezTo>
                  <a:pt x="1042670" y="159385"/>
                  <a:pt x="1060450" y="153670"/>
                  <a:pt x="1083310" y="134620"/>
                </a:cubicBezTo>
                <a:cubicBezTo>
                  <a:pt x="1106170" y="115570"/>
                  <a:pt x="1117600" y="93980"/>
                  <a:pt x="1130935" y="67310"/>
                </a:cubicBezTo>
                <a:cubicBezTo>
                  <a:pt x="1144270" y="40640"/>
                  <a:pt x="1146810" y="12065"/>
                  <a:pt x="1149985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0546715" y="5634355"/>
            <a:ext cx="388620" cy="116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546080" y="5877560"/>
            <a:ext cx="388620" cy="116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0546080" y="6144895"/>
            <a:ext cx="388620" cy="116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0935335" y="5594985"/>
            <a:ext cx="8235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Operator1</a:t>
            </a:r>
            <a:endParaRPr lang="en-US" altLang="zh-CN" sz="1000"/>
          </a:p>
        </p:txBody>
      </p:sp>
      <p:sp>
        <p:nvSpPr>
          <p:cNvPr id="129" name="文本框 128"/>
          <p:cNvSpPr txBox="1"/>
          <p:nvPr/>
        </p:nvSpPr>
        <p:spPr>
          <a:xfrm>
            <a:off x="10935335" y="5813425"/>
            <a:ext cx="8235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Operator2</a:t>
            </a:r>
            <a:endParaRPr lang="en-US" altLang="zh-CN" sz="1000"/>
          </a:p>
        </p:txBody>
      </p:sp>
      <p:sp>
        <p:nvSpPr>
          <p:cNvPr id="130" name="文本框 129"/>
          <p:cNvSpPr txBox="1"/>
          <p:nvPr/>
        </p:nvSpPr>
        <p:spPr>
          <a:xfrm>
            <a:off x="10935335" y="6080125"/>
            <a:ext cx="8235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Cloud</a:t>
            </a:r>
            <a:endParaRPr lang="en-US" altLang="zh-CN" sz="1000"/>
          </a:p>
        </p:txBody>
      </p:sp>
      <p:sp>
        <p:nvSpPr>
          <p:cNvPr id="80" name="矩形 79"/>
          <p:cNvSpPr/>
          <p:nvPr/>
        </p:nvSpPr>
        <p:spPr>
          <a:xfrm>
            <a:off x="2632075" y="2249805"/>
            <a:ext cx="4330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632075" y="1779270"/>
            <a:ext cx="686435" cy="240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UPF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632075" y="996315"/>
            <a:ext cx="686435" cy="6165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</a:rPr>
              <a:t>MEC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40" y="1103630"/>
            <a:ext cx="4838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691890" y="1779270"/>
            <a:ext cx="686435" cy="240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691890" y="996315"/>
            <a:ext cx="686435" cy="6165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793490" y="1103630"/>
            <a:ext cx="4838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3346450" y="1223645"/>
            <a:ext cx="345440" cy="1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0" idx="0"/>
            <a:endCxn id="83" idx="2"/>
          </p:cNvCxnSpPr>
          <p:nvPr/>
        </p:nvCxnSpPr>
        <p:spPr>
          <a:xfrm flipV="1">
            <a:off x="2848610" y="1353185"/>
            <a:ext cx="126365" cy="90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2931795" y="1343660"/>
            <a:ext cx="1134110" cy="910590"/>
          </a:xfrm>
          <a:custGeom>
            <a:avLst/>
            <a:gdLst>
              <a:gd name="connisteX0" fmla="*/ 2540 w 1134321"/>
              <a:gd name="connsiteY0" fmla="*/ 1054100 h 1054100"/>
              <a:gd name="connisteX1" fmla="*/ 2540 w 1134321"/>
              <a:gd name="connsiteY1" fmla="*/ 987425 h 1054100"/>
              <a:gd name="connisteX2" fmla="*/ 2540 w 1134321"/>
              <a:gd name="connsiteY2" fmla="*/ 920115 h 1054100"/>
              <a:gd name="connisteX3" fmla="*/ 2540 w 1134321"/>
              <a:gd name="connsiteY3" fmla="*/ 852805 h 1054100"/>
              <a:gd name="connisteX4" fmla="*/ 2540 w 1134321"/>
              <a:gd name="connsiteY4" fmla="*/ 786130 h 1054100"/>
              <a:gd name="connisteX5" fmla="*/ 31115 w 1134321"/>
              <a:gd name="connsiteY5" fmla="*/ 709295 h 1054100"/>
              <a:gd name="connisteX6" fmla="*/ 79375 w 1134321"/>
              <a:gd name="connsiteY6" fmla="*/ 641985 h 1054100"/>
              <a:gd name="connisteX7" fmla="*/ 156210 w 1134321"/>
              <a:gd name="connsiteY7" fmla="*/ 594360 h 1054100"/>
              <a:gd name="connisteX8" fmla="*/ 232410 w 1134321"/>
              <a:gd name="connsiteY8" fmla="*/ 603885 h 1054100"/>
              <a:gd name="connisteX9" fmla="*/ 318770 w 1134321"/>
              <a:gd name="connsiteY9" fmla="*/ 622935 h 1054100"/>
              <a:gd name="connisteX10" fmla="*/ 386080 w 1134321"/>
              <a:gd name="connsiteY10" fmla="*/ 622935 h 1054100"/>
              <a:gd name="connisteX11" fmla="*/ 462915 w 1134321"/>
              <a:gd name="connsiteY11" fmla="*/ 632460 h 1054100"/>
              <a:gd name="connisteX12" fmla="*/ 539115 w 1134321"/>
              <a:gd name="connsiteY12" fmla="*/ 632460 h 1054100"/>
              <a:gd name="connisteX13" fmla="*/ 644525 w 1134321"/>
              <a:gd name="connsiteY13" fmla="*/ 641985 h 1054100"/>
              <a:gd name="connisteX14" fmla="*/ 730885 w 1134321"/>
              <a:gd name="connsiteY14" fmla="*/ 651510 h 1054100"/>
              <a:gd name="connisteX15" fmla="*/ 836295 w 1134321"/>
              <a:gd name="connsiteY15" fmla="*/ 661035 h 1054100"/>
              <a:gd name="connisteX16" fmla="*/ 941705 w 1134321"/>
              <a:gd name="connsiteY16" fmla="*/ 661035 h 1054100"/>
              <a:gd name="connisteX17" fmla="*/ 1009015 w 1134321"/>
              <a:gd name="connsiteY17" fmla="*/ 632460 h 1054100"/>
              <a:gd name="connisteX18" fmla="*/ 1056640 w 1134321"/>
              <a:gd name="connsiteY18" fmla="*/ 565785 h 1054100"/>
              <a:gd name="connisteX19" fmla="*/ 1104900 w 1134321"/>
              <a:gd name="connsiteY19" fmla="*/ 469900 h 1054100"/>
              <a:gd name="connisteX20" fmla="*/ 1114425 w 1134321"/>
              <a:gd name="connsiteY20" fmla="*/ 402590 h 1054100"/>
              <a:gd name="connisteX21" fmla="*/ 1114425 w 1134321"/>
              <a:gd name="connsiteY21" fmla="*/ 335280 h 1054100"/>
              <a:gd name="connisteX22" fmla="*/ 1114425 w 1134321"/>
              <a:gd name="connsiteY22" fmla="*/ 268605 h 1054100"/>
              <a:gd name="connisteX23" fmla="*/ 1123950 w 1134321"/>
              <a:gd name="connsiteY23" fmla="*/ 201295 h 1054100"/>
              <a:gd name="connisteX24" fmla="*/ 1133475 w 1134321"/>
              <a:gd name="connsiteY24" fmla="*/ 133985 h 1054100"/>
              <a:gd name="connisteX25" fmla="*/ 1133475 w 1134321"/>
              <a:gd name="connsiteY25" fmla="*/ 67310 h 1054100"/>
              <a:gd name="connisteX26" fmla="*/ 1133475 w 1134321"/>
              <a:gd name="connsiteY26" fmla="*/ 0 h 10541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</a:cxnLst>
            <a:rect l="l" t="t" r="r" b="b"/>
            <a:pathLst>
              <a:path w="1134322" h="1054100">
                <a:moveTo>
                  <a:pt x="2540" y="1054100"/>
                </a:moveTo>
                <a:cubicBezTo>
                  <a:pt x="2540" y="1042035"/>
                  <a:pt x="2540" y="1014095"/>
                  <a:pt x="2540" y="987425"/>
                </a:cubicBezTo>
                <a:cubicBezTo>
                  <a:pt x="2540" y="960755"/>
                  <a:pt x="2540" y="946785"/>
                  <a:pt x="2540" y="920115"/>
                </a:cubicBezTo>
                <a:cubicBezTo>
                  <a:pt x="2540" y="893445"/>
                  <a:pt x="2540" y="879475"/>
                  <a:pt x="2540" y="852805"/>
                </a:cubicBezTo>
                <a:cubicBezTo>
                  <a:pt x="2540" y="826135"/>
                  <a:pt x="-3175" y="814705"/>
                  <a:pt x="2540" y="786130"/>
                </a:cubicBezTo>
                <a:cubicBezTo>
                  <a:pt x="8255" y="757555"/>
                  <a:pt x="15875" y="737870"/>
                  <a:pt x="31115" y="709295"/>
                </a:cubicBezTo>
                <a:cubicBezTo>
                  <a:pt x="46355" y="680720"/>
                  <a:pt x="54610" y="664845"/>
                  <a:pt x="79375" y="641985"/>
                </a:cubicBezTo>
                <a:cubicBezTo>
                  <a:pt x="104140" y="619125"/>
                  <a:pt x="125730" y="601980"/>
                  <a:pt x="156210" y="594360"/>
                </a:cubicBezTo>
                <a:cubicBezTo>
                  <a:pt x="186690" y="586740"/>
                  <a:pt x="200025" y="598170"/>
                  <a:pt x="232410" y="603885"/>
                </a:cubicBezTo>
                <a:cubicBezTo>
                  <a:pt x="264795" y="609600"/>
                  <a:pt x="288290" y="619125"/>
                  <a:pt x="318770" y="622935"/>
                </a:cubicBezTo>
                <a:cubicBezTo>
                  <a:pt x="349250" y="626745"/>
                  <a:pt x="357505" y="621030"/>
                  <a:pt x="386080" y="622935"/>
                </a:cubicBezTo>
                <a:cubicBezTo>
                  <a:pt x="414655" y="624840"/>
                  <a:pt x="432435" y="630555"/>
                  <a:pt x="462915" y="632460"/>
                </a:cubicBezTo>
                <a:cubicBezTo>
                  <a:pt x="493395" y="634365"/>
                  <a:pt x="502920" y="630555"/>
                  <a:pt x="539115" y="632460"/>
                </a:cubicBezTo>
                <a:cubicBezTo>
                  <a:pt x="575310" y="634365"/>
                  <a:pt x="606425" y="638175"/>
                  <a:pt x="644525" y="641985"/>
                </a:cubicBezTo>
                <a:cubicBezTo>
                  <a:pt x="682625" y="645795"/>
                  <a:pt x="692785" y="647700"/>
                  <a:pt x="730885" y="651510"/>
                </a:cubicBezTo>
                <a:cubicBezTo>
                  <a:pt x="768985" y="655320"/>
                  <a:pt x="794385" y="659130"/>
                  <a:pt x="836295" y="661035"/>
                </a:cubicBezTo>
                <a:cubicBezTo>
                  <a:pt x="878205" y="662940"/>
                  <a:pt x="907415" y="666750"/>
                  <a:pt x="941705" y="661035"/>
                </a:cubicBezTo>
                <a:cubicBezTo>
                  <a:pt x="975995" y="655320"/>
                  <a:pt x="986155" y="651510"/>
                  <a:pt x="1009015" y="632460"/>
                </a:cubicBezTo>
                <a:cubicBezTo>
                  <a:pt x="1031875" y="613410"/>
                  <a:pt x="1037590" y="598170"/>
                  <a:pt x="1056640" y="565785"/>
                </a:cubicBezTo>
                <a:cubicBezTo>
                  <a:pt x="1075690" y="533400"/>
                  <a:pt x="1093470" y="502285"/>
                  <a:pt x="1104900" y="469900"/>
                </a:cubicBezTo>
                <a:cubicBezTo>
                  <a:pt x="1116330" y="437515"/>
                  <a:pt x="1112520" y="429260"/>
                  <a:pt x="1114425" y="402590"/>
                </a:cubicBezTo>
                <a:cubicBezTo>
                  <a:pt x="1116330" y="375920"/>
                  <a:pt x="1114425" y="361950"/>
                  <a:pt x="1114425" y="335280"/>
                </a:cubicBezTo>
                <a:cubicBezTo>
                  <a:pt x="1114425" y="308610"/>
                  <a:pt x="1112520" y="295275"/>
                  <a:pt x="1114425" y="268605"/>
                </a:cubicBezTo>
                <a:cubicBezTo>
                  <a:pt x="1116330" y="241935"/>
                  <a:pt x="1120140" y="227965"/>
                  <a:pt x="1123950" y="201295"/>
                </a:cubicBezTo>
                <a:cubicBezTo>
                  <a:pt x="1127760" y="174625"/>
                  <a:pt x="1131570" y="160655"/>
                  <a:pt x="1133475" y="133985"/>
                </a:cubicBezTo>
                <a:cubicBezTo>
                  <a:pt x="1135380" y="107315"/>
                  <a:pt x="1133475" y="93980"/>
                  <a:pt x="1133475" y="67310"/>
                </a:cubicBezTo>
                <a:cubicBezTo>
                  <a:pt x="1133475" y="40640"/>
                  <a:pt x="1133475" y="12065"/>
                  <a:pt x="1133475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0700" y="2249805"/>
            <a:ext cx="4330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0700" y="1779270"/>
            <a:ext cx="686435" cy="240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UPF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0700" y="996315"/>
            <a:ext cx="686435" cy="6165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</a:rPr>
              <a:t>MEC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1665" y="1103630"/>
            <a:ext cx="4838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80515" y="1779270"/>
            <a:ext cx="686435" cy="240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80515" y="996315"/>
            <a:ext cx="686435" cy="6165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2115" y="1103630"/>
            <a:ext cx="4838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235075" y="1223645"/>
            <a:ext cx="345440" cy="1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0"/>
            <a:endCxn id="18" idx="2"/>
          </p:cNvCxnSpPr>
          <p:nvPr/>
        </p:nvCxnSpPr>
        <p:spPr>
          <a:xfrm flipV="1">
            <a:off x="737235" y="1353185"/>
            <a:ext cx="126365" cy="90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803910" y="1343660"/>
            <a:ext cx="1209675" cy="902335"/>
          </a:xfrm>
          <a:custGeom>
            <a:avLst/>
            <a:gdLst>
              <a:gd name="connisteX0" fmla="*/ 0 w 1209613"/>
              <a:gd name="connsiteY0" fmla="*/ 1035050 h 1035050"/>
              <a:gd name="connisteX1" fmla="*/ 9525 w 1209613"/>
              <a:gd name="connsiteY1" fmla="*/ 958215 h 1035050"/>
              <a:gd name="connisteX2" fmla="*/ 28575 w 1209613"/>
              <a:gd name="connsiteY2" fmla="*/ 891540 h 1035050"/>
              <a:gd name="connisteX3" fmla="*/ 57150 w 1209613"/>
              <a:gd name="connsiteY3" fmla="*/ 805180 h 1035050"/>
              <a:gd name="connisteX4" fmla="*/ 76200 w 1209613"/>
              <a:gd name="connsiteY4" fmla="*/ 718820 h 1035050"/>
              <a:gd name="connisteX5" fmla="*/ 76200 w 1209613"/>
              <a:gd name="connsiteY5" fmla="*/ 651510 h 1035050"/>
              <a:gd name="connisteX6" fmla="*/ 95885 w 1209613"/>
              <a:gd name="connsiteY6" fmla="*/ 575310 h 1035050"/>
              <a:gd name="connisteX7" fmla="*/ 105410 w 1209613"/>
              <a:gd name="connsiteY7" fmla="*/ 498475 h 1035050"/>
              <a:gd name="connisteX8" fmla="*/ 105410 w 1209613"/>
              <a:gd name="connsiteY8" fmla="*/ 431165 h 1035050"/>
              <a:gd name="connisteX9" fmla="*/ 114935 w 1209613"/>
              <a:gd name="connsiteY9" fmla="*/ 364490 h 1035050"/>
              <a:gd name="connisteX10" fmla="*/ 124460 w 1209613"/>
              <a:gd name="connsiteY10" fmla="*/ 297180 h 1035050"/>
              <a:gd name="connisteX11" fmla="*/ 143510 w 1209613"/>
              <a:gd name="connsiteY11" fmla="*/ 229870 h 1035050"/>
              <a:gd name="connisteX12" fmla="*/ 210820 w 1209613"/>
              <a:gd name="connsiteY12" fmla="*/ 172720 h 1035050"/>
              <a:gd name="connisteX13" fmla="*/ 287655 w 1209613"/>
              <a:gd name="connsiteY13" fmla="*/ 172720 h 1035050"/>
              <a:gd name="connisteX14" fmla="*/ 354330 w 1209613"/>
              <a:gd name="connsiteY14" fmla="*/ 172720 h 1035050"/>
              <a:gd name="connisteX15" fmla="*/ 459740 w 1209613"/>
              <a:gd name="connsiteY15" fmla="*/ 172720 h 1035050"/>
              <a:gd name="connisteX16" fmla="*/ 613410 w 1209613"/>
              <a:gd name="connsiteY16" fmla="*/ 182245 h 1035050"/>
              <a:gd name="connisteX17" fmla="*/ 689610 w 1209613"/>
              <a:gd name="connsiteY17" fmla="*/ 191770 h 1035050"/>
              <a:gd name="connisteX18" fmla="*/ 766445 w 1209613"/>
              <a:gd name="connsiteY18" fmla="*/ 201295 h 1035050"/>
              <a:gd name="connisteX19" fmla="*/ 852805 w 1209613"/>
              <a:gd name="connsiteY19" fmla="*/ 201295 h 1035050"/>
              <a:gd name="connisteX20" fmla="*/ 920115 w 1209613"/>
              <a:gd name="connsiteY20" fmla="*/ 201295 h 1035050"/>
              <a:gd name="connisteX21" fmla="*/ 996950 w 1209613"/>
              <a:gd name="connsiteY21" fmla="*/ 201295 h 1035050"/>
              <a:gd name="connisteX22" fmla="*/ 1063625 w 1209613"/>
              <a:gd name="connsiteY22" fmla="*/ 201295 h 1035050"/>
              <a:gd name="connisteX23" fmla="*/ 1130935 w 1209613"/>
              <a:gd name="connsiteY23" fmla="*/ 201295 h 1035050"/>
              <a:gd name="connisteX24" fmla="*/ 1188085 w 1209613"/>
              <a:gd name="connsiteY24" fmla="*/ 133985 h 1035050"/>
              <a:gd name="connisteX25" fmla="*/ 1207770 w 1209613"/>
              <a:gd name="connsiteY25" fmla="*/ 67310 h 1035050"/>
              <a:gd name="connisteX26" fmla="*/ 1207770 w 1209613"/>
              <a:gd name="connsiteY26" fmla="*/ 0 h 10350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</a:cxnLst>
            <a:rect l="l" t="t" r="r" b="b"/>
            <a:pathLst>
              <a:path w="1209613" h="1035050">
                <a:moveTo>
                  <a:pt x="0" y="1035050"/>
                </a:moveTo>
                <a:cubicBezTo>
                  <a:pt x="1270" y="1021080"/>
                  <a:pt x="3810" y="986790"/>
                  <a:pt x="9525" y="958215"/>
                </a:cubicBezTo>
                <a:cubicBezTo>
                  <a:pt x="15240" y="929640"/>
                  <a:pt x="19050" y="922020"/>
                  <a:pt x="28575" y="891540"/>
                </a:cubicBezTo>
                <a:cubicBezTo>
                  <a:pt x="38100" y="861060"/>
                  <a:pt x="47625" y="839470"/>
                  <a:pt x="57150" y="805180"/>
                </a:cubicBezTo>
                <a:cubicBezTo>
                  <a:pt x="66675" y="770890"/>
                  <a:pt x="72390" y="749300"/>
                  <a:pt x="76200" y="718820"/>
                </a:cubicBezTo>
                <a:cubicBezTo>
                  <a:pt x="80010" y="688340"/>
                  <a:pt x="72390" y="680085"/>
                  <a:pt x="76200" y="651510"/>
                </a:cubicBezTo>
                <a:cubicBezTo>
                  <a:pt x="80010" y="622935"/>
                  <a:pt x="90170" y="605790"/>
                  <a:pt x="95885" y="575310"/>
                </a:cubicBezTo>
                <a:cubicBezTo>
                  <a:pt x="101600" y="544830"/>
                  <a:pt x="103505" y="527050"/>
                  <a:pt x="105410" y="498475"/>
                </a:cubicBezTo>
                <a:cubicBezTo>
                  <a:pt x="107315" y="469900"/>
                  <a:pt x="103505" y="457835"/>
                  <a:pt x="105410" y="431165"/>
                </a:cubicBezTo>
                <a:cubicBezTo>
                  <a:pt x="107315" y="404495"/>
                  <a:pt x="111125" y="391160"/>
                  <a:pt x="114935" y="364490"/>
                </a:cubicBezTo>
                <a:cubicBezTo>
                  <a:pt x="118745" y="337820"/>
                  <a:pt x="118745" y="323850"/>
                  <a:pt x="124460" y="297180"/>
                </a:cubicBezTo>
                <a:cubicBezTo>
                  <a:pt x="130175" y="270510"/>
                  <a:pt x="126365" y="254635"/>
                  <a:pt x="143510" y="229870"/>
                </a:cubicBezTo>
                <a:cubicBezTo>
                  <a:pt x="160655" y="205105"/>
                  <a:pt x="182245" y="184150"/>
                  <a:pt x="210820" y="172720"/>
                </a:cubicBezTo>
                <a:cubicBezTo>
                  <a:pt x="239395" y="161290"/>
                  <a:pt x="259080" y="172720"/>
                  <a:pt x="287655" y="172720"/>
                </a:cubicBezTo>
                <a:cubicBezTo>
                  <a:pt x="316230" y="172720"/>
                  <a:pt x="320040" y="172720"/>
                  <a:pt x="354330" y="172720"/>
                </a:cubicBezTo>
                <a:cubicBezTo>
                  <a:pt x="388620" y="172720"/>
                  <a:pt x="407670" y="170815"/>
                  <a:pt x="459740" y="172720"/>
                </a:cubicBezTo>
                <a:cubicBezTo>
                  <a:pt x="511810" y="174625"/>
                  <a:pt x="567690" y="178435"/>
                  <a:pt x="613410" y="182245"/>
                </a:cubicBezTo>
                <a:cubicBezTo>
                  <a:pt x="659130" y="186055"/>
                  <a:pt x="659130" y="187960"/>
                  <a:pt x="689610" y="191770"/>
                </a:cubicBezTo>
                <a:cubicBezTo>
                  <a:pt x="720090" y="195580"/>
                  <a:pt x="734060" y="199390"/>
                  <a:pt x="766445" y="201295"/>
                </a:cubicBezTo>
                <a:cubicBezTo>
                  <a:pt x="798830" y="203200"/>
                  <a:pt x="822325" y="201295"/>
                  <a:pt x="852805" y="201295"/>
                </a:cubicBezTo>
                <a:cubicBezTo>
                  <a:pt x="883285" y="201295"/>
                  <a:pt x="891540" y="201295"/>
                  <a:pt x="920115" y="201295"/>
                </a:cubicBezTo>
                <a:cubicBezTo>
                  <a:pt x="948690" y="201295"/>
                  <a:pt x="968375" y="201295"/>
                  <a:pt x="996950" y="201295"/>
                </a:cubicBezTo>
                <a:cubicBezTo>
                  <a:pt x="1025525" y="201295"/>
                  <a:pt x="1036955" y="201295"/>
                  <a:pt x="1063625" y="201295"/>
                </a:cubicBezTo>
                <a:cubicBezTo>
                  <a:pt x="1090295" y="201295"/>
                  <a:pt x="1106170" y="214630"/>
                  <a:pt x="1130935" y="201295"/>
                </a:cubicBezTo>
                <a:cubicBezTo>
                  <a:pt x="1155700" y="187960"/>
                  <a:pt x="1172845" y="160655"/>
                  <a:pt x="1188085" y="133985"/>
                </a:cubicBezTo>
                <a:cubicBezTo>
                  <a:pt x="1203325" y="107315"/>
                  <a:pt x="1203960" y="93980"/>
                  <a:pt x="1207770" y="67310"/>
                </a:cubicBezTo>
                <a:cubicBezTo>
                  <a:pt x="1211580" y="40640"/>
                  <a:pt x="1208405" y="12065"/>
                  <a:pt x="120777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24370" y="2240280"/>
            <a:ext cx="4330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29120" y="1947545"/>
            <a:ext cx="686435" cy="144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UPF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29755" y="1335405"/>
            <a:ext cx="686435" cy="439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</a:rPr>
              <a:t>MEC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30720" y="1380490"/>
            <a:ext cx="483870" cy="16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962265" y="1544955"/>
            <a:ext cx="686435" cy="166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961630" y="990600"/>
            <a:ext cx="686435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063230" y="1059180"/>
            <a:ext cx="483870" cy="16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35" idx="3"/>
            <a:endCxn id="50" idx="1"/>
          </p:cNvCxnSpPr>
          <p:nvPr/>
        </p:nvCxnSpPr>
        <p:spPr>
          <a:xfrm flipV="1">
            <a:off x="7616190" y="1233805"/>
            <a:ext cx="345440" cy="3308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3" idx="0"/>
            <a:endCxn id="47" idx="2"/>
          </p:cNvCxnSpPr>
          <p:nvPr/>
        </p:nvCxnSpPr>
        <p:spPr>
          <a:xfrm flipV="1">
            <a:off x="7240905" y="1554480"/>
            <a:ext cx="31750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7392035" y="1798320"/>
            <a:ext cx="4470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City</a:t>
            </a:r>
            <a:endParaRPr lang="en-US" altLang="zh-CN" sz="1000"/>
          </a:p>
        </p:txBody>
      </p:sp>
      <p:sp>
        <p:nvSpPr>
          <p:cNvPr id="94" name="文本框 93"/>
          <p:cNvSpPr txBox="1"/>
          <p:nvPr/>
        </p:nvSpPr>
        <p:spPr>
          <a:xfrm>
            <a:off x="8648700" y="1257300"/>
            <a:ext cx="733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Province</a:t>
            </a:r>
            <a:endParaRPr lang="en-US" altLang="zh-CN" sz="1000"/>
          </a:p>
        </p:txBody>
      </p:sp>
      <p:sp>
        <p:nvSpPr>
          <p:cNvPr id="96" name="任意多边形 95"/>
          <p:cNvSpPr/>
          <p:nvPr/>
        </p:nvSpPr>
        <p:spPr>
          <a:xfrm>
            <a:off x="7236460" y="1217295"/>
            <a:ext cx="1071880" cy="1024890"/>
          </a:xfrm>
          <a:custGeom>
            <a:avLst/>
            <a:gdLst>
              <a:gd name="connisteX0" fmla="*/ 0 w 1071668"/>
              <a:gd name="connsiteY0" fmla="*/ 1186815 h 1186815"/>
              <a:gd name="connisteX1" fmla="*/ 29210 w 1071668"/>
              <a:gd name="connsiteY1" fmla="*/ 1108710 h 1186815"/>
              <a:gd name="connisteX2" fmla="*/ 67945 w 1071668"/>
              <a:gd name="connsiteY2" fmla="*/ 1040765 h 1186815"/>
              <a:gd name="connisteX3" fmla="*/ 97155 w 1071668"/>
              <a:gd name="connsiteY3" fmla="*/ 972820 h 1186815"/>
              <a:gd name="connisteX4" fmla="*/ 135890 w 1071668"/>
              <a:gd name="connsiteY4" fmla="*/ 904875 h 1186815"/>
              <a:gd name="connisteX5" fmla="*/ 213995 w 1071668"/>
              <a:gd name="connsiteY5" fmla="*/ 894715 h 1186815"/>
              <a:gd name="connisteX6" fmla="*/ 281940 w 1071668"/>
              <a:gd name="connsiteY6" fmla="*/ 894715 h 1186815"/>
              <a:gd name="connisteX7" fmla="*/ 369570 w 1071668"/>
              <a:gd name="connsiteY7" fmla="*/ 894715 h 1186815"/>
              <a:gd name="connisteX8" fmla="*/ 447040 w 1071668"/>
              <a:gd name="connsiteY8" fmla="*/ 894715 h 1186815"/>
              <a:gd name="connisteX9" fmla="*/ 525145 w 1071668"/>
              <a:gd name="connsiteY9" fmla="*/ 875665 h 1186815"/>
              <a:gd name="connisteX10" fmla="*/ 612775 w 1071668"/>
              <a:gd name="connsiteY10" fmla="*/ 875665 h 1186815"/>
              <a:gd name="connisteX11" fmla="*/ 680720 w 1071668"/>
              <a:gd name="connsiteY11" fmla="*/ 855980 h 1186815"/>
              <a:gd name="connisteX12" fmla="*/ 748665 w 1071668"/>
              <a:gd name="connsiteY12" fmla="*/ 846455 h 1186815"/>
              <a:gd name="connisteX13" fmla="*/ 816610 w 1071668"/>
              <a:gd name="connsiteY13" fmla="*/ 826770 h 1186815"/>
              <a:gd name="connisteX14" fmla="*/ 894715 w 1071668"/>
              <a:gd name="connsiteY14" fmla="*/ 778510 h 1186815"/>
              <a:gd name="connisteX15" fmla="*/ 962660 w 1071668"/>
              <a:gd name="connsiteY15" fmla="*/ 700405 h 1186815"/>
              <a:gd name="connisteX16" fmla="*/ 991870 w 1071668"/>
              <a:gd name="connsiteY16" fmla="*/ 632460 h 1186815"/>
              <a:gd name="connisteX17" fmla="*/ 1011555 w 1071668"/>
              <a:gd name="connsiteY17" fmla="*/ 554355 h 1186815"/>
              <a:gd name="connisteX18" fmla="*/ 1021080 w 1071668"/>
              <a:gd name="connsiteY18" fmla="*/ 486410 h 1186815"/>
              <a:gd name="connisteX19" fmla="*/ 1050290 w 1071668"/>
              <a:gd name="connsiteY19" fmla="*/ 418465 h 1186815"/>
              <a:gd name="connisteX20" fmla="*/ 1069975 w 1071668"/>
              <a:gd name="connsiteY20" fmla="*/ 349885 h 1186815"/>
              <a:gd name="connisteX21" fmla="*/ 1069975 w 1071668"/>
              <a:gd name="connsiteY21" fmla="*/ 281940 h 1186815"/>
              <a:gd name="connisteX22" fmla="*/ 1069975 w 1071668"/>
              <a:gd name="connsiteY22" fmla="*/ 213995 h 1186815"/>
              <a:gd name="connisteX23" fmla="*/ 1069975 w 1071668"/>
              <a:gd name="connsiteY23" fmla="*/ 135890 h 1186815"/>
              <a:gd name="connisteX24" fmla="*/ 1069975 w 1071668"/>
              <a:gd name="connsiteY24" fmla="*/ 67945 h 1186815"/>
              <a:gd name="connisteX25" fmla="*/ 1069975 w 1071668"/>
              <a:gd name="connsiteY25" fmla="*/ 0 h 11868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1071668" h="1186815">
                <a:moveTo>
                  <a:pt x="0" y="1186815"/>
                </a:moveTo>
                <a:cubicBezTo>
                  <a:pt x="5080" y="1172845"/>
                  <a:pt x="15875" y="1137920"/>
                  <a:pt x="29210" y="1108710"/>
                </a:cubicBezTo>
                <a:cubicBezTo>
                  <a:pt x="42545" y="1079500"/>
                  <a:pt x="54610" y="1068070"/>
                  <a:pt x="67945" y="1040765"/>
                </a:cubicBezTo>
                <a:cubicBezTo>
                  <a:pt x="81280" y="1013460"/>
                  <a:pt x="83820" y="1000125"/>
                  <a:pt x="97155" y="972820"/>
                </a:cubicBezTo>
                <a:cubicBezTo>
                  <a:pt x="110490" y="945515"/>
                  <a:pt x="112395" y="920750"/>
                  <a:pt x="135890" y="904875"/>
                </a:cubicBezTo>
                <a:cubicBezTo>
                  <a:pt x="159385" y="889000"/>
                  <a:pt x="184785" y="896620"/>
                  <a:pt x="213995" y="894715"/>
                </a:cubicBezTo>
                <a:cubicBezTo>
                  <a:pt x="243205" y="892810"/>
                  <a:pt x="250825" y="894715"/>
                  <a:pt x="281940" y="894715"/>
                </a:cubicBezTo>
                <a:cubicBezTo>
                  <a:pt x="313055" y="894715"/>
                  <a:pt x="336550" y="894715"/>
                  <a:pt x="369570" y="894715"/>
                </a:cubicBezTo>
                <a:cubicBezTo>
                  <a:pt x="402590" y="894715"/>
                  <a:pt x="415925" y="898525"/>
                  <a:pt x="447040" y="894715"/>
                </a:cubicBezTo>
                <a:cubicBezTo>
                  <a:pt x="478155" y="890905"/>
                  <a:pt x="492125" y="879475"/>
                  <a:pt x="525145" y="875665"/>
                </a:cubicBezTo>
                <a:cubicBezTo>
                  <a:pt x="558165" y="871855"/>
                  <a:pt x="581660" y="879475"/>
                  <a:pt x="612775" y="875665"/>
                </a:cubicBezTo>
                <a:cubicBezTo>
                  <a:pt x="643890" y="871855"/>
                  <a:pt x="653415" y="861695"/>
                  <a:pt x="680720" y="855980"/>
                </a:cubicBezTo>
                <a:cubicBezTo>
                  <a:pt x="708025" y="850265"/>
                  <a:pt x="721360" y="852170"/>
                  <a:pt x="748665" y="846455"/>
                </a:cubicBezTo>
                <a:cubicBezTo>
                  <a:pt x="775970" y="840740"/>
                  <a:pt x="787400" y="840105"/>
                  <a:pt x="816610" y="826770"/>
                </a:cubicBezTo>
                <a:cubicBezTo>
                  <a:pt x="845820" y="813435"/>
                  <a:pt x="865505" y="803910"/>
                  <a:pt x="894715" y="778510"/>
                </a:cubicBezTo>
                <a:cubicBezTo>
                  <a:pt x="923925" y="753110"/>
                  <a:pt x="942975" y="729615"/>
                  <a:pt x="962660" y="700405"/>
                </a:cubicBezTo>
                <a:cubicBezTo>
                  <a:pt x="982345" y="671195"/>
                  <a:pt x="982345" y="661670"/>
                  <a:pt x="991870" y="632460"/>
                </a:cubicBezTo>
                <a:cubicBezTo>
                  <a:pt x="1001395" y="603250"/>
                  <a:pt x="1005840" y="583565"/>
                  <a:pt x="1011555" y="554355"/>
                </a:cubicBezTo>
                <a:cubicBezTo>
                  <a:pt x="1017270" y="525145"/>
                  <a:pt x="1013460" y="513715"/>
                  <a:pt x="1021080" y="486410"/>
                </a:cubicBezTo>
                <a:cubicBezTo>
                  <a:pt x="1028700" y="459105"/>
                  <a:pt x="1040765" y="445770"/>
                  <a:pt x="1050290" y="418465"/>
                </a:cubicBezTo>
                <a:cubicBezTo>
                  <a:pt x="1059815" y="391160"/>
                  <a:pt x="1066165" y="377190"/>
                  <a:pt x="1069975" y="349885"/>
                </a:cubicBezTo>
                <a:cubicBezTo>
                  <a:pt x="1073785" y="322580"/>
                  <a:pt x="1069975" y="309245"/>
                  <a:pt x="1069975" y="281940"/>
                </a:cubicBezTo>
                <a:cubicBezTo>
                  <a:pt x="1069975" y="254635"/>
                  <a:pt x="1069975" y="243205"/>
                  <a:pt x="1069975" y="213995"/>
                </a:cubicBezTo>
                <a:cubicBezTo>
                  <a:pt x="1069975" y="184785"/>
                  <a:pt x="1069975" y="165100"/>
                  <a:pt x="1069975" y="135890"/>
                </a:cubicBezTo>
                <a:cubicBezTo>
                  <a:pt x="1069975" y="106680"/>
                  <a:pt x="1069975" y="95250"/>
                  <a:pt x="1069975" y="67945"/>
                </a:cubicBezTo>
                <a:cubicBezTo>
                  <a:pt x="1069975" y="40640"/>
                  <a:pt x="1069975" y="12065"/>
                  <a:pt x="1069975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815840" y="2245995"/>
            <a:ext cx="4330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720590" y="1953260"/>
            <a:ext cx="686435" cy="144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UPF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721225" y="1341120"/>
            <a:ext cx="686435" cy="439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</a:rPr>
              <a:t>MEC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822190" y="1386205"/>
            <a:ext cx="483870" cy="16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753735" y="1550670"/>
            <a:ext cx="686435" cy="1663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753100" y="996315"/>
            <a:ext cx="686435" cy="4667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854700" y="1064895"/>
            <a:ext cx="483870" cy="16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04" name="直接箭头连接符 103"/>
          <p:cNvCxnSpPr>
            <a:stCxn id="99" idx="3"/>
            <a:endCxn id="102" idx="1"/>
          </p:cNvCxnSpPr>
          <p:nvPr/>
        </p:nvCxnSpPr>
        <p:spPr>
          <a:xfrm flipV="1">
            <a:off x="5407660" y="1239520"/>
            <a:ext cx="345440" cy="3308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97" idx="0"/>
            <a:endCxn id="100" idx="2"/>
          </p:cNvCxnSpPr>
          <p:nvPr/>
        </p:nvCxnSpPr>
        <p:spPr>
          <a:xfrm flipV="1">
            <a:off x="5032375" y="1560195"/>
            <a:ext cx="31750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5200650" y="1774190"/>
            <a:ext cx="4470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City</a:t>
            </a:r>
            <a:endParaRPr lang="en-US" altLang="zh-CN" sz="1000"/>
          </a:p>
        </p:txBody>
      </p:sp>
      <p:sp>
        <p:nvSpPr>
          <p:cNvPr id="107" name="文本框 106"/>
          <p:cNvSpPr txBox="1"/>
          <p:nvPr/>
        </p:nvSpPr>
        <p:spPr>
          <a:xfrm>
            <a:off x="6290310" y="1263015"/>
            <a:ext cx="7334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Province</a:t>
            </a:r>
            <a:endParaRPr lang="en-US" altLang="zh-CN" sz="1000"/>
          </a:p>
        </p:txBody>
      </p:sp>
      <p:sp>
        <p:nvSpPr>
          <p:cNvPr id="110" name="任意多边形 109"/>
          <p:cNvSpPr/>
          <p:nvPr/>
        </p:nvSpPr>
        <p:spPr>
          <a:xfrm>
            <a:off x="5076190" y="1224915"/>
            <a:ext cx="993140" cy="1030605"/>
          </a:xfrm>
          <a:custGeom>
            <a:avLst/>
            <a:gdLst>
              <a:gd name="connisteX0" fmla="*/ 846 w 993351"/>
              <a:gd name="connsiteY0" fmla="*/ 1196340 h 1196340"/>
              <a:gd name="connisteX1" fmla="*/ 846 w 993351"/>
              <a:gd name="connsiteY1" fmla="*/ 1128395 h 1196340"/>
              <a:gd name="connisteX2" fmla="*/ 10371 w 993351"/>
              <a:gd name="connsiteY2" fmla="*/ 1060450 h 1196340"/>
              <a:gd name="connisteX3" fmla="*/ 20531 w 993351"/>
              <a:gd name="connsiteY3" fmla="*/ 992505 h 1196340"/>
              <a:gd name="connisteX4" fmla="*/ 30056 w 993351"/>
              <a:gd name="connsiteY4" fmla="*/ 923925 h 1196340"/>
              <a:gd name="connisteX5" fmla="*/ 39581 w 993351"/>
              <a:gd name="connsiteY5" fmla="*/ 855980 h 1196340"/>
              <a:gd name="connisteX6" fmla="*/ 59266 w 993351"/>
              <a:gd name="connsiteY6" fmla="*/ 788035 h 1196340"/>
              <a:gd name="connisteX7" fmla="*/ 59266 w 993351"/>
              <a:gd name="connsiteY7" fmla="*/ 720090 h 1196340"/>
              <a:gd name="connisteX8" fmla="*/ 59266 w 993351"/>
              <a:gd name="connsiteY8" fmla="*/ 651510 h 1196340"/>
              <a:gd name="connisteX9" fmla="*/ 59266 w 993351"/>
              <a:gd name="connsiteY9" fmla="*/ 583565 h 1196340"/>
              <a:gd name="connisteX10" fmla="*/ 68791 w 993351"/>
              <a:gd name="connsiteY10" fmla="*/ 515620 h 1196340"/>
              <a:gd name="connisteX11" fmla="*/ 137371 w 993351"/>
              <a:gd name="connsiteY11" fmla="*/ 466725 h 1196340"/>
              <a:gd name="connisteX12" fmla="*/ 205316 w 993351"/>
              <a:gd name="connsiteY12" fmla="*/ 457200 h 1196340"/>
              <a:gd name="connisteX13" fmla="*/ 273261 w 993351"/>
              <a:gd name="connsiteY13" fmla="*/ 437515 h 1196340"/>
              <a:gd name="connisteX14" fmla="*/ 341206 w 993351"/>
              <a:gd name="connsiteY14" fmla="*/ 418465 h 1196340"/>
              <a:gd name="connisteX15" fmla="*/ 409786 w 993351"/>
              <a:gd name="connsiteY15" fmla="*/ 398780 h 1196340"/>
              <a:gd name="connisteX16" fmla="*/ 487256 w 993351"/>
              <a:gd name="connsiteY16" fmla="*/ 369570 h 1196340"/>
              <a:gd name="connisteX17" fmla="*/ 555201 w 993351"/>
              <a:gd name="connsiteY17" fmla="*/ 321310 h 1196340"/>
              <a:gd name="connisteX18" fmla="*/ 613621 w 993351"/>
              <a:gd name="connsiteY18" fmla="*/ 252730 h 1196340"/>
              <a:gd name="connisteX19" fmla="*/ 642831 w 993351"/>
              <a:gd name="connsiteY19" fmla="*/ 184785 h 1196340"/>
              <a:gd name="connisteX20" fmla="*/ 691726 w 993351"/>
              <a:gd name="connsiteY20" fmla="*/ 116840 h 1196340"/>
              <a:gd name="connisteX21" fmla="*/ 759671 w 993351"/>
              <a:gd name="connsiteY21" fmla="*/ 116840 h 1196340"/>
              <a:gd name="connisteX22" fmla="*/ 827616 w 993351"/>
              <a:gd name="connsiteY22" fmla="*/ 116840 h 1196340"/>
              <a:gd name="connisteX23" fmla="*/ 895561 w 993351"/>
              <a:gd name="connsiteY23" fmla="*/ 106680 h 1196340"/>
              <a:gd name="connisteX24" fmla="*/ 964141 w 993351"/>
              <a:gd name="connsiteY24" fmla="*/ 67945 h 1196340"/>
              <a:gd name="connisteX25" fmla="*/ 993351 w 993351"/>
              <a:gd name="connsiteY25" fmla="*/ 0 h 1196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993352" h="1196340">
                <a:moveTo>
                  <a:pt x="847" y="1196340"/>
                </a:moveTo>
                <a:cubicBezTo>
                  <a:pt x="847" y="1184275"/>
                  <a:pt x="-1058" y="1155700"/>
                  <a:pt x="847" y="1128395"/>
                </a:cubicBezTo>
                <a:cubicBezTo>
                  <a:pt x="2752" y="1101090"/>
                  <a:pt x="6562" y="1087755"/>
                  <a:pt x="10372" y="1060450"/>
                </a:cubicBezTo>
                <a:cubicBezTo>
                  <a:pt x="14182" y="1033145"/>
                  <a:pt x="16722" y="1019810"/>
                  <a:pt x="20532" y="992505"/>
                </a:cubicBezTo>
                <a:cubicBezTo>
                  <a:pt x="24342" y="965200"/>
                  <a:pt x="26247" y="951230"/>
                  <a:pt x="30057" y="923925"/>
                </a:cubicBezTo>
                <a:cubicBezTo>
                  <a:pt x="33867" y="896620"/>
                  <a:pt x="33867" y="883285"/>
                  <a:pt x="39582" y="855980"/>
                </a:cubicBezTo>
                <a:cubicBezTo>
                  <a:pt x="45297" y="828675"/>
                  <a:pt x="55457" y="815340"/>
                  <a:pt x="59267" y="788035"/>
                </a:cubicBezTo>
                <a:cubicBezTo>
                  <a:pt x="63077" y="760730"/>
                  <a:pt x="59267" y="747395"/>
                  <a:pt x="59267" y="720090"/>
                </a:cubicBezTo>
                <a:cubicBezTo>
                  <a:pt x="59267" y="692785"/>
                  <a:pt x="59267" y="678815"/>
                  <a:pt x="59267" y="651510"/>
                </a:cubicBezTo>
                <a:cubicBezTo>
                  <a:pt x="59267" y="624205"/>
                  <a:pt x="57362" y="610870"/>
                  <a:pt x="59267" y="583565"/>
                </a:cubicBezTo>
                <a:cubicBezTo>
                  <a:pt x="61172" y="556260"/>
                  <a:pt x="52917" y="539115"/>
                  <a:pt x="68792" y="515620"/>
                </a:cubicBezTo>
                <a:cubicBezTo>
                  <a:pt x="84667" y="492125"/>
                  <a:pt x="110067" y="478155"/>
                  <a:pt x="137372" y="466725"/>
                </a:cubicBezTo>
                <a:cubicBezTo>
                  <a:pt x="164677" y="455295"/>
                  <a:pt x="178012" y="462915"/>
                  <a:pt x="205317" y="457200"/>
                </a:cubicBezTo>
                <a:cubicBezTo>
                  <a:pt x="232622" y="451485"/>
                  <a:pt x="245957" y="445135"/>
                  <a:pt x="273262" y="437515"/>
                </a:cubicBezTo>
                <a:cubicBezTo>
                  <a:pt x="300567" y="429895"/>
                  <a:pt x="313902" y="426085"/>
                  <a:pt x="341207" y="418465"/>
                </a:cubicBezTo>
                <a:cubicBezTo>
                  <a:pt x="368512" y="410845"/>
                  <a:pt x="380577" y="408305"/>
                  <a:pt x="409787" y="398780"/>
                </a:cubicBezTo>
                <a:cubicBezTo>
                  <a:pt x="438997" y="389255"/>
                  <a:pt x="458047" y="384810"/>
                  <a:pt x="487257" y="369570"/>
                </a:cubicBezTo>
                <a:cubicBezTo>
                  <a:pt x="516467" y="354330"/>
                  <a:pt x="529802" y="344805"/>
                  <a:pt x="555202" y="321310"/>
                </a:cubicBezTo>
                <a:cubicBezTo>
                  <a:pt x="580602" y="297815"/>
                  <a:pt x="595842" y="280035"/>
                  <a:pt x="613622" y="252730"/>
                </a:cubicBezTo>
                <a:cubicBezTo>
                  <a:pt x="631402" y="225425"/>
                  <a:pt x="626957" y="212090"/>
                  <a:pt x="642832" y="184785"/>
                </a:cubicBezTo>
                <a:cubicBezTo>
                  <a:pt x="658707" y="157480"/>
                  <a:pt x="668232" y="130175"/>
                  <a:pt x="691727" y="116840"/>
                </a:cubicBezTo>
                <a:cubicBezTo>
                  <a:pt x="715222" y="103505"/>
                  <a:pt x="732367" y="116840"/>
                  <a:pt x="759672" y="116840"/>
                </a:cubicBezTo>
                <a:cubicBezTo>
                  <a:pt x="786977" y="116840"/>
                  <a:pt x="800312" y="118745"/>
                  <a:pt x="827617" y="116840"/>
                </a:cubicBezTo>
                <a:cubicBezTo>
                  <a:pt x="854922" y="114935"/>
                  <a:pt x="868257" y="116205"/>
                  <a:pt x="895562" y="106680"/>
                </a:cubicBezTo>
                <a:cubicBezTo>
                  <a:pt x="922867" y="97155"/>
                  <a:pt x="944457" y="89535"/>
                  <a:pt x="964142" y="67945"/>
                </a:cubicBezTo>
                <a:cubicBezTo>
                  <a:pt x="983827" y="46355"/>
                  <a:pt x="988907" y="12700"/>
                  <a:pt x="993352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583815" y="4100195"/>
            <a:ext cx="4330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583815" y="3629660"/>
            <a:ext cx="686435" cy="240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UPF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583815" y="2846705"/>
            <a:ext cx="686435" cy="6165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</a:rPr>
              <a:t>MEC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2684780" y="2954020"/>
            <a:ext cx="4838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643630" y="3629660"/>
            <a:ext cx="686435" cy="240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643630" y="2846705"/>
            <a:ext cx="686435" cy="616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745230" y="2954020"/>
            <a:ext cx="4838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3298190" y="3074035"/>
            <a:ext cx="345440" cy="1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3" idx="0"/>
            <a:endCxn id="116" idx="2"/>
          </p:cNvCxnSpPr>
          <p:nvPr/>
        </p:nvCxnSpPr>
        <p:spPr>
          <a:xfrm flipV="1">
            <a:off x="2800350" y="3203575"/>
            <a:ext cx="126365" cy="90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472440" y="4100195"/>
            <a:ext cx="4330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72440" y="3629660"/>
            <a:ext cx="686435" cy="2400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UPF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72440" y="2846705"/>
            <a:ext cx="686435" cy="6165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</a:rPr>
              <a:t>MEC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73405" y="2954020"/>
            <a:ext cx="4838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532255" y="3629660"/>
            <a:ext cx="686435" cy="240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532255" y="2846705"/>
            <a:ext cx="686435" cy="616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633855" y="2954020"/>
            <a:ext cx="4838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36" name="直接箭头连接符 135"/>
          <p:cNvCxnSpPr/>
          <p:nvPr/>
        </p:nvCxnSpPr>
        <p:spPr>
          <a:xfrm>
            <a:off x="1186815" y="3074035"/>
            <a:ext cx="345440" cy="1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23" idx="0"/>
            <a:endCxn id="132" idx="2"/>
          </p:cNvCxnSpPr>
          <p:nvPr/>
        </p:nvCxnSpPr>
        <p:spPr>
          <a:xfrm flipV="1">
            <a:off x="688975" y="3203575"/>
            <a:ext cx="126365" cy="90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任意多边形 137"/>
          <p:cNvSpPr/>
          <p:nvPr/>
        </p:nvSpPr>
        <p:spPr>
          <a:xfrm>
            <a:off x="755650" y="3194050"/>
            <a:ext cx="1209675" cy="902335"/>
          </a:xfrm>
          <a:custGeom>
            <a:avLst/>
            <a:gdLst>
              <a:gd name="connisteX0" fmla="*/ 0 w 1209613"/>
              <a:gd name="connsiteY0" fmla="*/ 1035050 h 1035050"/>
              <a:gd name="connisteX1" fmla="*/ 9525 w 1209613"/>
              <a:gd name="connsiteY1" fmla="*/ 958215 h 1035050"/>
              <a:gd name="connisteX2" fmla="*/ 28575 w 1209613"/>
              <a:gd name="connsiteY2" fmla="*/ 891540 h 1035050"/>
              <a:gd name="connisteX3" fmla="*/ 57150 w 1209613"/>
              <a:gd name="connsiteY3" fmla="*/ 805180 h 1035050"/>
              <a:gd name="connisteX4" fmla="*/ 76200 w 1209613"/>
              <a:gd name="connsiteY4" fmla="*/ 718820 h 1035050"/>
              <a:gd name="connisteX5" fmla="*/ 76200 w 1209613"/>
              <a:gd name="connsiteY5" fmla="*/ 651510 h 1035050"/>
              <a:gd name="connisteX6" fmla="*/ 95885 w 1209613"/>
              <a:gd name="connsiteY6" fmla="*/ 575310 h 1035050"/>
              <a:gd name="connisteX7" fmla="*/ 105410 w 1209613"/>
              <a:gd name="connsiteY7" fmla="*/ 498475 h 1035050"/>
              <a:gd name="connisteX8" fmla="*/ 105410 w 1209613"/>
              <a:gd name="connsiteY8" fmla="*/ 431165 h 1035050"/>
              <a:gd name="connisteX9" fmla="*/ 114935 w 1209613"/>
              <a:gd name="connsiteY9" fmla="*/ 364490 h 1035050"/>
              <a:gd name="connisteX10" fmla="*/ 124460 w 1209613"/>
              <a:gd name="connsiteY10" fmla="*/ 297180 h 1035050"/>
              <a:gd name="connisteX11" fmla="*/ 143510 w 1209613"/>
              <a:gd name="connsiteY11" fmla="*/ 229870 h 1035050"/>
              <a:gd name="connisteX12" fmla="*/ 210820 w 1209613"/>
              <a:gd name="connsiteY12" fmla="*/ 172720 h 1035050"/>
              <a:gd name="connisteX13" fmla="*/ 287655 w 1209613"/>
              <a:gd name="connsiteY13" fmla="*/ 172720 h 1035050"/>
              <a:gd name="connisteX14" fmla="*/ 354330 w 1209613"/>
              <a:gd name="connsiteY14" fmla="*/ 172720 h 1035050"/>
              <a:gd name="connisteX15" fmla="*/ 459740 w 1209613"/>
              <a:gd name="connsiteY15" fmla="*/ 172720 h 1035050"/>
              <a:gd name="connisteX16" fmla="*/ 613410 w 1209613"/>
              <a:gd name="connsiteY16" fmla="*/ 182245 h 1035050"/>
              <a:gd name="connisteX17" fmla="*/ 689610 w 1209613"/>
              <a:gd name="connsiteY17" fmla="*/ 191770 h 1035050"/>
              <a:gd name="connisteX18" fmla="*/ 766445 w 1209613"/>
              <a:gd name="connsiteY18" fmla="*/ 201295 h 1035050"/>
              <a:gd name="connisteX19" fmla="*/ 852805 w 1209613"/>
              <a:gd name="connsiteY19" fmla="*/ 201295 h 1035050"/>
              <a:gd name="connisteX20" fmla="*/ 920115 w 1209613"/>
              <a:gd name="connsiteY20" fmla="*/ 201295 h 1035050"/>
              <a:gd name="connisteX21" fmla="*/ 996950 w 1209613"/>
              <a:gd name="connsiteY21" fmla="*/ 201295 h 1035050"/>
              <a:gd name="connisteX22" fmla="*/ 1063625 w 1209613"/>
              <a:gd name="connsiteY22" fmla="*/ 201295 h 1035050"/>
              <a:gd name="connisteX23" fmla="*/ 1130935 w 1209613"/>
              <a:gd name="connsiteY23" fmla="*/ 201295 h 1035050"/>
              <a:gd name="connisteX24" fmla="*/ 1188085 w 1209613"/>
              <a:gd name="connsiteY24" fmla="*/ 133985 h 1035050"/>
              <a:gd name="connisteX25" fmla="*/ 1207770 w 1209613"/>
              <a:gd name="connsiteY25" fmla="*/ 67310 h 1035050"/>
              <a:gd name="connisteX26" fmla="*/ 1207770 w 1209613"/>
              <a:gd name="connsiteY26" fmla="*/ 0 h 10350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</a:cxnLst>
            <a:rect l="l" t="t" r="r" b="b"/>
            <a:pathLst>
              <a:path w="1209613" h="1035050">
                <a:moveTo>
                  <a:pt x="0" y="1035050"/>
                </a:moveTo>
                <a:cubicBezTo>
                  <a:pt x="1270" y="1021080"/>
                  <a:pt x="3810" y="986790"/>
                  <a:pt x="9525" y="958215"/>
                </a:cubicBezTo>
                <a:cubicBezTo>
                  <a:pt x="15240" y="929640"/>
                  <a:pt x="19050" y="922020"/>
                  <a:pt x="28575" y="891540"/>
                </a:cubicBezTo>
                <a:cubicBezTo>
                  <a:pt x="38100" y="861060"/>
                  <a:pt x="47625" y="839470"/>
                  <a:pt x="57150" y="805180"/>
                </a:cubicBezTo>
                <a:cubicBezTo>
                  <a:pt x="66675" y="770890"/>
                  <a:pt x="72390" y="749300"/>
                  <a:pt x="76200" y="718820"/>
                </a:cubicBezTo>
                <a:cubicBezTo>
                  <a:pt x="80010" y="688340"/>
                  <a:pt x="72390" y="680085"/>
                  <a:pt x="76200" y="651510"/>
                </a:cubicBezTo>
                <a:cubicBezTo>
                  <a:pt x="80010" y="622935"/>
                  <a:pt x="90170" y="605790"/>
                  <a:pt x="95885" y="575310"/>
                </a:cubicBezTo>
                <a:cubicBezTo>
                  <a:pt x="101600" y="544830"/>
                  <a:pt x="103505" y="527050"/>
                  <a:pt x="105410" y="498475"/>
                </a:cubicBezTo>
                <a:cubicBezTo>
                  <a:pt x="107315" y="469900"/>
                  <a:pt x="103505" y="457835"/>
                  <a:pt x="105410" y="431165"/>
                </a:cubicBezTo>
                <a:cubicBezTo>
                  <a:pt x="107315" y="404495"/>
                  <a:pt x="111125" y="391160"/>
                  <a:pt x="114935" y="364490"/>
                </a:cubicBezTo>
                <a:cubicBezTo>
                  <a:pt x="118745" y="337820"/>
                  <a:pt x="118745" y="323850"/>
                  <a:pt x="124460" y="297180"/>
                </a:cubicBezTo>
                <a:cubicBezTo>
                  <a:pt x="130175" y="270510"/>
                  <a:pt x="126365" y="254635"/>
                  <a:pt x="143510" y="229870"/>
                </a:cubicBezTo>
                <a:cubicBezTo>
                  <a:pt x="160655" y="205105"/>
                  <a:pt x="182245" y="184150"/>
                  <a:pt x="210820" y="172720"/>
                </a:cubicBezTo>
                <a:cubicBezTo>
                  <a:pt x="239395" y="161290"/>
                  <a:pt x="259080" y="172720"/>
                  <a:pt x="287655" y="172720"/>
                </a:cubicBezTo>
                <a:cubicBezTo>
                  <a:pt x="316230" y="172720"/>
                  <a:pt x="320040" y="172720"/>
                  <a:pt x="354330" y="172720"/>
                </a:cubicBezTo>
                <a:cubicBezTo>
                  <a:pt x="388620" y="172720"/>
                  <a:pt x="407670" y="170815"/>
                  <a:pt x="459740" y="172720"/>
                </a:cubicBezTo>
                <a:cubicBezTo>
                  <a:pt x="511810" y="174625"/>
                  <a:pt x="567690" y="178435"/>
                  <a:pt x="613410" y="182245"/>
                </a:cubicBezTo>
                <a:cubicBezTo>
                  <a:pt x="659130" y="186055"/>
                  <a:pt x="659130" y="187960"/>
                  <a:pt x="689610" y="191770"/>
                </a:cubicBezTo>
                <a:cubicBezTo>
                  <a:pt x="720090" y="195580"/>
                  <a:pt x="734060" y="199390"/>
                  <a:pt x="766445" y="201295"/>
                </a:cubicBezTo>
                <a:cubicBezTo>
                  <a:pt x="798830" y="203200"/>
                  <a:pt x="822325" y="201295"/>
                  <a:pt x="852805" y="201295"/>
                </a:cubicBezTo>
                <a:cubicBezTo>
                  <a:pt x="883285" y="201295"/>
                  <a:pt x="891540" y="201295"/>
                  <a:pt x="920115" y="201295"/>
                </a:cubicBezTo>
                <a:cubicBezTo>
                  <a:pt x="948690" y="201295"/>
                  <a:pt x="968375" y="201295"/>
                  <a:pt x="996950" y="201295"/>
                </a:cubicBezTo>
                <a:cubicBezTo>
                  <a:pt x="1025525" y="201295"/>
                  <a:pt x="1036955" y="201295"/>
                  <a:pt x="1063625" y="201295"/>
                </a:cubicBezTo>
                <a:cubicBezTo>
                  <a:pt x="1090295" y="201295"/>
                  <a:pt x="1106170" y="214630"/>
                  <a:pt x="1130935" y="201295"/>
                </a:cubicBezTo>
                <a:cubicBezTo>
                  <a:pt x="1155700" y="187960"/>
                  <a:pt x="1172845" y="160655"/>
                  <a:pt x="1188085" y="133985"/>
                </a:cubicBezTo>
                <a:cubicBezTo>
                  <a:pt x="1203325" y="107315"/>
                  <a:pt x="1203960" y="93980"/>
                  <a:pt x="1207770" y="67310"/>
                </a:cubicBezTo>
                <a:cubicBezTo>
                  <a:pt x="1211580" y="40640"/>
                  <a:pt x="1208405" y="12065"/>
                  <a:pt x="120777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76110" y="4090670"/>
            <a:ext cx="4330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880860" y="3797935"/>
            <a:ext cx="686435" cy="144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UPF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881495" y="3185795"/>
            <a:ext cx="686435" cy="439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</a:rPr>
              <a:t>MEC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982460" y="3230880"/>
            <a:ext cx="483870" cy="16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7914005" y="3395345"/>
            <a:ext cx="686435" cy="166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913370" y="2840990"/>
            <a:ext cx="686435" cy="466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014970" y="2909570"/>
            <a:ext cx="483870" cy="16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46" name="直接箭头连接符 145"/>
          <p:cNvCxnSpPr>
            <a:stCxn id="141" idx="3"/>
            <a:endCxn id="144" idx="1"/>
          </p:cNvCxnSpPr>
          <p:nvPr/>
        </p:nvCxnSpPr>
        <p:spPr>
          <a:xfrm flipV="1">
            <a:off x="7567930" y="3084195"/>
            <a:ext cx="345440" cy="3308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39" idx="0"/>
            <a:endCxn id="142" idx="2"/>
          </p:cNvCxnSpPr>
          <p:nvPr/>
        </p:nvCxnSpPr>
        <p:spPr>
          <a:xfrm flipV="1">
            <a:off x="7192645" y="3404870"/>
            <a:ext cx="31750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7343775" y="3648710"/>
            <a:ext cx="4470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City</a:t>
            </a:r>
            <a:endParaRPr lang="en-US" altLang="zh-CN" sz="1000"/>
          </a:p>
        </p:txBody>
      </p:sp>
      <p:sp>
        <p:nvSpPr>
          <p:cNvPr id="150" name="文本框 149"/>
          <p:cNvSpPr txBox="1"/>
          <p:nvPr/>
        </p:nvSpPr>
        <p:spPr>
          <a:xfrm>
            <a:off x="8600440" y="3107690"/>
            <a:ext cx="661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Province</a:t>
            </a:r>
            <a:endParaRPr lang="en-US" altLang="zh-CN" sz="1000"/>
          </a:p>
        </p:txBody>
      </p:sp>
      <p:sp>
        <p:nvSpPr>
          <p:cNvPr id="152" name="矩形 151"/>
          <p:cNvSpPr/>
          <p:nvPr/>
        </p:nvSpPr>
        <p:spPr>
          <a:xfrm>
            <a:off x="4767580" y="4096385"/>
            <a:ext cx="433070" cy="240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4672330" y="3803650"/>
            <a:ext cx="686435" cy="1447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UPF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672965" y="3191510"/>
            <a:ext cx="686435" cy="439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400">
                <a:solidFill>
                  <a:schemeClr val="tx1"/>
                </a:solidFill>
              </a:rPr>
              <a:t>MEC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773930" y="3236595"/>
            <a:ext cx="483870" cy="16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705475" y="3401060"/>
            <a:ext cx="686435" cy="1663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5704840" y="2846705"/>
            <a:ext cx="686435" cy="466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806440" y="2915285"/>
            <a:ext cx="483870" cy="16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159" name="直接箭头连接符 158"/>
          <p:cNvCxnSpPr>
            <a:stCxn id="154" idx="3"/>
            <a:endCxn id="157" idx="1"/>
          </p:cNvCxnSpPr>
          <p:nvPr/>
        </p:nvCxnSpPr>
        <p:spPr>
          <a:xfrm flipV="1">
            <a:off x="5359400" y="3089910"/>
            <a:ext cx="345440" cy="3308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2" idx="0"/>
            <a:endCxn id="155" idx="2"/>
          </p:cNvCxnSpPr>
          <p:nvPr/>
        </p:nvCxnSpPr>
        <p:spPr>
          <a:xfrm flipV="1">
            <a:off x="4984115" y="3410585"/>
            <a:ext cx="31750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5135245" y="3654425"/>
            <a:ext cx="4470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City</a:t>
            </a:r>
            <a:endParaRPr lang="en-US" altLang="zh-CN" sz="1000"/>
          </a:p>
        </p:txBody>
      </p:sp>
      <p:sp>
        <p:nvSpPr>
          <p:cNvPr id="162" name="文本框 161"/>
          <p:cNvSpPr txBox="1"/>
          <p:nvPr/>
        </p:nvSpPr>
        <p:spPr>
          <a:xfrm>
            <a:off x="6283960" y="3113405"/>
            <a:ext cx="6927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Province</a:t>
            </a:r>
            <a:endParaRPr lang="en-US" altLang="zh-CN" sz="1000"/>
          </a:p>
        </p:txBody>
      </p:sp>
      <p:sp>
        <p:nvSpPr>
          <p:cNvPr id="163" name="任意多边形 162"/>
          <p:cNvSpPr/>
          <p:nvPr/>
        </p:nvSpPr>
        <p:spPr>
          <a:xfrm>
            <a:off x="5027930" y="3075305"/>
            <a:ext cx="993140" cy="1030605"/>
          </a:xfrm>
          <a:custGeom>
            <a:avLst/>
            <a:gdLst>
              <a:gd name="connisteX0" fmla="*/ 846 w 993351"/>
              <a:gd name="connsiteY0" fmla="*/ 1196340 h 1196340"/>
              <a:gd name="connisteX1" fmla="*/ 846 w 993351"/>
              <a:gd name="connsiteY1" fmla="*/ 1128395 h 1196340"/>
              <a:gd name="connisteX2" fmla="*/ 10371 w 993351"/>
              <a:gd name="connsiteY2" fmla="*/ 1060450 h 1196340"/>
              <a:gd name="connisteX3" fmla="*/ 20531 w 993351"/>
              <a:gd name="connsiteY3" fmla="*/ 992505 h 1196340"/>
              <a:gd name="connisteX4" fmla="*/ 30056 w 993351"/>
              <a:gd name="connsiteY4" fmla="*/ 923925 h 1196340"/>
              <a:gd name="connisteX5" fmla="*/ 39581 w 993351"/>
              <a:gd name="connsiteY5" fmla="*/ 855980 h 1196340"/>
              <a:gd name="connisteX6" fmla="*/ 59266 w 993351"/>
              <a:gd name="connsiteY6" fmla="*/ 788035 h 1196340"/>
              <a:gd name="connisteX7" fmla="*/ 59266 w 993351"/>
              <a:gd name="connsiteY7" fmla="*/ 720090 h 1196340"/>
              <a:gd name="connisteX8" fmla="*/ 59266 w 993351"/>
              <a:gd name="connsiteY8" fmla="*/ 651510 h 1196340"/>
              <a:gd name="connisteX9" fmla="*/ 59266 w 993351"/>
              <a:gd name="connsiteY9" fmla="*/ 583565 h 1196340"/>
              <a:gd name="connisteX10" fmla="*/ 68791 w 993351"/>
              <a:gd name="connsiteY10" fmla="*/ 515620 h 1196340"/>
              <a:gd name="connisteX11" fmla="*/ 137371 w 993351"/>
              <a:gd name="connsiteY11" fmla="*/ 466725 h 1196340"/>
              <a:gd name="connisteX12" fmla="*/ 205316 w 993351"/>
              <a:gd name="connsiteY12" fmla="*/ 457200 h 1196340"/>
              <a:gd name="connisteX13" fmla="*/ 273261 w 993351"/>
              <a:gd name="connsiteY13" fmla="*/ 437515 h 1196340"/>
              <a:gd name="connisteX14" fmla="*/ 341206 w 993351"/>
              <a:gd name="connsiteY14" fmla="*/ 418465 h 1196340"/>
              <a:gd name="connisteX15" fmla="*/ 409786 w 993351"/>
              <a:gd name="connsiteY15" fmla="*/ 398780 h 1196340"/>
              <a:gd name="connisteX16" fmla="*/ 487256 w 993351"/>
              <a:gd name="connsiteY16" fmla="*/ 369570 h 1196340"/>
              <a:gd name="connisteX17" fmla="*/ 555201 w 993351"/>
              <a:gd name="connsiteY17" fmla="*/ 321310 h 1196340"/>
              <a:gd name="connisteX18" fmla="*/ 613621 w 993351"/>
              <a:gd name="connsiteY18" fmla="*/ 252730 h 1196340"/>
              <a:gd name="connisteX19" fmla="*/ 642831 w 993351"/>
              <a:gd name="connsiteY19" fmla="*/ 184785 h 1196340"/>
              <a:gd name="connisteX20" fmla="*/ 691726 w 993351"/>
              <a:gd name="connsiteY20" fmla="*/ 116840 h 1196340"/>
              <a:gd name="connisteX21" fmla="*/ 759671 w 993351"/>
              <a:gd name="connsiteY21" fmla="*/ 116840 h 1196340"/>
              <a:gd name="connisteX22" fmla="*/ 827616 w 993351"/>
              <a:gd name="connsiteY22" fmla="*/ 116840 h 1196340"/>
              <a:gd name="connisteX23" fmla="*/ 895561 w 993351"/>
              <a:gd name="connsiteY23" fmla="*/ 106680 h 1196340"/>
              <a:gd name="connisteX24" fmla="*/ 964141 w 993351"/>
              <a:gd name="connsiteY24" fmla="*/ 67945 h 1196340"/>
              <a:gd name="connisteX25" fmla="*/ 993351 w 993351"/>
              <a:gd name="connsiteY25" fmla="*/ 0 h 1196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993352" h="1196340">
                <a:moveTo>
                  <a:pt x="847" y="1196340"/>
                </a:moveTo>
                <a:cubicBezTo>
                  <a:pt x="847" y="1184275"/>
                  <a:pt x="-1058" y="1155700"/>
                  <a:pt x="847" y="1128395"/>
                </a:cubicBezTo>
                <a:cubicBezTo>
                  <a:pt x="2752" y="1101090"/>
                  <a:pt x="6562" y="1087755"/>
                  <a:pt x="10372" y="1060450"/>
                </a:cubicBezTo>
                <a:cubicBezTo>
                  <a:pt x="14182" y="1033145"/>
                  <a:pt x="16722" y="1019810"/>
                  <a:pt x="20532" y="992505"/>
                </a:cubicBezTo>
                <a:cubicBezTo>
                  <a:pt x="24342" y="965200"/>
                  <a:pt x="26247" y="951230"/>
                  <a:pt x="30057" y="923925"/>
                </a:cubicBezTo>
                <a:cubicBezTo>
                  <a:pt x="33867" y="896620"/>
                  <a:pt x="33867" y="883285"/>
                  <a:pt x="39582" y="855980"/>
                </a:cubicBezTo>
                <a:cubicBezTo>
                  <a:pt x="45297" y="828675"/>
                  <a:pt x="55457" y="815340"/>
                  <a:pt x="59267" y="788035"/>
                </a:cubicBezTo>
                <a:cubicBezTo>
                  <a:pt x="63077" y="760730"/>
                  <a:pt x="59267" y="747395"/>
                  <a:pt x="59267" y="720090"/>
                </a:cubicBezTo>
                <a:cubicBezTo>
                  <a:pt x="59267" y="692785"/>
                  <a:pt x="59267" y="678815"/>
                  <a:pt x="59267" y="651510"/>
                </a:cubicBezTo>
                <a:cubicBezTo>
                  <a:pt x="59267" y="624205"/>
                  <a:pt x="57362" y="610870"/>
                  <a:pt x="59267" y="583565"/>
                </a:cubicBezTo>
                <a:cubicBezTo>
                  <a:pt x="61172" y="556260"/>
                  <a:pt x="52917" y="539115"/>
                  <a:pt x="68792" y="515620"/>
                </a:cubicBezTo>
                <a:cubicBezTo>
                  <a:pt x="84667" y="492125"/>
                  <a:pt x="110067" y="478155"/>
                  <a:pt x="137372" y="466725"/>
                </a:cubicBezTo>
                <a:cubicBezTo>
                  <a:pt x="164677" y="455295"/>
                  <a:pt x="178012" y="462915"/>
                  <a:pt x="205317" y="457200"/>
                </a:cubicBezTo>
                <a:cubicBezTo>
                  <a:pt x="232622" y="451485"/>
                  <a:pt x="245957" y="445135"/>
                  <a:pt x="273262" y="437515"/>
                </a:cubicBezTo>
                <a:cubicBezTo>
                  <a:pt x="300567" y="429895"/>
                  <a:pt x="313902" y="426085"/>
                  <a:pt x="341207" y="418465"/>
                </a:cubicBezTo>
                <a:cubicBezTo>
                  <a:pt x="368512" y="410845"/>
                  <a:pt x="380577" y="408305"/>
                  <a:pt x="409787" y="398780"/>
                </a:cubicBezTo>
                <a:cubicBezTo>
                  <a:pt x="438997" y="389255"/>
                  <a:pt x="458047" y="384810"/>
                  <a:pt x="487257" y="369570"/>
                </a:cubicBezTo>
                <a:cubicBezTo>
                  <a:pt x="516467" y="354330"/>
                  <a:pt x="529802" y="344805"/>
                  <a:pt x="555202" y="321310"/>
                </a:cubicBezTo>
                <a:cubicBezTo>
                  <a:pt x="580602" y="297815"/>
                  <a:pt x="595842" y="280035"/>
                  <a:pt x="613622" y="252730"/>
                </a:cubicBezTo>
                <a:cubicBezTo>
                  <a:pt x="631402" y="225425"/>
                  <a:pt x="626957" y="212090"/>
                  <a:pt x="642832" y="184785"/>
                </a:cubicBezTo>
                <a:cubicBezTo>
                  <a:pt x="658707" y="157480"/>
                  <a:pt x="668232" y="130175"/>
                  <a:pt x="691727" y="116840"/>
                </a:cubicBezTo>
                <a:cubicBezTo>
                  <a:pt x="715222" y="103505"/>
                  <a:pt x="732367" y="116840"/>
                  <a:pt x="759672" y="116840"/>
                </a:cubicBezTo>
                <a:cubicBezTo>
                  <a:pt x="786977" y="116840"/>
                  <a:pt x="800312" y="118745"/>
                  <a:pt x="827617" y="116840"/>
                </a:cubicBezTo>
                <a:cubicBezTo>
                  <a:pt x="854922" y="114935"/>
                  <a:pt x="868257" y="116205"/>
                  <a:pt x="895562" y="106680"/>
                </a:cubicBezTo>
                <a:cubicBezTo>
                  <a:pt x="922867" y="97155"/>
                  <a:pt x="944457" y="89535"/>
                  <a:pt x="964142" y="67945"/>
                </a:cubicBezTo>
                <a:cubicBezTo>
                  <a:pt x="983827" y="46355"/>
                  <a:pt x="988907" y="12700"/>
                  <a:pt x="993352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64" name="直接连接符 163"/>
          <p:cNvCxnSpPr/>
          <p:nvPr/>
        </p:nvCxnSpPr>
        <p:spPr>
          <a:xfrm>
            <a:off x="2494915" y="97218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4577080" y="990600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>
            <a:off x="6838950" y="966470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2494915" y="2816860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4577080" y="2782570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6838950" y="2782570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2494915" y="4554220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>
            <a:off x="4577080" y="458406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>
            <a:off x="6838950" y="458406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/>
          <p:cNvSpPr txBox="1"/>
          <p:nvPr/>
        </p:nvSpPr>
        <p:spPr>
          <a:xfrm>
            <a:off x="3270250" y="1263015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7571740" y="1417955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任意多边形 175"/>
          <p:cNvSpPr/>
          <p:nvPr/>
        </p:nvSpPr>
        <p:spPr>
          <a:xfrm>
            <a:off x="2877820" y="3191510"/>
            <a:ext cx="1111250" cy="902970"/>
          </a:xfrm>
          <a:custGeom>
            <a:avLst/>
            <a:gdLst>
              <a:gd name="connisteX0" fmla="*/ 0 w 1111250"/>
              <a:gd name="connsiteY0" fmla="*/ 846455 h 846455"/>
              <a:gd name="connisteX1" fmla="*/ 97155 w 1111250"/>
              <a:gd name="connsiteY1" fmla="*/ 778510 h 846455"/>
              <a:gd name="connisteX2" fmla="*/ 165100 w 1111250"/>
              <a:gd name="connsiteY2" fmla="*/ 778510 h 846455"/>
              <a:gd name="connisteX3" fmla="*/ 233045 w 1111250"/>
              <a:gd name="connsiteY3" fmla="*/ 749300 h 846455"/>
              <a:gd name="connisteX4" fmla="*/ 320675 w 1111250"/>
              <a:gd name="connsiteY4" fmla="*/ 739140 h 846455"/>
              <a:gd name="connisteX5" fmla="*/ 408305 w 1111250"/>
              <a:gd name="connsiteY5" fmla="*/ 720090 h 846455"/>
              <a:gd name="connisteX6" fmla="*/ 476250 w 1111250"/>
              <a:gd name="connsiteY6" fmla="*/ 720090 h 846455"/>
              <a:gd name="connisteX7" fmla="*/ 563880 w 1111250"/>
              <a:gd name="connsiteY7" fmla="*/ 720090 h 846455"/>
              <a:gd name="connisteX8" fmla="*/ 651510 w 1111250"/>
              <a:gd name="connsiteY8" fmla="*/ 720090 h 846455"/>
              <a:gd name="connisteX9" fmla="*/ 719455 w 1111250"/>
              <a:gd name="connsiteY9" fmla="*/ 720090 h 846455"/>
              <a:gd name="connisteX10" fmla="*/ 787400 w 1111250"/>
              <a:gd name="connsiteY10" fmla="*/ 720090 h 846455"/>
              <a:gd name="connisteX11" fmla="*/ 865505 w 1111250"/>
              <a:gd name="connsiteY11" fmla="*/ 720090 h 846455"/>
              <a:gd name="connisteX12" fmla="*/ 943610 w 1111250"/>
              <a:gd name="connsiteY12" fmla="*/ 690880 h 846455"/>
              <a:gd name="connisteX13" fmla="*/ 1011555 w 1111250"/>
              <a:gd name="connsiteY13" fmla="*/ 671195 h 846455"/>
              <a:gd name="connisteX14" fmla="*/ 1079500 w 1111250"/>
              <a:gd name="connsiteY14" fmla="*/ 622935 h 846455"/>
              <a:gd name="connisteX15" fmla="*/ 1108710 w 1111250"/>
              <a:gd name="connsiteY15" fmla="*/ 554355 h 846455"/>
              <a:gd name="connisteX16" fmla="*/ 1108710 w 1111250"/>
              <a:gd name="connsiteY16" fmla="*/ 486410 h 846455"/>
              <a:gd name="connisteX17" fmla="*/ 1108710 w 1111250"/>
              <a:gd name="connsiteY17" fmla="*/ 418465 h 846455"/>
              <a:gd name="connisteX18" fmla="*/ 1108710 w 1111250"/>
              <a:gd name="connsiteY18" fmla="*/ 340360 h 846455"/>
              <a:gd name="connisteX19" fmla="*/ 1108710 w 1111250"/>
              <a:gd name="connsiteY19" fmla="*/ 272415 h 846455"/>
              <a:gd name="connisteX20" fmla="*/ 1108710 w 1111250"/>
              <a:gd name="connsiteY20" fmla="*/ 204470 h 846455"/>
              <a:gd name="connisteX21" fmla="*/ 1108710 w 1111250"/>
              <a:gd name="connsiteY21" fmla="*/ 136525 h 846455"/>
              <a:gd name="connisteX22" fmla="*/ 1108710 w 1111250"/>
              <a:gd name="connsiteY22" fmla="*/ 67945 h 846455"/>
              <a:gd name="connisteX23" fmla="*/ 1108710 w 1111250"/>
              <a:gd name="connsiteY23" fmla="*/ 0 h 8464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</a:cxnLst>
            <a:rect l="l" t="t" r="r" b="b"/>
            <a:pathLst>
              <a:path w="1111250" h="846455">
                <a:moveTo>
                  <a:pt x="0" y="846455"/>
                </a:moveTo>
                <a:cubicBezTo>
                  <a:pt x="17780" y="833120"/>
                  <a:pt x="64135" y="791845"/>
                  <a:pt x="97155" y="778510"/>
                </a:cubicBezTo>
                <a:cubicBezTo>
                  <a:pt x="130175" y="765175"/>
                  <a:pt x="137795" y="784225"/>
                  <a:pt x="165100" y="778510"/>
                </a:cubicBezTo>
                <a:cubicBezTo>
                  <a:pt x="192405" y="772795"/>
                  <a:pt x="201930" y="756920"/>
                  <a:pt x="233045" y="749300"/>
                </a:cubicBezTo>
                <a:cubicBezTo>
                  <a:pt x="264160" y="741680"/>
                  <a:pt x="285750" y="744855"/>
                  <a:pt x="320675" y="739140"/>
                </a:cubicBezTo>
                <a:cubicBezTo>
                  <a:pt x="355600" y="733425"/>
                  <a:pt x="377190" y="723900"/>
                  <a:pt x="408305" y="720090"/>
                </a:cubicBezTo>
                <a:cubicBezTo>
                  <a:pt x="439420" y="716280"/>
                  <a:pt x="445135" y="720090"/>
                  <a:pt x="476250" y="720090"/>
                </a:cubicBezTo>
                <a:cubicBezTo>
                  <a:pt x="507365" y="720090"/>
                  <a:pt x="528955" y="720090"/>
                  <a:pt x="563880" y="720090"/>
                </a:cubicBezTo>
                <a:cubicBezTo>
                  <a:pt x="598805" y="720090"/>
                  <a:pt x="620395" y="720090"/>
                  <a:pt x="651510" y="720090"/>
                </a:cubicBezTo>
                <a:cubicBezTo>
                  <a:pt x="682625" y="720090"/>
                  <a:pt x="692150" y="720090"/>
                  <a:pt x="719455" y="720090"/>
                </a:cubicBezTo>
                <a:cubicBezTo>
                  <a:pt x="746760" y="720090"/>
                  <a:pt x="758190" y="720090"/>
                  <a:pt x="787400" y="720090"/>
                </a:cubicBezTo>
                <a:cubicBezTo>
                  <a:pt x="816610" y="720090"/>
                  <a:pt x="834390" y="725805"/>
                  <a:pt x="865505" y="720090"/>
                </a:cubicBezTo>
                <a:cubicBezTo>
                  <a:pt x="896620" y="714375"/>
                  <a:pt x="914400" y="700405"/>
                  <a:pt x="943610" y="690880"/>
                </a:cubicBezTo>
                <a:cubicBezTo>
                  <a:pt x="972820" y="681355"/>
                  <a:pt x="984250" y="684530"/>
                  <a:pt x="1011555" y="671195"/>
                </a:cubicBezTo>
                <a:cubicBezTo>
                  <a:pt x="1038860" y="657860"/>
                  <a:pt x="1059815" y="646430"/>
                  <a:pt x="1079500" y="622935"/>
                </a:cubicBezTo>
                <a:cubicBezTo>
                  <a:pt x="1099185" y="599440"/>
                  <a:pt x="1102995" y="581660"/>
                  <a:pt x="1108710" y="554355"/>
                </a:cubicBezTo>
                <a:cubicBezTo>
                  <a:pt x="1114425" y="527050"/>
                  <a:pt x="1108710" y="513715"/>
                  <a:pt x="1108710" y="486410"/>
                </a:cubicBezTo>
                <a:cubicBezTo>
                  <a:pt x="1108710" y="459105"/>
                  <a:pt x="1108710" y="447675"/>
                  <a:pt x="1108710" y="418465"/>
                </a:cubicBezTo>
                <a:cubicBezTo>
                  <a:pt x="1108710" y="389255"/>
                  <a:pt x="1108710" y="369570"/>
                  <a:pt x="1108710" y="340360"/>
                </a:cubicBezTo>
                <a:cubicBezTo>
                  <a:pt x="1108710" y="311150"/>
                  <a:pt x="1108710" y="299720"/>
                  <a:pt x="1108710" y="272415"/>
                </a:cubicBezTo>
                <a:cubicBezTo>
                  <a:pt x="1108710" y="245110"/>
                  <a:pt x="1108710" y="231775"/>
                  <a:pt x="1108710" y="204470"/>
                </a:cubicBezTo>
                <a:cubicBezTo>
                  <a:pt x="1108710" y="177165"/>
                  <a:pt x="1108710" y="163830"/>
                  <a:pt x="1108710" y="136525"/>
                </a:cubicBezTo>
                <a:cubicBezTo>
                  <a:pt x="1108710" y="109220"/>
                  <a:pt x="1108710" y="95250"/>
                  <a:pt x="1108710" y="67945"/>
                </a:cubicBezTo>
                <a:cubicBezTo>
                  <a:pt x="1108710" y="40640"/>
                  <a:pt x="1108710" y="12065"/>
                  <a:pt x="110871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3237865" y="3067685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任意多边形 177"/>
          <p:cNvSpPr/>
          <p:nvPr/>
        </p:nvSpPr>
        <p:spPr>
          <a:xfrm>
            <a:off x="7274560" y="3072765"/>
            <a:ext cx="975360" cy="1021715"/>
          </a:xfrm>
          <a:custGeom>
            <a:avLst/>
            <a:gdLst>
              <a:gd name="connisteX0" fmla="*/ 0 w 975360"/>
              <a:gd name="connsiteY0" fmla="*/ 1021715 h 1021715"/>
              <a:gd name="connisteX1" fmla="*/ 77470 w 975360"/>
              <a:gd name="connsiteY1" fmla="*/ 953770 h 1021715"/>
              <a:gd name="connisteX2" fmla="*/ 146050 w 975360"/>
              <a:gd name="connsiteY2" fmla="*/ 943610 h 1021715"/>
              <a:gd name="connisteX3" fmla="*/ 213995 w 975360"/>
              <a:gd name="connsiteY3" fmla="*/ 943610 h 1021715"/>
              <a:gd name="connisteX4" fmla="*/ 301625 w 975360"/>
              <a:gd name="connsiteY4" fmla="*/ 924560 h 1021715"/>
              <a:gd name="connisteX5" fmla="*/ 369570 w 975360"/>
              <a:gd name="connsiteY5" fmla="*/ 924560 h 1021715"/>
              <a:gd name="connisteX6" fmla="*/ 447675 w 975360"/>
              <a:gd name="connsiteY6" fmla="*/ 924560 h 1021715"/>
              <a:gd name="connisteX7" fmla="*/ 515620 w 975360"/>
              <a:gd name="connsiteY7" fmla="*/ 924560 h 1021715"/>
              <a:gd name="connisteX8" fmla="*/ 593090 w 975360"/>
              <a:gd name="connsiteY8" fmla="*/ 904875 h 1021715"/>
              <a:gd name="connisteX9" fmla="*/ 661670 w 975360"/>
              <a:gd name="connsiteY9" fmla="*/ 895350 h 1021715"/>
              <a:gd name="connisteX10" fmla="*/ 729615 w 975360"/>
              <a:gd name="connsiteY10" fmla="*/ 866140 h 1021715"/>
              <a:gd name="connisteX11" fmla="*/ 797560 w 975360"/>
              <a:gd name="connsiteY11" fmla="*/ 846455 h 1021715"/>
              <a:gd name="connisteX12" fmla="*/ 865505 w 975360"/>
              <a:gd name="connsiteY12" fmla="*/ 817245 h 1021715"/>
              <a:gd name="connisteX13" fmla="*/ 943610 w 975360"/>
              <a:gd name="connsiteY13" fmla="*/ 749300 h 1021715"/>
              <a:gd name="connisteX14" fmla="*/ 972820 w 975360"/>
              <a:gd name="connsiteY14" fmla="*/ 681355 h 1021715"/>
              <a:gd name="connisteX15" fmla="*/ 972820 w 975360"/>
              <a:gd name="connsiteY15" fmla="*/ 612775 h 1021715"/>
              <a:gd name="connisteX16" fmla="*/ 972820 w 975360"/>
              <a:gd name="connsiteY16" fmla="*/ 544830 h 1021715"/>
              <a:gd name="connisteX17" fmla="*/ 972820 w 975360"/>
              <a:gd name="connsiteY17" fmla="*/ 476885 h 1021715"/>
              <a:gd name="connisteX18" fmla="*/ 972820 w 975360"/>
              <a:gd name="connsiteY18" fmla="*/ 408940 h 1021715"/>
              <a:gd name="connisteX19" fmla="*/ 972820 w 975360"/>
              <a:gd name="connsiteY19" fmla="*/ 340995 h 1021715"/>
              <a:gd name="connisteX20" fmla="*/ 972820 w 975360"/>
              <a:gd name="connsiteY20" fmla="*/ 272415 h 1021715"/>
              <a:gd name="connisteX21" fmla="*/ 972820 w 975360"/>
              <a:gd name="connsiteY21" fmla="*/ 204470 h 1021715"/>
              <a:gd name="connisteX22" fmla="*/ 972820 w 975360"/>
              <a:gd name="connsiteY22" fmla="*/ 136525 h 1021715"/>
              <a:gd name="connisteX23" fmla="*/ 972820 w 975360"/>
              <a:gd name="connsiteY23" fmla="*/ 68580 h 1021715"/>
              <a:gd name="connisteX24" fmla="*/ 972820 w 975360"/>
              <a:gd name="connsiteY24" fmla="*/ 0 h 1021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</a:cxnLst>
            <a:rect l="l" t="t" r="r" b="b"/>
            <a:pathLst>
              <a:path w="975360" h="1021715">
                <a:moveTo>
                  <a:pt x="0" y="1021715"/>
                </a:moveTo>
                <a:cubicBezTo>
                  <a:pt x="13970" y="1008380"/>
                  <a:pt x="48260" y="969645"/>
                  <a:pt x="77470" y="953770"/>
                </a:cubicBezTo>
                <a:cubicBezTo>
                  <a:pt x="106680" y="937895"/>
                  <a:pt x="118745" y="945515"/>
                  <a:pt x="146050" y="943610"/>
                </a:cubicBezTo>
                <a:cubicBezTo>
                  <a:pt x="173355" y="941705"/>
                  <a:pt x="182880" y="947420"/>
                  <a:pt x="213995" y="943610"/>
                </a:cubicBezTo>
                <a:cubicBezTo>
                  <a:pt x="245110" y="939800"/>
                  <a:pt x="270510" y="928370"/>
                  <a:pt x="301625" y="924560"/>
                </a:cubicBezTo>
                <a:cubicBezTo>
                  <a:pt x="332740" y="920750"/>
                  <a:pt x="340360" y="924560"/>
                  <a:pt x="369570" y="924560"/>
                </a:cubicBezTo>
                <a:cubicBezTo>
                  <a:pt x="398780" y="924560"/>
                  <a:pt x="418465" y="924560"/>
                  <a:pt x="447675" y="924560"/>
                </a:cubicBezTo>
                <a:cubicBezTo>
                  <a:pt x="476885" y="924560"/>
                  <a:pt x="486410" y="928370"/>
                  <a:pt x="515620" y="924560"/>
                </a:cubicBezTo>
                <a:cubicBezTo>
                  <a:pt x="544830" y="920750"/>
                  <a:pt x="563880" y="910590"/>
                  <a:pt x="593090" y="904875"/>
                </a:cubicBezTo>
                <a:cubicBezTo>
                  <a:pt x="622300" y="899160"/>
                  <a:pt x="634365" y="902970"/>
                  <a:pt x="661670" y="895350"/>
                </a:cubicBezTo>
                <a:cubicBezTo>
                  <a:pt x="688975" y="887730"/>
                  <a:pt x="702310" y="875665"/>
                  <a:pt x="729615" y="866140"/>
                </a:cubicBezTo>
                <a:cubicBezTo>
                  <a:pt x="756920" y="856615"/>
                  <a:pt x="770255" y="855980"/>
                  <a:pt x="797560" y="846455"/>
                </a:cubicBezTo>
                <a:cubicBezTo>
                  <a:pt x="824865" y="836930"/>
                  <a:pt x="836295" y="836930"/>
                  <a:pt x="865505" y="817245"/>
                </a:cubicBezTo>
                <a:cubicBezTo>
                  <a:pt x="894715" y="797560"/>
                  <a:pt x="922020" y="776605"/>
                  <a:pt x="943610" y="749300"/>
                </a:cubicBezTo>
                <a:cubicBezTo>
                  <a:pt x="965200" y="721995"/>
                  <a:pt x="967105" y="708660"/>
                  <a:pt x="972820" y="681355"/>
                </a:cubicBezTo>
                <a:cubicBezTo>
                  <a:pt x="978535" y="654050"/>
                  <a:pt x="972820" y="640080"/>
                  <a:pt x="972820" y="612775"/>
                </a:cubicBezTo>
                <a:cubicBezTo>
                  <a:pt x="972820" y="585470"/>
                  <a:pt x="972820" y="572135"/>
                  <a:pt x="972820" y="544830"/>
                </a:cubicBezTo>
                <a:cubicBezTo>
                  <a:pt x="972820" y="517525"/>
                  <a:pt x="972820" y="504190"/>
                  <a:pt x="972820" y="476885"/>
                </a:cubicBezTo>
                <a:cubicBezTo>
                  <a:pt x="972820" y="449580"/>
                  <a:pt x="972820" y="436245"/>
                  <a:pt x="972820" y="408940"/>
                </a:cubicBezTo>
                <a:cubicBezTo>
                  <a:pt x="972820" y="381635"/>
                  <a:pt x="972820" y="368300"/>
                  <a:pt x="972820" y="340995"/>
                </a:cubicBezTo>
                <a:cubicBezTo>
                  <a:pt x="972820" y="313690"/>
                  <a:pt x="972820" y="299720"/>
                  <a:pt x="972820" y="272415"/>
                </a:cubicBezTo>
                <a:cubicBezTo>
                  <a:pt x="972820" y="245110"/>
                  <a:pt x="972820" y="231775"/>
                  <a:pt x="972820" y="204470"/>
                </a:cubicBezTo>
                <a:cubicBezTo>
                  <a:pt x="972820" y="177165"/>
                  <a:pt x="972820" y="163830"/>
                  <a:pt x="972820" y="136525"/>
                </a:cubicBezTo>
                <a:cubicBezTo>
                  <a:pt x="972820" y="109220"/>
                  <a:pt x="972820" y="95885"/>
                  <a:pt x="972820" y="68580"/>
                </a:cubicBezTo>
                <a:cubicBezTo>
                  <a:pt x="972820" y="41275"/>
                  <a:pt x="972820" y="12065"/>
                  <a:pt x="97282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0" name="任意多边形 179"/>
          <p:cNvSpPr/>
          <p:nvPr/>
        </p:nvSpPr>
        <p:spPr>
          <a:xfrm>
            <a:off x="2858135" y="4923155"/>
            <a:ext cx="1216025" cy="912495"/>
          </a:xfrm>
          <a:custGeom>
            <a:avLst/>
            <a:gdLst>
              <a:gd name="connisteX0" fmla="*/ 0 w 1216025"/>
              <a:gd name="connsiteY0" fmla="*/ 865505 h 865505"/>
              <a:gd name="connisteX1" fmla="*/ 48895 w 1216025"/>
              <a:gd name="connsiteY1" fmla="*/ 797560 h 865505"/>
              <a:gd name="connisteX2" fmla="*/ 116840 w 1216025"/>
              <a:gd name="connsiteY2" fmla="*/ 748665 h 865505"/>
              <a:gd name="connisteX3" fmla="*/ 184785 w 1216025"/>
              <a:gd name="connsiteY3" fmla="*/ 748665 h 865505"/>
              <a:gd name="connisteX4" fmla="*/ 252730 w 1216025"/>
              <a:gd name="connsiteY4" fmla="*/ 739140 h 865505"/>
              <a:gd name="connisteX5" fmla="*/ 321310 w 1216025"/>
              <a:gd name="connsiteY5" fmla="*/ 739140 h 865505"/>
              <a:gd name="connisteX6" fmla="*/ 389255 w 1216025"/>
              <a:gd name="connsiteY6" fmla="*/ 739140 h 865505"/>
              <a:gd name="connisteX7" fmla="*/ 457200 w 1216025"/>
              <a:gd name="connsiteY7" fmla="*/ 739140 h 865505"/>
              <a:gd name="connisteX8" fmla="*/ 535305 w 1216025"/>
              <a:gd name="connsiteY8" fmla="*/ 739140 h 865505"/>
              <a:gd name="connisteX9" fmla="*/ 612775 w 1216025"/>
              <a:gd name="connsiteY9" fmla="*/ 729615 h 865505"/>
              <a:gd name="connisteX10" fmla="*/ 690880 w 1216025"/>
              <a:gd name="connsiteY10" fmla="*/ 729615 h 865505"/>
              <a:gd name="connisteX11" fmla="*/ 758825 w 1216025"/>
              <a:gd name="connsiteY11" fmla="*/ 729615 h 865505"/>
              <a:gd name="connisteX12" fmla="*/ 826770 w 1216025"/>
              <a:gd name="connsiteY12" fmla="*/ 729615 h 865505"/>
              <a:gd name="connisteX13" fmla="*/ 894715 w 1216025"/>
              <a:gd name="connsiteY13" fmla="*/ 719455 h 865505"/>
              <a:gd name="connisteX14" fmla="*/ 963295 w 1216025"/>
              <a:gd name="connsiteY14" fmla="*/ 700405 h 865505"/>
              <a:gd name="connisteX15" fmla="*/ 1031240 w 1216025"/>
              <a:gd name="connsiteY15" fmla="*/ 671195 h 865505"/>
              <a:gd name="connisteX16" fmla="*/ 1099185 w 1216025"/>
              <a:gd name="connsiteY16" fmla="*/ 631825 h 865505"/>
              <a:gd name="connisteX17" fmla="*/ 1157605 w 1216025"/>
              <a:gd name="connsiteY17" fmla="*/ 563880 h 865505"/>
              <a:gd name="connisteX18" fmla="*/ 1196340 w 1216025"/>
              <a:gd name="connsiteY18" fmla="*/ 495935 h 865505"/>
              <a:gd name="connisteX19" fmla="*/ 1206500 w 1216025"/>
              <a:gd name="connsiteY19" fmla="*/ 417830 h 865505"/>
              <a:gd name="connisteX20" fmla="*/ 1206500 w 1216025"/>
              <a:gd name="connsiteY20" fmla="*/ 349885 h 865505"/>
              <a:gd name="connisteX21" fmla="*/ 1206500 w 1216025"/>
              <a:gd name="connsiteY21" fmla="*/ 272415 h 865505"/>
              <a:gd name="connisteX22" fmla="*/ 1206500 w 1216025"/>
              <a:gd name="connsiteY22" fmla="*/ 203835 h 865505"/>
              <a:gd name="connisteX23" fmla="*/ 1206500 w 1216025"/>
              <a:gd name="connsiteY23" fmla="*/ 135890 h 865505"/>
              <a:gd name="connisteX24" fmla="*/ 1206500 w 1216025"/>
              <a:gd name="connsiteY24" fmla="*/ 67945 h 865505"/>
              <a:gd name="connisteX25" fmla="*/ 1216025 w 1216025"/>
              <a:gd name="connsiteY25" fmla="*/ 0 h 8655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</a:cxnLst>
            <a:rect l="l" t="t" r="r" b="b"/>
            <a:pathLst>
              <a:path w="1216025" h="865505">
                <a:moveTo>
                  <a:pt x="0" y="865505"/>
                </a:moveTo>
                <a:cubicBezTo>
                  <a:pt x="8255" y="852805"/>
                  <a:pt x="25400" y="821055"/>
                  <a:pt x="48895" y="797560"/>
                </a:cubicBezTo>
                <a:cubicBezTo>
                  <a:pt x="72390" y="774065"/>
                  <a:pt x="89535" y="758190"/>
                  <a:pt x="116840" y="748665"/>
                </a:cubicBezTo>
                <a:cubicBezTo>
                  <a:pt x="144145" y="739140"/>
                  <a:pt x="157480" y="750570"/>
                  <a:pt x="184785" y="748665"/>
                </a:cubicBezTo>
                <a:cubicBezTo>
                  <a:pt x="212090" y="746760"/>
                  <a:pt x="225425" y="741045"/>
                  <a:pt x="252730" y="739140"/>
                </a:cubicBezTo>
                <a:cubicBezTo>
                  <a:pt x="280035" y="737235"/>
                  <a:pt x="294005" y="739140"/>
                  <a:pt x="321310" y="739140"/>
                </a:cubicBezTo>
                <a:cubicBezTo>
                  <a:pt x="348615" y="739140"/>
                  <a:pt x="361950" y="739140"/>
                  <a:pt x="389255" y="739140"/>
                </a:cubicBezTo>
                <a:cubicBezTo>
                  <a:pt x="416560" y="739140"/>
                  <a:pt x="427990" y="739140"/>
                  <a:pt x="457200" y="739140"/>
                </a:cubicBezTo>
                <a:cubicBezTo>
                  <a:pt x="486410" y="739140"/>
                  <a:pt x="504190" y="741045"/>
                  <a:pt x="535305" y="739140"/>
                </a:cubicBezTo>
                <a:cubicBezTo>
                  <a:pt x="566420" y="737235"/>
                  <a:pt x="581660" y="731520"/>
                  <a:pt x="612775" y="729615"/>
                </a:cubicBezTo>
                <a:cubicBezTo>
                  <a:pt x="643890" y="727710"/>
                  <a:pt x="661670" y="729615"/>
                  <a:pt x="690880" y="729615"/>
                </a:cubicBezTo>
                <a:cubicBezTo>
                  <a:pt x="720090" y="729615"/>
                  <a:pt x="731520" y="729615"/>
                  <a:pt x="758825" y="729615"/>
                </a:cubicBezTo>
                <a:cubicBezTo>
                  <a:pt x="786130" y="729615"/>
                  <a:pt x="799465" y="731520"/>
                  <a:pt x="826770" y="729615"/>
                </a:cubicBezTo>
                <a:cubicBezTo>
                  <a:pt x="854075" y="727710"/>
                  <a:pt x="867410" y="725170"/>
                  <a:pt x="894715" y="719455"/>
                </a:cubicBezTo>
                <a:cubicBezTo>
                  <a:pt x="922020" y="713740"/>
                  <a:pt x="935990" y="709930"/>
                  <a:pt x="963295" y="700405"/>
                </a:cubicBezTo>
                <a:cubicBezTo>
                  <a:pt x="990600" y="690880"/>
                  <a:pt x="1003935" y="685165"/>
                  <a:pt x="1031240" y="671195"/>
                </a:cubicBezTo>
                <a:cubicBezTo>
                  <a:pt x="1058545" y="657225"/>
                  <a:pt x="1073785" y="653415"/>
                  <a:pt x="1099185" y="631825"/>
                </a:cubicBezTo>
                <a:cubicBezTo>
                  <a:pt x="1124585" y="610235"/>
                  <a:pt x="1137920" y="591185"/>
                  <a:pt x="1157605" y="563880"/>
                </a:cubicBezTo>
                <a:cubicBezTo>
                  <a:pt x="1177290" y="536575"/>
                  <a:pt x="1186815" y="525145"/>
                  <a:pt x="1196340" y="495935"/>
                </a:cubicBezTo>
                <a:cubicBezTo>
                  <a:pt x="1205865" y="466725"/>
                  <a:pt x="1204595" y="447040"/>
                  <a:pt x="1206500" y="417830"/>
                </a:cubicBezTo>
                <a:cubicBezTo>
                  <a:pt x="1208405" y="388620"/>
                  <a:pt x="1206500" y="379095"/>
                  <a:pt x="1206500" y="349885"/>
                </a:cubicBezTo>
                <a:cubicBezTo>
                  <a:pt x="1206500" y="320675"/>
                  <a:pt x="1206500" y="301625"/>
                  <a:pt x="1206500" y="272415"/>
                </a:cubicBezTo>
                <a:cubicBezTo>
                  <a:pt x="1206500" y="243205"/>
                  <a:pt x="1206500" y="231140"/>
                  <a:pt x="1206500" y="203835"/>
                </a:cubicBezTo>
                <a:cubicBezTo>
                  <a:pt x="1206500" y="176530"/>
                  <a:pt x="1206500" y="163195"/>
                  <a:pt x="1206500" y="135890"/>
                </a:cubicBezTo>
                <a:cubicBezTo>
                  <a:pt x="1206500" y="108585"/>
                  <a:pt x="1204595" y="95250"/>
                  <a:pt x="1206500" y="67945"/>
                </a:cubicBezTo>
                <a:cubicBezTo>
                  <a:pt x="1208405" y="40640"/>
                  <a:pt x="1214120" y="12065"/>
                  <a:pt x="1216025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1" name="任意多边形 180"/>
          <p:cNvSpPr/>
          <p:nvPr/>
        </p:nvSpPr>
        <p:spPr>
          <a:xfrm>
            <a:off x="7163435" y="4922520"/>
            <a:ext cx="1133475" cy="922655"/>
          </a:xfrm>
          <a:custGeom>
            <a:avLst/>
            <a:gdLst>
              <a:gd name="connisteX0" fmla="*/ 13859 w 1133787"/>
              <a:gd name="connsiteY0" fmla="*/ 894715 h 894715"/>
              <a:gd name="connisteX1" fmla="*/ 3699 w 1133787"/>
              <a:gd name="connsiteY1" fmla="*/ 826770 h 894715"/>
              <a:gd name="connisteX2" fmla="*/ 72279 w 1133787"/>
              <a:gd name="connsiteY2" fmla="*/ 788035 h 894715"/>
              <a:gd name="connisteX3" fmla="*/ 140224 w 1133787"/>
              <a:gd name="connsiteY3" fmla="*/ 778510 h 894715"/>
              <a:gd name="connisteX4" fmla="*/ 227854 w 1133787"/>
              <a:gd name="connsiteY4" fmla="*/ 758825 h 894715"/>
              <a:gd name="connisteX5" fmla="*/ 305324 w 1133787"/>
              <a:gd name="connsiteY5" fmla="*/ 758825 h 894715"/>
              <a:gd name="connisteX6" fmla="*/ 383429 w 1133787"/>
              <a:gd name="connsiteY6" fmla="*/ 758825 h 894715"/>
              <a:gd name="connisteX7" fmla="*/ 460899 w 1133787"/>
              <a:gd name="connsiteY7" fmla="*/ 758825 h 894715"/>
              <a:gd name="connisteX8" fmla="*/ 529479 w 1133787"/>
              <a:gd name="connsiteY8" fmla="*/ 768350 h 894715"/>
              <a:gd name="connisteX9" fmla="*/ 606949 w 1133787"/>
              <a:gd name="connsiteY9" fmla="*/ 778510 h 894715"/>
              <a:gd name="connisteX10" fmla="*/ 674894 w 1133787"/>
              <a:gd name="connsiteY10" fmla="*/ 778510 h 894715"/>
              <a:gd name="connisteX11" fmla="*/ 752999 w 1133787"/>
              <a:gd name="connsiteY11" fmla="*/ 788035 h 894715"/>
              <a:gd name="connisteX12" fmla="*/ 840629 w 1133787"/>
              <a:gd name="connsiteY12" fmla="*/ 788035 h 894715"/>
              <a:gd name="connisteX13" fmla="*/ 908574 w 1133787"/>
              <a:gd name="connsiteY13" fmla="*/ 788035 h 894715"/>
              <a:gd name="connisteX14" fmla="*/ 976519 w 1133787"/>
              <a:gd name="connsiteY14" fmla="*/ 788035 h 894715"/>
              <a:gd name="connisteX15" fmla="*/ 1045099 w 1133787"/>
              <a:gd name="connsiteY15" fmla="*/ 749300 h 894715"/>
              <a:gd name="connisteX16" fmla="*/ 1113044 w 1133787"/>
              <a:gd name="connsiteY16" fmla="*/ 680720 h 894715"/>
              <a:gd name="connisteX17" fmla="*/ 1132094 w 1133787"/>
              <a:gd name="connsiteY17" fmla="*/ 612775 h 894715"/>
              <a:gd name="connisteX18" fmla="*/ 1132094 w 1133787"/>
              <a:gd name="connsiteY18" fmla="*/ 544830 h 894715"/>
              <a:gd name="connisteX19" fmla="*/ 1132094 w 1133787"/>
              <a:gd name="connsiteY19" fmla="*/ 476885 h 894715"/>
              <a:gd name="connisteX20" fmla="*/ 1132094 w 1133787"/>
              <a:gd name="connsiteY20" fmla="*/ 408305 h 894715"/>
              <a:gd name="connisteX21" fmla="*/ 1122569 w 1133787"/>
              <a:gd name="connsiteY21" fmla="*/ 340360 h 894715"/>
              <a:gd name="connisteX22" fmla="*/ 1122569 w 1133787"/>
              <a:gd name="connsiteY22" fmla="*/ 272415 h 894715"/>
              <a:gd name="connisteX23" fmla="*/ 1122569 w 1133787"/>
              <a:gd name="connsiteY23" fmla="*/ 204470 h 894715"/>
              <a:gd name="connisteX24" fmla="*/ 1122569 w 1133787"/>
              <a:gd name="connsiteY24" fmla="*/ 135890 h 894715"/>
              <a:gd name="connisteX25" fmla="*/ 1122569 w 1133787"/>
              <a:gd name="connsiteY25" fmla="*/ 67945 h 894715"/>
              <a:gd name="connisteX26" fmla="*/ 1122569 w 1133787"/>
              <a:gd name="connsiteY26" fmla="*/ 0 h 8947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</a:cxnLst>
            <a:rect l="l" t="t" r="r" b="b"/>
            <a:pathLst>
              <a:path w="1133787" h="894715">
                <a:moveTo>
                  <a:pt x="13859" y="894715"/>
                </a:moveTo>
                <a:cubicBezTo>
                  <a:pt x="10684" y="882015"/>
                  <a:pt x="-7731" y="848360"/>
                  <a:pt x="3699" y="826770"/>
                </a:cubicBezTo>
                <a:cubicBezTo>
                  <a:pt x="15129" y="805180"/>
                  <a:pt x="44974" y="797560"/>
                  <a:pt x="72279" y="788035"/>
                </a:cubicBezTo>
                <a:cubicBezTo>
                  <a:pt x="99584" y="778510"/>
                  <a:pt x="109109" y="784225"/>
                  <a:pt x="140224" y="778510"/>
                </a:cubicBezTo>
                <a:cubicBezTo>
                  <a:pt x="171339" y="772795"/>
                  <a:pt x="194834" y="762635"/>
                  <a:pt x="227854" y="758825"/>
                </a:cubicBezTo>
                <a:cubicBezTo>
                  <a:pt x="260874" y="755015"/>
                  <a:pt x="274209" y="758825"/>
                  <a:pt x="305324" y="758825"/>
                </a:cubicBezTo>
                <a:cubicBezTo>
                  <a:pt x="336439" y="758825"/>
                  <a:pt x="352314" y="758825"/>
                  <a:pt x="383429" y="758825"/>
                </a:cubicBezTo>
                <a:cubicBezTo>
                  <a:pt x="414544" y="758825"/>
                  <a:pt x="431689" y="756920"/>
                  <a:pt x="460899" y="758825"/>
                </a:cubicBezTo>
                <a:cubicBezTo>
                  <a:pt x="490109" y="760730"/>
                  <a:pt x="500269" y="764540"/>
                  <a:pt x="529479" y="768350"/>
                </a:cubicBezTo>
                <a:cubicBezTo>
                  <a:pt x="558689" y="772160"/>
                  <a:pt x="577739" y="776605"/>
                  <a:pt x="606949" y="778510"/>
                </a:cubicBezTo>
                <a:cubicBezTo>
                  <a:pt x="636159" y="780415"/>
                  <a:pt x="645684" y="776605"/>
                  <a:pt x="674894" y="778510"/>
                </a:cubicBezTo>
                <a:cubicBezTo>
                  <a:pt x="704104" y="780415"/>
                  <a:pt x="719979" y="786130"/>
                  <a:pt x="752999" y="788035"/>
                </a:cubicBezTo>
                <a:cubicBezTo>
                  <a:pt x="786019" y="789940"/>
                  <a:pt x="809514" y="788035"/>
                  <a:pt x="840629" y="788035"/>
                </a:cubicBezTo>
                <a:cubicBezTo>
                  <a:pt x="871744" y="788035"/>
                  <a:pt x="881269" y="788035"/>
                  <a:pt x="908574" y="788035"/>
                </a:cubicBezTo>
                <a:cubicBezTo>
                  <a:pt x="935879" y="788035"/>
                  <a:pt x="949214" y="795655"/>
                  <a:pt x="976519" y="788035"/>
                </a:cubicBezTo>
                <a:cubicBezTo>
                  <a:pt x="1003824" y="780415"/>
                  <a:pt x="1017794" y="770890"/>
                  <a:pt x="1045099" y="749300"/>
                </a:cubicBezTo>
                <a:cubicBezTo>
                  <a:pt x="1072404" y="727710"/>
                  <a:pt x="1095899" y="708025"/>
                  <a:pt x="1113044" y="680720"/>
                </a:cubicBezTo>
                <a:cubicBezTo>
                  <a:pt x="1130189" y="653415"/>
                  <a:pt x="1128284" y="640080"/>
                  <a:pt x="1132094" y="612775"/>
                </a:cubicBezTo>
                <a:cubicBezTo>
                  <a:pt x="1135904" y="585470"/>
                  <a:pt x="1132094" y="572135"/>
                  <a:pt x="1132094" y="544830"/>
                </a:cubicBezTo>
                <a:cubicBezTo>
                  <a:pt x="1132094" y="517525"/>
                  <a:pt x="1132094" y="504190"/>
                  <a:pt x="1132094" y="476885"/>
                </a:cubicBezTo>
                <a:cubicBezTo>
                  <a:pt x="1132094" y="449580"/>
                  <a:pt x="1133999" y="435610"/>
                  <a:pt x="1132094" y="408305"/>
                </a:cubicBezTo>
                <a:cubicBezTo>
                  <a:pt x="1130189" y="381000"/>
                  <a:pt x="1124474" y="367665"/>
                  <a:pt x="1122569" y="340360"/>
                </a:cubicBezTo>
                <a:cubicBezTo>
                  <a:pt x="1120664" y="313055"/>
                  <a:pt x="1122569" y="299720"/>
                  <a:pt x="1122569" y="272415"/>
                </a:cubicBezTo>
                <a:cubicBezTo>
                  <a:pt x="1122569" y="245110"/>
                  <a:pt x="1122569" y="231775"/>
                  <a:pt x="1122569" y="204470"/>
                </a:cubicBezTo>
                <a:cubicBezTo>
                  <a:pt x="1122569" y="177165"/>
                  <a:pt x="1122569" y="163195"/>
                  <a:pt x="1122569" y="135890"/>
                </a:cubicBezTo>
                <a:cubicBezTo>
                  <a:pt x="1122569" y="108585"/>
                  <a:pt x="1122569" y="95250"/>
                  <a:pt x="1122569" y="67945"/>
                </a:cubicBezTo>
                <a:cubicBezTo>
                  <a:pt x="1122569" y="40640"/>
                  <a:pt x="1122569" y="12065"/>
                  <a:pt x="1122569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3281680" y="4893310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7555230" y="4893310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7527925" y="3185795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2671445" y="694055"/>
            <a:ext cx="2280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Application migration inne-operator</a:t>
            </a:r>
            <a:endParaRPr lang="zh-CN" altLang="en-US" sz="1000" b="1"/>
          </a:p>
        </p:txBody>
      </p:sp>
      <p:sp>
        <p:nvSpPr>
          <p:cNvPr id="190" name="文本框 189"/>
          <p:cNvSpPr txBox="1"/>
          <p:nvPr/>
        </p:nvSpPr>
        <p:spPr>
          <a:xfrm>
            <a:off x="2725420" y="4340225"/>
            <a:ext cx="24745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Application migration cross cloud and edge</a:t>
            </a:r>
            <a:endParaRPr lang="en-US" altLang="zh-CN" sz="1000" b="1"/>
          </a:p>
        </p:txBody>
      </p:sp>
      <p:sp>
        <p:nvSpPr>
          <p:cNvPr id="14" name="文本框 13"/>
          <p:cNvSpPr txBox="1"/>
          <p:nvPr/>
        </p:nvSpPr>
        <p:spPr>
          <a:xfrm>
            <a:off x="2671445" y="2571750"/>
            <a:ext cx="2280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Application migration inter-operator</a:t>
            </a:r>
            <a:endParaRPr lang="zh-CN" altLang="en-US" sz="1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6205"/>
            <a:ext cx="10515600" cy="520700"/>
          </a:xfrm>
        </p:spPr>
        <p:txBody>
          <a:bodyPr>
            <a:noAutofit/>
          </a:bodyPr>
          <a:p>
            <a:r>
              <a:rPr lang="en-US" altLang="zh-CN" sz="2800"/>
              <a:t>5G network SSC</a:t>
            </a:r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" y="929640"/>
            <a:ext cx="3728720" cy="180657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815742" y="647285"/>
          <a:ext cx="6899275" cy="2245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5370"/>
                <a:gridCol w="3615690"/>
                <a:gridCol w="2228215"/>
              </a:tblGrid>
              <a:tr h="304800"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 spc="130"/>
                        <a:t>SSC </a:t>
                      </a:r>
                      <a:r>
                        <a:rPr lang="en-US" altLang="zh-CN" sz="1000" spc="130"/>
                        <a:t>mode</a:t>
                      </a:r>
                      <a:endParaRPr lang="en-US" altLang="zh-CN" sz="1000" spc="130"/>
                    </a:p>
                  </a:txBody>
                  <a:tcPr marL="215900" marR="215900" marT="0" marB="0" vert="horz" anchor="t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130"/>
                        <a:t>C</a:t>
                      </a:r>
                      <a:r>
                        <a:rPr lang="zh-CN" sz="1000" spc="130"/>
                        <a:t>haracteristic</a:t>
                      </a:r>
                      <a:endParaRPr lang="zh-CN" sz="1000" spc="130"/>
                    </a:p>
                  </a:txBody>
                  <a:tcPr marL="215900" marR="215900" marT="0" marB="0" vert="horz" anchor="t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spc="130"/>
                        <a:t>Scene</a:t>
                      </a:r>
                      <a:endParaRPr lang="en-US" altLang="zh-CN" sz="1000" spc="130"/>
                    </a:p>
                  </a:txBody>
                  <a:tcPr marL="215900" marR="215900" marT="0" marB="0" vert="horz" anchor="t" anchorCtr="0"/>
                </a:tc>
              </a:tr>
              <a:tr h="548640">
                <a:tc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spc="130"/>
                        <a:t>SSC mode1</a:t>
                      </a:r>
                      <a:endParaRPr lang="en-US" sz="900" spc="130"/>
                    </a:p>
                  </a:txBody>
                  <a:tcPr marL="215900" marR="215900" marT="0" marB="0" vert="horz" anchor="t" anchorCtr="0"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900" spc="130"/>
                        <a:t>Always keep the UPF of the protocol data unit (PDU) when the session is established unchanged. The terminal IP address does not change</a:t>
                      </a:r>
                      <a:endParaRPr lang="en-US" sz="900" spc="130"/>
                    </a:p>
                  </a:txBody>
                  <a:tcPr marL="215900" marR="215900" marT="0" marB="0" vert="horz" anchor="t" anchorCtr="0"/>
                </a:tc>
                <a:tc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spc="130"/>
                        <a:t>Delay insensitive and session continuity demanding services: carrier voice, video, etc</a:t>
                      </a:r>
                      <a:endParaRPr lang="zh-CN" sz="900" spc="130"/>
                    </a:p>
                  </a:txBody>
                  <a:tcPr marL="215900" marR="215900" marT="0" marB="0" vert="horz" anchor="t" anchorCtr="0"/>
                </a:tc>
              </a:tr>
              <a:tr h="706120">
                <a:tc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spc="130"/>
                        <a:t>SSC mode2</a:t>
                      </a:r>
                      <a:endParaRPr lang="en-US" altLang="en-US" sz="900" spc="130"/>
                    </a:p>
                  </a:txBody>
                  <a:tcPr marL="215900" marR="215900" marT="0" marB="0" vert="horz" anchor="t" anchorCtr="0"/>
                </a:tc>
                <a:tc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spc="130"/>
                        <a:t>The </a:t>
                      </a:r>
                      <a:r>
                        <a:rPr lang="zh-CN" sz="900" spc="130">
                          <a:sym typeface="+mn-ea"/>
                        </a:rPr>
                        <a:t>anchor </a:t>
                      </a:r>
                      <a:r>
                        <a:rPr lang="zh-CN" sz="900" spc="130"/>
                        <a:t>UPF of the PDU session can be changed. The network triggers the release of the PDU session and instructs the UE to immediately establish </a:t>
                      </a:r>
                      <a:r>
                        <a:rPr lang="en-US" altLang="zh-CN" sz="900" spc="130"/>
                        <a:t>new</a:t>
                      </a:r>
                      <a:r>
                        <a:rPr lang="zh-CN" sz="900" spc="130"/>
                        <a:t> PDU session. The terminal IP address will change</a:t>
                      </a:r>
                      <a:endParaRPr lang="zh-CN" sz="900" spc="130"/>
                    </a:p>
                  </a:txBody>
                  <a:tcPr marL="215900" marR="215900" marT="0" marB="0" vert="horz" anchor="t" anchorCtr="0"/>
                </a:tc>
                <a:tc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spc="130"/>
                        <a:t>Delay insensitive and session continuity less demanding services: Internet browsing data, etc</a:t>
                      </a:r>
                      <a:endParaRPr lang="zh-CN" sz="900" spc="130"/>
                    </a:p>
                  </a:txBody>
                  <a:tcPr marL="215900" marR="215900" marT="0" marB="0" vert="horz" anchor="t" anchorCtr="0"/>
                </a:tc>
              </a:tr>
              <a:tr h="685800">
                <a:tc>
                  <a:txBody>
                    <a:bodyPr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spc="130"/>
                        <a:t>SSC mode3</a:t>
                      </a:r>
                      <a:endParaRPr lang="en-US" altLang="en-US" sz="900" spc="130"/>
                    </a:p>
                  </a:txBody>
                  <a:tcPr marL="215900" marR="215900" marT="0" marB="0" vert="horz" anchor="t" anchorCtr="0"/>
                </a:tc>
                <a:tc>
                  <a:txBody>
                    <a:bodyPr/>
                    <a:p>
                      <a:pPr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spc="130"/>
                        <a:t>T</a:t>
                      </a:r>
                      <a:r>
                        <a:rPr lang="zh-CN" sz="900" spc="130"/>
                        <a:t>he anchor </a:t>
                      </a:r>
                      <a:r>
                        <a:rPr lang="en-US" altLang="zh-CN" sz="900" spc="130"/>
                        <a:t>UPF</a:t>
                      </a:r>
                      <a:r>
                        <a:rPr lang="zh-CN" sz="900" spc="130"/>
                        <a:t> of PDU session, can be changed. First, a new </a:t>
                      </a:r>
                      <a:r>
                        <a:rPr lang="en-US" altLang="zh-CN" sz="900" spc="130"/>
                        <a:t>PDU</a:t>
                      </a:r>
                      <a:r>
                        <a:rPr lang="zh-CN" sz="900" spc="130"/>
                        <a:t> session is established, then the original </a:t>
                      </a:r>
                      <a:r>
                        <a:rPr lang="en-US" altLang="zh-CN" sz="900" spc="130"/>
                        <a:t>PDU</a:t>
                      </a:r>
                      <a:r>
                        <a:rPr lang="zh-CN" sz="900" spc="130"/>
                        <a:t> session is released, and the business is maintained. The terminal IP address will change</a:t>
                      </a:r>
                      <a:endParaRPr lang="zh-CN" sz="900" spc="130"/>
                    </a:p>
                  </a:txBody>
                  <a:tcPr marL="215900" marR="215900" marT="0" marB="0" vert="horz" anchor="t" anchorCtr="0"/>
                </a:tc>
                <a:tc>
                  <a:txBody>
                    <a:bodyPr/>
                    <a:p>
                      <a:pPr indent="0" algn="l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900" spc="130"/>
                        <a:t>Business perception (business needs to participate in process) and business with strict business continuity requirements</a:t>
                      </a:r>
                      <a:endParaRPr lang="zh-CN" sz="900" spc="130"/>
                    </a:p>
                  </a:txBody>
                  <a:tcPr marL="215900" marR="215900" marT="0" marB="0" vert="horz" anchor="t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56055" y="6419215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SSC 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066790" y="6418580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SSC 3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" y="3516630"/>
            <a:ext cx="4544060" cy="2902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645" y="3525520"/>
            <a:ext cx="4392295" cy="2884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5570"/>
            <a:ext cx="10515600" cy="482600"/>
          </a:xfrm>
        </p:spPr>
        <p:txBody>
          <a:bodyPr>
            <a:noAutofit/>
          </a:bodyPr>
          <a:p>
            <a:r>
              <a:rPr lang="en-US" altLang="zh-CN" sz="2800">
                <a:sym typeface="+mn-ea"/>
              </a:rPr>
              <a:t>Mobility Support on PaaS</a:t>
            </a:r>
            <a:endParaRPr lang="en-US" altLang="zh-CN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6930"/>
            <a:ext cx="10515600" cy="41770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1400"/>
              <a:t>PAAS layer formulates the framework and process for the application, helping the application solve the service continuity in the scenarios of UE mobility and application migration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Key issues on PaaS:</a:t>
            </a:r>
            <a:endParaRPr lang="zh-CN" alt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Cooperate with SSc and location service of wireless network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 provide</a:t>
            </a:r>
            <a:r>
              <a:rPr lang="en-US" altLang="zh-CN" sz="1400">
                <a:sym typeface="+mn-ea"/>
              </a:rPr>
              <a:t>s</a:t>
            </a:r>
            <a:r>
              <a:rPr lang="zh-CN" altLang="en-US" sz="1400">
                <a:sym typeface="+mn-ea"/>
              </a:rPr>
              <a:t> event mechanism</a:t>
            </a:r>
            <a:endParaRPr lang="zh-CN" altLang="en-US" sz="1400"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200">
                <a:sym typeface="+mn-ea"/>
              </a:rPr>
              <a:t>Subscribing events from a wireless network system</a:t>
            </a:r>
            <a:endParaRPr lang="zh-CN" altLang="en-US" sz="1200"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200">
                <a:sym typeface="+mn-ea"/>
              </a:rPr>
              <a:t>Prediction of terminal moving trajectory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</a:pPr>
            <a:r>
              <a:rPr lang="zh-CN" altLang="en-US" sz="1400">
                <a:sym typeface="+mn-ea"/>
              </a:rPr>
              <a:t>Provide different levels of application migration mechanism</a:t>
            </a:r>
            <a:endParaRPr lang="zh-CN" altLang="en-US" sz="1400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1400">
                <a:sym typeface="+mn-ea"/>
              </a:rPr>
              <a:t>H</a:t>
            </a:r>
            <a:r>
              <a:rPr lang="zh-CN" altLang="en-US" sz="1400">
                <a:sym typeface="+mn-ea"/>
              </a:rPr>
              <a:t>elping UE access </a:t>
            </a:r>
            <a:r>
              <a:rPr lang="en-US" altLang="zh-CN" sz="1400">
                <a:sym typeface="+mn-ea"/>
              </a:rPr>
              <a:t>service after</a:t>
            </a: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application </a:t>
            </a:r>
            <a:r>
              <a:rPr lang="zh-CN" altLang="en-US" sz="1400">
                <a:sym typeface="+mn-ea"/>
              </a:rPr>
              <a:t>migrat</a:t>
            </a:r>
            <a:r>
              <a:rPr lang="en-US" altLang="zh-CN" sz="1400">
                <a:sym typeface="+mn-ea"/>
              </a:rPr>
              <a:t>ion</a:t>
            </a:r>
            <a:endParaRPr lang="zh-CN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010"/>
          </a:xfrm>
        </p:spPr>
        <p:txBody>
          <a:bodyPr>
            <a:noAutofit/>
          </a:bodyPr>
          <a:p>
            <a:r>
              <a:rPr lang="en-US" altLang="zh-CN" sz="2800">
                <a:sym typeface="+mn-ea"/>
              </a:rPr>
              <a:t>Mobility Support on Application</a:t>
            </a:r>
            <a:endParaRPr lang="en-US" altLang="zh-CN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5065"/>
            <a:ext cx="10515600" cy="5022215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Application should consider</a:t>
            </a:r>
            <a:r>
              <a:rPr lang="en-US" altLang="zh-CN" sz="1400"/>
              <a:t>:</a:t>
            </a:r>
            <a:endParaRPr lang="en-US" altLang="zh-CN" sz="14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/>
              <a:t>Stateless</a:t>
            </a:r>
            <a:r>
              <a:rPr lang="zh-CN" altLang="en-US" sz="1400"/>
              <a:t>，Reduce the amount of state data that needs to be migrated，Using central / cloud storage to ensure the final consistency of application state</a:t>
            </a:r>
            <a:endParaRPr lang="zh-CN" alt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Subscribe events，</a:t>
            </a:r>
            <a:r>
              <a:rPr sz="1400">
                <a:sym typeface="+mn-ea"/>
              </a:rPr>
              <a:t>Adjust the output content (such as reducing the bit rate) to ensure the user experience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4305"/>
            <a:ext cx="10515600" cy="520700"/>
          </a:xfrm>
        </p:spPr>
        <p:txBody>
          <a:bodyPr>
            <a:normAutofit fontScale="90000"/>
          </a:bodyPr>
          <a:p>
            <a:r>
              <a:rPr lang="en-US" altLang="zh-CN" sz="3110"/>
              <a:t>Fuction overview (TODO)</a:t>
            </a:r>
            <a:endParaRPr lang="zh-CN" altLang="en-US" sz="3110"/>
          </a:p>
        </p:txBody>
      </p:sp>
      <p:sp>
        <p:nvSpPr>
          <p:cNvPr id="51" name="矩形 50"/>
          <p:cNvSpPr/>
          <p:nvPr/>
        </p:nvSpPr>
        <p:spPr>
          <a:xfrm>
            <a:off x="6480810" y="2120265"/>
            <a:ext cx="1195070" cy="755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3rd network</a:t>
            </a:r>
            <a:endParaRPr lang="en-US" altLang="zh-CN" sz="1000"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65725" y="2120265"/>
            <a:ext cx="1211580" cy="755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Cloud network</a:t>
            </a:r>
            <a:endParaRPr lang="en-US" altLang="zh-CN" sz="1000"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44955" y="2120265"/>
            <a:ext cx="1983105" cy="755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Inner-Operator Network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385" y="5829935"/>
            <a:ext cx="1418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UE</a:t>
            </a:r>
            <a:endParaRPr lang="en-US" altLang="zh-CN" sz="1000"/>
          </a:p>
        </p:txBody>
      </p:sp>
      <p:sp>
        <p:nvSpPr>
          <p:cNvPr id="6" name="文本框 5"/>
          <p:cNvSpPr txBox="1"/>
          <p:nvPr/>
        </p:nvSpPr>
        <p:spPr>
          <a:xfrm>
            <a:off x="286385" y="4883150"/>
            <a:ext cx="10833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Access network</a:t>
            </a:r>
            <a:endParaRPr lang="en-US" altLang="zh-CN" sz="1000"/>
          </a:p>
        </p:txBody>
      </p:sp>
      <p:sp>
        <p:nvSpPr>
          <p:cNvPr id="7" name="文本框 6"/>
          <p:cNvSpPr txBox="1"/>
          <p:nvPr/>
        </p:nvSpPr>
        <p:spPr>
          <a:xfrm>
            <a:off x="286385" y="3402330"/>
            <a:ext cx="1418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MEC</a:t>
            </a:r>
            <a:endParaRPr lang="en-US" altLang="zh-CN" sz="1000"/>
          </a:p>
        </p:txBody>
      </p:sp>
      <p:sp>
        <p:nvSpPr>
          <p:cNvPr id="8" name="文本框 7"/>
          <p:cNvSpPr txBox="1"/>
          <p:nvPr/>
        </p:nvSpPr>
        <p:spPr>
          <a:xfrm>
            <a:off x="286385" y="2120265"/>
            <a:ext cx="1229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Inter-MEC network</a:t>
            </a:r>
            <a:endParaRPr lang="zh-CN" altLang="en-US" sz="1000"/>
          </a:p>
        </p:txBody>
      </p:sp>
      <p:sp>
        <p:nvSpPr>
          <p:cNvPr id="9" name="文本框 8"/>
          <p:cNvSpPr txBox="1"/>
          <p:nvPr/>
        </p:nvSpPr>
        <p:spPr>
          <a:xfrm>
            <a:off x="286385" y="1275715"/>
            <a:ext cx="1418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Public Cloud</a:t>
            </a:r>
            <a:endParaRPr lang="en-US" altLang="zh-CN" sz="1000"/>
          </a:p>
        </p:txBody>
      </p:sp>
      <p:sp>
        <p:nvSpPr>
          <p:cNvPr id="10" name="矩形 9"/>
          <p:cNvSpPr/>
          <p:nvPr/>
        </p:nvSpPr>
        <p:spPr>
          <a:xfrm>
            <a:off x="1517015" y="5748020"/>
            <a:ext cx="2337435" cy="927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 b="1">
                <a:solidFill>
                  <a:schemeClr val="tx1"/>
                </a:solidFill>
              </a:rPr>
              <a:t>Android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93545" y="6193790"/>
            <a:ext cx="1969770" cy="20637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SDK(</a:t>
            </a:r>
            <a:r>
              <a:rPr lang="en-US" altLang="zh-CN" sz="1000">
                <a:sym typeface="+mn-ea"/>
              </a:rPr>
              <a:t>service discovery</a:t>
            </a:r>
            <a:r>
              <a:rPr lang="zh-CN" altLang="en-US" sz="1000">
                <a:sym typeface="+mn-ea"/>
              </a:rPr>
              <a:t>)</a:t>
            </a:r>
            <a:endParaRPr lang="zh-CN" altLang="en-US" sz="1000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5110" y="4529455"/>
            <a:ext cx="2425700" cy="1124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5G</a:t>
            </a:r>
            <a:endParaRPr lang="zh-CN" altLang="en-US" sz="100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01795" y="5370195"/>
            <a:ext cx="2146935" cy="206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RAN</a:t>
            </a:r>
            <a:endParaRPr lang="zh-CN" altLang="en-US" sz="1000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01795" y="5100320"/>
            <a:ext cx="2146935" cy="206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UPF(</a:t>
            </a:r>
            <a:r>
              <a:rPr lang="en-US" altLang="zh-CN" sz="1000">
                <a:sym typeface="+mn-ea"/>
              </a:rPr>
              <a:t>data plane, </a:t>
            </a:r>
            <a:r>
              <a:rPr lang="zh-CN" altLang="en-US" sz="1000">
                <a:sym typeface="+mn-ea"/>
              </a:rPr>
              <a:t>ULCL</a:t>
            </a:r>
            <a:r>
              <a:rPr lang="zh-CN" altLang="en-US" sz="1000">
                <a:sym typeface="+mn-ea"/>
              </a:rPr>
              <a:t>、</a:t>
            </a:r>
            <a:r>
              <a:rPr lang="en-US" altLang="zh-CN" sz="1000">
                <a:sym typeface="+mn-ea"/>
              </a:rPr>
              <a:t>SSC</a:t>
            </a:r>
            <a:r>
              <a:rPr lang="zh-CN" altLang="en-US" sz="1000">
                <a:sym typeface="+mn-ea"/>
              </a:rPr>
              <a:t>)</a:t>
            </a:r>
            <a:endParaRPr lang="zh-CN" altLang="en-US" sz="1000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01795" y="4795520"/>
            <a:ext cx="2146935" cy="206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5GC(</a:t>
            </a:r>
            <a:r>
              <a:rPr lang="en-US" altLang="zh-CN" sz="1000">
                <a:sym typeface="+mn-ea"/>
              </a:rPr>
              <a:t>Control plane</a:t>
            </a:r>
            <a:r>
              <a:rPr lang="zh-CN" altLang="en-US" sz="1000">
                <a:sym typeface="+mn-ea"/>
              </a:rPr>
              <a:t>)</a:t>
            </a:r>
            <a:endParaRPr lang="zh-CN" altLang="en-US" sz="1000"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4200" y="4538345"/>
            <a:ext cx="1969135" cy="1124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WIFI</a:t>
            </a:r>
            <a:endParaRPr lang="zh-CN" altLang="en-US" sz="1000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82790" y="5379085"/>
            <a:ext cx="1668780" cy="206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WIFI-AP</a:t>
            </a:r>
            <a:endParaRPr lang="zh-CN" altLang="en-US" sz="1000"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4955" y="2985770"/>
            <a:ext cx="7359650" cy="1476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590040" y="4212590"/>
            <a:ext cx="4998720" cy="2063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Infrastucture</a:t>
            </a:r>
            <a:endParaRPr lang="en-US" altLang="zh-CN" sz="1000"/>
          </a:p>
        </p:txBody>
      </p:sp>
      <p:sp>
        <p:nvSpPr>
          <p:cNvPr id="28" name="矩形 27"/>
          <p:cNvSpPr/>
          <p:nvPr/>
        </p:nvSpPr>
        <p:spPr>
          <a:xfrm>
            <a:off x="3040380" y="3714750"/>
            <a:ext cx="3548380" cy="206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Contanier engine</a:t>
            </a:r>
            <a:endParaRPr lang="en-US" altLang="zh-CN" sz="1000"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40380" y="3952240"/>
            <a:ext cx="1647190" cy="20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container network</a:t>
            </a:r>
            <a:endParaRPr lang="en-US" altLang="zh-CN" sz="1000"/>
          </a:p>
        </p:txBody>
      </p:sp>
      <p:sp>
        <p:nvSpPr>
          <p:cNvPr id="30" name="矩形 29"/>
          <p:cNvSpPr/>
          <p:nvPr/>
        </p:nvSpPr>
        <p:spPr>
          <a:xfrm>
            <a:off x="4832350" y="3952240"/>
            <a:ext cx="1756410" cy="2063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container storage</a:t>
            </a:r>
            <a:endParaRPr lang="en-US" altLang="zh-CN" sz="1000"/>
          </a:p>
        </p:txBody>
      </p:sp>
      <p:sp>
        <p:nvSpPr>
          <p:cNvPr id="31" name="矩形 30"/>
          <p:cNvSpPr/>
          <p:nvPr/>
        </p:nvSpPr>
        <p:spPr>
          <a:xfrm>
            <a:off x="6734175" y="3952240"/>
            <a:ext cx="2016760" cy="467360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Edge - Edge network</a:t>
            </a:r>
            <a:endParaRPr lang="en-US" altLang="zh-CN" sz="1000"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34175" y="3284855"/>
            <a:ext cx="2017395" cy="57340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Application migration</a:t>
            </a:r>
            <a:endParaRPr lang="en-US" altLang="zh-CN" sz="1000">
              <a:sym typeface="+mn-ea"/>
            </a:endParaRPr>
          </a:p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(workload migration</a:t>
            </a:r>
            <a:r>
              <a:rPr lang="zh-CN" altLang="en-US" sz="1000">
                <a:sym typeface="+mn-ea"/>
              </a:rPr>
              <a:t>、</a:t>
            </a:r>
            <a:r>
              <a:rPr lang="en-US" altLang="zh-CN" sz="1000">
                <a:sym typeface="+mn-ea"/>
              </a:rPr>
              <a:t>state synchronization)</a:t>
            </a:r>
            <a:endParaRPr lang="en-US" altLang="zh-CN" sz="1000"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40380" y="3020695"/>
            <a:ext cx="1791970" cy="206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APP</a:t>
            </a:r>
            <a:endParaRPr lang="en-US" altLang="zh-CN" sz="1000"/>
          </a:p>
        </p:txBody>
      </p:sp>
      <p:sp>
        <p:nvSpPr>
          <p:cNvPr id="34" name="矩形 33"/>
          <p:cNvSpPr/>
          <p:nvPr/>
        </p:nvSpPr>
        <p:spPr>
          <a:xfrm>
            <a:off x="5037455" y="3020695"/>
            <a:ext cx="1551305" cy="206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APP</a:t>
            </a:r>
            <a:endParaRPr lang="en-US" altLang="zh-CN" sz="10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62430" y="2465070"/>
            <a:ext cx="695325" cy="3644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Gateway</a:t>
            </a:r>
            <a:endParaRPr lang="en-US" altLang="zh-CN" sz="1000"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69865" y="2464435"/>
            <a:ext cx="1021715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POP/Edge</a:t>
            </a:r>
            <a:endParaRPr lang="en-US" altLang="zh-CN" sz="1000"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560185" y="2465070"/>
            <a:ext cx="1030605" cy="3644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IXP</a:t>
            </a:r>
            <a:endParaRPr lang="zh-CN" altLang="en-US" sz="1000"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17650" y="1085850"/>
            <a:ext cx="7386955" cy="92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95320" y="1188085"/>
            <a:ext cx="3675380" cy="737870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Traffic Management(Device\Edge\Cloud)</a:t>
            </a:r>
            <a:endParaRPr lang="zh-CN" altLang="en-US" sz="1000"/>
          </a:p>
        </p:txBody>
      </p:sp>
      <p:sp>
        <p:nvSpPr>
          <p:cNvPr id="41" name="矩形 40"/>
          <p:cNvSpPr/>
          <p:nvPr/>
        </p:nvSpPr>
        <p:spPr>
          <a:xfrm>
            <a:off x="6934200" y="1188085"/>
            <a:ext cx="1844040" cy="73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Resource and application management</a:t>
            </a:r>
            <a:endParaRPr lang="en-US" altLang="zh-CN" sz="1000"/>
          </a:p>
        </p:txBody>
      </p:sp>
      <p:sp>
        <p:nvSpPr>
          <p:cNvPr id="42" name="矩形 41"/>
          <p:cNvSpPr/>
          <p:nvPr/>
        </p:nvSpPr>
        <p:spPr>
          <a:xfrm>
            <a:off x="4054475" y="1453515"/>
            <a:ext cx="1242695" cy="41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Edge traffic dispatch</a:t>
            </a:r>
            <a:endParaRPr lang="zh-CN" altLang="en-US" sz="1000"/>
          </a:p>
          <a:p>
            <a:pPr algn="ctr" fontAlgn="ctr"/>
            <a:r>
              <a:rPr lang="en-US" altLang="zh-CN" sz="1000"/>
              <a:t>(Service discovery)</a:t>
            </a:r>
            <a:endParaRPr lang="en-US" altLang="zh-CN" sz="1000"/>
          </a:p>
        </p:txBody>
      </p:sp>
      <p:sp>
        <p:nvSpPr>
          <p:cNvPr id="43" name="矩形 42"/>
          <p:cNvSpPr/>
          <p:nvPr/>
        </p:nvSpPr>
        <p:spPr>
          <a:xfrm>
            <a:off x="5373370" y="1453515"/>
            <a:ext cx="1429385" cy="41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mobility and </a:t>
            </a:r>
            <a:r>
              <a:rPr lang="zh-CN" altLang="en-US" sz="1000">
                <a:sym typeface="+mn-ea"/>
              </a:rPr>
              <a:t>continuity</a:t>
            </a:r>
            <a:endParaRPr lang="zh-CN" sz="1000"/>
          </a:p>
          <a:p>
            <a:pPr algn="ctr" fontAlgn="ctr"/>
            <a:r>
              <a:rPr lang="en-US" altLang="zh-CN" sz="1000"/>
              <a:t>(edge - edge network</a:t>
            </a:r>
            <a:r>
              <a:rPr lang="zh-CN" altLang="en-US" sz="1000"/>
              <a:t>、</a:t>
            </a:r>
            <a:r>
              <a:rPr lang="en-US" altLang="zh-CN" sz="1000"/>
              <a:t>application migration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8" name="矩形 47"/>
          <p:cNvSpPr/>
          <p:nvPr/>
        </p:nvSpPr>
        <p:spPr>
          <a:xfrm>
            <a:off x="3604260" y="2120265"/>
            <a:ext cx="1464945" cy="755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Inter-Operator Network</a:t>
            </a:r>
            <a:endParaRPr lang="zh-CN" altLang="en-US" sz="1000"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32225" y="2465070"/>
            <a:ext cx="1029970" cy="3644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BGP</a:t>
            </a:r>
            <a:endParaRPr lang="zh-CN" altLang="en-US" sz="1000">
              <a:sym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17650" y="4538345"/>
            <a:ext cx="2336165" cy="112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>
                <a:solidFill>
                  <a:schemeClr val="tx1"/>
                </a:solidFill>
              </a:rPr>
              <a:t>4G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590040" y="3285490"/>
            <a:ext cx="1297940" cy="87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Edge Gateway</a:t>
            </a:r>
            <a:endParaRPr lang="en-US" altLang="zh-CN" sz="1000"/>
          </a:p>
          <a:p>
            <a:pPr algn="ctr" fontAlgn="ctr"/>
            <a:r>
              <a:rPr lang="en-US" altLang="zh-CN" sz="1000"/>
              <a:t>(Data traffic</a:t>
            </a:r>
            <a:r>
              <a:rPr lang="zh-CN" altLang="en-US" sz="1000"/>
              <a:t>、</a:t>
            </a:r>
            <a:r>
              <a:rPr lang="en-US" altLang="zh-CN" sz="1000"/>
              <a:t>control flow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57" name="矩形 56"/>
          <p:cNvSpPr/>
          <p:nvPr/>
        </p:nvSpPr>
        <p:spPr>
          <a:xfrm>
            <a:off x="3040380" y="3284855"/>
            <a:ext cx="3548380" cy="37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Edge Enabler</a:t>
            </a:r>
            <a:endParaRPr lang="en-US" altLang="zh-CN" sz="1000"/>
          </a:p>
          <a:p>
            <a:pPr algn="ctr" fontAlgn="ctr"/>
            <a:r>
              <a:rPr lang="en-US" altLang="zh-CN" sz="1000"/>
              <a:t>(</a:t>
            </a:r>
            <a:r>
              <a:rPr lang="en-US" altLang="zh-CN" sz="1000">
                <a:sym typeface="+mn-ea"/>
              </a:rPr>
              <a:t>C</a:t>
            </a:r>
            <a:r>
              <a:rPr lang="zh-CN" sz="1000">
                <a:sym typeface="+mn-ea"/>
              </a:rPr>
              <a:t>apacity exposure</a:t>
            </a:r>
            <a:r>
              <a:rPr lang="zh-CN" altLang="en-US" sz="1000"/>
              <a:t>：</a:t>
            </a:r>
            <a:r>
              <a:rPr lang="en-US" altLang="zh-CN" sz="1000">
                <a:sym typeface="+mn-ea"/>
              </a:rPr>
              <a:t>Location</a:t>
            </a:r>
            <a:r>
              <a:rPr lang="zh-CN" altLang="en-US" sz="1000">
                <a:sym typeface="+mn-ea"/>
              </a:rPr>
              <a:t>、</a:t>
            </a:r>
            <a:r>
              <a:rPr lang="en-US" altLang="zh-CN" sz="1000">
                <a:sym typeface="+mn-ea"/>
              </a:rPr>
              <a:t>QOS</a:t>
            </a:r>
            <a:r>
              <a:rPr lang="zh-CN" altLang="en-US" sz="1000">
                <a:sym typeface="+mn-ea"/>
              </a:rPr>
              <a:t>、</a:t>
            </a:r>
            <a:r>
              <a:rPr lang="en-US" altLang="zh-CN" sz="1000">
                <a:sym typeface="+mn-ea"/>
              </a:rPr>
              <a:t>traffic steering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58" name="矩形 57"/>
          <p:cNvSpPr/>
          <p:nvPr/>
        </p:nvSpPr>
        <p:spPr>
          <a:xfrm>
            <a:off x="7741920" y="2120265"/>
            <a:ext cx="1144905" cy="7556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Mesh </a:t>
            </a:r>
            <a:r>
              <a:rPr lang="en-US" altLang="zh-CN" sz="1000">
                <a:sym typeface="+mn-ea"/>
              </a:rPr>
              <a:t>network</a:t>
            </a:r>
            <a:endParaRPr lang="en-US" altLang="zh-CN" sz="10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844790" y="2464435"/>
            <a:ext cx="869315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WIFI Mesh</a:t>
            </a:r>
            <a:endParaRPr lang="zh-CN" altLang="en-US" sz="1000"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693545" y="6424295"/>
            <a:ext cx="1969770" cy="206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network</a:t>
            </a:r>
            <a:r>
              <a:rPr lang="zh-CN" altLang="en-US" sz="1000">
                <a:sym typeface="+mn-ea"/>
              </a:rPr>
              <a:t>(4G,5G,WIFI)</a:t>
            </a:r>
            <a:endParaRPr lang="zh-CN" altLang="en-US" sz="1000">
              <a:sym typeface="+mn-e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93545" y="5950585"/>
            <a:ext cx="1969770" cy="206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Client APP</a:t>
            </a:r>
            <a:endParaRPr lang="en-US" altLang="zh-CN" sz="1000">
              <a:sym typeface="+mn-ea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98925" y="5765800"/>
            <a:ext cx="2337435" cy="927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 b="1">
                <a:solidFill>
                  <a:schemeClr val="tx1"/>
                </a:solidFill>
              </a:rPr>
              <a:t>IOS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275455" y="6211570"/>
            <a:ext cx="1969770" cy="20637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SDK(</a:t>
            </a:r>
            <a:r>
              <a:rPr lang="en-US" altLang="zh-CN" sz="1000">
                <a:sym typeface="+mn-ea"/>
              </a:rPr>
              <a:t>service discovery</a:t>
            </a:r>
            <a:r>
              <a:rPr lang="zh-CN" altLang="en-US" sz="1000">
                <a:sym typeface="+mn-ea"/>
              </a:rPr>
              <a:t>)</a:t>
            </a:r>
            <a:endParaRPr lang="zh-CN" altLang="en-US" sz="1000"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275455" y="6442075"/>
            <a:ext cx="1969770" cy="206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network</a:t>
            </a:r>
            <a:r>
              <a:rPr lang="zh-CN" altLang="en-US" sz="1000">
                <a:sym typeface="+mn-ea"/>
              </a:rPr>
              <a:t>(4G,5G,WIFI)</a:t>
            </a:r>
            <a:endParaRPr lang="zh-CN" altLang="en-US" sz="1000"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275455" y="5968365"/>
            <a:ext cx="1969770" cy="206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Client APP</a:t>
            </a:r>
            <a:endParaRPr lang="en-US" altLang="zh-CN" sz="1000"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693545" y="1188085"/>
            <a:ext cx="1431290" cy="73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NaaS</a:t>
            </a:r>
            <a:endParaRPr lang="en-US" altLang="zh-CN" sz="1000"/>
          </a:p>
        </p:txBody>
      </p:sp>
      <p:sp>
        <p:nvSpPr>
          <p:cNvPr id="68" name="矩形 67"/>
          <p:cNvSpPr/>
          <p:nvPr/>
        </p:nvSpPr>
        <p:spPr>
          <a:xfrm>
            <a:off x="1800225" y="1453515"/>
            <a:ext cx="1240155" cy="41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C</a:t>
            </a:r>
            <a:r>
              <a:rPr lang="zh-CN" sz="1000"/>
              <a:t>apacity exposure</a:t>
            </a:r>
            <a:endParaRPr lang="zh-CN" sz="1000"/>
          </a:p>
          <a:p>
            <a:pPr algn="ctr" fontAlgn="ctr"/>
            <a:r>
              <a:rPr lang="en-US" altLang="zh-CN" sz="1000"/>
              <a:t>(Location</a:t>
            </a:r>
            <a:r>
              <a:rPr lang="zh-CN" altLang="en-US" sz="1000"/>
              <a:t>、</a:t>
            </a:r>
            <a:r>
              <a:rPr lang="en-US" altLang="zh-CN" sz="1000"/>
              <a:t>QOS)</a:t>
            </a:r>
            <a:endParaRPr lang="en-US" altLang="zh-CN" sz="1000"/>
          </a:p>
        </p:txBody>
      </p:sp>
      <p:sp>
        <p:nvSpPr>
          <p:cNvPr id="69" name="矩形 68"/>
          <p:cNvSpPr/>
          <p:nvPr/>
        </p:nvSpPr>
        <p:spPr>
          <a:xfrm>
            <a:off x="7084060" y="5100320"/>
            <a:ext cx="1668780" cy="206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Gateway</a:t>
            </a:r>
            <a:endParaRPr lang="en-US" altLang="zh-CN" sz="1000">
              <a:sym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22525" y="2464435"/>
            <a:ext cx="1012190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UPF </a:t>
            </a:r>
            <a:r>
              <a:rPr lang="zh-CN" altLang="en-US" sz="1000">
                <a:sym typeface="+mn-ea"/>
              </a:rPr>
              <a:t>interconnection</a:t>
            </a:r>
            <a:endParaRPr lang="zh-CN" altLang="en-US" sz="1000"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626860" y="5748020"/>
            <a:ext cx="2337435" cy="927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 b="1">
                <a:solidFill>
                  <a:schemeClr val="tx1"/>
                </a:solidFill>
              </a:rPr>
              <a:t>XXX OS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03390" y="6193790"/>
            <a:ext cx="1969770" cy="20637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zh-CN" altLang="en-US" sz="1000">
                <a:sym typeface="+mn-ea"/>
              </a:rPr>
              <a:t>SDK(</a:t>
            </a:r>
            <a:r>
              <a:rPr lang="en-US" altLang="zh-CN" sz="1000">
                <a:sym typeface="+mn-ea"/>
              </a:rPr>
              <a:t>service discovery</a:t>
            </a:r>
            <a:r>
              <a:rPr lang="zh-CN" altLang="en-US" sz="1000">
                <a:sym typeface="+mn-ea"/>
              </a:rPr>
              <a:t>)</a:t>
            </a:r>
            <a:endParaRPr lang="zh-CN" altLang="en-US" sz="1000">
              <a:sym typeface="+mn-ea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03390" y="6424295"/>
            <a:ext cx="1969770" cy="2063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network</a:t>
            </a:r>
            <a:r>
              <a:rPr lang="zh-CN" altLang="en-US" sz="1000">
                <a:sym typeface="+mn-ea"/>
              </a:rPr>
              <a:t>(4G,5G,WIFI)</a:t>
            </a:r>
            <a:endParaRPr lang="zh-CN" altLang="en-US" sz="1000">
              <a:sym typeface="+mn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803390" y="5950585"/>
            <a:ext cx="1969770" cy="206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Client APP</a:t>
            </a:r>
            <a:endParaRPr lang="en-US" altLang="zh-CN" sz="100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5010" y="1454150"/>
            <a:ext cx="800100" cy="414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ctr"/>
            <a:r>
              <a:rPr lang="en-US" altLang="zh-CN" sz="1000"/>
              <a:t>UE Info</a:t>
            </a:r>
            <a:endParaRPr lang="en-US" altLang="zh-CN" sz="1000"/>
          </a:p>
          <a:p>
            <a:pPr algn="ctr" fontAlgn="ctr"/>
            <a:r>
              <a:rPr lang="en-US" altLang="zh-CN" sz="1000"/>
              <a:t>(Location</a:t>
            </a:r>
            <a:r>
              <a:rPr lang="zh-CN" altLang="en-US" sz="1000"/>
              <a:t>、</a:t>
            </a:r>
            <a:r>
              <a:rPr lang="en-US" altLang="zh-CN" sz="1000"/>
              <a:t>network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" name="矩形 3"/>
          <p:cNvSpPr/>
          <p:nvPr/>
        </p:nvSpPr>
        <p:spPr>
          <a:xfrm>
            <a:off x="1703705" y="749300"/>
            <a:ext cx="7200265" cy="25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 fontAlgn="ctr">
              <a:buClrTx/>
              <a:buSzTx/>
              <a:buFontTx/>
            </a:pPr>
            <a:r>
              <a:rPr lang="en-US" altLang="zh-CN" sz="1000">
                <a:sym typeface="+mn-ea"/>
              </a:rPr>
              <a:t>APP Control plane</a:t>
            </a:r>
            <a:endParaRPr lang="zh-CN" altLang="en-US" sz="10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486410"/>
          </a:xfrm>
        </p:spPr>
        <p:txBody>
          <a:bodyPr>
            <a:noAutofit/>
          </a:bodyPr>
          <a:p>
            <a:r>
              <a:rPr lang="en-US" altLang="zh-CN" sz="2800"/>
              <a:t>DEMO</a:t>
            </a:r>
            <a:r>
              <a:rPr lang="zh-CN" altLang="en-US" sz="2800"/>
              <a:t> </a:t>
            </a:r>
            <a:r>
              <a:rPr lang="en-US" altLang="zh-CN" sz="2800"/>
              <a:t>(TODO)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60425"/>
            <a:ext cx="6191885" cy="1759585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Options</a:t>
            </a:r>
            <a:endParaRPr lang="zh-CN" altLang="en-US" sz="1400"/>
          </a:p>
          <a:p>
            <a:r>
              <a:rPr lang="en-US" altLang="zh-CN" sz="1400"/>
              <a:t>1: WIFI AP + UE Reports Location Reporting(GPS)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2: CPE + 5GC </a:t>
            </a:r>
            <a:r>
              <a:rPr lang="zh-CN" altLang="en-US" sz="1400">
                <a:sym typeface="+mn-ea"/>
              </a:rPr>
              <a:t>simulator</a:t>
            </a:r>
            <a:r>
              <a:rPr lang="en-US" altLang="zh-CN" sz="1400">
                <a:sym typeface="+mn-ea"/>
              </a:rPr>
              <a:t>(Location service)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3: 5G Networkt(UPF + Location service)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81" name="矩形 80"/>
          <p:cNvSpPr/>
          <p:nvPr/>
        </p:nvSpPr>
        <p:spPr>
          <a:xfrm>
            <a:off x="334645" y="5095875"/>
            <a:ext cx="659765" cy="3600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WIFI-AP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5125" y="5096510"/>
            <a:ext cx="659765" cy="358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WIFI-AP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94230" y="3990975"/>
            <a:ext cx="1149350" cy="35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Gateway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1" idx="3"/>
            <a:endCxn id="13" idx="1"/>
          </p:cNvCxnSpPr>
          <p:nvPr/>
        </p:nvCxnSpPr>
        <p:spPr>
          <a:xfrm flipV="1">
            <a:off x="994410" y="5275580"/>
            <a:ext cx="273050" cy="6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1"/>
            <a:endCxn id="14" idx="3"/>
          </p:cNvCxnSpPr>
          <p:nvPr/>
        </p:nvCxnSpPr>
        <p:spPr>
          <a:xfrm flipH="1">
            <a:off x="3972560" y="5276215"/>
            <a:ext cx="202565" cy="6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34645" y="6195695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0"/>
            <a:endCxn id="81" idx="2"/>
          </p:cNvCxnSpPr>
          <p:nvPr/>
        </p:nvCxnSpPr>
        <p:spPr>
          <a:xfrm flipV="1">
            <a:off x="664845" y="5455920"/>
            <a:ext cx="0" cy="7397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175125" y="6195695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9" idx="0"/>
            <a:endCxn id="5" idx="2"/>
          </p:cNvCxnSpPr>
          <p:nvPr/>
        </p:nvCxnSpPr>
        <p:spPr>
          <a:xfrm flipV="1">
            <a:off x="4505325" y="5455285"/>
            <a:ext cx="0" cy="7404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280285" y="6288405"/>
            <a:ext cx="1063625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433955" y="5950585"/>
            <a:ext cx="727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move</a:t>
            </a:r>
            <a:endParaRPr lang="en-US" altLang="zh-CN" sz="1000"/>
          </a:p>
        </p:txBody>
      </p:sp>
      <p:sp>
        <p:nvSpPr>
          <p:cNvPr id="13" name="矩形 12"/>
          <p:cNvSpPr/>
          <p:nvPr/>
        </p:nvSpPr>
        <p:spPr>
          <a:xfrm>
            <a:off x="1267460" y="5095240"/>
            <a:ext cx="69850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98190" y="5096510"/>
            <a:ext cx="67437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13" idx="0"/>
            <a:endCxn id="6" idx="2"/>
          </p:cNvCxnSpPr>
          <p:nvPr/>
        </p:nvCxnSpPr>
        <p:spPr>
          <a:xfrm flipV="1">
            <a:off x="1616710" y="4346575"/>
            <a:ext cx="1052195" cy="74866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0"/>
            <a:endCxn id="6" idx="2"/>
          </p:cNvCxnSpPr>
          <p:nvPr/>
        </p:nvCxnSpPr>
        <p:spPr>
          <a:xfrm flipH="1" flipV="1">
            <a:off x="2668905" y="4346575"/>
            <a:ext cx="966470" cy="74993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2668905" y="2935605"/>
            <a:ext cx="114935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Public Cloud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6" idx="0"/>
            <a:endCxn id="52" idx="2"/>
          </p:cNvCxnSpPr>
          <p:nvPr/>
        </p:nvCxnSpPr>
        <p:spPr>
          <a:xfrm flipV="1">
            <a:off x="2668905" y="3331845"/>
            <a:ext cx="574675" cy="65913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81" idx="0"/>
            <a:endCxn id="5" idx="0"/>
          </p:cNvCxnSpPr>
          <p:nvPr/>
        </p:nvCxnSpPr>
        <p:spPr>
          <a:xfrm rot="16200000" flipH="1">
            <a:off x="2584768" y="3175953"/>
            <a:ext cx="635" cy="3840480"/>
          </a:xfrm>
          <a:prstGeom prst="bentConnector3">
            <a:avLst>
              <a:gd name="adj1" fmla="val -37550000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966470" y="5137785"/>
            <a:ext cx="297180" cy="95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966845" y="5128260"/>
            <a:ext cx="229870" cy="95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33045" y="4549140"/>
            <a:ext cx="1030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Mesh network</a:t>
            </a:r>
            <a:endParaRPr lang="zh-CN" altLang="en-US" sz="1000"/>
          </a:p>
        </p:txBody>
      </p:sp>
      <p:sp>
        <p:nvSpPr>
          <p:cNvPr id="21" name="矩形 20"/>
          <p:cNvSpPr/>
          <p:nvPr/>
        </p:nvSpPr>
        <p:spPr>
          <a:xfrm>
            <a:off x="4281170" y="4193540"/>
            <a:ext cx="734695" cy="35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Gateway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endCxn id="21" idx="2"/>
          </p:cNvCxnSpPr>
          <p:nvPr/>
        </p:nvCxnSpPr>
        <p:spPr>
          <a:xfrm flipV="1">
            <a:off x="4642485" y="4549140"/>
            <a:ext cx="6350" cy="54483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0"/>
            <a:endCxn id="52" idx="2"/>
          </p:cNvCxnSpPr>
          <p:nvPr/>
        </p:nvCxnSpPr>
        <p:spPr>
          <a:xfrm flipH="1" flipV="1">
            <a:off x="3243580" y="3331845"/>
            <a:ext cx="1405255" cy="86169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/>
          <p:cNvSpPr>
            <a:spLocks noGrp="1"/>
          </p:cNvSpPr>
          <p:nvPr/>
        </p:nvSpPr>
        <p:spPr>
          <a:xfrm>
            <a:off x="7597140" y="860425"/>
            <a:ext cx="4348480" cy="14998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/>
              <a:t>Scene and application</a:t>
            </a:r>
            <a:r>
              <a:rPr lang="zh-CN" altLang="en-US" sz="1400"/>
              <a:t>：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200"/>
              <a:t>1. Website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2. Cloud phone/Cloud game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200"/>
              <a:t>3. ?</a:t>
            </a:r>
            <a:endParaRPr lang="en-US" altLang="zh-CN" sz="1200"/>
          </a:p>
        </p:txBody>
      </p:sp>
      <p:sp>
        <p:nvSpPr>
          <p:cNvPr id="28" name="矩形 27"/>
          <p:cNvSpPr/>
          <p:nvPr/>
        </p:nvSpPr>
        <p:spPr>
          <a:xfrm>
            <a:off x="7248525" y="5625465"/>
            <a:ext cx="659765" cy="3600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CPE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7875" y="3990340"/>
            <a:ext cx="1149350" cy="355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Gateway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61" idx="1"/>
            <a:endCxn id="39" idx="3"/>
          </p:cNvCxnSpPr>
          <p:nvPr/>
        </p:nvCxnSpPr>
        <p:spPr>
          <a:xfrm flipH="1" flipV="1">
            <a:off x="7946390" y="5242560"/>
            <a:ext cx="366395" cy="50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1" idx="3"/>
            <a:endCxn id="40" idx="1"/>
          </p:cNvCxnSpPr>
          <p:nvPr/>
        </p:nvCxnSpPr>
        <p:spPr>
          <a:xfrm>
            <a:off x="8972550" y="5247640"/>
            <a:ext cx="560070" cy="444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247890" y="6235700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33" idx="0"/>
            <a:endCxn id="28" idx="2"/>
          </p:cNvCxnSpPr>
          <p:nvPr/>
        </p:nvCxnSpPr>
        <p:spPr>
          <a:xfrm flipV="1">
            <a:off x="7578090" y="5995035"/>
            <a:ext cx="635" cy="2501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547225" y="6294120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5" idx="0"/>
            <a:endCxn id="63" idx="2"/>
          </p:cNvCxnSpPr>
          <p:nvPr/>
        </p:nvCxnSpPr>
        <p:spPr>
          <a:xfrm flipV="1">
            <a:off x="9877425" y="6042660"/>
            <a:ext cx="0" cy="2514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8397875" y="6356350"/>
            <a:ext cx="1063625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642985" y="6078855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move</a:t>
            </a:r>
            <a:endParaRPr lang="en-US" altLang="zh-CN" sz="1000"/>
          </a:p>
        </p:txBody>
      </p:sp>
      <p:sp>
        <p:nvSpPr>
          <p:cNvPr id="39" name="矩形 38"/>
          <p:cNvSpPr/>
          <p:nvPr/>
        </p:nvSpPr>
        <p:spPr>
          <a:xfrm>
            <a:off x="7247890" y="5062220"/>
            <a:ext cx="69850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532620" y="5071745"/>
            <a:ext cx="67437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9" idx="0"/>
            <a:endCxn id="30" idx="2"/>
          </p:cNvCxnSpPr>
          <p:nvPr/>
        </p:nvCxnSpPr>
        <p:spPr>
          <a:xfrm flipV="1">
            <a:off x="7597140" y="4345940"/>
            <a:ext cx="1375410" cy="71628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0" idx="0"/>
            <a:endCxn id="30" idx="2"/>
          </p:cNvCxnSpPr>
          <p:nvPr/>
        </p:nvCxnSpPr>
        <p:spPr>
          <a:xfrm flipH="1" flipV="1">
            <a:off x="8972550" y="4345940"/>
            <a:ext cx="897255" cy="72580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972550" y="2934970"/>
            <a:ext cx="114935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Public Cloud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30" idx="0"/>
            <a:endCxn id="43" idx="2"/>
          </p:cNvCxnSpPr>
          <p:nvPr/>
        </p:nvCxnSpPr>
        <p:spPr>
          <a:xfrm flipV="1">
            <a:off x="8972550" y="3331210"/>
            <a:ext cx="574675" cy="65913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248525" y="2934335"/>
            <a:ext cx="1149350" cy="396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tx1"/>
                </a:solidFill>
              </a:rPr>
              <a:t>5GC simulator</a:t>
            </a:r>
            <a:endParaRPr lang="zh-CN" altLang="en-US" sz="1000">
              <a:solidFill>
                <a:schemeClr val="tx1"/>
              </a:solidFill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</a:rPr>
              <a:t>(Location Service)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>
            <a:stCxn id="43" idx="1"/>
            <a:endCxn id="56" idx="3"/>
          </p:cNvCxnSpPr>
          <p:nvPr/>
        </p:nvCxnSpPr>
        <p:spPr>
          <a:xfrm flipH="1">
            <a:off x="8397875" y="3133090"/>
            <a:ext cx="5746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1" idx="0"/>
            <a:endCxn id="43" idx="2"/>
          </p:cNvCxnSpPr>
          <p:nvPr/>
        </p:nvCxnSpPr>
        <p:spPr>
          <a:xfrm flipV="1">
            <a:off x="8642985" y="3331210"/>
            <a:ext cx="904240" cy="17360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8312785" y="5067300"/>
            <a:ext cx="659765" cy="3600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UPF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28" idx="0"/>
          </p:cNvCxnSpPr>
          <p:nvPr/>
        </p:nvCxnSpPr>
        <p:spPr>
          <a:xfrm flipV="1">
            <a:off x="7578725" y="5441950"/>
            <a:ext cx="1075690" cy="1930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9547225" y="5683885"/>
            <a:ext cx="659765" cy="358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CPE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63" idx="0"/>
          </p:cNvCxnSpPr>
          <p:nvPr/>
        </p:nvCxnSpPr>
        <p:spPr>
          <a:xfrm flipH="1" flipV="1">
            <a:off x="8606155" y="5432425"/>
            <a:ext cx="1271270" cy="2609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56285" y="6332855"/>
            <a:ext cx="405130" cy="11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GPS</a:t>
            </a:r>
            <a:endParaRPr lang="en-US" altLang="zh-CN" sz="1000"/>
          </a:p>
        </p:txBody>
      </p:sp>
      <p:sp>
        <p:nvSpPr>
          <p:cNvPr id="66" name="矩形 65"/>
          <p:cNvSpPr/>
          <p:nvPr/>
        </p:nvSpPr>
        <p:spPr>
          <a:xfrm>
            <a:off x="4642485" y="6322060"/>
            <a:ext cx="405130" cy="11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GPS</a:t>
            </a:r>
            <a:endParaRPr lang="en-US" altLang="zh-CN" sz="1000"/>
          </a:p>
        </p:txBody>
      </p:sp>
      <p:sp>
        <p:nvSpPr>
          <p:cNvPr id="10" name="矩形 9"/>
          <p:cNvSpPr/>
          <p:nvPr/>
        </p:nvSpPr>
        <p:spPr>
          <a:xfrm>
            <a:off x="7724775" y="6356350"/>
            <a:ext cx="405130" cy="11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GPS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9986645" y="6421120"/>
            <a:ext cx="405130" cy="11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GPS</a:t>
            </a:r>
            <a:endParaRPr lang="en-US" altLang="zh-CN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420"/>
            <a:ext cx="10515600" cy="492125"/>
          </a:xfrm>
        </p:spPr>
        <p:txBody>
          <a:bodyPr>
            <a:noAutofit/>
          </a:bodyPr>
          <a:p>
            <a:r>
              <a:rPr lang="en-US" altLang="zh-CN" sz="2800"/>
              <a:t>Flow( TODO )</a:t>
            </a:r>
            <a:endParaRPr lang="en-US" altLang="zh-CN" sz="280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7800" y="5100320"/>
            <a:ext cx="1468755" cy="1334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2940" y="3272155"/>
            <a:ext cx="292735" cy="1381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6640" y="3272155"/>
            <a:ext cx="2205990" cy="138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81120" y="3378835"/>
            <a:ext cx="772795" cy="24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2260" y="5408930"/>
            <a:ext cx="1219835" cy="196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Client APP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2260" y="5775960"/>
            <a:ext cx="1219835" cy="196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tx1"/>
                </a:solidFill>
                <a:sym typeface="+mn-ea"/>
              </a:rPr>
              <a:t>SDK/Envoy-mobile</a:t>
            </a:r>
            <a:endParaRPr lang="zh-CN" altLang="en-US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2260" y="6142990"/>
            <a:ext cx="1219835" cy="196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OS/Network/Driver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7800" y="991870"/>
            <a:ext cx="1468755" cy="1429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400">
                <a:solidFill>
                  <a:schemeClr val="tx1"/>
                </a:solidFill>
              </a:rPr>
              <a:t>5GC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2260" y="1319530"/>
            <a:ext cx="1219835" cy="196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NEF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2260" y="2075815"/>
            <a:ext cx="535305" cy="196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AMF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96950" y="2075815"/>
            <a:ext cx="525145" cy="196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SMF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260" y="1702435"/>
            <a:ext cx="534670" cy="186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PCF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96315" y="1703070"/>
            <a:ext cx="52514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UDM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77720" y="784860"/>
            <a:ext cx="7860665" cy="1971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Cloud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30725" y="1424940"/>
            <a:ext cx="720090" cy="9740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p>
            <a:pPr algn="ctr" fontAlgn="ctr"/>
            <a:r>
              <a:rPr lang="en-US" altLang="zh-CN" sz="1000" b="1">
                <a:solidFill>
                  <a:schemeClr val="tx1"/>
                </a:solidFill>
                <a:sym typeface="+mn-ea"/>
              </a:rPr>
              <a:t>Edge traffic dispatch</a:t>
            </a:r>
            <a:endParaRPr lang="zh-CN" altLang="en-US" sz="1000" b="1">
              <a:solidFill>
                <a:schemeClr val="tx1"/>
              </a:solidFill>
            </a:endParaRPr>
          </a:p>
          <a:p>
            <a:pPr algn="ctr" fontAlgn="ctr"/>
            <a:r>
              <a:rPr lang="en-US" altLang="zh-CN" sz="1000" b="1">
                <a:solidFill>
                  <a:schemeClr val="tx1"/>
                </a:solidFill>
                <a:sym typeface="+mn-ea"/>
              </a:rPr>
              <a:t>(Service discovery)</a:t>
            </a:r>
            <a:endParaRPr lang="en-US" altLang="zh-CN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510780" y="1282700"/>
            <a:ext cx="754380" cy="334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Global Manager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31735" y="1841500"/>
            <a:ext cx="733425" cy="725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000">
                <a:solidFill>
                  <a:schemeClr val="tx1"/>
                </a:solidFill>
              </a:rPr>
              <a:t>Cluster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272655" y="1165860"/>
            <a:ext cx="1238885" cy="14922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614285" y="2136775"/>
            <a:ext cx="288290" cy="33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p>
            <a:pPr algn="ctr"/>
            <a:r>
              <a:rPr lang="en-US" altLang="zh-CN" sz="800">
                <a:solidFill>
                  <a:schemeClr val="tx1"/>
                </a:solidFill>
              </a:rPr>
              <a:t>Edge Site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966710" y="2136775"/>
            <a:ext cx="276225" cy="33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p>
            <a:pPr algn="ctr"/>
            <a:r>
              <a:rPr lang="en-US" altLang="zh-CN" sz="800">
                <a:solidFill>
                  <a:schemeClr val="tx1"/>
                </a:solidFill>
              </a:rPr>
              <a:t>Edge Site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198370" y="1125220"/>
            <a:ext cx="1035685" cy="5962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sz="800" b="1">
                <a:solidFill>
                  <a:schemeClr val="tx1"/>
                </a:solidFill>
              </a:rPr>
              <a:t>Edge Enabler/CAPIF</a:t>
            </a:r>
            <a:endParaRPr lang="en-US" sz="800" b="1">
              <a:solidFill>
                <a:schemeClr val="tx1"/>
              </a:solidFill>
            </a:endParaRPr>
          </a:p>
          <a:p>
            <a:pPr algn="ctr">
              <a:buClrTx/>
              <a:buSzTx/>
              <a:buFontTx/>
            </a:pPr>
            <a:r>
              <a:rPr lang="en-US" sz="800" b="1">
                <a:solidFill>
                  <a:schemeClr val="tx1"/>
                </a:solidFill>
              </a:rPr>
              <a:t>(5G </a:t>
            </a:r>
            <a:r>
              <a:rPr lang="en-US" sz="800" b="1">
                <a:solidFill>
                  <a:schemeClr val="tx1"/>
                </a:solidFill>
                <a:sym typeface="+mn-ea"/>
              </a:rPr>
              <a:t>Capacity exposure</a:t>
            </a:r>
            <a:r>
              <a:rPr lang="en-US" sz="800" b="1">
                <a:solidFill>
                  <a:schemeClr val="tx1"/>
                </a:solidFill>
              </a:rPr>
              <a:t>)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43855" y="1417955"/>
            <a:ext cx="948690" cy="973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p>
            <a:pPr algn="ctr" fontAlgn="ctr"/>
            <a:r>
              <a:rPr lang="en-US" altLang="zh-CN" sz="1000" b="1">
                <a:solidFill>
                  <a:schemeClr val="tx1"/>
                </a:solidFill>
                <a:sym typeface="+mn-ea"/>
              </a:rPr>
              <a:t>mobility and </a:t>
            </a:r>
            <a:r>
              <a:rPr lang="zh-CN" altLang="en-US" sz="1000" b="1">
                <a:solidFill>
                  <a:schemeClr val="tx1"/>
                </a:solidFill>
                <a:sym typeface="+mn-ea"/>
              </a:rPr>
              <a:t>continuity</a:t>
            </a:r>
            <a:endParaRPr lang="zh-CN" sz="1000" b="1">
              <a:solidFill>
                <a:schemeClr val="tx1"/>
              </a:solidFill>
            </a:endParaRPr>
          </a:p>
          <a:p>
            <a:pPr algn="ctr" fontAlgn="ctr"/>
            <a:r>
              <a:rPr lang="en-US" altLang="zh-CN" sz="1000" b="1">
                <a:solidFill>
                  <a:schemeClr val="tx1"/>
                </a:solidFill>
                <a:sym typeface="+mn-ea"/>
              </a:rPr>
              <a:t>(edge - edge network</a:t>
            </a:r>
            <a:r>
              <a:rPr lang="zh-CN" altLang="en-US" sz="10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000" b="1">
                <a:solidFill>
                  <a:schemeClr val="tx1"/>
                </a:solidFill>
                <a:sym typeface="+mn-ea"/>
              </a:rPr>
              <a:t>application migration)</a:t>
            </a:r>
            <a:endParaRPr lang="en-US" altLang="zh-CN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96005" y="1125220"/>
            <a:ext cx="2981325" cy="14922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05555" y="4166870"/>
            <a:ext cx="1892935" cy="190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tx1"/>
                </a:solidFill>
                <a:sym typeface="+mn-ea"/>
              </a:rPr>
              <a:t>Edgecore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8" name="直接箭头连接符 37"/>
          <p:cNvCxnSpPr>
            <a:stCxn id="31" idx="1"/>
            <a:endCxn id="24" idx="3"/>
          </p:cNvCxnSpPr>
          <p:nvPr/>
        </p:nvCxnSpPr>
        <p:spPr>
          <a:xfrm flipH="1" flipV="1">
            <a:off x="1522095" y="1417955"/>
            <a:ext cx="67627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145530" y="5339715"/>
            <a:ext cx="1468755" cy="1334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400">
                <a:solidFill>
                  <a:schemeClr val="tx1"/>
                </a:solidFill>
              </a:rPr>
              <a:t>UE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69990" y="5648325"/>
            <a:ext cx="1219835" cy="196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Client APP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69990" y="6015355"/>
            <a:ext cx="1219835" cy="1962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tx1"/>
                </a:solidFill>
                <a:sym typeface="+mn-ea"/>
              </a:rPr>
              <a:t>SDK/Envoy-mobile</a:t>
            </a:r>
            <a:endParaRPr lang="zh-CN" altLang="en-US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69990" y="6382385"/>
            <a:ext cx="1219835" cy="196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OS/Network/Driver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228330" y="3214370"/>
            <a:ext cx="292735" cy="1381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622030" y="3214370"/>
            <a:ext cx="2265045" cy="138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938385" y="3321050"/>
            <a:ext cx="739775" cy="240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APP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30945" y="4109085"/>
            <a:ext cx="1874520" cy="190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>
                <a:solidFill>
                  <a:schemeClr val="tx1"/>
                </a:solidFill>
                <a:sym typeface="+mn-ea"/>
              </a:rPr>
              <a:t>Edgecore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9" name="肘形连接符 48"/>
          <p:cNvCxnSpPr>
            <a:stCxn id="33" idx="1"/>
            <a:endCxn id="31" idx="3"/>
          </p:cNvCxnSpPr>
          <p:nvPr/>
        </p:nvCxnSpPr>
        <p:spPr>
          <a:xfrm rot="10800000">
            <a:off x="3234055" y="1423670"/>
            <a:ext cx="361950" cy="4476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" idx="3"/>
            <a:endCxn id="7" idx="1"/>
          </p:cNvCxnSpPr>
          <p:nvPr/>
        </p:nvCxnSpPr>
        <p:spPr>
          <a:xfrm flipV="1">
            <a:off x="1646555" y="3499485"/>
            <a:ext cx="2234565" cy="2268220"/>
          </a:xfrm>
          <a:prstGeom prst="bentConnector3">
            <a:avLst>
              <a:gd name="adj1" fmla="val 500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9" idx="3"/>
            <a:endCxn id="45" idx="1"/>
          </p:cNvCxnSpPr>
          <p:nvPr/>
        </p:nvCxnSpPr>
        <p:spPr>
          <a:xfrm flipV="1">
            <a:off x="7614285" y="3441700"/>
            <a:ext cx="2324100" cy="2565400"/>
          </a:xfrm>
          <a:prstGeom prst="bentConnector3">
            <a:avLst>
              <a:gd name="adj1" fmla="val 1907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713865" y="5844540"/>
            <a:ext cx="3536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2. </a:t>
            </a:r>
            <a:r>
              <a:rPr sz="1000"/>
              <a:t>Establish session 1 to edge UPF (wireless network data plane)</a:t>
            </a:r>
            <a:endParaRPr sz="1000"/>
          </a:p>
        </p:txBody>
      </p:sp>
      <p:sp>
        <p:nvSpPr>
          <p:cNvPr id="62" name="文本框 61"/>
          <p:cNvSpPr txBox="1"/>
          <p:nvPr/>
        </p:nvSpPr>
        <p:spPr>
          <a:xfrm>
            <a:off x="2259330" y="1911985"/>
            <a:ext cx="1694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000"/>
              <a:t>Subscribe to UE location tracking events</a:t>
            </a:r>
            <a:endParaRPr sz="1000"/>
          </a:p>
        </p:txBody>
      </p:sp>
      <p:cxnSp>
        <p:nvCxnSpPr>
          <p:cNvPr id="64" name="肘形连接符 63"/>
          <p:cNvCxnSpPr>
            <a:stCxn id="4" idx="0"/>
            <a:endCxn id="30" idx="2"/>
          </p:cNvCxnSpPr>
          <p:nvPr/>
        </p:nvCxnSpPr>
        <p:spPr>
          <a:xfrm rot="16200000">
            <a:off x="1550988" y="1760538"/>
            <a:ext cx="2701290" cy="3978275"/>
          </a:xfrm>
          <a:prstGeom prst="bentConnector3">
            <a:avLst>
              <a:gd name="adj1" fmla="val 726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39" idx="0"/>
            <a:endCxn id="30" idx="2"/>
          </p:cNvCxnSpPr>
          <p:nvPr/>
        </p:nvCxnSpPr>
        <p:spPr>
          <a:xfrm rot="16200000" flipV="1">
            <a:off x="4415155" y="2874645"/>
            <a:ext cx="2940685" cy="1989455"/>
          </a:xfrm>
          <a:prstGeom prst="bentConnector3">
            <a:avLst>
              <a:gd name="adj1" fmla="val 745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713865" y="6137275"/>
            <a:ext cx="31769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3. C</a:t>
            </a:r>
            <a:r>
              <a:rPr lang="zh-CN" sz="1000"/>
              <a:t>onnect to </a:t>
            </a:r>
            <a:r>
              <a:rPr lang="en-US" altLang="zh-CN" sz="1000"/>
              <a:t>service instance on</a:t>
            </a:r>
            <a:r>
              <a:rPr lang="zh-CN" sz="1000"/>
              <a:t> the edge</a:t>
            </a:r>
            <a:endParaRPr lang="zh-CN" sz="1000"/>
          </a:p>
        </p:txBody>
      </p:sp>
      <p:sp>
        <p:nvSpPr>
          <p:cNvPr id="71" name="文本框 70"/>
          <p:cNvSpPr txBox="1"/>
          <p:nvPr/>
        </p:nvSpPr>
        <p:spPr>
          <a:xfrm>
            <a:off x="177800" y="4299585"/>
            <a:ext cx="244030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First access</a:t>
            </a:r>
            <a:endParaRPr lang="zh-CN" altLang="en-US" sz="1000" b="1"/>
          </a:p>
          <a:p>
            <a:r>
              <a:rPr lang="zh-CN" altLang="en-US" sz="1000">
                <a:sym typeface="+mn-ea"/>
              </a:rPr>
              <a:t>Optional：Report network information, signal strength, delay</a:t>
            </a:r>
            <a:endParaRPr lang="zh-CN" altLang="en-US" sz="1000">
              <a:sym typeface="+mn-ea"/>
            </a:endParaRPr>
          </a:p>
          <a:p>
            <a:r>
              <a:rPr lang="en-US" altLang="zh-CN" sz="1000"/>
              <a:t>1. </a:t>
            </a:r>
            <a:r>
              <a:rPr lang="zh-CN" sz="1000"/>
              <a:t>Gets the address of the edge service instance</a:t>
            </a:r>
            <a:endParaRPr lang="zh-CN" sz="1000"/>
          </a:p>
        </p:txBody>
      </p:sp>
      <p:sp>
        <p:nvSpPr>
          <p:cNvPr id="72" name="文本框 71"/>
          <p:cNvSpPr txBox="1"/>
          <p:nvPr/>
        </p:nvSpPr>
        <p:spPr>
          <a:xfrm>
            <a:off x="8228330" y="5546725"/>
            <a:ext cx="3279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8. </a:t>
            </a:r>
            <a:r>
              <a:rPr sz="1000">
                <a:sym typeface="+mn-ea"/>
              </a:rPr>
              <a:t>Establish session </a:t>
            </a:r>
            <a:r>
              <a:rPr lang="en-US" sz="1000">
                <a:sym typeface="+mn-ea"/>
              </a:rPr>
              <a:t>2</a:t>
            </a:r>
            <a:r>
              <a:rPr sz="1000">
                <a:sym typeface="+mn-ea"/>
              </a:rPr>
              <a:t> to </a:t>
            </a:r>
            <a:r>
              <a:rPr lang="en-US" sz="1000">
                <a:sym typeface="+mn-ea"/>
              </a:rPr>
              <a:t>new </a:t>
            </a:r>
            <a:r>
              <a:rPr sz="1000">
                <a:sym typeface="+mn-ea"/>
              </a:rPr>
              <a:t>edge UPF (wireless network data plane)</a:t>
            </a:r>
            <a:endParaRPr lang="en-US" altLang="zh-CN" sz="1000"/>
          </a:p>
        </p:txBody>
      </p:sp>
      <p:sp>
        <p:nvSpPr>
          <p:cNvPr id="73" name="文本框 72"/>
          <p:cNvSpPr txBox="1"/>
          <p:nvPr/>
        </p:nvSpPr>
        <p:spPr>
          <a:xfrm>
            <a:off x="5802630" y="4701540"/>
            <a:ext cx="21939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Acess after migration</a:t>
            </a:r>
            <a:endParaRPr lang="en-US" altLang="zh-CN" sz="1000" b="1"/>
          </a:p>
          <a:p>
            <a:r>
              <a:rPr lang="en-US" altLang="zh-CN" sz="1000"/>
              <a:t>7. </a:t>
            </a:r>
            <a:r>
              <a:rPr lang="zh-CN" sz="1000">
                <a:sym typeface="+mn-ea"/>
              </a:rPr>
              <a:t>Gets the address of </a:t>
            </a:r>
            <a:r>
              <a:rPr lang="en-US" altLang="zh-CN" sz="1000">
                <a:sym typeface="+mn-ea"/>
              </a:rPr>
              <a:t>new </a:t>
            </a:r>
            <a:r>
              <a:rPr lang="zh-CN" sz="1000">
                <a:sym typeface="+mn-ea"/>
              </a:rPr>
              <a:t>edge service instance</a:t>
            </a:r>
            <a:endParaRPr lang="en-US" altLang="zh-CN" sz="1000"/>
          </a:p>
        </p:txBody>
      </p:sp>
      <p:sp>
        <p:nvSpPr>
          <p:cNvPr id="74" name="文本框 73"/>
          <p:cNvSpPr txBox="1"/>
          <p:nvPr/>
        </p:nvSpPr>
        <p:spPr>
          <a:xfrm>
            <a:off x="7742555" y="6094095"/>
            <a:ext cx="31451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9. </a:t>
            </a:r>
            <a:r>
              <a:rPr lang="en-US" altLang="zh-CN" sz="1000">
                <a:sym typeface="+mn-ea"/>
              </a:rPr>
              <a:t>C</a:t>
            </a:r>
            <a:r>
              <a:rPr lang="zh-CN" sz="1000">
                <a:sym typeface="+mn-ea"/>
              </a:rPr>
              <a:t>onnect to </a:t>
            </a:r>
            <a:r>
              <a:rPr lang="en-US" altLang="zh-CN" sz="1000">
                <a:sym typeface="+mn-ea"/>
              </a:rPr>
              <a:t>new </a:t>
            </a:r>
            <a:r>
              <a:rPr lang="en-US" altLang="zh-CN" sz="1000">
                <a:sym typeface="+mn-ea"/>
              </a:rPr>
              <a:t>service instance on</a:t>
            </a:r>
            <a:r>
              <a:rPr lang="zh-CN" sz="1000">
                <a:sym typeface="+mn-ea"/>
              </a:rPr>
              <a:t> the edge</a:t>
            </a:r>
            <a:endParaRPr lang="zh-CN" sz="1000"/>
          </a:p>
        </p:txBody>
      </p:sp>
      <p:cxnSp>
        <p:nvCxnSpPr>
          <p:cNvPr id="76" name="直接箭头连接符 75"/>
          <p:cNvCxnSpPr>
            <a:stCxn id="30" idx="3"/>
            <a:endCxn id="32" idx="1"/>
          </p:cNvCxnSpPr>
          <p:nvPr/>
        </p:nvCxnSpPr>
        <p:spPr>
          <a:xfrm flipV="1">
            <a:off x="5250815" y="1905000"/>
            <a:ext cx="19304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32" idx="3"/>
            <a:endCxn id="65" idx="1"/>
          </p:cNvCxnSpPr>
          <p:nvPr/>
        </p:nvCxnSpPr>
        <p:spPr>
          <a:xfrm>
            <a:off x="6392545" y="1905000"/>
            <a:ext cx="88011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65" idx="2"/>
            <a:endCxn id="44" idx="0"/>
          </p:cNvCxnSpPr>
          <p:nvPr/>
        </p:nvCxnSpPr>
        <p:spPr>
          <a:xfrm rot="5400000" flipV="1">
            <a:off x="8545513" y="2005013"/>
            <a:ext cx="556260" cy="1862455"/>
          </a:xfrm>
          <a:prstGeom prst="bentConnector3">
            <a:avLst>
              <a:gd name="adj1" fmla="val 499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443855" y="2421255"/>
            <a:ext cx="22987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4. </a:t>
            </a:r>
            <a:r>
              <a:rPr lang="zh-CN" altLang="en-US" sz="1000"/>
              <a:t>Start application migration process</a:t>
            </a:r>
            <a:endParaRPr lang="zh-CN" altLang="en-US" sz="100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392170" y="6581140"/>
            <a:ext cx="2137410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52925" y="6358255"/>
            <a:ext cx="897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move</a:t>
            </a:r>
            <a:endParaRPr lang="en-US" altLang="zh-CN" sz="1000" b="1"/>
          </a:p>
        </p:txBody>
      </p:sp>
      <p:sp>
        <p:nvSpPr>
          <p:cNvPr id="11" name="文本框 10"/>
          <p:cNvSpPr txBox="1"/>
          <p:nvPr/>
        </p:nvSpPr>
        <p:spPr>
          <a:xfrm>
            <a:off x="8902065" y="2658110"/>
            <a:ext cx="1985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5. deploy new application instance</a:t>
            </a:r>
            <a:endParaRPr lang="en-US" altLang="zh-CN" sz="1000"/>
          </a:p>
        </p:txBody>
      </p:sp>
      <p:sp>
        <p:nvSpPr>
          <p:cNvPr id="13" name="文本框 12"/>
          <p:cNvSpPr txBox="1"/>
          <p:nvPr/>
        </p:nvSpPr>
        <p:spPr>
          <a:xfrm>
            <a:off x="6242685" y="3594735"/>
            <a:ext cx="1985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6. state </a:t>
            </a:r>
            <a:r>
              <a:rPr lang="en-US" altLang="zh-CN" sz="1000">
                <a:sym typeface="+mn-ea"/>
              </a:rPr>
              <a:t>synchronization</a:t>
            </a:r>
            <a:r>
              <a:rPr lang="en-US" altLang="zh-CN" sz="1000"/>
              <a:t> </a:t>
            </a:r>
            <a:endParaRPr lang="en-US" altLang="zh-CN" sz="1000"/>
          </a:p>
        </p:txBody>
      </p:sp>
      <p:sp>
        <p:nvSpPr>
          <p:cNvPr id="14" name="矩形 13"/>
          <p:cNvSpPr/>
          <p:nvPr/>
        </p:nvSpPr>
        <p:spPr>
          <a:xfrm>
            <a:off x="4504690" y="3916045"/>
            <a:ext cx="1148080" cy="19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Edge - Edge network</a:t>
            </a:r>
            <a:endParaRPr lang="en-US" altLang="zh-CN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4055" y="3685540"/>
            <a:ext cx="1148080" cy="182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Application migration</a:t>
            </a:r>
            <a:endParaRPr lang="en-US" altLang="zh-CN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83380" y="1116965"/>
            <a:ext cx="2327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ym typeface="+mn-ea"/>
              </a:rPr>
              <a:t>Traffic Management(Device\Edge\Cloud)</a:t>
            </a:r>
            <a:endParaRPr lang="zh-CN" altLang="en-US" sz="1000" b="1"/>
          </a:p>
          <a:p>
            <a:endParaRPr lang="zh-CN" sz="1000" b="1"/>
          </a:p>
        </p:txBody>
      </p:sp>
      <p:sp>
        <p:nvSpPr>
          <p:cNvPr id="17" name="矩形 16"/>
          <p:cNvSpPr/>
          <p:nvPr/>
        </p:nvSpPr>
        <p:spPr>
          <a:xfrm>
            <a:off x="8831580" y="3868420"/>
            <a:ext cx="1231900" cy="170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Edge - Edge network</a:t>
            </a:r>
            <a:endParaRPr lang="zh-CN" altLang="en-US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830945" y="3619500"/>
            <a:ext cx="1231900" cy="220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t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000">
                <a:solidFill>
                  <a:schemeClr val="tx1"/>
                </a:solidFill>
                <a:sym typeface="+mn-ea"/>
              </a:rPr>
              <a:t>Application migration</a:t>
            </a:r>
            <a:endParaRPr lang="zh-CN" altLang="en-US" sz="1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96335" y="1424940"/>
            <a:ext cx="713740" cy="9740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p>
            <a:pPr algn="ctr" fontAlgn="ctr"/>
            <a:r>
              <a:rPr lang="en-US" altLang="zh-CN" sz="1000" b="1">
                <a:solidFill>
                  <a:schemeClr val="tx1"/>
                </a:solidFill>
                <a:sym typeface="+mn-ea"/>
              </a:rPr>
              <a:t>UE Info</a:t>
            </a:r>
            <a:endParaRPr lang="en-US" altLang="zh-CN" sz="1000" b="1">
              <a:solidFill>
                <a:schemeClr val="tx1"/>
              </a:solidFill>
            </a:endParaRPr>
          </a:p>
          <a:p>
            <a:pPr algn="ctr" fontAlgn="ctr"/>
            <a:r>
              <a:rPr lang="en-US" altLang="zh-CN" sz="1000" b="1">
                <a:solidFill>
                  <a:schemeClr val="tx1"/>
                </a:solidFill>
                <a:sym typeface="+mn-ea"/>
              </a:rPr>
              <a:t>(Location</a:t>
            </a:r>
            <a:r>
              <a:rPr lang="zh-CN" altLang="en-US" sz="1000" b="1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000" b="1">
                <a:solidFill>
                  <a:schemeClr val="tx1"/>
                </a:solidFill>
                <a:sym typeface="+mn-ea"/>
              </a:rPr>
              <a:t>network)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58885" y="991870"/>
            <a:ext cx="895350" cy="433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APP</a:t>
            </a:r>
            <a:r>
              <a:rPr lang="zh-CN" altLang="en-US" sz="1000">
                <a:solidFill>
                  <a:schemeClr val="tx1"/>
                </a:solidFill>
              </a:rPr>
              <a:t>管理面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stCxn id="45" idx="3"/>
            <a:endCxn id="34" idx="3"/>
          </p:cNvCxnSpPr>
          <p:nvPr/>
        </p:nvCxnSpPr>
        <p:spPr>
          <a:xfrm flipH="1" flipV="1">
            <a:off x="9754235" y="1209040"/>
            <a:ext cx="923925" cy="2232660"/>
          </a:xfrm>
          <a:prstGeom prst="bentConnector3">
            <a:avLst>
              <a:gd name="adj1" fmla="val -434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4647565" y="3495675"/>
            <a:ext cx="5310505" cy="307340"/>
          </a:xfrm>
          <a:custGeom>
            <a:avLst/>
            <a:gdLst>
              <a:gd name="connisteX0" fmla="*/ 0 w 5310505"/>
              <a:gd name="connsiteY0" fmla="*/ 0 h 307551"/>
              <a:gd name="connisteX1" fmla="*/ 125095 w 5310505"/>
              <a:gd name="connsiteY1" fmla="*/ 38100 h 307551"/>
              <a:gd name="connisteX2" fmla="*/ 220980 w 5310505"/>
              <a:gd name="connsiteY2" fmla="*/ 86360 h 307551"/>
              <a:gd name="connisteX3" fmla="*/ 316230 w 5310505"/>
              <a:gd name="connsiteY3" fmla="*/ 133985 h 307551"/>
              <a:gd name="connisteX4" fmla="*/ 393065 w 5310505"/>
              <a:gd name="connsiteY4" fmla="*/ 163195 h 307551"/>
              <a:gd name="connisteX5" fmla="*/ 488950 w 5310505"/>
              <a:gd name="connsiteY5" fmla="*/ 191770 h 307551"/>
              <a:gd name="connisteX6" fmla="*/ 556260 w 5310505"/>
              <a:gd name="connsiteY6" fmla="*/ 210820 h 307551"/>
              <a:gd name="connisteX7" fmla="*/ 622935 w 5310505"/>
              <a:gd name="connsiteY7" fmla="*/ 229870 h 307551"/>
              <a:gd name="connisteX8" fmla="*/ 690245 w 5310505"/>
              <a:gd name="connsiteY8" fmla="*/ 248920 h 307551"/>
              <a:gd name="connisteX9" fmla="*/ 757555 w 5310505"/>
              <a:gd name="connsiteY9" fmla="*/ 268605 h 307551"/>
              <a:gd name="connisteX10" fmla="*/ 824230 w 5310505"/>
              <a:gd name="connsiteY10" fmla="*/ 268605 h 307551"/>
              <a:gd name="connisteX11" fmla="*/ 891540 w 5310505"/>
              <a:gd name="connsiteY11" fmla="*/ 287655 h 307551"/>
              <a:gd name="connisteX12" fmla="*/ 968375 w 5310505"/>
              <a:gd name="connsiteY12" fmla="*/ 287655 h 307551"/>
              <a:gd name="connisteX13" fmla="*/ 1064260 w 5310505"/>
              <a:gd name="connsiteY13" fmla="*/ 287655 h 307551"/>
              <a:gd name="connisteX14" fmla="*/ 1130935 w 5310505"/>
              <a:gd name="connsiteY14" fmla="*/ 287655 h 307551"/>
              <a:gd name="connisteX15" fmla="*/ 1207770 w 5310505"/>
              <a:gd name="connsiteY15" fmla="*/ 287655 h 307551"/>
              <a:gd name="connisteX16" fmla="*/ 1284605 w 5310505"/>
              <a:gd name="connsiteY16" fmla="*/ 287655 h 307551"/>
              <a:gd name="connisteX17" fmla="*/ 1370965 w 5310505"/>
              <a:gd name="connsiteY17" fmla="*/ 287655 h 307551"/>
              <a:gd name="connisteX18" fmla="*/ 1457325 w 5310505"/>
              <a:gd name="connsiteY18" fmla="*/ 287655 h 307551"/>
              <a:gd name="connisteX19" fmla="*/ 1524000 w 5310505"/>
              <a:gd name="connsiteY19" fmla="*/ 287655 h 307551"/>
              <a:gd name="connisteX20" fmla="*/ 1600835 w 5310505"/>
              <a:gd name="connsiteY20" fmla="*/ 287655 h 307551"/>
              <a:gd name="connisteX21" fmla="*/ 1668145 w 5310505"/>
              <a:gd name="connsiteY21" fmla="*/ 287655 h 307551"/>
              <a:gd name="connisteX22" fmla="*/ 1744980 w 5310505"/>
              <a:gd name="connsiteY22" fmla="*/ 287655 h 307551"/>
              <a:gd name="connisteX23" fmla="*/ 1811655 w 5310505"/>
              <a:gd name="connsiteY23" fmla="*/ 287655 h 307551"/>
              <a:gd name="connisteX24" fmla="*/ 1898015 w 5310505"/>
              <a:gd name="connsiteY24" fmla="*/ 287655 h 307551"/>
              <a:gd name="connisteX25" fmla="*/ 1984375 w 5310505"/>
              <a:gd name="connsiteY25" fmla="*/ 297180 h 307551"/>
              <a:gd name="connisteX26" fmla="*/ 2061210 w 5310505"/>
              <a:gd name="connsiteY26" fmla="*/ 297180 h 307551"/>
              <a:gd name="connisteX27" fmla="*/ 2127885 w 5310505"/>
              <a:gd name="connsiteY27" fmla="*/ 306705 h 307551"/>
              <a:gd name="connisteX28" fmla="*/ 2214245 w 5310505"/>
              <a:gd name="connsiteY28" fmla="*/ 306705 h 307551"/>
              <a:gd name="connisteX29" fmla="*/ 2291080 w 5310505"/>
              <a:gd name="connsiteY29" fmla="*/ 306705 h 307551"/>
              <a:gd name="connisteX30" fmla="*/ 2367915 w 5310505"/>
              <a:gd name="connsiteY30" fmla="*/ 306705 h 307551"/>
              <a:gd name="connisteX31" fmla="*/ 2453640 w 5310505"/>
              <a:gd name="connsiteY31" fmla="*/ 306705 h 307551"/>
              <a:gd name="connisteX32" fmla="*/ 2530475 w 5310505"/>
              <a:gd name="connsiteY32" fmla="*/ 306705 h 307551"/>
              <a:gd name="connisteX33" fmla="*/ 2597785 w 5310505"/>
              <a:gd name="connsiteY33" fmla="*/ 306705 h 307551"/>
              <a:gd name="connisteX34" fmla="*/ 2703195 w 5310505"/>
              <a:gd name="connsiteY34" fmla="*/ 306705 h 307551"/>
              <a:gd name="connisteX35" fmla="*/ 2799080 w 5310505"/>
              <a:gd name="connsiteY35" fmla="*/ 306705 h 307551"/>
              <a:gd name="connisteX36" fmla="*/ 2914015 w 5310505"/>
              <a:gd name="connsiteY36" fmla="*/ 306705 h 307551"/>
              <a:gd name="connisteX37" fmla="*/ 2981325 w 5310505"/>
              <a:gd name="connsiteY37" fmla="*/ 306705 h 307551"/>
              <a:gd name="connisteX38" fmla="*/ 3067685 w 5310505"/>
              <a:gd name="connsiteY38" fmla="*/ 306705 h 307551"/>
              <a:gd name="connisteX39" fmla="*/ 3143885 w 5310505"/>
              <a:gd name="connsiteY39" fmla="*/ 306705 h 307551"/>
              <a:gd name="connisteX40" fmla="*/ 3220720 w 5310505"/>
              <a:gd name="connsiteY40" fmla="*/ 306705 h 307551"/>
              <a:gd name="connisteX41" fmla="*/ 3297555 w 5310505"/>
              <a:gd name="connsiteY41" fmla="*/ 306705 h 307551"/>
              <a:gd name="connisteX42" fmla="*/ 3383915 w 5310505"/>
              <a:gd name="connsiteY42" fmla="*/ 306705 h 307551"/>
              <a:gd name="connisteX43" fmla="*/ 3460115 w 5310505"/>
              <a:gd name="connsiteY43" fmla="*/ 306705 h 307551"/>
              <a:gd name="connisteX44" fmla="*/ 3536950 w 5310505"/>
              <a:gd name="connsiteY44" fmla="*/ 306705 h 307551"/>
              <a:gd name="connisteX45" fmla="*/ 3623310 w 5310505"/>
              <a:gd name="connsiteY45" fmla="*/ 306705 h 307551"/>
              <a:gd name="connisteX46" fmla="*/ 3719195 w 5310505"/>
              <a:gd name="connsiteY46" fmla="*/ 306705 h 307551"/>
              <a:gd name="connisteX47" fmla="*/ 3786505 w 5310505"/>
              <a:gd name="connsiteY47" fmla="*/ 306705 h 307551"/>
              <a:gd name="connisteX48" fmla="*/ 3853180 w 5310505"/>
              <a:gd name="connsiteY48" fmla="*/ 306705 h 307551"/>
              <a:gd name="connisteX49" fmla="*/ 3930015 w 5310505"/>
              <a:gd name="connsiteY49" fmla="*/ 297180 h 307551"/>
              <a:gd name="connisteX50" fmla="*/ 4016375 w 5310505"/>
              <a:gd name="connsiteY50" fmla="*/ 297180 h 307551"/>
              <a:gd name="connisteX51" fmla="*/ 4083685 w 5310505"/>
              <a:gd name="connsiteY51" fmla="*/ 297180 h 307551"/>
              <a:gd name="connisteX52" fmla="*/ 4159885 w 5310505"/>
              <a:gd name="connsiteY52" fmla="*/ 287655 h 307551"/>
              <a:gd name="connisteX53" fmla="*/ 4227195 w 5310505"/>
              <a:gd name="connsiteY53" fmla="*/ 278130 h 307551"/>
              <a:gd name="connisteX54" fmla="*/ 4304030 w 5310505"/>
              <a:gd name="connsiteY54" fmla="*/ 278130 h 307551"/>
              <a:gd name="connisteX55" fmla="*/ 4370705 w 5310505"/>
              <a:gd name="connsiteY55" fmla="*/ 278130 h 307551"/>
              <a:gd name="connisteX56" fmla="*/ 4438015 w 5310505"/>
              <a:gd name="connsiteY56" fmla="*/ 278130 h 307551"/>
              <a:gd name="connisteX57" fmla="*/ 4505325 w 5310505"/>
              <a:gd name="connsiteY57" fmla="*/ 268605 h 307551"/>
              <a:gd name="connisteX58" fmla="*/ 4581525 w 5310505"/>
              <a:gd name="connsiteY58" fmla="*/ 259080 h 307551"/>
              <a:gd name="connisteX59" fmla="*/ 4648835 w 5310505"/>
              <a:gd name="connsiteY59" fmla="*/ 248920 h 307551"/>
              <a:gd name="connisteX60" fmla="*/ 4716145 w 5310505"/>
              <a:gd name="connsiteY60" fmla="*/ 248920 h 307551"/>
              <a:gd name="connisteX61" fmla="*/ 4782820 w 5310505"/>
              <a:gd name="connsiteY61" fmla="*/ 239395 h 307551"/>
              <a:gd name="connisteX62" fmla="*/ 4850130 w 5310505"/>
              <a:gd name="connsiteY62" fmla="*/ 229870 h 307551"/>
              <a:gd name="connisteX63" fmla="*/ 4917440 w 5310505"/>
              <a:gd name="connsiteY63" fmla="*/ 220345 h 307551"/>
              <a:gd name="connisteX64" fmla="*/ 4984115 w 5310505"/>
              <a:gd name="connsiteY64" fmla="*/ 201295 h 307551"/>
              <a:gd name="connisteX65" fmla="*/ 5051425 w 5310505"/>
              <a:gd name="connsiteY65" fmla="*/ 182245 h 307551"/>
              <a:gd name="connisteX66" fmla="*/ 5118735 w 5310505"/>
              <a:gd name="connsiteY66" fmla="*/ 163195 h 307551"/>
              <a:gd name="connisteX67" fmla="*/ 5185410 w 5310505"/>
              <a:gd name="connsiteY67" fmla="*/ 153670 h 307551"/>
              <a:gd name="connisteX68" fmla="*/ 5252720 w 5310505"/>
              <a:gd name="connsiteY68" fmla="*/ 133985 h 307551"/>
              <a:gd name="connisteX69" fmla="*/ 5310505 w 5310505"/>
              <a:gd name="connsiteY69" fmla="*/ 67310 h 30755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</a:cxnLst>
            <a:rect l="l" t="t" r="r" b="b"/>
            <a:pathLst>
              <a:path w="5310505" h="307552">
                <a:moveTo>
                  <a:pt x="0" y="0"/>
                </a:moveTo>
                <a:cubicBezTo>
                  <a:pt x="22860" y="6350"/>
                  <a:pt x="80645" y="20955"/>
                  <a:pt x="125095" y="38100"/>
                </a:cubicBezTo>
                <a:cubicBezTo>
                  <a:pt x="169545" y="55245"/>
                  <a:pt x="182880" y="67310"/>
                  <a:pt x="220980" y="86360"/>
                </a:cubicBezTo>
                <a:cubicBezTo>
                  <a:pt x="259080" y="105410"/>
                  <a:pt x="281940" y="118745"/>
                  <a:pt x="316230" y="133985"/>
                </a:cubicBezTo>
                <a:cubicBezTo>
                  <a:pt x="350520" y="149225"/>
                  <a:pt x="358775" y="151765"/>
                  <a:pt x="393065" y="163195"/>
                </a:cubicBezTo>
                <a:cubicBezTo>
                  <a:pt x="427355" y="174625"/>
                  <a:pt x="456565" y="182245"/>
                  <a:pt x="488950" y="191770"/>
                </a:cubicBezTo>
                <a:cubicBezTo>
                  <a:pt x="521335" y="201295"/>
                  <a:pt x="529590" y="203200"/>
                  <a:pt x="556260" y="210820"/>
                </a:cubicBezTo>
                <a:cubicBezTo>
                  <a:pt x="582930" y="218440"/>
                  <a:pt x="596265" y="222250"/>
                  <a:pt x="622935" y="229870"/>
                </a:cubicBezTo>
                <a:cubicBezTo>
                  <a:pt x="649605" y="237490"/>
                  <a:pt x="663575" y="241300"/>
                  <a:pt x="690245" y="248920"/>
                </a:cubicBezTo>
                <a:cubicBezTo>
                  <a:pt x="716915" y="256540"/>
                  <a:pt x="730885" y="264795"/>
                  <a:pt x="757555" y="268605"/>
                </a:cubicBezTo>
                <a:cubicBezTo>
                  <a:pt x="784225" y="272415"/>
                  <a:pt x="797560" y="264795"/>
                  <a:pt x="824230" y="268605"/>
                </a:cubicBezTo>
                <a:cubicBezTo>
                  <a:pt x="850900" y="272415"/>
                  <a:pt x="862965" y="283845"/>
                  <a:pt x="891540" y="287655"/>
                </a:cubicBezTo>
                <a:cubicBezTo>
                  <a:pt x="920115" y="291465"/>
                  <a:pt x="934085" y="287655"/>
                  <a:pt x="968375" y="287655"/>
                </a:cubicBezTo>
                <a:cubicBezTo>
                  <a:pt x="1002665" y="287655"/>
                  <a:pt x="1031875" y="287655"/>
                  <a:pt x="1064260" y="287655"/>
                </a:cubicBezTo>
                <a:cubicBezTo>
                  <a:pt x="1096645" y="287655"/>
                  <a:pt x="1102360" y="287655"/>
                  <a:pt x="1130935" y="287655"/>
                </a:cubicBezTo>
                <a:cubicBezTo>
                  <a:pt x="1159510" y="287655"/>
                  <a:pt x="1177290" y="287655"/>
                  <a:pt x="1207770" y="287655"/>
                </a:cubicBezTo>
                <a:cubicBezTo>
                  <a:pt x="1238250" y="287655"/>
                  <a:pt x="1252220" y="287655"/>
                  <a:pt x="1284605" y="287655"/>
                </a:cubicBezTo>
                <a:cubicBezTo>
                  <a:pt x="1316990" y="287655"/>
                  <a:pt x="1336675" y="287655"/>
                  <a:pt x="1370965" y="287655"/>
                </a:cubicBezTo>
                <a:cubicBezTo>
                  <a:pt x="1405255" y="287655"/>
                  <a:pt x="1426845" y="287655"/>
                  <a:pt x="1457325" y="287655"/>
                </a:cubicBezTo>
                <a:cubicBezTo>
                  <a:pt x="1487805" y="287655"/>
                  <a:pt x="1495425" y="287655"/>
                  <a:pt x="1524000" y="287655"/>
                </a:cubicBezTo>
                <a:cubicBezTo>
                  <a:pt x="1552575" y="287655"/>
                  <a:pt x="1572260" y="287655"/>
                  <a:pt x="1600835" y="287655"/>
                </a:cubicBezTo>
                <a:cubicBezTo>
                  <a:pt x="1629410" y="287655"/>
                  <a:pt x="1639570" y="287655"/>
                  <a:pt x="1668145" y="287655"/>
                </a:cubicBezTo>
                <a:cubicBezTo>
                  <a:pt x="1696720" y="287655"/>
                  <a:pt x="1716405" y="287655"/>
                  <a:pt x="1744980" y="287655"/>
                </a:cubicBezTo>
                <a:cubicBezTo>
                  <a:pt x="1773555" y="287655"/>
                  <a:pt x="1781175" y="287655"/>
                  <a:pt x="1811655" y="287655"/>
                </a:cubicBezTo>
                <a:cubicBezTo>
                  <a:pt x="1842135" y="287655"/>
                  <a:pt x="1863725" y="285750"/>
                  <a:pt x="1898015" y="287655"/>
                </a:cubicBezTo>
                <a:cubicBezTo>
                  <a:pt x="1932305" y="289560"/>
                  <a:pt x="1951990" y="295275"/>
                  <a:pt x="1984375" y="297180"/>
                </a:cubicBezTo>
                <a:cubicBezTo>
                  <a:pt x="2016760" y="299085"/>
                  <a:pt x="2032635" y="295275"/>
                  <a:pt x="2061210" y="297180"/>
                </a:cubicBezTo>
                <a:cubicBezTo>
                  <a:pt x="2089785" y="299085"/>
                  <a:pt x="2097405" y="304800"/>
                  <a:pt x="2127885" y="306705"/>
                </a:cubicBezTo>
                <a:cubicBezTo>
                  <a:pt x="2158365" y="308610"/>
                  <a:pt x="2181860" y="306705"/>
                  <a:pt x="2214245" y="306705"/>
                </a:cubicBezTo>
                <a:cubicBezTo>
                  <a:pt x="2246630" y="306705"/>
                  <a:pt x="2260600" y="306705"/>
                  <a:pt x="2291080" y="306705"/>
                </a:cubicBezTo>
                <a:cubicBezTo>
                  <a:pt x="2321560" y="306705"/>
                  <a:pt x="2335530" y="306705"/>
                  <a:pt x="2367915" y="306705"/>
                </a:cubicBezTo>
                <a:cubicBezTo>
                  <a:pt x="2400300" y="306705"/>
                  <a:pt x="2421255" y="306705"/>
                  <a:pt x="2453640" y="306705"/>
                </a:cubicBezTo>
                <a:cubicBezTo>
                  <a:pt x="2486025" y="306705"/>
                  <a:pt x="2501900" y="306705"/>
                  <a:pt x="2530475" y="306705"/>
                </a:cubicBezTo>
                <a:cubicBezTo>
                  <a:pt x="2559050" y="306705"/>
                  <a:pt x="2563495" y="306705"/>
                  <a:pt x="2597785" y="306705"/>
                </a:cubicBezTo>
                <a:cubicBezTo>
                  <a:pt x="2632075" y="306705"/>
                  <a:pt x="2663190" y="306705"/>
                  <a:pt x="2703195" y="306705"/>
                </a:cubicBezTo>
                <a:cubicBezTo>
                  <a:pt x="2743200" y="306705"/>
                  <a:pt x="2757170" y="306705"/>
                  <a:pt x="2799080" y="306705"/>
                </a:cubicBezTo>
                <a:cubicBezTo>
                  <a:pt x="2840990" y="306705"/>
                  <a:pt x="2877820" y="306705"/>
                  <a:pt x="2914015" y="306705"/>
                </a:cubicBezTo>
                <a:cubicBezTo>
                  <a:pt x="2950210" y="306705"/>
                  <a:pt x="2950845" y="306705"/>
                  <a:pt x="2981325" y="306705"/>
                </a:cubicBezTo>
                <a:cubicBezTo>
                  <a:pt x="3011805" y="306705"/>
                  <a:pt x="3035300" y="306705"/>
                  <a:pt x="3067685" y="306705"/>
                </a:cubicBezTo>
                <a:cubicBezTo>
                  <a:pt x="3100070" y="306705"/>
                  <a:pt x="3113405" y="306705"/>
                  <a:pt x="3143885" y="306705"/>
                </a:cubicBezTo>
                <a:cubicBezTo>
                  <a:pt x="3174365" y="306705"/>
                  <a:pt x="3190240" y="306705"/>
                  <a:pt x="3220720" y="306705"/>
                </a:cubicBezTo>
                <a:cubicBezTo>
                  <a:pt x="3251200" y="306705"/>
                  <a:pt x="3265170" y="306705"/>
                  <a:pt x="3297555" y="306705"/>
                </a:cubicBezTo>
                <a:cubicBezTo>
                  <a:pt x="3329940" y="306705"/>
                  <a:pt x="3351530" y="306705"/>
                  <a:pt x="3383915" y="306705"/>
                </a:cubicBezTo>
                <a:cubicBezTo>
                  <a:pt x="3416300" y="306705"/>
                  <a:pt x="3429635" y="306705"/>
                  <a:pt x="3460115" y="306705"/>
                </a:cubicBezTo>
                <a:cubicBezTo>
                  <a:pt x="3490595" y="306705"/>
                  <a:pt x="3504565" y="306705"/>
                  <a:pt x="3536950" y="306705"/>
                </a:cubicBezTo>
                <a:cubicBezTo>
                  <a:pt x="3569335" y="306705"/>
                  <a:pt x="3587115" y="306705"/>
                  <a:pt x="3623310" y="306705"/>
                </a:cubicBezTo>
                <a:cubicBezTo>
                  <a:pt x="3659505" y="306705"/>
                  <a:pt x="3686810" y="306705"/>
                  <a:pt x="3719195" y="306705"/>
                </a:cubicBezTo>
                <a:cubicBezTo>
                  <a:pt x="3751580" y="306705"/>
                  <a:pt x="3759835" y="306705"/>
                  <a:pt x="3786505" y="306705"/>
                </a:cubicBezTo>
                <a:cubicBezTo>
                  <a:pt x="3813175" y="306705"/>
                  <a:pt x="3824605" y="308610"/>
                  <a:pt x="3853180" y="306705"/>
                </a:cubicBezTo>
                <a:cubicBezTo>
                  <a:pt x="3881755" y="304800"/>
                  <a:pt x="3897630" y="299085"/>
                  <a:pt x="3930015" y="297180"/>
                </a:cubicBezTo>
                <a:cubicBezTo>
                  <a:pt x="3962400" y="295275"/>
                  <a:pt x="3985895" y="297180"/>
                  <a:pt x="4016375" y="297180"/>
                </a:cubicBezTo>
                <a:cubicBezTo>
                  <a:pt x="4046855" y="297180"/>
                  <a:pt x="4055110" y="299085"/>
                  <a:pt x="4083685" y="297180"/>
                </a:cubicBezTo>
                <a:cubicBezTo>
                  <a:pt x="4112260" y="295275"/>
                  <a:pt x="4131310" y="291465"/>
                  <a:pt x="4159885" y="287655"/>
                </a:cubicBezTo>
                <a:cubicBezTo>
                  <a:pt x="4188460" y="283845"/>
                  <a:pt x="4198620" y="280035"/>
                  <a:pt x="4227195" y="278130"/>
                </a:cubicBezTo>
                <a:cubicBezTo>
                  <a:pt x="4255770" y="276225"/>
                  <a:pt x="4275455" y="278130"/>
                  <a:pt x="4304030" y="278130"/>
                </a:cubicBezTo>
                <a:cubicBezTo>
                  <a:pt x="4332605" y="278130"/>
                  <a:pt x="4344035" y="278130"/>
                  <a:pt x="4370705" y="278130"/>
                </a:cubicBezTo>
                <a:cubicBezTo>
                  <a:pt x="4397375" y="278130"/>
                  <a:pt x="4411345" y="280035"/>
                  <a:pt x="4438015" y="278130"/>
                </a:cubicBezTo>
                <a:cubicBezTo>
                  <a:pt x="4464685" y="276225"/>
                  <a:pt x="4476750" y="272415"/>
                  <a:pt x="4505325" y="268605"/>
                </a:cubicBezTo>
                <a:cubicBezTo>
                  <a:pt x="4533900" y="264795"/>
                  <a:pt x="4552950" y="262890"/>
                  <a:pt x="4581525" y="259080"/>
                </a:cubicBezTo>
                <a:cubicBezTo>
                  <a:pt x="4610100" y="255270"/>
                  <a:pt x="4622165" y="250825"/>
                  <a:pt x="4648835" y="248920"/>
                </a:cubicBezTo>
                <a:cubicBezTo>
                  <a:pt x="4675505" y="247015"/>
                  <a:pt x="4689475" y="250825"/>
                  <a:pt x="4716145" y="248920"/>
                </a:cubicBezTo>
                <a:cubicBezTo>
                  <a:pt x="4742815" y="247015"/>
                  <a:pt x="4756150" y="243205"/>
                  <a:pt x="4782820" y="239395"/>
                </a:cubicBezTo>
                <a:cubicBezTo>
                  <a:pt x="4809490" y="235585"/>
                  <a:pt x="4823460" y="233680"/>
                  <a:pt x="4850130" y="229870"/>
                </a:cubicBezTo>
                <a:cubicBezTo>
                  <a:pt x="4876800" y="226060"/>
                  <a:pt x="4890770" y="226060"/>
                  <a:pt x="4917440" y="220345"/>
                </a:cubicBezTo>
                <a:cubicBezTo>
                  <a:pt x="4944110" y="214630"/>
                  <a:pt x="4957445" y="208915"/>
                  <a:pt x="4984115" y="201295"/>
                </a:cubicBezTo>
                <a:cubicBezTo>
                  <a:pt x="5010785" y="193675"/>
                  <a:pt x="5024755" y="189865"/>
                  <a:pt x="5051425" y="182245"/>
                </a:cubicBezTo>
                <a:cubicBezTo>
                  <a:pt x="5078095" y="174625"/>
                  <a:pt x="5092065" y="168910"/>
                  <a:pt x="5118735" y="163195"/>
                </a:cubicBezTo>
                <a:cubicBezTo>
                  <a:pt x="5145405" y="157480"/>
                  <a:pt x="5158740" y="159385"/>
                  <a:pt x="5185410" y="153670"/>
                </a:cubicBezTo>
                <a:cubicBezTo>
                  <a:pt x="5212080" y="147955"/>
                  <a:pt x="5227955" y="151130"/>
                  <a:pt x="5252720" y="133985"/>
                </a:cubicBezTo>
                <a:cubicBezTo>
                  <a:pt x="5277485" y="116840"/>
                  <a:pt x="5300345" y="80010"/>
                  <a:pt x="5310505" y="67310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p>
            <a:r>
              <a:rPr lang="en-US" altLang="zh-CN" sz="2800"/>
              <a:t>Data Model(TODO)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2850"/>
            <a:ext cx="10515600" cy="4964430"/>
          </a:xfrm>
        </p:spPr>
        <p:txBody>
          <a:bodyPr/>
          <a:p>
            <a:pPr marL="0" indent="0">
              <a:buNone/>
            </a:pPr>
            <a:r>
              <a:rPr lang="en-US" altLang="zh-CN" sz="1600" b="1"/>
              <a:t>Detail object and data model</a:t>
            </a:r>
            <a:endParaRPr lang="zh-CN" altLang="en-US" sz="1600" b="1"/>
          </a:p>
          <a:p>
            <a:r>
              <a:rPr lang="en-US" altLang="zh-CN" sz="1600"/>
              <a:t>Edge site</a:t>
            </a:r>
            <a:endParaRPr lang="zh-CN" altLang="en-US" sz="1600"/>
          </a:p>
          <a:p>
            <a:pPr lvl="1"/>
            <a:r>
              <a:rPr lang="en-US" altLang="zh-CN" sz="1400"/>
              <a:t>Location</a:t>
            </a:r>
            <a:endParaRPr lang="en-US" altLang="zh-CN" sz="1400"/>
          </a:p>
          <a:p>
            <a:pPr lvl="1"/>
            <a:r>
              <a:rPr lang="zh-CN" altLang="en-US" sz="1400"/>
              <a:t>Coverage</a:t>
            </a:r>
            <a:endParaRPr lang="zh-CN" altLang="en-US" sz="1400"/>
          </a:p>
          <a:p>
            <a:pPr lvl="1"/>
            <a:r>
              <a:rPr lang="en-US" altLang="zh-CN" sz="1400"/>
              <a:t>xxx</a:t>
            </a:r>
            <a:endParaRPr lang="en-US" altLang="zh-CN" sz="1400"/>
          </a:p>
          <a:p>
            <a:pPr lvl="0"/>
            <a:r>
              <a:rPr lang="en-US" altLang="zh-CN" sz="1600"/>
              <a:t>Application</a:t>
            </a:r>
            <a:endParaRPr lang="zh-CN" altLang="en-US" sz="1600"/>
          </a:p>
          <a:p>
            <a:pPr lvl="1"/>
            <a:r>
              <a:rPr lang="en-US" altLang="zh-CN" sz="1400"/>
              <a:t>xxx</a:t>
            </a:r>
            <a:endParaRPr lang="zh-CN" altLang="en-US" sz="1400"/>
          </a:p>
          <a:p>
            <a:pPr lvl="0"/>
            <a:r>
              <a:rPr lang="en-US" altLang="zh-CN" sz="1600"/>
              <a:t>UE</a:t>
            </a:r>
            <a:endParaRPr lang="en-US" altLang="zh-CN" sz="1600"/>
          </a:p>
          <a:p>
            <a:pPr lvl="1"/>
            <a:r>
              <a:rPr lang="en-US" altLang="zh-CN" sz="1400"/>
              <a:t>Location</a:t>
            </a:r>
            <a:endParaRPr lang="en-US" altLang="zh-CN" sz="1400"/>
          </a:p>
          <a:p>
            <a:pPr lvl="1"/>
            <a:r>
              <a:rPr lang="en-US" altLang="zh-CN" sz="1400"/>
              <a:t>xxx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4685"/>
          </a:xfrm>
        </p:spPr>
        <p:txBody>
          <a:bodyPr>
            <a:noAutofit/>
          </a:bodyPr>
          <a:p>
            <a:r>
              <a:rPr lang="en-US" altLang="zh-CN" sz="2800">
                <a:sym typeface="+mn-ea"/>
              </a:rPr>
              <a:t>A</a:t>
            </a:r>
            <a:r>
              <a:rPr lang="zh-CN" altLang="en-US" sz="2800">
                <a:sym typeface="+mn-ea"/>
              </a:rPr>
              <a:t>pplication migration mechanism </a:t>
            </a:r>
            <a:r>
              <a:rPr lang="en-US" altLang="zh-CN" sz="2800">
                <a:sym typeface="+mn-ea"/>
              </a:rPr>
              <a:t>and flow</a:t>
            </a:r>
            <a:endParaRPr lang="en-US" altLang="zh-CN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5225"/>
            <a:ext cx="10515600" cy="5012055"/>
          </a:xfrm>
        </p:spPr>
        <p:txBody>
          <a:bodyPr/>
          <a:p>
            <a:pPr marL="0" indent="0">
              <a:buNone/>
            </a:pPr>
            <a:r>
              <a:rPr lang="zh-CN" altLang="en-US" sz="1400" b="1">
                <a:sym typeface="+mn-ea"/>
              </a:rPr>
              <a:t>Provide different levels of application migration mechanism</a:t>
            </a:r>
            <a:endParaRPr lang="zh-CN" altLang="en-US" sz="1400" b="1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(1)&lt;stateful</a:t>
            </a:r>
            <a:r>
              <a:rPr lang="zh-CN" altLang="en-US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?&gt;Do not migrate application instance and state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UE access old edge and application insatnce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(2)&lt;stateless</a:t>
            </a:r>
            <a:r>
              <a:rPr lang="zh-CN" altLang="en-US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share&gt;</a:t>
            </a:r>
            <a:r>
              <a:rPr lang="en-US" altLang="zh-CN" sz="1200">
                <a:sym typeface="+mn-ea"/>
              </a:rPr>
              <a:t>Do not migrate application instance and state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UE access new edge and application insatnce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/>
              <a:t>      </a:t>
            </a:r>
            <a:r>
              <a:rPr lang="en-US" altLang="zh-CN" sz="1200"/>
              <a:t>(3)&lt;stateful</a:t>
            </a:r>
            <a:r>
              <a:rPr lang="zh-CN" altLang="en-US" sz="1200"/>
              <a:t> </a:t>
            </a:r>
            <a:r>
              <a:rPr lang="en-US" altLang="zh-CN" sz="1200"/>
              <a:t>+ share&gt;</a:t>
            </a:r>
            <a:r>
              <a:rPr lang="en-US" altLang="zh-CN" sz="1200">
                <a:sym typeface="+mn-ea"/>
              </a:rPr>
              <a:t>Do not migrate application instance,  </a:t>
            </a:r>
            <a:r>
              <a:rPr lang="en-US" altLang="zh-CN" sz="1200"/>
              <a:t>M</a:t>
            </a:r>
            <a:r>
              <a:rPr lang="en-US" altLang="zh-CN" sz="1200">
                <a:sym typeface="+mn-ea"/>
              </a:rPr>
              <a:t>igrate state to new application instance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UE access new edge and application insatnce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(4)&lt;stateless</a:t>
            </a:r>
            <a:r>
              <a:rPr lang="zh-CN" altLang="en-US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non-share&gt;</a:t>
            </a:r>
            <a:r>
              <a:rPr lang="en-US" altLang="zh-CN" sz="1200">
                <a:sym typeface="+mn-ea"/>
              </a:rPr>
              <a:t>M</a:t>
            </a:r>
            <a:r>
              <a:rPr lang="en-US" altLang="zh-CN" sz="1200">
                <a:sym typeface="+mn-ea"/>
              </a:rPr>
              <a:t>igrate applicatin instance to new edge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Do not migrate state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UE access new edge and application insatnce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>
                <a:sym typeface="+mn-ea"/>
              </a:rPr>
              <a:t>      </a:t>
            </a:r>
            <a:r>
              <a:rPr lang="en-US" altLang="zh-CN" sz="1200">
                <a:sym typeface="+mn-ea"/>
              </a:rPr>
              <a:t>(5)&lt;stateful</a:t>
            </a:r>
            <a:r>
              <a:rPr lang="zh-CN" altLang="en-US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non-share&gt;</a:t>
            </a:r>
            <a:r>
              <a:rPr lang="en-US" altLang="zh-CN" sz="1200">
                <a:sym typeface="+mn-ea"/>
              </a:rPr>
              <a:t>Migrate applicatin instance to new edge, </a:t>
            </a:r>
            <a:r>
              <a:rPr lang="en-US" altLang="zh-CN" sz="1200">
                <a:sym typeface="+mn-ea"/>
              </a:rPr>
              <a:t>M</a:t>
            </a:r>
            <a:r>
              <a:rPr lang="en-US" altLang="zh-CN" sz="1200">
                <a:sym typeface="+mn-ea"/>
              </a:rPr>
              <a:t>igrate state to new application instance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UE access new edge and application insatnce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400" b="1"/>
              <a:t>TODO</a:t>
            </a:r>
            <a:r>
              <a:rPr lang="zh-CN" altLang="en-US" sz="1400"/>
              <a:t>：</a:t>
            </a:r>
            <a:r>
              <a:rPr lang="en-US" altLang="zh-CN" sz="1400"/>
              <a:t>Detail progress</a:t>
            </a:r>
            <a:r>
              <a:rPr lang="zh-CN" altLang="en-US" sz="1400"/>
              <a:t>，</a:t>
            </a:r>
            <a:r>
              <a:rPr lang="en-US" altLang="zh-CN" sz="1400"/>
              <a:t>includes application instance migration fow(UE track prediction</a:t>
            </a:r>
            <a:r>
              <a:rPr lang="zh-CN" altLang="en-US" sz="1400"/>
              <a:t>、</a:t>
            </a:r>
            <a:r>
              <a:rPr lang="en-US" altLang="zh-CN" sz="1400"/>
              <a:t>migration </a:t>
            </a:r>
            <a:r>
              <a:rPr lang="zh-CN" altLang="en-US" sz="1400"/>
              <a:t>policy decision、Container image preloading </a:t>
            </a:r>
            <a:r>
              <a:rPr lang="en-US" altLang="zh-CN" sz="1400">
                <a:sym typeface="+mn-ea"/>
              </a:rPr>
              <a:t>and etc</a:t>
            </a:r>
            <a:r>
              <a:rPr lang="en-US" altLang="zh-CN" sz="1400"/>
              <a:t>)</a:t>
            </a:r>
            <a:r>
              <a:rPr lang="zh-CN" altLang="en-US" sz="1400"/>
              <a:t>、</a:t>
            </a:r>
            <a:r>
              <a:rPr lang="en-US" altLang="zh-CN" sz="1400">
                <a:sym typeface="+mn-ea"/>
              </a:rPr>
              <a:t>state synchronization </a:t>
            </a:r>
            <a:r>
              <a:rPr lang="en-US" altLang="zh-CN" sz="1400"/>
              <a:t>(edge - edge data </a:t>
            </a:r>
            <a:r>
              <a:rPr lang="en-US" altLang="zh-CN" sz="1400">
                <a:sym typeface="+mn-ea"/>
              </a:rPr>
              <a:t>synchronization</a:t>
            </a:r>
            <a:r>
              <a:rPr lang="zh-CN" altLang="en-US" sz="1400"/>
              <a:t>、distributed file system、</a:t>
            </a:r>
            <a:r>
              <a:rPr lang="en-US" altLang="zh-CN" sz="1400"/>
              <a:t>d</a:t>
            </a:r>
            <a:r>
              <a:rPr lang="en-US" altLang="zh-CN" sz="1400"/>
              <a:t>istributed database and etc</a:t>
            </a:r>
            <a:r>
              <a:rPr lang="en-US" altLang="zh-CN" sz="1400"/>
              <a:t>)</a:t>
            </a:r>
            <a:endParaRPr lang="en-US" altLang="zh-CN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535"/>
          </a:xfrm>
        </p:spPr>
        <p:txBody>
          <a:bodyPr>
            <a:noAutofit/>
          </a:bodyPr>
          <a:p>
            <a:r>
              <a:rPr lang="en-US" altLang="zh-CN" sz="2800">
                <a:sym typeface="+mn-ea"/>
              </a:rPr>
              <a:t>Edge - Edge network</a:t>
            </a:r>
            <a:r>
              <a:rPr lang="en-US" altLang="zh-CN" sz="2800"/>
              <a:t>(TODO)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1418590"/>
          </a:xfrm>
        </p:spPr>
        <p:txBody>
          <a:bodyPr/>
          <a:p>
            <a:pPr marL="0" indent="0">
              <a:buNone/>
            </a:pPr>
            <a:r>
              <a:rPr lang="en-US" altLang="zh-CN" sz="1400" b="1"/>
              <a:t>TODO:</a:t>
            </a:r>
            <a:endParaRPr lang="en-US" altLang="zh-CN" sz="1400" b="1"/>
          </a:p>
          <a:p>
            <a:r>
              <a:rPr lang="en-US" altLang="zh-CN" sz="1400"/>
              <a:t>L1-L4</a:t>
            </a:r>
            <a:r>
              <a:rPr lang="zh-CN" altLang="en-US" sz="1400"/>
              <a:t>：</a:t>
            </a:r>
            <a:r>
              <a:rPr lang="en-US" altLang="zh-CN" sz="1400"/>
              <a:t>Inter-MEC network(</a:t>
            </a:r>
            <a:r>
              <a:rPr lang="zh-CN" altLang="en-US" sz="1400"/>
              <a:t>Shorter network path，Network management</a:t>
            </a:r>
            <a:r>
              <a:rPr lang="en-US" altLang="zh-CN" sz="1400"/>
              <a:t>&lt;SDN</a:t>
            </a:r>
            <a:r>
              <a:rPr lang="zh-CN" altLang="en-US" sz="1400"/>
              <a:t>，</a:t>
            </a:r>
            <a:r>
              <a:rPr lang="en-US" altLang="zh-CN" sz="1400"/>
              <a:t>EVPN...&gt;</a:t>
            </a:r>
            <a:r>
              <a:rPr lang="en-US" altLang="zh-CN" sz="1400"/>
              <a:t>)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L3-L4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Container network coordination with </a:t>
            </a:r>
            <a:r>
              <a:rPr lang="en-US" altLang="zh-CN" sz="1400">
                <a:sym typeface="+mn-ea"/>
              </a:rPr>
              <a:t>Inter-MEC network</a:t>
            </a:r>
            <a:endParaRPr lang="en-US" altLang="zh-CN" sz="1400">
              <a:sym typeface="+mn-ea"/>
            </a:endParaRPr>
          </a:p>
          <a:p>
            <a:r>
              <a:rPr lang="en-US" altLang="zh-CN" sz="1400"/>
              <a:t>L7</a:t>
            </a:r>
            <a:r>
              <a:rPr lang="zh-CN" altLang="en-US" sz="1400"/>
              <a:t>：</a:t>
            </a:r>
            <a:r>
              <a:rPr lang="en-US" altLang="zh-CN" sz="1400">
                <a:sym typeface="+mn-ea"/>
              </a:rPr>
              <a:t>Inter-MEC service discovery and access</a:t>
            </a:r>
            <a:r>
              <a:rPr lang="en-US" altLang="zh-CN" sz="1400"/>
              <a:t>(Edgemesh)</a:t>
            </a:r>
            <a:endParaRPr lang="en-US" altLang="zh-CN" sz="1400"/>
          </a:p>
        </p:txBody>
      </p:sp>
      <p:sp>
        <p:nvSpPr>
          <p:cNvPr id="4" name="矩形 3"/>
          <p:cNvSpPr/>
          <p:nvPr/>
        </p:nvSpPr>
        <p:spPr>
          <a:xfrm>
            <a:off x="564515" y="4473575"/>
            <a:ext cx="1715770" cy="1677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86760" y="4473575"/>
            <a:ext cx="171577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7415" y="4952365"/>
            <a:ext cx="335280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7075" y="5010150"/>
            <a:ext cx="638810" cy="815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84020" y="4961890"/>
            <a:ext cx="335280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03680" y="5019675"/>
            <a:ext cx="638810" cy="815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48710" y="5010150"/>
            <a:ext cx="335280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68370" y="5067935"/>
            <a:ext cx="638810" cy="815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25315" y="5019675"/>
            <a:ext cx="335280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44975" y="5077460"/>
            <a:ext cx="638810" cy="815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142490" y="3908425"/>
            <a:ext cx="1056005" cy="34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Network</a:t>
            </a:r>
            <a:endParaRPr lang="en-US" altLang="zh-CN" sz="1400"/>
          </a:p>
        </p:txBody>
      </p:sp>
      <p:cxnSp>
        <p:nvCxnSpPr>
          <p:cNvPr id="18" name="肘形连接符 17"/>
          <p:cNvCxnSpPr>
            <a:stCxn id="6" idx="0"/>
            <a:endCxn id="17" idx="1"/>
          </p:cNvCxnSpPr>
          <p:nvPr/>
        </p:nvCxnSpPr>
        <p:spPr>
          <a:xfrm rot="16200000">
            <a:off x="1172845" y="3983355"/>
            <a:ext cx="871220" cy="106743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0" idx="0"/>
            <a:endCxn id="17" idx="1"/>
          </p:cNvCxnSpPr>
          <p:nvPr/>
        </p:nvCxnSpPr>
        <p:spPr>
          <a:xfrm rot="16200000">
            <a:off x="1556385" y="4375785"/>
            <a:ext cx="880745" cy="29083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2" idx="0"/>
            <a:endCxn id="17" idx="3"/>
          </p:cNvCxnSpPr>
          <p:nvPr/>
        </p:nvCxnSpPr>
        <p:spPr>
          <a:xfrm rot="16200000" flipV="1">
            <a:off x="3042285" y="4236720"/>
            <a:ext cx="929005" cy="61785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4" idx="0"/>
            <a:endCxn id="17" idx="3"/>
          </p:cNvCxnSpPr>
          <p:nvPr/>
        </p:nvCxnSpPr>
        <p:spPr>
          <a:xfrm rot="16200000" flipV="1">
            <a:off x="3426460" y="3853180"/>
            <a:ext cx="938530" cy="139446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4385" y="4808855"/>
            <a:ext cx="4169410" cy="4692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080895" y="4657725"/>
            <a:ext cx="1903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Inter-MEC virtual network</a:t>
            </a:r>
            <a:endParaRPr lang="en-US" altLang="zh-CN" sz="1200"/>
          </a:p>
          <a:p>
            <a:r>
              <a:rPr lang="en-US" altLang="zh-CN" sz="1200"/>
              <a:t>VPN/EVPN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075055" y="6153150"/>
            <a:ext cx="972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MEC Host A</a:t>
            </a:r>
            <a:endParaRPr 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3468370" y="6153150"/>
            <a:ext cx="972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MEC Host B</a:t>
            </a:r>
            <a:endParaRPr lang="en-US" sz="1200"/>
          </a:p>
        </p:txBody>
      </p:sp>
      <p:sp>
        <p:nvSpPr>
          <p:cNvPr id="26" name="矩形 25"/>
          <p:cNvSpPr/>
          <p:nvPr/>
        </p:nvSpPr>
        <p:spPr>
          <a:xfrm>
            <a:off x="6612890" y="4464050"/>
            <a:ext cx="1715770" cy="1677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955790" y="5171440"/>
            <a:ext cx="335280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75450" y="5229225"/>
            <a:ext cx="638810" cy="815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732395" y="5180965"/>
            <a:ext cx="335280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552055" y="5238750"/>
            <a:ext cx="638810" cy="815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190865" y="3898900"/>
            <a:ext cx="1056005" cy="34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Network</a:t>
            </a:r>
            <a:endParaRPr lang="en-US" altLang="zh-CN" sz="1400"/>
          </a:p>
        </p:txBody>
      </p:sp>
      <p:sp>
        <p:nvSpPr>
          <p:cNvPr id="41" name="矩形 40"/>
          <p:cNvSpPr/>
          <p:nvPr/>
        </p:nvSpPr>
        <p:spPr>
          <a:xfrm>
            <a:off x="6842760" y="5118100"/>
            <a:ext cx="1253490" cy="3308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123430" y="6143625"/>
            <a:ext cx="972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MEC Host A</a:t>
            </a:r>
            <a:endParaRPr lang="en-US" sz="1200"/>
          </a:p>
        </p:txBody>
      </p:sp>
      <p:sp>
        <p:nvSpPr>
          <p:cNvPr id="46" name="矩形 45"/>
          <p:cNvSpPr/>
          <p:nvPr/>
        </p:nvSpPr>
        <p:spPr>
          <a:xfrm>
            <a:off x="7060565" y="4606290"/>
            <a:ext cx="843915" cy="23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Gateway</a:t>
            </a:r>
            <a:endParaRPr lang="en-US" altLang="zh-CN" sz="1400"/>
          </a:p>
        </p:txBody>
      </p:sp>
      <p:cxnSp>
        <p:nvCxnSpPr>
          <p:cNvPr id="48" name="肘形连接符 47"/>
          <p:cNvCxnSpPr>
            <a:stCxn id="46" idx="2"/>
          </p:cNvCxnSpPr>
          <p:nvPr/>
        </p:nvCxnSpPr>
        <p:spPr>
          <a:xfrm rot="5400000">
            <a:off x="7157720" y="4855845"/>
            <a:ext cx="325755" cy="32385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46" idx="2"/>
            <a:endCxn id="30" idx="0"/>
          </p:cNvCxnSpPr>
          <p:nvPr/>
        </p:nvCxnSpPr>
        <p:spPr>
          <a:xfrm rot="5400000" flipV="1">
            <a:off x="7523798" y="4814253"/>
            <a:ext cx="335280" cy="417195"/>
          </a:xfrm>
          <a:prstGeom prst="bentConnector3">
            <a:avLst>
              <a:gd name="adj1" fmla="val 4990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9323070" y="4466590"/>
            <a:ext cx="1715770" cy="1677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665970" y="5183505"/>
            <a:ext cx="335280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485630" y="5241290"/>
            <a:ext cx="638810" cy="815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442575" y="5193030"/>
            <a:ext cx="335280" cy="182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262235" y="5250815"/>
            <a:ext cx="638810" cy="815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552940" y="5130165"/>
            <a:ext cx="1253490" cy="319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770745" y="4618355"/>
            <a:ext cx="843915" cy="239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Gateway</a:t>
            </a:r>
            <a:endParaRPr lang="en-US" altLang="zh-CN" sz="1400"/>
          </a:p>
        </p:txBody>
      </p:sp>
      <p:cxnSp>
        <p:nvCxnSpPr>
          <p:cNvPr id="57" name="肘形连接符 56"/>
          <p:cNvCxnSpPr>
            <a:stCxn id="56" idx="2"/>
          </p:cNvCxnSpPr>
          <p:nvPr/>
        </p:nvCxnSpPr>
        <p:spPr>
          <a:xfrm rot="5400000">
            <a:off x="9867900" y="4867910"/>
            <a:ext cx="325755" cy="32385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56" idx="2"/>
            <a:endCxn id="53" idx="0"/>
          </p:cNvCxnSpPr>
          <p:nvPr/>
        </p:nvCxnSpPr>
        <p:spPr>
          <a:xfrm rot="5400000" flipV="1">
            <a:off x="10233978" y="4826318"/>
            <a:ext cx="335280" cy="417195"/>
          </a:xfrm>
          <a:prstGeom prst="bentConnector3">
            <a:avLst>
              <a:gd name="adj1" fmla="val 4990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554210" y="6153150"/>
            <a:ext cx="972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MEC Host B</a:t>
            </a:r>
            <a:endParaRPr lang="en-US" sz="1200"/>
          </a:p>
        </p:txBody>
      </p:sp>
      <p:cxnSp>
        <p:nvCxnSpPr>
          <p:cNvPr id="60" name="肘形连接符 59"/>
          <p:cNvCxnSpPr>
            <a:stCxn id="46" idx="0"/>
            <a:endCxn id="36" idx="1"/>
          </p:cNvCxnSpPr>
          <p:nvPr/>
        </p:nvCxnSpPr>
        <p:spPr>
          <a:xfrm rot="16200000">
            <a:off x="7569518" y="3984943"/>
            <a:ext cx="534670" cy="7080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56" idx="0"/>
            <a:endCxn id="36" idx="3"/>
          </p:cNvCxnSpPr>
          <p:nvPr/>
        </p:nvCxnSpPr>
        <p:spPr>
          <a:xfrm rot="16200000" flipV="1">
            <a:off x="9446578" y="3871913"/>
            <a:ext cx="546735" cy="9461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096250" y="4570095"/>
            <a:ext cx="14744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Endpoint - Endpoint</a:t>
            </a:r>
            <a:endParaRPr lang="en-US" sz="1200"/>
          </a:p>
          <a:p>
            <a:r>
              <a:rPr lang="en-US" altLang="zh-CN" sz="1200"/>
              <a:t>NAT</a:t>
            </a:r>
            <a:endParaRPr lang="zh-CN" altLang="en-US" sz="1200"/>
          </a:p>
        </p:txBody>
      </p:sp>
      <p:sp>
        <p:nvSpPr>
          <p:cNvPr id="63" name="矩形 62"/>
          <p:cNvSpPr/>
          <p:nvPr/>
        </p:nvSpPr>
        <p:spPr>
          <a:xfrm>
            <a:off x="878840" y="5449570"/>
            <a:ext cx="335280" cy="182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684020" y="5449570"/>
            <a:ext cx="335280" cy="182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8710" y="5449570"/>
            <a:ext cx="335280" cy="182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25315" y="5449570"/>
            <a:ext cx="335280" cy="182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95020" y="5353685"/>
            <a:ext cx="4169410" cy="363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2019300" y="5310505"/>
            <a:ext cx="2376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Inter-MEC container network</a:t>
            </a:r>
            <a:endParaRPr lang="zh-CN" altLang="en-US" sz="1200"/>
          </a:p>
          <a:p>
            <a:r>
              <a:rPr lang="en-US" altLang="zh-CN" sz="1200"/>
              <a:t>Cilium Cluster Mesh</a:t>
            </a:r>
            <a:endParaRPr lang="en-US" altLang="zh-CN" sz="1200"/>
          </a:p>
        </p:txBody>
      </p:sp>
      <p:sp>
        <p:nvSpPr>
          <p:cNvPr id="69" name="矩形 68"/>
          <p:cNvSpPr/>
          <p:nvPr/>
        </p:nvSpPr>
        <p:spPr>
          <a:xfrm>
            <a:off x="6927215" y="5701030"/>
            <a:ext cx="335280" cy="182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703820" y="5701030"/>
            <a:ext cx="335280" cy="182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665970" y="5717540"/>
            <a:ext cx="335280" cy="182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442575" y="5717540"/>
            <a:ext cx="335280" cy="182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42760" y="5626735"/>
            <a:ext cx="1253490" cy="3308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9552940" y="5650865"/>
            <a:ext cx="1253490" cy="33083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9860"/>
            <a:ext cx="10515600" cy="386080"/>
          </a:xfrm>
        </p:spPr>
        <p:txBody>
          <a:bodyPr>
            <a:noAutofit/>
          </a:bodyPr>
          <a:p>
            <a:r>
              <a:rPr lang="en-US" altLang="zh-CN" sz="2800"/>
              <a:t>Standard: ETSI MEC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4220"/>
            <a:ext cx="10217785" cy="23647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200" b="1"/>
              <a:t>Related work:</a:t>
            </a:r>
            <a:endParaRPr lang="en-US" altLang="zh-CN" sz="1200" b="1"/>
          </a:p>
          <a:p>
            <a:r>
              <a:rPr lang="en-US" altLang="zh-CN" sz="1200"/>
              <a:t>MEC 002 Phase 2: Use Cases and Requirements</a:t>
            </a:r>
            <a:endParaRPr lang="en-US" altLang="zh-CN" sz="1200"/>
          </a:p>
          <a:p>
            <a:r>
              <a:rPr lang="en-US" altLang="zh-CN" sz="1200"/>
              <a:t>MEC 003 Framework and Reference Architecture</a:t>
            </a:r>
            <a:endParaRPr lang="en-US" altLang="zh-CN" sz="1200"/>
          </a:p>
          <a:p>
            <a:r>
              <a:rPr lang="en-US" altLang="zh-CN" sz="1200"/>
              <a:t>MEC 018 End to End Mobility Aspects</a:t>
            </a:r>
            <a:endParaRPr lang="en-US" altLang="zh-CN" sz="1200"/>
          </a:p>
          <a:p>
            <a:r>
              <a:rPr lang="en-US" altLang="zh-CN" sz="1200"/>
              <a:t>MEC 021 Application Mobility Service API</a:t>
            </a:r>
            <a:endParaRPr lang="en-US" altLang="zh-CN" sz="1200"/>
          </a:p>
          <a:p>
            <a:r>
              <a:rPr lang="en-US" altLang="zh-CN" sz="1200"/>
              <a:t>MEC 022 Study on MEC Support for V2X Use Cases</a:t>
            </a:r>
            <a:endParaRPr lang="en-US" altLang="zh-CN" sz="1200"/>
          </a:p>
          <a:p>
            <a:r>
              <a:rPr lang="en-US" altLang="zh-CN" sz="1200"/>
              <a:t>MEC 030 V2X Information Service API</a:t>
            </a:r>
            <a:endParaRPr lang="en-US" altLang="zh-CN" sz="1200"/>
          </a:p>
          <a:p>
            <a:r>
              <a:rPr lang="en-US" altLang="zh-CN" sz="1200"/>
              <a:t>MEC 035 Study on Inter-MEC systems and MEC-Cloud systems coordination (draft)</a:t>
            </a:r>
            <a:endParaRPr lang="en-US" altLang="zh-CN" sz="1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890" y="3168015"/>
            <a:ext cx="5894705" cy="3253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85" y="3168015"/>
            <a:ext cx="5520690" cy="33534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721995"/>
          </a:xfrm>
        </p:spPr>
        <p:txBody>
          <a:bodyPr/>
          <a:p>
            <a:r>
              <a:rPr lang="en-US" altLang="zh-CN" sz="2800"/>
              <a:t>Detail Design:Framework</a:t>
            </a:r>
            <a:r>
              <a:rPr lang="zh-CN" altLang="en-US" sz="2800"/>
              <a:t>、</a:t>
            </a:r>
            <a:r>
              <a:rPr lang="en-US" altLang="zh-CN" sz="2800"/>
              <a:t>module</a:t>
            </a:r>
            <a:r>
              <a:rPr lang="zh-CN" altLang="en-US" sz="2800"/>
              <a:t>、</a:t>
            </a:r>
            <a:r>
              <a:rPr lang="en-US" altLang="zh-CN" sz="2800"/>
              <a:t>event/msg(TODO)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735"/>
          </a:xfrm>
        </p:spPr>
        <p:txBody>
          <a:bodyPr/>
          <a:p>
            <a:r>
              <a:rPr lang="en-US" altLang="zh-CN" sz="2800"/>
              <a:t>S</a:t>
            </a:r>
            <a:r>
              <a:rPr lang="zh-CN" altLang="en-US" sz="2800"/>
              <a:t>tandard</a:t>
            </a:r>
            <a:r>
              <a:rPr lang="en-US" altLang="zh-CN" sz="2800"/>
              <a:t>: others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5205"/>
          </a:xfrm>
        </p:spPr>
        <p:txBody>
          <a:bodyPr/>
          <a:p>
            <a:r>
              <a:rPr lang="en-US" altLang="zh-CN" sz="1600"/>
              <a:t>3GPP SA6</a:t>
            </a:r>
            <a:endParaRPr lang="en-US" altLang="zh-CN" sz="1600"/>
          </a:p>
          <a:p>
            <a:r>
              <a:rPr lang="en-US" altLang="zh-CN" sz="1600"/>
              <a:t>GSMA OPG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6235"/>
            <a:ext cx="10515600" cy="329565"/>
          </a:xfrm>
        </p:spPr>
        <p:txBody>
          <a:bodyPr>
            <a:noAutofit/>
          </a:bodyPr>
          <a:p>
            <a:r>
              <a:rPr lang="en-US" altLang="zh-CN" sz="2800"/>
              <a:t>S</a:t>
            </a:r>
            <a:r>
              <a:rPr lang="zh-CN" altLang="en-US" sz="2800"/>
              <a:t>cene</a:t>
            </a:r>
            <a:r>
              <a:rPr lang="en-US" altLang="zh-CN" sz="2800"/>
              <a:t>: </a:t>
            </a:r>
            <a:r>
              <a:rPr lang="zh-CN" altLang="en-US" sz="2800"/>
              <a:t>Interactive live broadcast</a:t>
            </a:r>
            <a:r>
              <a:rPr lang="en-US" altLang="zh-CN" sz="2800"/>
              <a:t>/RTC</a:t>
            </a: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1809115" y="1262380"/>
            <a:ext cx="1389380" cy="2870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City</a:t>
            </a:r>
            <a:endParaRPr lang="en-US" altLang="zh-CN" sz="1200"/>
          </a:p>
        </p:txBody>
      </p:sp>
      <p:sp>
        <p:nvSpPr>
          <p:cNvPr id="5" name="矩形 4"/>
          <p:cNvSpPr/>
          <p:nvPr/>
        </p:nvSpPr>
        <p:spPr>
          <a:xfrm>
            <a:off x="3715385" y="1262380"/>
            <a:ext cx="1389380" cy="28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</a:t>
            </a:r>
            <a:r>
              <a:rPr lang="zh-CN" altLang="en-US" sz="1200"/>
              <a:t>rovince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5499100" y="1262380"/>
            <a:ext cx="1389380" cy="28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Public cloud</a:t>
            </a:r>
            <a:endParaRPr lang="en-US" altLang="zh-CN" sz="1200"/>
          </a:p>
        </p:txBody>
      </p:sp>
      <p:sp>
        <p:nvSpPr>
          <p:cNvPr id="7" name="椭圆 6"/>
          <p:cNvSpPr/>
          <p:nvPr/>
        </p:nvSpPr>
        <p:spPr>
          <a:xfrm>
            <a:off x="1972310" y="1923415"/>
            <a:ext cx="1141095" cy="9201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43100" y="3658235"/>
            <a:ext cx="1141095" cy="9201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839845" y="2862580"/>
            <a:ext cx="1141095" cy="9201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747385" y="2469515"/>
            <a:ext cx="1141095" cy="9201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6885" y="2954020"/>
            <a:ext cx="862330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</a:t>
            </a:r>
            <a:r>
              <a:rPr lang="zh-CN" altLang="en-US" sz="1400"/>
              <a:t>udience</a:t>
            </a:r>
            <a:endParaRPr lang="zh-CN" altLang="en-US" sz="1400"/>
          </a:p>
        </p:txBody>
      </p:sp>
      <p:sp>
        <p:nvSpPr>
          <p:cNvPr id="18" name="矩形 17"/>
          <p:cNvSpPr/>
          <p:nvPr/>
        </p:nvSpPr>
        <p:spPr>
          <a:xfrm>
            <a:off x="476885" y="5343525"/>
            <a:ext cx="862330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A</a:t>
            </a:r>
            <a:r>
              <a:rPr lang="zh-CN" altLang="en-US" sz="1400">
                <a:sym typeface="+mn-ea"/>
              </a:rPr>
              <a:t>udience</a:t>
            </a:r>
            <a:endParaRPr lang="zh-CN" altLang="en-US" sz="1400"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39845" y="5342890"/>
            <a:ext cx="862330" cy="306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1200">
                <a:sym typeface="+mn-ea"/>
              </a:rPr>
              <a:t>Host</a:t>
            </a:r>
            <a:endParaRPr lang="zh-CN" altLang="en-US" sz="1200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01995" y="5342890"/>
            <a:ext cx="862330" cy="306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1200">
                <a:sym typeface="+mn-ea"/>
              </a:rPr>
              <a:t>Host</a:t>
            </a:r>
            <a:endParaRPr lang="zh-CN" altLang="en-US" sz="1200">
              <a:sym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908050" y="3935095"/>
            <a:ext cx="0" cy="10255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135505" y="2268220"/>
            <a:ext cx="709295" cy="2012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rgbClr val="FF0000"/>
                </a:solidFill>
              </a:rPr>
              <a:t>mixing</a:t>
            </a:r>
            <a:endParaRPr lang="zh-CN" altLang="en-US" sz="900">
              <a:solidFill>
                <a:srgbClr val="FF0000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135505" y="4017645"/>
            <a:ext cx="795020" cy="2012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rgbClr val="FF0000"/>
                </a:solidFill>
                <a:sym typeface="+mn-ea"/>
              </a:rPr>
              <a:t>mixing</a:t>
            </a:r>
            <a:endParaRPr lang="zh-CN" altLang="en-US" sz="9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022090" y="3221990"/>
            <a:ext cx="709295" cy="2012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rgbClr val="FF0000"/>
                </a:solidFill>
                <a:sym typeface="+mn-ea"/>
              </a:rPr>
              <a:t>mixing</a:t>
            </a:r>
            <a:endParaRPr lang="zh-CN" altLang="en-US" sz="9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017260" y="2862580"/>
            <a:ext cx="709295" cy="2012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527935" y="2618105"/>
            <a:ext cx="15240" cy="13373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6"/>
          </p:cNvCxnSpPr>
          <p:nvPr/>
        </p:nvCxnSpPr>
        <p:spPr>
          <a:xfrm flipV="1">
            <a:off x="2930525" y="3447415"/>
            <a:ext cx="1235710" cy="67119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4741545" y="2954020"/>
            <a:ext cx="1199515" cy="3721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76885" y="1731645"/>
            <a:ext cx="862330" cy="3067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Host</a:t>
            </a:r>
            <a:endParaRPr lang="en-US" sz="1200"/>
          </a:p>
        </p:txBody>
      </p:sp>
      <p:sp>
        <p:nvSpPr>
          <p:cNvPr id="39" name="文本框 38"/>
          <p:cNvSpPr txBox="1"/>
          <p:nvPr/>
        </p:nvSpPr>
        <p:spPr>
          <a:xfrm>
            <a:off x="629285" y="2059940"/>
            <a:ext cx="721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Suzhou</a:t>
            </a:r>
            <a:endParaRPr lang="en-US" altLang="zh-CN" sz="1200"/>
          </a:p>
        </p:txBody>
      </p:sp>
      <p:sp>
        <p:nvSpPr>
          <p:cNvPr id="40" name="文本框 39"/>
          <p:cNvSpPr txBox="1"/>
          <p:nvPr/>
        </p:nvSpPr>
        <p:spPr>
          <a:xfrm>
            <a:off x="629285" y="3291205"/>
            <a:ext cx="825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Suzhou</a:t>
            </a:r>
            <a:endParaRPr lang="zh-CN" altLang="en-US" sz="1200"/>
          </a:p>
        </p:txBody>
      </p:sp>
      <p:sp>
        <p:nvSpPr>
          <p:cNvPr id="41" name="文本框 40"/>
          <p:cNvSpPr txBox="1"/>
          <p:nvPr/>
        </p:nvSpPr>
        <p:spPr>
          <a:xfrm>
            <a:off x="696595" y="5649595"/>
            <a:ext cx="518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Wuxi</a:t>
            </a:r>
            <a:endParaRPr lang="zh-CN" altLang="en-US" sz="1200"/>
          </a:p>
        </p:txBody>
      </p:sp>
      <p:sp>
        <p:nvSpPr>
          <p:cNvPr id="43" name="文本框 42"/>
          <p:cNvSpPr txBox="1"/>
          <p:nvPr/>
        </p:nvSpPr>
        <p:spPr>
          <a:xfrm>
            <a:off x="3858260" y="5732145"/>
            <a:ext cx="843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Hangzhou</a:t>
            </a:r>
            <a:endParaRPr lang="en-US" altLang="zh-CN" sz="1200"/>
          </a:p>
        </p:txBody>
      </p:sp>
      <p:sp>
        <p:nvSpPr>
          <p:cNvPr id="44" name="文本框 43"/>
          <p:cNvSpPr txBox="1"/>
          <p:nvPr/>
        </p:nvSpPr>
        <p:spPr>
          <a:xfrm>
            <a:off x="5801995" y="5732145"/>
            <a:ext cx="76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Shanghai</a:t>
            </a:r>
            <a:endParaRPr lang="en-US" altLang="zh-CN" sz="1200"/>
          </a:p>
        </p:txBody>
      </p:sp>
      <p:sp>
        <p:nvSpPr>
          <p:cNvPr id="51" name="文本框 50"/>
          <p:cNvSpPr txBox="1"/>
          <p:nvPr/>
        </p:nvSpPr>
        <p:spPr>
          <a:xfrm>
            <a:off x="466725" y="4136390"/>
            <a:ext cx="748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move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2543175" y="3164205"/>
            <a:ext cx="748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migration</a:t>
            </a:r>
            <a:endParaRPr lang="en-US" altLang="zh-CN" sz="100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7423150" y="1263015"/>
            <a:ext cx="3930650" cy="4914265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Mobility:</a:t>
            </a:r>
            <a:endParaRPr lang="zh-CN" altLang="en-US" sz="1600"/>
          </a:p>
          <a:p>
            <a:r>
              <a:rPr lang="en-US" altLang="zh-CN" sz="1400">
                <a:sym typeface="+mn-ea"/>
              </a:rPr>
              <a:t>A</a:t>
            </a:r>
            <a:r>
              <a:rPr lang="zh-CN" altLang="en-US" sz="1400">
                <a:sym typeface="+mn-ea"/>
              </a:rPr>
              <a:t>udience </a:t>
            </a:r>
            <a:r>
              <a:rPr lang="en-US" altLang="zh-CN" sz="1400">
                <a:sym typeface="+mn-ea"/>
              </a:rPr>
              <a:t>moving</a:t>
            </a:r>
            <a:r>
              <a:rPr lang="en-US" altLang="zh-CN" sz="1400"/>
              <a:t>(car</a:t>
            </a:r>
            <a:r>
              <a:rPr lang="zh-CN" altLang="en-US" sz="1400"/>
              <a:t>、</a:t>
            </a:r>
            <a:r>
              <a:rPr lang="en-US" altLang="zh-CN" sz="1400"/>
              <a:t>train</a:t>
            </a:r>
            <a:r>
              <a:rPr lang="en-US" altLang="zh-CN" sz="1400"/>
              <a:t>)</a:t>
            </a:r>
            <a:endParaRPr lang="zh-CN" altLang="en-US" sz="1400"/>
          </a:p>
          <a:p>
            <a:pPr lvl="1" algn="l"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sym typeface="+mn-ea"/>
              </a:rPr>
              <a:t>migrate application instance to nearby edge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</a:pPr>
            <a:r>
              <a:rPr lang="zh-CN" altLang="en-US" sz="1400">
                <a:sym typeface="+mn-ea"/>
              </a:rPr>
              <a:t>Burst large number of </a:t>
            </a:r>
            <a:r>
              <a:rPr lang="en-US" altLang="zh-CN" sz="1400">
                <a:sym typeface="+mn-ea"/>
              </a:rPr>
              <a:t>a</a:t>
            </a:r>
            <a:r>
              <a:rPr lang="zh-CN" altLang="en-US" sz="1400">
                <a:sym typeface="+mn-ea"/>
              </a:rPr>
              <a:t>udience</a:t>
            </a:r>
            <a:r>
              <a:rPr lang="en-US" altLang="zh-CN" sz="1400">
                <a:sym typeface="+mn-ea"/>
              </a:rPr>
              <a:t>s</a:t>
            </a:r>
            <a:r>
              <a:rPr lang="zh-CN" altLang="en-US" sz="1400">
                <a:sym typeface="+mn-ea"/>
              </a:rPr>
              <a:t> </a:t>
            </a:r>
            <a:endParaRPr lang="zh-CN" altLang="en-US" sz="1400"/>
          </a:p>
          <a:p>
            <a:pPr lvl="1" algn="l"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sym typeface="+mn-ea"/>
              </a:rPr>
              <a:t>deploy new application instance on nearby edge</a:t>
            </a:r>
            <a:endParaRPr lang="zh-CN" altLang="en-US" sz="1200"/>
          </a:p>
          <a:p>
            <a:pPr lvl="1" algn="l"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sym typeface="+mn-ea"/>
              </a:rPr>
              <a:t>migrate application instance to nearby edge</a:t>
            </a:r>
            <a:endParaRPr lang="zh-CN" altLang="en-US" sz="12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400">
                <a:sym typeface="+mn-ea"/>
              </a:rPr>
              <a:t>new host joins</a:t>
            </a:r>
            <a:endParaRPr lang="en-US" altLang="zh-CN" sz="1400"/>
          </a:p>
          <a:p>
            <a:pPr lvl="1" algn="l">
              <a:buClrTx/>
              <a:buSzTx/>
              <a:buFont typeface="Wingdings" panose="05000000000000000000" charset="0"/>
              <a:buChar char="ü"/>
            </a:pPr>
            <a:r>
              <a:rPr lang="en-US" altLang="zh-CN" sz="1200"/>
              <a:t>update distribution of mixing task</a:t>
            </a:r>
            <a:endParaRPr lang="zh-CN" altLang="en-US" sz="1200"/>
          </a:p>
          <a:p>
            <a:pPr lvl="0" algn="l">
              <a:buClrTx/>
              <a:buSzTx/>
            </a:pPr>
            <a:r>
              <a:rPr lang="zh-CN" altLang="en-US" sz="1400">
                <a:sym typeface="+mn-ea"/>
              </a:rPr>
              <a:t>Switch screen</a:t>
            </a:r>
            <a:endParaRPr lang="zh-CN" altLang="en-US" sz="1400"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sym typeface="+mn-ea"/>
              </a:rPr>
              <a:t>update distribution of mixing task</a:t>
            </a:r>
            <a:endParaRPr lang="en-US" altLang="zh-CN" sz="1200">
              <a:sym typeface="+mn-ea"/>
            </a:endParaRPr>
          </a:p>
          <a:p>
            <a:pPr lvl="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/>
              <a:t>other?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6478905" y="4968875"/>
            <a:ext cx="11785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new host joins</a:t>
            </a:r>
            <a:endParaRPr lang="en-US" altLang="zh-CN" sz="1000"/>
          </a:p>
        </p:txBody>
      </p:sp>
      <p:sp>
        <p:nvSpPr>
          <p:cNvPr id="19" name="任意多边形 18"/>
          <p:cNvSpPr/>
          <p:nvPr/>
        </p:nvSpPr>
        <p:spPr>
          <a:xfrm>
            <a:off x="2663825" y="2402840"/>
            <a:ext cx="1870710" cy="2933065"/>
          </a:xfrm>
          <a:custGeom>
            <a:avLst/>
            <a:gdLst>
              <a:gd name="connisteX0" fmla="*/ 1667510 w 1870498"/>
              <a:gd name="connsiteY0" fmla="*/ 2933065 h 2933065"/>
              <a:gd name="connisteX1" fmla="*/ 1686560 w 1870498"/>
              <a:gd name="connsiteY1" fmla="*/ 2856230 h 2933065"/>
              <a:gd name="connisteX2" fmla="*/ 1706245 w 1870498"/>
              <a:gd name="connsiteY2" fmla="*/ 2769870 h 2933065"/>
              <a:gd name="connisteX3" fmla="*/ 1734820 w 1870498"/>
              <a:gd name="connsiteY3" fmla="*/ 2673985 h 2933065"/>
              <a:gd name="connisteX4" fmla="*/ 1763395 w 1870498"/>
              <a:gd name="connsiteY4" fmla="*/ 2549525 h 2933065"/>
              <a:gd name="connisteX5" fmla="*/ 1763395 w 1870498"/>
              <a:gd name="connsiteY5" fmla="*/ 2482215 h 2933065"/>
              <a:gd name="connisteX6" fmla="*/ 1782445 w 1870498"/>
              <a:gd name="connsiteY6" fmla="*/ 2395855 h 2933065"/>
              <a:gd name="connisteX7" fmla="*/ 1782445 w 1870498"/>
              <a:gd name="connsiteY7" fmla="*/ 2310130 h 2933065"/>
              <a:gd name="connisteX8" fmla="*/ 1791970 w 1870498"/>
              <a:gd name="connsiteY8" fmla="*/ 2195195 h 2933065"/>
              <a:gd name="connisteX9" fmla="*/ 1811655 w 1870498"/>
              <a:gd name="connsiteY9" fmla="*/ 2108835 h 2933065"/>
              <a:gd name="connisteX10" fmla="*/ 1821180 w 1870498"/>
              <a:gd name="connsiteY10" fmla="*/ 2032000 h 2933065"/>
              <a:gd name="connisteX11" fmla="*/ 1830705 w 1870498"/>
              <a:gd name="connsiteY11" fmla="*/ 1926590 h 2933065"/>
              <a:gd name="connisteX12" fmla="*/ 1840230 w 1870498"/>
              <a:gd name="connsiteY12" fmla="*/ 1849755 h 2933065"/>
              <a:gd name="connisteX13" fmla="*/ 1849755 w 1870498"/>
              <a:gd name="connsiteY13" fmla="*/ 1753870 h 2933065"/>
              <a:gd name="connisteX14" fmla="*/ 1859280 w 1870498"/>
              <a:gd name="connsiteY14" fmla="*/ 1687195 h 2933065"/>
              <a:gd name="connisteX15" fmla="*/ 1868805 w 1870498"/>
              <a:gd name="connsiteY15" fmla="*/ 1600835 h 2933065"/>
              <a:gd name="connisteX16" fmla="*/ 1868805 w 1870498"/>
              <a:gd name="connsiteY16" fmla="*/ 1524000 h 2933065"/>
              <a:gd name="connisteX17" fmla="*/ 1868805 w 1870498"/>
              <a:gd name="connsiteY17" fmla="*/ 1447165 h 2933065"/>
              <a:gd name="connisteX18" fmla="*/ 1868805 w 1870498"/>
              <a:gd name="connsiteY18" fmla="*/ 1379855 h 2933065"/>
              <a:gd name="connisteX19" fmla="*/ 1868805 w 1870498"/>
              <a:gd name="connsiteY19" fmla="*/ 1313180 h 2933065"/>
              <a:gd name="connisteX20" fmla="*/ 1849755 w 1870498"/>
              <a:gd name="connsiteY20" fmla="*/ 1236345 h 2933065"/>
              <a:gd name="connisteX21" fmla="*/ 1840230 w 1870498"/>
              <a:gd name="connsiteY21" fmla="*/ 1159510 h 2933065"/>
              <a:gd name="connisteX22" fmla="*/ 1811655 w 1870498"/>
              <a:gd name="connsiteY22" fmla="*/ 1083310 h 2933065"/>
              <a:gd name="connisteX23" fmla="*/ 1763395 w 1870498"/>
              <a:gd name="connsiteY23" fmla="*/ 996950 h 2933065"/>
              <a:gd name="connisteX24" fmla="*/ 1686560 w 1870498"/>
              <a:gd name="connsiteY24" fmla="*/ 920115 h 2933065"/>
              <a:gd name="connisteX25" fmla="*/ 1610360 w 1870498"/>
              <a:gd name="connsiteY25" fmla="*/ 862330 h 2933065"/>
              <a:gd name="connisteX26" fmla="*/ 1514475 w 1870498"/>
              <a:gd name="connsiteY26" fmla="*/ 786130 h 2933065"/>
              <a:gd name="connisteX27" fmla="*/ 1447165 w 1870498"/>
              <a:gd name="connsiteY27" fmla="*/ 747395 h 2933065"/>
              <a:gd name="connisteX28" fmla="*/ 1360805 w 1870498"/>
              <a:gd name="connsiteY28" fmla="*/ 699770 h 2933065"/>
              <a:gd name="connisteX29" fmla="*/ 1283970 w 1870498"/>
              <a:gd name="connsiteY29" fmla="*/ 661035 h 2933065"/>
              <a:gd name="connisteX30" fmla="*/ 1178560 w 1870498"/>
              <a:gd name="connsiteY30" fmla="*/ 603885 h 2933065"/>
              <a:gd name="connisteX31" fmla="*/ 1102360 w 1870498"/>
              <a:gd name="connsiteY31" fmla="*/ 565150 h 2933065"/>
              <a:gd name="connisteX32" fmla="*/ 1006475 w 1870498"/>
              <a:gd name="connsiteY32" fmla="*/ 517525 h 2933065"/>
              <a:gd name="connisteX33" fmla="*/ 939165 w 1870498"/>
              <a:gd name="connsiteY33" fmla="*/ 479425 h 2933065"/>
              <a:gd name="connisteX34" fmla="*/ 852805 w 1870498"/>
              <a:gd name="connsiteY34" fmla="*/ 431165 h 2933065"/>
              <a:gd name="connisteX35" fmla="*/ 766445 w 1870498"/>
              <a:gd name="connsiteY35" fmla="*/ 393065 h 2933065"/>
              <a:gd name="connisteX36" fmla="*/ 699770 w 1870498"/>
              <a:gd name="connsiteY36" fmla="*/ 363855 h 2933065"/>
              <a:gd name="connisteX37" fmla="*/ 613410 w 1870498"/>
              <a:gd name="connsiteY37" fmla="*/ 325755 h 2933065"/>
              <a:gd name="connisteX38" fmla="*/ 546100 w 1870498"/>
              <a:gd name="connsiteY38" fmla="*/ 297180 h 2933065"/>
              <a:gd name="connisteX39" fmla="*/ 459740 w 1870498"/>
              <a:gd name="connsiteY39" fmla="*/ 248920 h 2933065"/>
              <a:gd name="connisteX40" fmla="*/ 383540 w 1870498"/>
              <a:gd name="connsiteY40" fmla="*/ 220345 h 2933065"/>
              <a:gd name="connisteX41" fmla="*/ 297180 w 1870498"/>
              <a:gd name="connsiteY41" fmla="*/ 172720 h 2933065"/>
              <a:gd name="connisteX42" fmla="*/ 229870 w 1870498"/>
              <a:gd name="connsiteY42" fmla="*/ 143510 h 2933065"/>
              <a:gd name="connisteX43" fmla="*/ 105410 w 1870498"/>
              <a:gd name="connsiteY43" fmla="*/ 57150 h 2933065"/>
              <a:gd name="connisteX44" fmla="*/ 0 w 1870498"/>
              <a:gd name="connsiteY44" fmla="*/ 0 h 29330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</a:cxnLst>
            <a:rect l="l" t="t" r="r" b="b"/>
            <a:pathLst>
              <a:path w="1870498" h="2933065">
                <a:moveTo>
                  <a:pt x="1667510" y="2933065"/>
                </a:moveTo>
                <a:cubicBezTo>
                  <a:pt x="1670685" y="2919730"/>
                  <a:pt x="1678940" y="2888615"/>
                  <a:pt x="1686560" y="2856230"/>
                </a:cubicBezTo>
                <a:cubicBezTo>
                  <a:pt x="1694180" y="2823845"/>
                  <a:pt x="1696720" y="2806065"/>
                  <a:pt x="1706245" y="2769870"/>
                </a:cubicBezTo>
                <a:cubicBezTo>
                  <a:pt x="1715770" y="2733675"/>
                  <a:pt x="1723390" y="2717800"/>
                  <a:pt x="1734820" y="2673985"/>
                </a:cubicBezTo>
                <a:cubicBezTo>
                  <a:pt x="1746250" y="2630170"/>
                  <a:pt x="1757680" y="2587625"/>
                  <a:pt x="1763395" y="2549525"/>
                </a:cubicBezTo>
                <a:cubicBezTo>
                  <a:pt x="1769110" y="2511425"/>
                  <a:pt x="1759585" y="2512695"/>
                  <a:pt x="1763395" y="2482215"/>
                </a:cubicBezTo>
                <a:cubicBezTo>
                  <a:pt x="1767205" y="2451735"/>
                  <a:pt x="1778635" y="2430145"/>
                  <a:pt x="1782445" y="2395855"/>
                </a:cubicBezTo>
                <a:cubicBezTo>
                  <a:pt x="1786255" y="2361565"/>
                  <a:pt x="1780540" y="2350135"/>
                  <a:pt x="1782445" y="2310130"/>
                </a:cubicBezTo>
                <a:cubicBezTo>
                  <a:pt x="1784350" y="2270125"/>
                  <a:pt x="1786255" y="2235200"/>
                  <a:pt x="1791970" y="2195195"/>
                </a:cubicBezTo>
                <a:cubicBezTo>
                  <a:pt x="1797685" y="2155190"/>
                  <a:pt x="1805940" y="2141220"/>
                  <a:pt x="1811655" y="2108835"/>
                </a:cubicBezTo>
                <a:cubicBezTo>
                  <a:pt x="1817370" y="2076450"/>
                  <a:pt x="1817370" y="2068195"/>
                  <a:pt x="1821180" y="2032000"/>
                </a:cubicBezTo>
                <a:cubicBezTo>
                  <a:pt x="1824990" y="1995805"/>
                  <a:pt x="1826895" y="1962785"/>
                  <a:pt x="1830705" y="1926590"/>
                </a:cubicBezTo>
                <a:cubicBezTo>
                  <a:pt x="1834515" y="1890395"/>
                  <a:pt x="1836420" y="1884045"/>
                  <a:pt x="1840230" y="1849755"/>
                </a:cubicBezTo>
                <a:cubicBezTo>
                  <a:pt x="1844040" y="1815465"/>
                  <a:pt x="1845945" y="1786255"/>
                  <a:pt x="1849755" y="1753870"/>
                </a:cubicBezTo>
                <a:cubicBezTo>
                  <a:pt x="1853565" y="1721485"/>
                  <a:pt x="1855470" y="1717675"/>
                  <a:pt x="1859280" y="1687195"/>
                </a:cubicBezTo>
                <a:cubicBezTo>
                  <a:pt x="1863090" y="1656715"/>
                  <a:pt x="1866900" y="1633220"/>
                  <a:pt x="1868805" y="1600835"/>
                </a:cubicBezTo>
                <a:cubicBezTo>
                  <a:pt x="1870710" y="1568450"/>
                  <a:pt x="1868805" y="1554480"/>
                  <a:pt x="1868805" y="1524000"/>
                </a:cubicBezTo>
                <a:cubicBezTo>
                  <a:pt x="1868805" y="1493520"/>
                  <a:pt x="1868805" y="1475740"/>
                  <a:pt x="1868805" y="1447165"/>
                </a:cubicBezTo>
                <a:cubicBezTo>
                  <a:pt x="1868805" y="1418590"/>
                  <a:pt x="1868805" y="1406525"/>
                  <a:pt x="1868805" y="1379855"/>
                </a:cubicBezTo>
                <a:cubicBezTo>
                  <a:pt x="1868805" y="1353185"/>
                  <a:pt x="1872615" y="1341755"/>
                  <a:pt x="1868805" y="1313180"/>
                </a:cubicBezTo>
                <a:cubicBezTo>
                  <a:pt x="1864995" y="1284605"/>
                  <a:pt x="1855470" y="1266825"/>
                  <a:pt x="1849755" y="1236345"/>
                </a:cubicBezTo>
                <a:cubicBezTo>
                  <a:pt x="1844040" y="1205865"/>
                  <a:pt x="1847850" y="1189990"/>
                  <a:pt x="1840230" y="1159510"/>
                </a:cubicBezTo>
                <a:cubicBezTo>
                  <a:pt x="1832610" y="1129030"/>
                  <a:pt x="1826895" y="1115695"/>
                  <a:pt x="1811655" y="1083310"/>
                </a:cubicBezTo>
                <a:cubicBezTo>
                  <a:pt x="1796415" y="1050925"/>
                  <a:pt x="1788160" y="1029335"/>
                  <a:pt x="1763395" y="996950"/>
                </a:cubicBezTo>
                <a:cubicBezTo>
                  <a:pt x="1738630" y="964565"/>
                  <a:pt x="1717040" y="946785"/>
                  <a:pt x="1686560" y="920115"/>
                </a:cubicBezTo>
                <a:cubicBezTo>
                  <a:pt x="1656080" y="893445"/>
                  <a:pt x="1644650" y="889000"/>
                  <a:pt x="1610360" y="862330"/>
                </a:cubicBezTo>
                <a:cubicBezTo>
                  <a:pt x="1576070" y="835660"/>
                  <a:pt x="1546860" y="808990"/>
                  <a:pt x="1514475" y="786130"/>
                </a:cubicBezTo>
                <a:cubicBezTo>
                  <a:pt x="1482090" y="763270"/>
                  <a:pt x="1477645" y="764540"/>
                  <a:pt x="1447165" y="747395"/>
                </a:cubicBezTo>
                <a:cubicBezTo>
                  <a:pt x="1416685" y="730250"/>
                  <a:pt x="1393190" y="716915"/>
                  <a:pt x="1360805" y="699770"/>
                </a:cubicBezTo>
                <a:cubicBezTo>
                  <a:pt x="1328420" y="682625"/>
                  <a:pt x="1320165" y="680085"/>
                  <a:pt x="1283970" y="661035"/>
                </a:cubicBezTo>
                <a:cubicBezTo>
                  <a:pt x="1247775" y="641985"/>
                  <a:pt x="1214755" y="622935"/>
                  <a:pt x="1178560" y="603885"/>
                </a:cubicBezTo>
                <a:cubicBezTo>
                  <a:pt x="1142365" y="584835"/>
                  <a:pt x="1136650" y="582295"/>
                  <a:pt x="1102360" y="565150"/>
                </a:cubicBezTo>
                <a:cubicBezTo>
                  <a:pt x="1068070" y="548005"/>
                  <a:pt x="1038860" y="534670"/>
                  <a:pt x="1006475" y="517525"/>
                </a:cubicBezTo>
                <a:cubicBezTo>
                  <a:pt x="974090" y="500380"/>
                  <a:pt x="969645" y="496570"/>
                  <a:pt x="939165" y="479425"/>
                </a:cubicBezTo>
                <a:cubicBezTo>
                  <a:pt x="908685" y="462280"/>
                  <a:pt x="887095" y="448310"/>
                  <a:pt x="852805" y="431165"/>
                </a:cubicBezTo>
                <a:cubicBezTo>
                  <a:pt x="818515" y="414020"/>
                  <a:pt x="796925" y="406400"/>
                  <a:pt x="766445" y="393065"/>
                </a:cubicBezTo>
                <a:cubicBezTo>
                  <a:pt x="735965" y="379730"/>
                  <a:pt x="730250" y="377190"/>
                  <a:pt x="699770" y="363855"/>
                </a:cubicBezTo>
                <a:cubicBezTo>
                  <a:pt x="669290" y="350520"/>
                  <a:pt x="643890" y="339090"/>
                  <a:pt x="613410" y="325755"/>
                </a:cubicBezTo>
                <a:cubicBezTo>
                  <a:pt x="582930" y="312420"/>
                  <a:pt x="576580" y="312420"/>
                  <a:pt x="546100" y="297180"/>
                </a:cubicBezTo>
                <a:cubicBezTo>
                  <a:pt x="515620" y="281940"/>
                  <a:pt x="492125" y="264160"/>
                  <a:pt x="459740" y="248920"/>
                </a:cubicBezTo>
                <a:cubicBezTo>
                  <a:pt x="427355" y="233680"/>
                  <a:pt x="415925" y="235585"/>
                  <a:pt x="383540" y="220345"/>
                </a:cubicBezTo>
                <a:cubicBezTo>
                  <a:pt x="351155" y="205105"/>
                  <a:pt x="327660" y="187960"/>
                  <a:pt x="297180" y="172720"/>
                </a:cubicBezTo>
                <a:cubicBezTo>
                  <a:pt x="266700" y="157480"/>
                  <a:pt x="267970" y="166370"/>
                  <a:pt x="229870" y="143510"/>
                </a:cubicBezTo>
                <a:cubicBezTo>
                  <a:pt x="191770" y="120650"/>
                  <a:pt x="151130" y="85725"/>
                  <a:pt x="105410" y="57150"/>
                </a:cubicBezTo>
                <a:cubicBezTo>
                  <a:pt x="59690" y="28575"/>
                  <a:pt x="18415" y="9525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1341120" y="1913890"/>
            <a:ext cx="1054100" cy="402590"/>
          </a:xfrm>
          <a:custGeom>
            <a:avLst/>
            <a:gdLst>
              <a:gd name="connisteX0" fmla="*/ 0 w 1054100"/>
              <a:gd name="connsiteY0" fmla="*/ 0 h 402590"/>
              <a:gd name="connisteX1" fmla="*/ 114935 w 1054100"/>
              <a:gd name="connsiteY1" fmla="*/ 76835 h 402590"/>
              <a:gd name="connisteX2" fmla="*/ 182245 w 1054100"/>
              <a:gd name="connsiteY2" fmla="*/ 95885 h 402590"/>
              <a:gd name="connisteX3" fmla="*/ 248920 w 1054100"/>
              <a:gd name="connsiteY3" fmla="*/ 114935 h 402590"/>
              <a:gd name="connisteX4" fmla="*/ 325755 w 1054100"/>
              <a:gd name="connsiteY4" fmla="*/ 133985 h 402590"/>
              <a:gd name="connisteX5" fmla="*/ 421640 w 1054100"/>
              <a:gd name="connsiteY5" fmla="*/ 191770 h 402590"/>
              <a:gd name="connisteX6" fmla="*/ 517525 w 1054100"/>
              <a:gd name="connsiteY6" fmla="*/ 220345 h 402590"/>
              <a:gd name="connisteX7" fmla="*/ 622935 w 1054100"/>
              <a:gd name="connsiteY7" fmla="*/ 249555 h 402590"/>
              <a:gd name="connisteX8" fmla="*/ 690245 w 1054100"/>
              <a:gd name="connsiteY8" fmla="*/ 278130 h 402590"/>
              <a:gd name="connisteX9" fmla="*/ 766445 w 1054100"/>
              <a:gd name="connsiteY9" fmla="*/ 306705 h 402590"/>
              <a:gd name="connisteX10" fmla="*/ 833755 w 1054100"/>
              <a:gd name="connsiteY10" fmla="*/ 335280 h 402590"/>
              <a:gd name="connisteX11" fmla="*/ 910590 w 1054100"/>
              <a:gd name="connsiteY11" fmla="*/ 354965 h 402590"/>
              <a:gd name="connisteX12" fmla="*/ 977265 w 1054100"/>
              <a:gd name="connsiteY12" fmla="*/ 383540 h 402590"/>
              <a:gd name="connisteX13" fmla="*/ 1054100 w 1054100"/>
              <a:gd name="connsiteY13" fmla="*/ 402590 h 4025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</a:cxnLst>
            <a:rect l="l" t="t" r="r" b="b"/>
            <a:pathLst>
              <a:path w="1054100" h="402590">
                <a:moveTo>
                  <a:pt x="0" y="0"/>
                </a:moveTo>
                <a:cubicBezTo>
                  <a:pt x="21590" y="15240"/>
                  <a:pt x="78740" y="57785"/>
                  <a:pt x="114935" y="76835"/>
                </a:cubicBezTo>
                <a:cubicBezTo>
                  <a:pt x="151130" y="95885"/>
                  <a:pt x="155575" y="88265"/>
                  <a:pt x="182245" y="95885"/>
                </a:cubicBezTo>
                <a:cubicBezTo>
                  <a:pt x="208915" y="103505"/>
                  <a:pt x="220345" y="107315"/>
                  <a:pt x="248920" y="114935"/>
                </a:cubicBezTo>
                <a:cubicBezTo>
                  <a:pt x="277495" y="122555"/>
                  <a:pt x="291465" y="118745"/>
                  <a:pt x="325755" y="133985"/>
                </a:cubicBezTo>
                <a:cubicBezTo>
                  <a:pt x="360045" y="149225"/>
                  <a:pt x="383540" y="174625"/>
                  <a:pt x="421640" y="191770"/>
                </a:cubicBezTo>
                <a:cubicBezTo>
                  <a:pt x="459740" y="208915"/>
                  <a:pt x="477520" y="208915"/>
                  <a:pt x="517525" y="220345"/>
                </a:cubicBezTo>
                <a:cubicBezTo>
                  <a:pt x="557530" y="231775"/>
                  <a:pt x="588645" y="238125"/>
                  <a:pt x="622935" y="249555"/>
                </a:cubicBezTo>
                <a:cubicBezTo>
                  <a:pt x="657225" y="260985"/>
                  <a:pt x="661670" y="266700"/>
                  <a:pt x="690245" y="278130"/>
                </a:cubicBezTo>
                <a:cubicBezTo>
                  <a:pt x="718820" y="289560"/>
                  <a:pt x="737870" y="295275"/>
                  <a:pt x="766445" y="306705"/>
                </a:cubicBezTo>
                <a:cubicBezTo>
                  <a:pt x="795020" y="318135"/>
                  <a:pt x="805180" y="325755"/>
                  <a:pt x="833755" y="335280"/>
                </a:cubicBezTo>
                <a:cubicBezTo>
                  <a:pt x="862330" y="344805"/>
                  <a:pt x="882015" y="345440"/>
                  <a:pt x="910590" y="354965"/>
                </a:cubicBezTo>
                <a:cubicBezTo>
                  <a:pt x="939165" y="364490"/>
                  <a:pt x="948690" y="374015"/>
                  <a:pt x="977265" y="383540"/>
                </a:cubicBezTo>
                <a:cubicBezTo>
                  <a:pt x="1005840" y="393065"/>
                  <a:pt x="1040130" y="399415"/>
                  <a:pt x="1054100" y="402590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1350645" y="2421890"/>
            <a:ext cx="1025525" cy="699770"/>
          </a:xfrm>
          <a:custGeom>
            <a:avLst/>
            <a:gdLst>
              <a:gd name="connisteX0" fmla="*/ 0 w 1025525"/>
              <a:gd name="connsiteY0" fmla="*/ 699770 h 699770"/>
              <a:gd name="connisteX1" fmla="*/ 95885 w 1025525"/>
              <a:gd name="connsiteY1" fmla="*/ 613410 h 699770"/>
              <a:gd name="connisteX2" fmla="*/ 172720 w 1025525"/>
              <a:gd name="connsiteY2" fmla="*/ 575310 h 699770"/>
              <a:gd name="connisteX3" fmla="*/ 239395 w 1025525"/>
              <a:gd name="connsiteY3" fmla="*/ 527050 h 699770"/>
              <a:gd name="connisteX4" fmla="*/ 316230 w 1025525"/>
              <a:gd name="connsiteY4" fmla="*/ 479425 h 699770"/>
              <a:gd name="connisteX5" fmla="*/ 383540 w 1025525"/>
              <a:gd name="connsiteY5" fmla="*/ 421640 h 699770"/>
              <a:gd name="connisteX6" fmla="*/ 450215 w 1025525"/>
              <a:gd name="connsiteY6" fmla="*/ 374015 h 699770"/>
              <a:gd name="connisteX7" fmla="*/ 536575 w 1025525"/>
              <a:gd name="connsiteY7" fmla="*/ 306705 h 699770"/>
              <a:gd name="connisteX8" fmla="*/ 613410 w 1025525"/>
              <a:gd name="connsiteY8" fmla="*/ 268605 h 699770"/>
              <a:gd name="connisteX9" fmla="*/ 680720 w 1025525"/>
              <a:gd name="connsiteY9" fmla="*/ 229870 h 699770"/>
              <a:gd name="connisteX10" fmla="*/ 747395 w 1025525"/>
              <a:gd name="connsiteY10" fmla="*/ 182245 h 699770"/>
              <a:gd name="connisteX11" fmla="*/ 824230 w 1025525"/>
              <a:gd name="connsiteY11" fmla="*/ 124460 h 699770"/>
              <a:gd name="connisteX12" fmla="*/ 891540 w 1025525"/>
              <a:gd name="connsiteY12" fmla="*/ 95885 h 699770"/>
              <a:gd name="connisteX13" fmla="*/ 958215 w 1025525"/>
              <a:gd name="connsiteY13" fmla="*/ 48260 h 699770"/>
              <a:gd name="connisteX14" fmla="*/ 1025525 w 1025525"/>
              <a:gd name="connsiteY14" fmla="*/ 0 h 6997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1025525" h="699770">
                <a:moveTo>
                  <a:pt x="0" y="699770"/>
                </a:moveTo>
                <a:cubicBezTo>
                  <a:pt x="17780" y="683260"/>
                  <a:pt x="61595" y="638175"/>
                  <a:pt x="95885" y="613410"/>
                </a:cubicBezTo>
                <a:cubicBezTo>
                  <a:pt x="130175" y="588645"/>
                  <a:pt x="144145" y="592455"/>
                  <a:pt x="172720" y="575310"/>
                </a:cubicBezTo>
                <a:cubicBezTo>
                  <a:pt x="201295" y="558165"/>
                  <a:pt x="210820" y="546100"/>
                  <a:pt x="239395" y="527050"/>
                </a:cubicBezTo>
                <a:cubicBezTo>
                  <a:pt x="267970" y="508000"/>
                  <a:pt x="287655" y="500380"/>
                  <a:pt x="316230" y="479425"/>
                </a:cubicBezTo>
                <a:cubicBezTo>
                  <a:pt x="344805" y="458470"/>
                  <a:pt x="356870" y="442595"/>
                  <a:pt x="383540" y="421640"/>
                </a:cubicBezTo>
                <a:cubicBezTo>
                  <a:pt x="410210" y="400685"/>
                  <a:pt x="419735" y="396875"/>
                  <a:pt x="450215" y="374015"/>
                </a:cubicBezTo>
                <a:cubicBezTo>
                  <a:pt x="480695" y="351155"/>
                  <a:pt x="504190" y="327660"/>
                  <a:pt x="536575" y="306705"/>
                </a:cubicBezTo>
                <a:cubicBezTo>
                  <a:pt x="568960" y="285750"/>
                  <a:pt x="584835" y="283845"/>
                  <a:pt x="613410" y="268605"/>
                </a:cubicBezTo>
                <a:cubicBezTo>
                  <a:pt x="641985" y="253365"/>
                  <a:pt x="654050" y="247015"/>
                  <a:pt x="680720" y="229870"/>
                </a:cubicBezTo>
                <a:cubicBezTo>
                  <a:pt x="707390" y="212725"/>
                  <a:pt x="718820" y="203200"/>
                  <a:pt x="747395" y="182245"/>
                </a:cubicBezTo>
                <a:cubicBezTo>
                  <a:pt x="775970" y="161290"/>
                  <a:pt x="795655" y="141605"/>
                  <a:pt x="824230" y="124460"/>
                </a:cubicBezTo>
                <a:cubicBezTo>
                  <a:pt x="852805" y="107315"/>
                  <a:pt x="864870" y="111125"/>
                  <a:pt x="891540" y="95885"/>
                </a:cubicBezTo>
                <a:cubicBezTo>
                  <a:pt x="918210" y="80645"/>
                  <a:pt x="931545" y="67310"/>
                  <a:pt x="958215" y="48260"/>
                </a:cubicBezTo>
                <a:cubicBezTo>
                  <a:pt x="984885" y="29210"/>
                  <a:pt x="1013460" y="8890"/>
                  <a:pt x="1025525" y="0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00045" y="5333365"/>
            <a:ext cx="862330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>
                <a:sym typeface="+mn-ea"/>
              </a:rPr>
              <a:t>A</a:t>
            </a:r>
            <a:r>
              <a:rPr lang="zh-CN" altLang="en-US" sz="1400">
                <a:sym typeface="+mn-ea"/>
              </a:rPr>
              <a:t>udience</a:t>
            </a:r>
            <a:endParaRPr lang="zh-CN" altLang="en-US" sz="1400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49830" y="5024120"/>
            <a:ext cx="16579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Burst large number of users</a:t>
            </a:r>
            <a:endParaRPr lang="zh-CN" altLang="en-US" sz="1000"/>
          </a:p>
        </p:txBody>
      </p:sp>
      <p:sp>
        <p:nvSpPr>
          <p:cNvPr id="48" name="任意多边形 47"/>
          <p:cNvSpPr/>
          <p:nvPr/>
        </p:nvSpPr>
        <p:spPr>
          <a:xfrm>
            <a:off x="4360545" y="2602230"/>
            <a:ext cx="2100580" cy="2771775"/>
          </a:xfrm>
          <a:custGeom>
            <a:avLst/>
            <a:gdLst>
              <a:gd name="connisteX0" fmla="*/ 1868805 w 2100368"/>
              <a:gd name="connsiteY0" fmla="*/ 2771563 h 2771563"/>
              <a:gd name="connisteX1" fmla="*/ 1897380 w 2100368"/>
              <a:gd name="connsiteY1" fmla="*/ 2685203 h 2771563"/>
              <a:gd name="connisteX2" fmla="*/ 1925955 w 2100368"/>
              <a:gd name="connsiteY2" fmla="*/ 2609003 h 2771563"/>
              <a:gd name="connisteX3" fmla="*/ 1945640 w 2100368"/>
              <a:gd name="connsiteY3" fmla="*/ 2522643 h 2771563"/>
              <a:gd name="connisteX4" fmla="*/ 1974215 w 2100368"/>
              <a:gd name="connsiteY4" fmla="*/ 2417233 h 2771563"/>
              <a:gd name="connisteX5" fmla="*/ 2012315 w 2100368"/>
              <a:gd name="connsiteY5" fmla="*/ 2321348 h 2771563"/>
              <a:gd name="connisteX6" fmla="*/ 2012315 w 2100368"/>
              <a:gd name="connsiteY6" fmla="*/ 2225463 h 2771563"/>
              <a:gd name="connisteX7" fmla="*/ 2041525 w 2100368"/>
              <a:gd name="connsiteY7" fmla="*/ 2101003 h 2771563"/>
              <a:gd name="connisteX8" fmla="*/ 2051050 w 2100368"/>
              <a:gd name="connsiteY8" fmla="*/ 1995593 h 2771563"/>
              <a:gd name="connisteX9" fmla="*/ 2060575 w 2100368"/>
              <a:gd name="connsiteY9" fmla="*/ 1889548 h 2771563"/>
              <a:gd name="connisteX10" fmla="*/ 2079625 w 2100368"/>
              <a:gd name="connsiteY10" fmla="*/ 1784138 h 2771563"/>
              <a:gd name="connisteX11" fmla="*/ 2089150 w 2100368"/>
              <a:gd name="connsiteY11" fmla="*/ 1669203 h 2771563"/>
              <a:gd name="connisteX12" fmla="*/ 2098675 w 2100368"/>
              <a:gd name="connsiteY12" fmla="*/ 1593003 h 2771563"/>
              <a:gd name="connisteX13" fmla="*/ 2098675 w 2100368"/>
              <a:gd name="connsiteY13" fmla="*/ 1516168 h 2771563"/>
              <a:gd name="connisteX14" fmla="*/ 2098675 w 2100368"/>
              <a:gd name="connsiteY14" fmla="*/ 1420283 h 2771563"/>
              <a:gd name="connisteX15" fmla="*/ 2098675 w 2100368"/>
              <a:gd name="connsiteY15" fmla="*/ 1343448 h 2771563"/>
              <a:gd name="connisteX16" fmla="*/ 2098675 w 2100368"/>
              <a:gd name="connsiteY16" fmla="*/ 1257088 h 2771563"/>
              <a:gd name="connisteX17" fmla="*/ 2098675 w 2100368"/>
              <a:gd name="connsiteY17" fmla="*/ 1180253 h 2771563"/>
              <a:gd name="connisteX18" fmla="*/ 2098675 w 2100368"/>
              <a:gd name="connsiteY18" fmla="*/ 1074843 h 2771563"/>
              <a:gd name="connisteX19" fmla="*/ 2098675 w 2100368"/>
              <a:gd name="connsiteY19" fmla="*/ 998643 h 2771563"/>
              <a:gd name="connisteX20" fmla="*/ 2098675 w 2100368"/>
              <a:gd name="connsiteY20" fmla="*/ 893233 h 2771563"/>
              <a:gd name="connisteX21" fmla="*/ 2098675 w 2100368"/>
              <a:gd name="connsiteY21" fmla="*/ 787823 h 2771563"/>
              <a:gd name="connisteX22" fmla="*/ 2098675 w 2100368"/>
              <a:gd name="connsiteY22" fmla="*/ 682413 h 2771563"/>
              <a:gd name="connisteX23" fmla="*/ 2098675 w 2100368"/>
              <a:gd name="connsiteY23" fmla="*/ 596053 h 2771563"/>
              <a:gd name="connisteX24" fmla="*/ 2098675 w 2100368"/>
              <a:gd name="connsiteY24" fmla="*/ 519218 h 2771563"/>
              <a:gd name="connisteX25" fmla="*/ 2098675 w 2100368"/>
              <a:gd name="connsiteY25" fmla="*/ 442383 h 2771563"/>
              <a:gd name="connisteX26" fmla="*/ 2098675 w 2100368"/>
              <a:gd name="connsiteY26" fmla="*/ 375708 h 2771563"/>
              <a:gd name="connisteX27" fmla="*/ 2079625 w 2100368"/>
              <a:gd name="connsiteY27" fmla="*/ 308398 h 2771563"/>
              <a:gd name="connisteX28" fmla="*/ 2032000 w 2100368"/>
              <a:gd name="connsiteY28" fmla="*/ 222038 h 2771563"/>
              <a:gd name="connisteX29" fmla="*/ 1964690 w 2100368"/>
              <a:gd name="connsiteY29" fmla="*/ 145203 h 2771563"/>
              <a:gd name="connisteX30" fmla="*/ 1887855 w 2100368"/>
              <a:gd name="connsiteY30" fmla="*/ 88053 h 2771563"/>
              <a:gd name="connisteX31" fmla="*/ 1820545 w 2100368"/>
              <a:gd name="connsiteY31" fmla="*/ 58843 h 2771563"/>
              <a:gd name="connisteX32" fmla="*/ 1753870 w 2100368"/>
              <a:gd name="connsiteY32" fmla="*/ 30268 h 2771563"/>
              <a:gd name="connisteX33" fmla="*/ 1657985 w 2100368"/>
              <a:gd name="connsiteY33" fmla="*/ 20743 h 2771563"/>
              <a:gd name="connisteX34" fmla="*/ 1533525 w 2100368"/>
              <a:gd name="connsiteY34" fmla="*/ 1693 h 2771563"/>
              <a:gd name="connisteX35" fmla="*/ 1428115 w 2100368"/>
              <a:gd name="connsiteY35" fmla="*/ 1693 h 2771563"/>
              <a:gd name="connisteX36" fmla="*/ 1351280 w 2100368"/>
              <a:gd name="connsiteY36" fmla="*/ 1693 h 2771563"/>
              <a:gd name="connisteX37" fmla="*/ 1264920 w 2100368"/>
              <a:gd name="connsiteY37" fmla="*/ 1693 h 2771563"/>
              <a:gd name="connisteX38" fmla="*/ 1188085 w 2100368"/>
              <a:gd name="connsiteY38" fmla="*/ 1693 h 2771563"/>
              <a:gd name="connisteX39" fmla="*/ 1111250 w 2100368"/>
              <a:gd name="connsiteY39" fmla="*/ 1693 h 2771563"/>
              <a:gd name="connisteX40" fmla="*/ 1025525 w 2100368"/>
              <a:gd name="connsiteY40" fmla="*/ 20743 h 2771563"/>
              <a:gd name="connisteX41" fmla="*/ 948690 w 2100368"/>
              <a:gd name="connsiteY41" fmla="*/ 39793 h 2771563"/>
              <a:gd name="connisteX42" fmla="*/ 881380 w 2100368"/>
              <a:gd name="connsiteY42" fmla="*/ 49318 h 2771563"/>
              <a:gd name="connisteX43" fmla="*/ 804545 w 2100368"/>
              <a:gd name="connsiteY43" fmla="*/ 78528 h 2771563"/>
              <a:gd name="connisteX44" fmla="*/ 728345 w 2100368"/>
              <a:gd name="connsiteY44" fmla="*/ 97578 h 2771563"/>
              <a:gd name="connisteX45" fmla="*/ 661035 w 2100368"/>
              <a:gd name="connsiteY45" fmla="*/ 126153 h 2771563"/>
              <a:gd name="connisteX46" fmla="*/ 584200 w 2100368"/>
              <a:gd name="connsiteY46" fmla="*/ 154728 h 2771563"/>
              <a:gd name="connisteX47" fmla="*/ 517525 w 2100368"/>
              <a:gd name="connsiteY47" fmla="*/ 193463 h 2771563"/>
              <a:gd name="connisteX48" fmla="*/ 440690 w 2100368"/>
              <a:gd name="connsiteY48" fmla="*/ 222038 h 2771563"/>
              <a:gd name="connisteX49" fmla="*/ 363855 w 2100368"/>
              <a:gd name="connsiteY49" fmla="*/ 260138 h 2771563"/>
              <a:gd name="connisteX50" fmla="*/ 296545 w 2100368"/>
              <a:gd name="connsiteY50" fmla="*/ 298873 h 2771563"/>
              <a:gd name="connisteX51" fmla="*/ 220345 w 2100368"/>
              <a:gd name="connsiteY51" fmla="*/ 346498 h 2771563"/>
              <a:gd name="connisteX52" fmla="*/ 153035 w 2100368"/>
              <a:gd name="connsiteY52" fmla="*/ 413808 h 2771563"/>
              <a:gd name="connisteX53" fmla="*/ 76200 w 2100368"/>
              <a:gd name="connsiteY53" fmla="*/ 509693 h 2771563"/>
              <a:gd name="connisteX54" fmla="*/ 38100 w 2100368"/>
              <a:gd name="connsiteY54" fmla="*/ 577003 h 2771563"/>
              <a:gd name="connisteX55" fmla="*/ 0 w 2100368"/>
              <a:gd name="connsiteY55" fmla="*/ 643678 h 277156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</a:cxnLst>
            <a:rect l="l" t="t" r="r" b="b"/>
            <a:pathLst>
              <a:path w="2100368" h="2771563">
                <a:moveTo>
                  <a:pt x="1868805" y="2771563"/>
                </a:moveTo>
                <a:cubicBezTo>
                  <a:pt x="1873885" y="2755688"/>
                  <a:pt x="1885950" y="2717588"/>
                  <a:pt x="1897380" y="2685203"/>
                </a:cubicBezTo>
                <a:cubicBezTo>
                  <a:pt x="1908810" y="2652818"/>
                  <a:pt x="1916430" y="2641388"/>
                  <a:pt x="1925955" y="2609003"/>
                </a:cubicBezTo>
                <a:cubicBezTo>
                  <a:pt x="1935480" y="2576618"/>
                  <a:pt x="1936115" y="2560743"/>
                  <a:pt x="1945640" y="2522643"/>
                </a:cubicBezTo>
                <a:cubicBezTo>
                  <a:pt x="1955165" y="2484543"/>
                  <a:pt x="1960880" y="2457238"/>
                  <a:pt x="1974215" y="2417233"/>
                </a:cubicBezTo>
                <a:cubicBezTo>
                  <a:pt x="1987550" y="2377228"/>
                  <a:pt x="2004695" y="2359448"/>
                  <a:pt x="2012315" y="2321348"/>
                </a:cubicBezTo>
                <a:cubicBezTo>
                  <a:pt x="2019935" y="2283248"/>
                  <a:pt x="2006600" y="2269278"/>
                  <a:pt x="2012315" y="2225463"/>
                </a:cubicBezTo>
                <a:cubicBezTo>
                  <a:pt x="2018030" y="2181648"/>
                  <a:pt x="2033905" y="2146723"/>
                  <a:pt x="2041525" y="2101003"/>
                </a:cubicBezTo>
                <a:cubicBezTo>
                  <a:pt x="2049145" y="2055283"/>
                  <a:pt x="2047240" y="2038138"/>
                  <a:pt x="2051050" y="1995593"/>
                </a:cubicBezTo>
                <a:cubicBezTo>
                  <a:pt x="2054860" y="1953048"/>
                  <a:pt x="2054860" y="1932093"/>
                  <a:pt x="2060575" y="1889548"/>
                </a:cubicBezTo>
                <a:cubicBezTo>
                  <a:pt x="2066290" y="1847003"/>
                  <a:pt x="2073910" y="1827953"/>
                  <a:pt x="2079625" y="1784138"/>
                </a:cubicBezTo>
                <a:cubicBezTo>
                  <a:pt x="2085340" y="1740323"/>
                  <a:pt x="2085340" y="1707303"/>
                  <a:pt x="2089150" y="1669203"/>
                </a:cubicBezTo>
                <a:cubicBezTo>
                  <a:pt x="2092960" y="1631103"/>
                  <a:pt x="2096770" y="1623483"/>
                  <a:pt x="2098675" y="1593003"/>
                </a:cubicBezTo>
                <a:cubicBezTo>
                  <a:pt x="2100580" y="1562523"/>
                  <a:pt x="2098675" y="1550458"/>
                  <a:pt x="2098675" y="1516168"/>
                </a:cubicBezTo>
                <a:cubicBezTo>
                  <a:pt x="2098675" y="1481878"/>
                  <a:pt x="2098675" y="1454573"/>
                  <a:pt x="2098675" y="1420283"/>
                </a:cubicBezTo>
                <a:cubicBezTo>
                  <a:pt x="2098675" y="1385993"/>
                  <a:pt x="2098675" y="1375833"/>
                  <a:pt x="2098675" y="1343448"/>
                </a:cubicBezTo>
                <a:cubicBezTo>
                  <a:pt x="2098675" y="1311063"/>
                  <a:pt x="2098675" y="1289473"/>
                  <a:pt x="2098675" y="1257088"/>
                </a:cubicBezTo>
                <a:cubicBezTo>
                  <a:pt x="2098675" y="1224703"/>
                  <a:pt x="2098675" y="1216448"/>
                  <a:pt x="2098675" y="1180253"/>
                </a:cubicBezTo>
                <a:cubicBezTo>
                  <a:pt x="2098675" y="1144058"/>
                  <a:pt x="2098675" y="1111038"/>
                  <a:pt x="2098675" y="1074843"/>
                </a:cubicBezTo>
                <a:cubicBezTo>
                  <a:pt x="2098675" y="1038648"/>
                  <a:pt x="2098675" y="1034838"/>
                  <a:pt x="2098675" y="998643"/>
                </a:cubicBezTo>
                <a:cubicBezTo>
                  <a:pt x="2098675" y="962448"/>
                  <a:pt x="2098675" y="935143"/>
                  <a:pt x="2098675" y="893233"/>
                </a:cubicBezTo>
                <a:cubicBezTo>
                  <a:pt x="2098675" y="851323"/>
                  <a:pt x="2098675" y="829733"/>
                  <a:pt x="2098675" y="787823"/>
                </a:cubicBezTo>
                <a:cubicBezTo>
                  <a:pt x="2098675" y="745913"/>
                  <a:pt x="2098675" y="720513"/>
                  <a:pt x="2098675" y="682413"/>
                </a:cubicBezTo>
                <a:cubicBezTo>
                  <a:pt x="2098675" y="644313"/>
                  <a:pt x="2098675" y="628438"/>
                  <a:pt x="2098675" y="596053"/>
                </a:cubicBezTo>
                <a:cubicBezTo>
                  <a:pt x="2098675" y="563668"/>
                  <a:pt x="2098675" y="549698"/>
                  <a:pt x="2098675" y="519218"/>
                </a:cubicBezTo>
                <a:cubicBezTo>
                  <a:pt x="2098675" y="488738"/>
                  <a:pt x="2098675" y="470958"/>
                  <a:pt x="2098675" y="442383"/>
                </a:cubicBezTo>
                <a:cubicBezTo>
                  <a:pt x="2098675" y="413808"/>
                  <a:pt x="2102485" y="402378"/>
                  <a:pt x="2098675" y="375708"/>
                </a:cubicBezTo>
                <a:cubicBezTo>
                  <a:pt x="2094865" y="349038"/>
                  <a:pt x="2092960" y="338878"/>
                  <a:pt x="2079625" y="308398"/>
                </a:cubicBezTo>
                <a:cubicBezTo>
                  <a:pt x="2066290" y="277918"/>
                  <a:pt x="2054860" y="254423"/>
                  <a:pt x="2032000" y="222038"/>
                </a:cubicBezTo>
                <a:cubicBezTo>
                  <a:pt x="2009140" y="189653"/>
                  <a:pt x="1993265" y="171873"/>
                  <a:pt x="1964690" y="145203"/>
                </a:cubicBezTo>
                <a:cubicBezTo>
                  <a:pt x="1936115" y="118533"/>
                  <a:pt x="1916430" y="105198"/>
                  <a:pt x="1887855" y="88053"/>
                </a:cubicBezTo>
                <a:cubicBezTo>
                  <a:pt x="1859280" y="70908"/>
                  <a:pt x="1847215" y="70273"/>
                  <a:pt x="1820545" y="58843"/>
                </a:cubicBezTo>
                <a:cubicBezTo>
                  <a:pt x="1793875" y="47413"/>
                  <a:pt x="1786255" y="37888"/>
                  <a:pt x="1753870" y="30268"/>
                </a:cubicBezTo>
                <a:cubicBezTo>
                  <a:pt x="1721485" y="22648"/>
                  <a:pt x="1701800" y="26458"/>
                  <a:pt x="1657985" y="20743"/>
                </a:cubicBezTo>
                <a:cubicBezTo>
                  <a:pt x="1614170" y="15028"/>
                  <a:pt x="1579245" y="5503"/>
                  <a:pt x="1533525" y="1693"/>
                </a:cubicBezTo>
                <a:cubicBezTo>
                  <a:pt x="1487805" y="-2117"/>
                  <a:pt x="1464310" y="1693"/>
                  <a:pt x="1428115" y="1693"/>
                </a:cubicBezTo>
                <a:cubicBezTo>
                  <a:pt x="1391920" y="1693"/>
                  <a:pt x="1383665" y="1693"/>
                  <a:pt x="1351280" y="1693"/>
                </a:cubicBezTo>
                <a:cubicBezTo>
                  <a:pt x="1318895" y="1693"/>
                  <a:pt x="1297305" y="1693"/>
                  <a:pt x="1264920" y="1693"/>
                </a:cubicBezTo>
                <a:cubicBezTo>
                  <a:pt x="1232535" y="1693"/>
                  <a:pt x="1218565" y="1693"/>
                  <a:pt x="1188085" y="1693"/>
                </a:cubicBezTo>
                <a:cubicBezTo>
                  <a:pt x="1157605" y="1693"/>
                  <a:pt x="1143635" y="-2117"/>
                  <a:pt x="1111250" y="1693"/>
                </a:cubicBezTo>
                <a:cubicBezTo>
                  <a:pt x="1078865" y="5503"/>
                  <a:pt x="1057910" y="13123"/>
                  <a:pt x="1025525" y="20743"/>
                </a:cubicBezTo>
                <a:cubicBezTo>
                  <a:pt x="993140" y="28363"/>
                  <a:pt x="977265" y="34078"/>
                  <a:pt x="948690" y="39793"/>
                </a:cubicBezTo>
                <a:cubicBezTo>
                  <a:pt x="920115" y="45508"/>
                  <a:pt x="909955" y="41698"/>
                  <a:pt x="881380" y="49318"/>
                </a:cubicBezTo>
                <a:cubicBezTo>
                  <a:pt x="852805" y="56938"/>
                  <a:pt x="835025" y="69003"/>
                  <a:pt x="804545" y="78528"/>
                </a:cubicBezTo>
                <a:cubicBezTo>
                  <a:pt x="774065" y="88053"/>
                  <a:pt x="756920" y="88053"/>
                  <a:pt x="728345" y="97578"/>
                </a:cubicBezTo>
                <a:cubicBezTo>
                  <a:pt x="699770" y="107103"/>
                  <a:pt x="689610" y="114723"/>
                  <a:pt x="661035" y="126153"/>
                </a:cubicBezTo>
                <a:cubicBezTo>
                  <a:pt x="632460" y="137583"/>
                  <a:pt x="612775" y="141393"/>
                  <a:pt x="584200" y="154728"/>
                </a:cubicBezTo>
                <a:cubicBezTo>
                  <a:pt x="555625" y="168063"/>
                  <a:pt x="546100" y="180128"/>
                  <a:pt x="517525" y="193463"/>
                </a:cubicBezTo>
                <a:cubicBezTo>
                  <a:pt x="488950" y="206798"/>
                  <a:pt x="471170" y="208703"/>
                  <a:pt x="440690" y="222038"/>
                </a:cubicBezTo>
                <a:cubicBezTo>
                  <a:pt x="410210" y="235373"/>
                  <a:pt x="392430" y="244898"/>
                  <a:pt x="363855" y="260138"/>
                </a:cubicBezTo>
                <a:cubicBezTo>
                  <a:pt x="335280" y="275378"/>
                  <a:pt x="325120" y="281728"/>
                  <a:pt x="296545" y="298873"/>
                </a:cubicBezTo>
                <a:cubicBezTo>
                  <a:pt x="267970" y="316018"/>
                  <a:pt x="248920" y="323638"/>
                  <a:pt x="220345" y="346498"/>
                </a:cubicBezTo>
                <a:cubicBezTo>
                  <a:pt x="191770" y="369358"/>
                  <a:pt x="181610" y="381423"/>
                  <a:pt x="153035" y="413808"/>
                </a:cubicBezTo>
                <a:cubicBezTo>
                  <a:pt x="124460" y="446193"/>
                  <a:pt x="99060" y="477308"/>
                  <a:pt x="76200" y="509693"/>
                </a:cubicBezTo>
                <a:cubicBezTo>
                  <a:pt x="53340" y="542078"/>
                  <a:pt x="53340" y="550333"/>
                  <a:pt x="38100" y="577003"/>
                </a:cubicBezTo>
                <a:cubicBezTo>
                  <a:pt x="22860" y="603673"/>
                  <a:pt x="6985" y="631613"/>
                  <a:pt x="0" y="643678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6900" y="2792095"/>
            <a:ext cx="8255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Suzhou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1877060" y="4578350"/>
            <a:ext cx="518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Wuxi</a:t>
            </a:r>
            <a:endParaRPr lang="zh-CN" altLang="en-US" sz="1200"/>
          </a:p>
        </p:txBody>
      </p:sp>
      <p:sp>
        <p:nvSpPr>
          <p:cNvPr id="34" name="文本框 33"/>
          <p:cNvSpPr txBox="1"/>
          <p:nvPr/>
        </p:nvSpPr>
        <p:spPr>
          <a:xfrm>
            <a:off x="3988435" y="3860800"/>
            <a:ext cx="843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Hangzhou</a:t>
            </a:r>
            <a:endParaRPr lang="en-US" altLang="zh-CN" sz="1200"/>
          </a:p>
        </p:txBody>
      </p:sp>
      <p:sp>
        <p:nvSpPr>
          <p:cNvPr id="36" name="文本框 35"/>
          <p:cNvSpPr txBox="1"/>
          <p:nvPr/>
        </p:nvSpPr>
        <p:spPr>
          <a:xfrm>
            <a:off x="3240405" y="3782695"/>
            <a:ext cx="748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migration</a:t>
            </a:r>
            <a:endParaRPr lang="en-US" altLang="zh-CN" sz="1000"/>
          </a:p>
        </p:txBody>
      </p:sp>
      <p:sp>
        <p:nvSpPr>
          <p:cNvPr id="38" name="文本框 37"/>
          <p:cNvSpPr txBox="1"/>
          <p:nvPr/>
        </p:nvSpPr>
        <p:spPr>
          <a:xfrm>
            <a:off x="5053965" y="3221990"/>
            <a:ext cx="748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migration</a:t>
            </a:r>
            <a:endParaRPr lang="en-US" altLang="zh-CN" sz="1000"/>
          </a:p>
        </p:txBody>
      </p:sp>
      <p:sp>
        <p:nvSpPr>
          <p:cNvPr id="42" name="文本框 41"/>
          <p:cNvSpPr txBox="1"/>
          <p:nvPr/>
        </p:nvSpPr>
        <p:spPr>
          <a:xfrm>
            <a:off x="5812790" y="3507105"/>
            <a:ext cx="76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Shanghai</a:t>
            </a:r>
            <a:endParaRPr lang="en-US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Autofit/>
          </a:bodyPr>
          <a:p>
            <a:r>
              <a:rPr lang="en-US" altLang="zh-CN" sz="2800">
                <a:sym typeface="+mn-ea"/>
              </a:rPr>
              <a:t>S</a:t>
            </a:r>
            <a:r>
              <a:rPr lang="zh-CN" altLang="en-US" sz="2800">
                <a:sym typeface="+mn-ea"/>
              </a:rPr>
              <a:t>cene</a:t>
            </a:r>
            <a:r>
              <a:rPr lang="en-US" altLang="zh-CN" sz="2800">
                <a:sym typeface="+mn-ea"/>
              </a:rPr>
              <a:t>:</a:t>
            </a:r>
            <a:r>
              <a:rPr lang="zh-CN" altLang="en-US" sz="2800"/>
              <a:t> Cloud phone、</a:t>
            </a:r>
            <a:r>
              <a:rPr lang="en-US" altLang="zh-CN" sz="2800"/>
              <a:t>Cloud game</a:t>
            </a:r>
            <a:r>
              <a:rPr lang="zh-CN" altLang="en-US" sz="2800"/>
              <a:t> </a:t>
            </a:r>
            <a:endParaRPr lang="en-US" altLang="zh-CN" sz="2800"/>
          </a:p>
        </p:txBody>
      </p:sp>
      <p:sp>
        <p:nvSpPr>
          <p:cNvPr id="14" name="矩形 13"/>
          <p:cNvSpPr/>
          <p:nvPr/>
        </p:nvSpPr>
        <p:spPr>
          <a:xfrm>
            <a:off x="1809115" y="1262380"/>
            <a:ext cx="1389380" cy="2870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City</a:t>
            </a:r>
            <a:endParaRPr lang="en-US" altLang="zh-CN" sz="1200"/>
          </a:p>
        </p:txBody>
      </p:sp>
      <p:sp>
        <p:nvSpPr>
          <p:cNvPr id="17" name="矩形 16"/>
          <p:cNvSpPr/>
          <p:nvPr/>
        </p:nvSpPr>
        <p:spPr>
          <a:xfrm>
            <a:off x="3715385" y="1262380"/>
            <a:ext cx="1389380" cy="28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Province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5499100" y="1262380"/>
            <a:ext cx="1389380" cy="287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Public cloud</a:t>
            </a:r>
            <a:endParaRPr lang="en-US" altLang="zh-CN" sz="1200"/>
          </a:p>
        </p:txBody>
      </p:sp>
      <p:sp>
        <p:nvSpPr>
          <p:cNvPr id="24" name="椭圆 23"/>
          <p:cNvSpPr/>
          <p:nvPr/>
        </p:nvSpPr>
        <p:spPr>
          <a:xfrm>
            <a:off x="1972310" y="1923415"/>
            <a:ext cx="1141095" cy="9201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943100" y="3658235"/>
            <a:ext cx="1141095" cy="9201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44700" y="4532630"/>
            <a:ext cx="1246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Wuxi</a:t>
            </a:r>
            <a:endParaRPr lang="en-US" altLang="zh-CN" sz="1200"/>
          </a:p>
        </p:txBody>
      </p:sp>
      <p:sp>
        <p:nvSpPr>
          <p:cNvPr id="36" name="椭圆 35"/>
          <p:cNvSpPr/>
          <p:nvPr/>
        </p:nvSpPr>
        <p:spPr>
          <a:xfrm>
            <a:off x="3839845" y="2862580"/>
            <a:ext cx="1141095" cy="9201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39845" y="3742055"/>
            <a:ext cx="1036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Hangzhou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747385" y="2469515"/>
            <a:ext cx="1141095" cy="9201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41060" y="3382645"/>
            <a:ext cx="1036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Shanjhai</a:t>
            </a:r>
            <a:endParaRPr lang="en-US" altLang="zh-CN" sz="1200"/>
          </a:p>
        </p:txBody>
      </p:sp>
      <p:sp>
        <p:nvSpPr>
          <p:cNvPr id="48" name="矩形 47"/>
          <p:cNvSpPr/>
          <p:nvPr/>
        </p:nvSpPr>
        <p:spPr>
          <a:xfrm>
            <a:off x="466725" y="2311400"/>
            <a:ext cx="862330" cy="3067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User</a:t>
            </a:r>
            <a:endParaRPr lang="en-US" altLang="zh-CN" sz="1400"/>
          </a:p>
        </p:txBody>
      </p:sp>
      <p:sp>
        <p:nvSpPr>
          <p:cNvPr id="49" name="矩形 48"/>
          <p:cNvSpPr/>
          <p:nvPr/>
        </p:nvSpPr>
        <p:spPr>
          <a:xfrm>
            <a:off x="476885" y="5343525"/>
            <a:ext cx="862330" cy="30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User</a:t>
            </a:r>
            <a:endParaRPr lang="zh-CN" altLang="en-US" sz="1400"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839845" y="5342890"/>
            <a:ext cx="862330" cy="30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ym typeface="+mn-ea"/>
              </a:rPr>
              <a:t>User</a:t>
            </a:r>
            <a:endParaRPr lang="zh-CN" altLang="en-US" sz="1400">
              <a:sym typeface="+mn-ea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908050" y="3121660"/>
            <a:ext cx="1905" cy="1686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2044700" y="2268220"/>
            <a:ext cx="1039495" cy="2012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Cloud phone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971675" y="4017645"/>
            <a:ext cx="1052830" cy="2012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sym typeface="+mn-ea"/>
              </a:rPr>
              <a:t>Cloud phone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858895" y="3221990"/>
            <a:ext cx="1036320" cy="2012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sym typeface="+mn-ea"/>
              </a:rPr>
              <a:t>Cloud phone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801995" y="2862580"/>
            <a:ext cx="1085850" cy="20129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sym typeface="+mn-ea"/>
              </a:rPr>
              <a:t>Cloud phone</a:t>
            </a:r>
            <a:endParaRPr lang="zh-CN" altLang="en-US" sz="8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2527935" y="2613660"/>
            <a:ext cx="1270" cy="13417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4741545" y="2954020"/>
            <a:ext cx="1199515" cy="3721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76885" y="2678430"/>
            <a:ext cx="6800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Suzhou</a:t>
            </a:r>
            <a:endParaRPr lang="en-US" altLang="zh-CN" sz="1200"/>
          </a:p>
        </p:txBody>
      </p:sp>
      <p:sp>
        <p:nvSpPr>
          <p:cNvPr id="71" name="文本框 70"/>
          <p:cNvSpPr txBox="1"/>
          <p:nvPr/>
        </p:nvSpPr>
        <p:spPr>
          <a:xfrm>
            <a:off x="696595" y="5649595"/>
            <a:ext cx="697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Wuxi</a:t>
            </a:r>
            <a:endParaRPr lang="en-US" altLang="zh-CN" sz="1200"/>
          </a:p>
        </p:txBody>
      </p:sp>
      <p:sp>
        <p:nvSpPr>
          <p:cNvPr id="72" name="文本框 71"/>
          <p:cNvSpPr txBox="1"/>
          <p:nvPr/>
        </p:nvSpPr>
        <p:spPr>
          <a:xfrm>
            <a:off x="3858260" y="5732145"/>
            <a:ext cx="1036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Hangzhou</a:t>
            </a:r>
            <a:endParaRPr lang="en-US" altLang="zh-CN" sz="1200"/>
          </a:p>
        </p:txBody>
      </p:sp>
      <p:sp>
        <p:nvSpPr>
          <p:cNvPr id="78" name="文本框 77"/>
          <p:cNvSpPr txBox="1"/>
          <p:nvPr/>
        </p:nvSpPr>
        <p:spPr>
          <a:xfrm>
            <a:off x="476885" y="3710305"/>
            <a:ext cx="748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移动</a:t>
            </a:r>
            <a:endParaRPr lang="zh-CN" altLang="en-US" sz="1000"/>
          </a:p>
        </p:txBody>
      </p:sp>
      <p:sp>
        <p:nvSpPr>
          <p:cNvPr id="80" name="文本框 79"/>
          <p:cNvSpPr txBox="1"/>
          <p:nvPr/>
        </p:nvSpPr>
        <p:spPr>
          <a:xfrm>
            <a:off x="2543175" y="3164205"/>
            <a:ext cx="748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migration</a:t>
            </a:r>
            <a:endParaRPr lang="en-US" altLang="zh-CN" sz="1000"/>
          </a:p>
        </p:txBody>
      </p:sp>
      <p:sp>
        <p:nvSpPr>
          <p:cNvPr id="82" name="文本框 81"/>
          <p:cNvSpPr txBox="1"/>
          <p:nvPr/>
        </p:nvSpPr>
        <p:spPr>
          <a:xfrm>
            <a:off x="5053965" y="3178175"/>
            <a:ext cx="748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migration</a:t>
            </a:r>
            <a:endParaRPr lang="en-US" altLang="zh-CN" sz="1000"/>
          </a:p>
        </p:txBody>
      </p:sp>
      <p:cxnSp>
        <p:nvCxnSpPr>
          <p:cNvPr id="85" name="直接箭头连接符 84"/>
          <p:cNvCxnSpPr/>
          <p:nvPr/>
        </p:nvCxnSpPr>
        <p:spPr>
          <a:xfrm flipV="1">
            <a:off x="1329055" y="2373630"/>
            <a:ext cx="806450" cy="9588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9" idx="3"/>
            <a:endCxn id="62" idx="3"/>
          </p:cNvCxnSpPr>
          <p:nvPr/>
        </p:nvCxnSpPr>
        <p:spPr>
          <a:xfrm flipV="1">
            <a:off x="1339215" y="4189730"/>
            <a:ext cx="786765" cy="130746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内容占位符 86"/>
          <p:cNvSpPr>
            <a:spLocks noGrp="1"/>
          </p:cNvSpPr>
          <p:nvPr>
            <p:ph idx="1"/>
          </p:nvPr>
        </p:nvSpPr>
        <p:spPr>
          <a:xfrm>
            <a:off x="7759065" y="1262380"/>
            <a:ext cx="3930650" cy="4914265"/>
          </a:xfrm>
        </p:spPr>
        <p:txBody>
          <a:bodyPr/>
          <a:p>
            <a:pPr marL="0" indent="0">
              <a:buNone/>
            </a:pPr>
            <a:r>
              <a:rPr lang="en-US" altLang="zh-CN" sz="1600"/>
              <a:t>Mobility:</a:t>
            </a:r>
            <a:endParaRPr lang="zh-CN" altLang="en-US" sz="1600"/>
          </a:p>
          <a:p>
            <a:r>
              <a:rPr lang="en-US" altLang="zh-CN" sz="1400"/>
              <a:t>User moving(car</a:t>
            </a:r>
            <a:r>
              <a:rPr lang="zh-CN" altLang="en-US" sz="1400"/>
              <a:t>、</a:t>
            </a:r>
            <a:r>
              <a:rPr lang="en-US" altLang="zh-CN" sz="1400"/>
              <a:t>train</a:t>
            </a:r>
            <a:r>
              <a:rPr lang="en-US" altLang="zh-CN" sz="1400"/>
              <a:t>)</a:t>
            </a:r>
            <a:endParaRPr lang="zh-CN" altLang="en-US" sz="1400"/>
          </a:p>
          <a:p>
            <a:pPr lvl="1" algn="l"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sym typeface="+mn-ea"/>
              </a:rPr>
              <a:t>migrate cloud phone instance to nearby edge</a:t>
            </a:r>
            <a:endParaRPr lang="zh-CN" altLang="en-US" sz="1200">
              <a:sym typeface="+mn-ea"/>
            </a:endParaRPr>
          </a:p>
          <a:p>
            <a:pPr lvl="0" algn="l">
              <a:buClrTx/>
              <a:buSzTx/>
            </a:pPr>
            <a:r>
              <a:rPr lang="en-US" altLang="zh-CN" sz="1400"/>
              <a:t>Edge load is too high</a:t>
            </a:r>
            <a:endParaRPr lang="zh-CN" altLang="en-US" sz="1400"/>
          </a:p>
          <a:p>
            <a:pPr lvl="1" algn="l"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sym typeface="+mn-ea"/>
              </a:rPr>
              <a:t>migrate cloud phone instance to higher edge</a:t>
            </a:r>
            <a:endParaRPr lang="zh-CN" altLang="en-US" sz="1200">
              <a:sym typeface="+mn-ea"/>
            </a:endParaRPr>
          </a:p>
          <a:p>
            <a:pPr lvl="1" algn="l">
              <a:buClrTx/>
              <a:buSzTx/>
              <a:buFont typeface="Wingdings" panose="05000000000000000000" charset="0"/>
              <a:buChar char="ü"/>
            </a:pPr>
            <a:r>
              <a:rPr lang="en-US" altLang="zh-CN" sz="1200">
                <a:sym typeface="+mn-ea"/>
              </a:rPr>
              <a:t>migrate cloud phone instance to ohter edge</a:t>
            </a:r>
            <a:endParaRPr lang="zh-CN" altLang="en-US" sz="1200"/>
          </a:p>
          <a:p>
            <a:pPr lvl="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/>
              <a:t>Multiplayer online games </a:t>
            </a:r>
            <a:r>
              <a:rPr lang="en-US" altLang="zh-CN" sz="1400"/>
              <a:t>-  join/quit </a:t>
            </a:r>
            <a:endParaRPr lang="en-US" altLang="zh-CN" sz="1400"/>
          </a:p>
        </p:txBody>
      </p:sp>
      <p:sp>
        <p:nvSpPr>
          <p:cNvPr id="89" name="文本框 88"/>
          <p:cNvSpPr txBox="1"/>
          <p:nvPr/>
        </p:nvSpPr>
        <p:spPr>
          <a:xfrm>
            <a:off x="3662045" y="2788285"/>
            <a:ext cx="1442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The load is too high</a:t>
            </a:r>
            <a:endParaRPr lang="zh-CN" altLang="en-US" sz="1200"/>
          </a:p>
        </p:txBody>
      </p:sp>
      <p:cxnSp>
        <p:nvCxnSpPr>
          <p:cNvPr id="90" name="直接箭头连接符 89"/>
          <p:cNvCxnSpPr>
            <a:stCxn id="53" idx="0"/>
            <a:endCxn id="64" idx="4"/>
          </p:cNvCxnSpPr>
          <p:nvPr/>
        </p:nvCxnSpPr>
        <p:spPr>
          <a:xfrm flipV="1">
            <a:off x="4271010" y="3063875"/>
            <a:ext cx="2073910" cy="22790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863090" y="2792095"/>
            <a:ext cx="6800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Suzhou</a:t>
            </a:r>
            <a:endParaRPr lang="en-US" altLang="zh-CN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75"/>
          </a:xfrm>
        </p:spPr>
        <p:txBody>
          <a:bodyPr>
            <a:noAutofit/>
          </a:bodyPr>
          <a:p>
            <a:r>
              <a:rPr lang="en-US" altLang="zh-CN" sz="2800"/>
              <a:t>Scene:</a:t>
            </a:r>
            <a:r>
              <a:rPr lang="zh-CN" altLang="en-US" sz="2800"/>
              <a:t> </a:t>
            </a:r>
            <a:r>
              <a:rPr lang="en-US" altLang="zh-CN" sz="2800"/>
              <a:t>V2X</a:t>
            </a:r>
            <a:endParaRPr lang="en-US" altLang="zh-CN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3040"/>
            <a:ext cx="10515600" cy="502285"/>
          </a:xfrm>
        </p:spPr>
        <p:txBody>
          <a:bodyPr>
            <a:noAutofit/>
          </a:bodyPr>
          <a:p>
            <a:r>
              <a:rPr lang="en-US" altLang="zh-CN" sz="2400"/>
              <a:t>Network Overview ---  5G</a:t>
            </a:r>
            <a:endParaRPr lang="en-US" altLang="zh-CN" sz="2400"/>
          </a:p>
        </p:txBody>
      </p:sp>
      <p:sp>
        <p:nvSpPr>
          <p:cNvPr id="81" name="矩形 80"/>
          <p:cNvSpPr/>
          <p:nvPr/>
        </p:nvSpPr>
        <p:spPr>
          <a:xfrm>
            <a:off x="373380" y="4650105"/>
            <a:ext cx="659765" cy="360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UPF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3860" y="4651375"/>
            <a:ext cx="659765" cy="3600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UPF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0185" y="2703195"/>
            <a:ext cx="1149350" cy="500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Gateway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Inner-Operator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1" idx="3"/>
            <a:endCxn id="13" idx="1"/>
          </p:cNvCxnSpPr>
          <p:nvPr/>
        </p:nvCxnSpPr>
        <p:spPr>
          <a:xfrm>
            <a:off x="1033145" y="4830445"/>
            <a:ext cx="273050" cy="6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1"/>
            <a:endCxn id="14" idx="3"/>
          </p:cNvCxnSpPr>
          <p:nvPr/>
        </p:nvCxnSpPr>
        <p:spPr>
          <a:xfrm flipH="1">
            <a:off x="4011295" y="4831715"/>
            <a:ext cx="202565" cy="6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3380" y="5751195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0"/>
            <a:endCxn id="81" idx="2"/>
          </p:cNvCxnSpPr>
          <p:nvPr/>
        </p:nvCxnSpPr>
        <p:spPr>
          <a:xfrm flipV="1">
            <a:off x="703580" y="5010785"/>
            <a:ext cx="0" cy="7404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13860" y="5751195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9" idx="0"/>
            <a:endCxn id="5" idx="2"/>
          </p:cNvCxnSpPr>
          <p:nvPr/>
        </p:nvCxnSpPr>
        <p:spPr>
          <a:xfrm flipV="1">
            <a:off x="4544060" y="5011420"/>
            <a:ext cx="0" cy="7397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319020" y="5843905"/>
            <a:ext cx="1063625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66950" y="5506085"/>
            <a:ext cx="6750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move</a:t>
            </a:r>
            <a:endParaRPr lang="en-US" altLang="zh-CN" sz="1000"/>
          </a:p>
        </p:txBody>
      </p:sp>
      <p:sp>
        <p:nvSpPr>
          <p:cNvPr id="4" name="矩形 3"/>
          <p:cNvSpPr/>
          <p:nvPr/>
        </p:nvSpPr>
        <p:spPr>
          <a:xfrm>
            <a:off x="373380" y="522033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RAN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4495" y="526732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RAN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5805" y="6274435"/>
            <a:ext cx="1609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ym typeface="+mn-ea"/>
              </a:rPr>
              <a:t>Inner-Operator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3184525" y="3444240"/>
            <a:ext cx="114935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POP/Edge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Cloud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6195" y="4650740"/>
            <a:ext cx="69850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6925" y="4652010"/>
            <a:ext cx="67437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13" idx="0"/>
            <a:endCxn id="6" idx="2"/>
          </p:cNvCxnSpPr>
          <p:nvPr/>
        </p:nvCxnSpPr>
        <p:spPr>
          <a:xfrm flipV="1">
            <a:off x="1655445" y="3203575"/>
            <a:ext cx="399415" cy="144716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0"/>
            <a:endCxn id="6" idx="2"/>
          </p:cNvCxnSpPr>
          <p:nvPr/>
        </p:nvCxnSpPr>
        <p:spPr>
          <a:xfrm flipH="1" flipV="1">
            <a:off x="2054860" y="3203575"/>
            <a:ext cx="1619250" cy="144843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" idx="0"/>
            <a:endCxn id="12" idx="2"/>
          </p:cNvCxnSpPr>
          <p:nvPr/>
        </p:nvCxnSpPr>
        <p:spPr>
          <a:xfrm flipV="1">
            <a:off x="1655445" y="3840480"/>
            <a:ext cx="2103755" cy="81026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4" idx="0"/>
            <a:endCxn id="12" idx="2"/>
          </p:cNvCxnSpPr>
          <p:nvPr/>
        </p:nvCxnSpPr>
        <p:spPr>
          <a:xfrm flipV="1">
            <a:off x="3674110" y="3840480"/>
            <a:ext cx="85090" cy="8115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184525" y="1689735"/>
            <a:ext cx="114935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Public Cloud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12" idx="0"/>
            <a:endCxn id="52" idx="2"/>
          </p:cNvCxnSpPr>
          <p:nvPr/>
        </p:nvCxnSpPr>
        <p:spPr>
          <a:xfrm flipV="1">
            <a:off x="3749675" y="2085975"/>
            <a:ext cx="0" cy="135826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6" idx="0"/>
          </p:cNvCxnSpPr>
          <p:nvPr/>
        </p:nvCxnSpPr>
        <p:spPr>
          <a:xfrm flipV="1">
            <a:off x="2045335" y="2105660"/>
            <a:ext cx="1560195" cy="5975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086350" y="5144135"/>
            <a:ext cx="1311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Access network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5086350" y="3804920"/>
            <a:ext cx="14998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Inter-MEC network</a:t>
            </a:r>
            <a:endParaRPr lang="zh-CN" altLang="en-US" sz="1200"/>
          </a:p>
        </p:txBody>
      </p:sp>
      <p:sp>
        <p:nvSpPr>
          <p:cNvPr id="58" name="文本框 57"/>
          <p:cNvSpPr txBox="1"/>
          <p:nvPr/>
        </p:nvSpPr>
        <p:spPr>
          <a:xfrm>
            <a:off x="5086350" y="2174240"/>
            <a:ext cx="1311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To Cloud network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6862445" y="4694555"/>
            <a:ext cx="659765" cy="361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UPF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702925" y="4694555"/>
            <a:ext cx="659765" cy="3619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UPF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69250" y="2703195"/>
            <a:ext cx="1149350" cy="500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BGP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sym typeface="+mn-ea"/>
              </a:rPr>
              <a:t>Inter-Operator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2" name="直接箭头连接符 61"/>
          <p:cNvCxnSpPr>
            <a:stCxn id="59" idx="3"/>
            <a:endCxn id="73" idx="1"/>
          </p:cNvCxnSpPr>
          <p:nvPr/>
        </p:nvCxnSpPr>
        <p:spPr>
          <a:xfrm>
            <a:off x="7522210" y="4875530"/>
            <a:ext cx="27305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0" idx="1"/>
            <a:endCxn id="74" idx="3"/>
          </p:cNvCxnSpPr>
          <p:nvPr/>
        </p:nvCxnSpPr>
        <p:spPr>
          <a:xfrm flipH="1">
            <a:off x="10500360" y="4875530"/>
            <a:ext cx="20256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862445" y="5751195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4" idx="0"/>
            <a:endCxn id="59" idx="2"/>
          </p:cNvCxnSpPr>
          <p:nvPr/>
        </p:nvCxnSpPr>
        <p:spPr>
          <a:xfrm flipV="1">
            <a:off x="7192645" y="5056505"/>
            <a:ext cx="0" cy="6946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702925" y="5751195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0" idx="2"/>
          </p:cNvCxnSpPr>
          <p:nvPr/>
        </p:nvCxnSpPr>
        <p:spPr>
          <a:xfrm flipV="1">
            <a:off x="11033125" y="5056505"/>
            <a:ext cx="0" cy="6946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808085" y="5843905"/>
            <a:ext cx="1063625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961755" y="5506085"/>
            <a:ext cx="6235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move</a:t>
            </a:r>
            <a:endParaRPr lang="en-US" altLang="zh-CN" sz="1000"/>
          </a:p>
        </p:txBody>
      </p:sp>
      <p:sp>
        <p:nvSpPr>
          <p:cNvPr id="70" name="矩形 69"/>
          <p:cNvSpPr/>
          <p:nvPr/>
        </p:nvSpPr>
        <p:spPr>
          <a:xfrm>
            <a:off x="6862445" y="522033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RAN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703560" y="5267325"/>
            <a:ext cx="659765" cy="1854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RAN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9351010" y="3408680"/>
            <a:ext cx="114935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sym typeface="+mn-ea"/>
              </a:rPr>
              <a:t>POP/Edge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sym typeface="+mn-ea"/>
              </a:rPr>
              <a:t>Cloud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95260" y="4695190"/>
            <a:ext cx="69850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825990" y="4695190"/>
            <a:ext cx="67437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3" idx="0"/>
            <a:endCxn id="61" idx="2"/>
          </p:cNvCxnSpPr>
          <p:nvPr/>
        </p:nvCxnSpPr>
        <p:spPr>
          <a:xfrm flipV="1">
            <a:off x="8144510" y="3203575"/>
            <a:ext cx="399415" cy="149161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4" idx="0"/>
            <a:endCxn id="61" idx="2"/>
          </p:cNvCxnSpPr>
          <p:nvPr/>
        </p:nvCxnSpPr>
        <p:spPr>
          <a:xfrm flipH="1" flipV="1">
            <a:off x="8543925" y="3203575"/>
            <a:ext cx="1619250" cy="149161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73" idx="0"/>
            <a:endCxn id="72" idx="2"/>
          </p:cNvCxnSpPr>
          <p:nvPr/>
        </p:nvCxnSpPr>
        <p:spPr>
          <a:xfrm flipV="1">
            <a:off x="8144510" y="3804920"/>
            <a:ext cx="1781175" cy="89027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4" idx="0"/>
            <a:endCxn id="72" idx="2"/>
          </p:cNvCxnSpPr>
          <p:nvPr/>
        </p:nvCxnSpPr>
        <p:spPr>
          <a:xfrm flipH="1" flipV="1">
            <a:off x="9925685" y="3804920"/>
            <a:ext cx="237490" cy="89027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673590" y="1689735"/>
            <a:ext cx="114935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sym typeface="+mn-ea"/>
              </a:rPr>
              <a:t>Public Cloud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2" idx="0"/>
            <a:endCxn id="79" idx="2"/>
          </p:cNvCxnSpPr>
          <p:nvPr/>
        </p:nvCxnSpPr>
        <p:spPr>
          <a:xfrm flipV="1">
            <a:off x="9925685" y="2085975"/>
            <a:ext cx="322580" cy="132270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0"/>
          </p:cNvCxnSpPr>
          <p:nvPr/>
        </p:nvCxnSpPr>
        <p:spPr>
          <a:xfrm flipV="1">
            <a:off x="8543925" y="2105660"/>
            <a:ext cx="1560195" cy="5975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8493760" y="6274435"/>
            <a:ext cx="1609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ym typeface="+mn-ea"/>
              </a:rPr>
              <a:t>Inter-Operator</a:t>
            </a:r>
            <a:endParaRPr lang="zh-CN" altLang="en-US" sz="1200"/>
          </a:p>
        </p:txBody>
      </p:sp>
      <p:sp>
        <p:nvSpPr>
          <p:cNvPr id="84" name="矩形 83"/>
          <p:cNvSpPr/>
          <p:nvPr/>
        </p:nvSpPr>
        <p:spPr>
          <a:xfrm>
            <a:off x="10885805" y="3408680"/>
            <a:ext cx="967105" cy="396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IXP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3" idx="0"/>
            <a:endCxn id="84" idx="2"/>
          </p:cNvCxnSpPr>
          <p:nvPr/>
        </p:nvCxnSpPr>
        <p:spPr>
          <a:xfrm flipV="1">
            <a:off x="8144510" y="3804920"/>
            <a:ext cx="3225165" cy="89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4" idx="0"/>
            <a:endCxn id="84" idx="2"/>
          </p:cNvCxnSpPr>
          <p:nvPr/>
        </p:nvCxnSpPr>
        <p:spPr>
          <a:xfrm flipV="1">
            <a:off x="10163175" y="3804920"/>
            <a:ext cx="1206500" cy="89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4" idx="0"/>
          </p:cNvCxnSpPr>
          <p:nvPr/>
        </p:nvCxnSpPr>
        <p:spPr>
          <a:xfrm flipH="1" flipV="1">
            <a:off x="10389235" y="2076450"/>
            <a:ext cx="980440" cy="133223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1040130" y="4697730"/>
            <a:ext cx="27241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997960" y="4668520"/>
            <a:ext cx="252730" cy="95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81" idx="0"/>
            <a:endCxn id="5" idx="0"/>
          </p:cNvCxnSpPr>
          <p:nvPr/>
        </p:nvCxnSpPr>
        <p:spPr>
          <a:xfrm rot="16200000" flipH="1">
            <a:off x="2623185" y="2730500"/>
            <a:ext cx="3175" cy="3840480"/>
          </a:xfrm>
          <a:prstGeom prst="bentConnector3">
            <a:avLst>
              <a:gd name="adj1" fmla="val -8330000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73380" y="4080510"/>
            <a:ext cx="12827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UPF</a:t>
            </a:r>
            <a:r>
              <a:rPr lang="zh-CN" altLang="en-US" sz="1000"/>
              <a:t> interconnection</a:t>
            </a:r>
            <a:endParaRPr lang="zh-CN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3040"/>
            <a:ext cx="10515600" cy="502285"/>
          </a:xfrm>
        </p:spPr>
        <p:txBody>
          <a:bodyPr>
            <a:noAutofit/>
          </a:bodyPr>
          <a:p>
            <a:r>
              <a:rPr lang="en-US" altLang="zh-CN" sz="2400"/>
              <a:t>Network Overview  ---  WIFI  (TODO)</a:t>
            </a:r>
            <a:endParaRPr lang="zh-CN" altLang="en-US" sz="2400"/>
          </a:p>
        </p:txBody>
      </p:sp>
      <p:sp>
        <p:nvSpPr>
          <p:cNvPr id="81" name="矩形 80"/>
          <p:cNvSpPr/>
          <p:nvPr/>
        </p:nvSpPr>
        <p:spPr>
          <a:xfrm>
            <a:off x="373380" y="4651375"/>
            <a:ext cx="659765" cy="3600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WIFI-AP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3860" y="4652010"/>
            <a:ext cx="659765" cy="358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WIFI-AP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0185" y="2703195"/>
            <a:ext cx="1149350" cy="5003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Gateway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Inner-Operator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81" idx="3"/>
            <a:endCxn id="13" idx="1"/>
          </p:cNvCxnSpPr>
          <p:nvPr/>
        </p:nvCxnSpPr>
        <p:spPr>
          <a:xfrm flipV="1">
            <a:off x="1033145" y="4831080"/>
            <a:ext cx="273050" cy="6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1"/>
            <a:endCxn id="14" idx="3"/>
          </p:cNvCxnSpPr>
          <p:nvPr/>
        </p:nvCxnSpPr>
        <p:spPr>
          <a:xfrm flipH="1">
            <a:off x="4011295" y="4831715"/>
            <a:ext cx="202565" cy="63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73380" y="5751195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0"/>
            <a:endCxn id="81" idx="2"/>
          </p:cNvCxnSpPr>
          <p:nvPr/>
        </p:nvCxnSpPr>
        <p:spPr>
          <a:xfrm flipV="1">
            <a:off x="703580" y="5011420"/>
            <a:ext cx="0" cy="7397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213860" y="5751195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9" idx="0"/>
            <a:endCxn id="5" idx="2"/>
          </p:cNvCxnSpPr>
          <p:nvPr/>
        </p:nvCxnSpPr>
        <p:spPr>
          <a:xfrm flipV="1">
            <a:off x="4544060" y="5010785"/>
            <a:ext cx="0" cy="74041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319020" y="5843905"/>
            <a:ext cx="1063625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319020" y="5506085"/>
            <a:ext cx="6229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move</a:t>
            </a:r>
            <a:endParaRPr lang="en-US" altLang="zh-CN" sz="1000"/>
          </a:p>
        </p:txBody>
      </p:sp>
      <p:sp>
        <p:nvSpPr>
          <p:cNvPr id="11" name="文本框 10"/>
          <p:cNvSpPr txBox="1"/>
          <p:nvPr/>
        </p:nvSpPr>
        <p:spPr>
          <a:xfrm>
            <a:off x="1995805" y="6274435"/>
            <a:ext cx="1609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Inner-Operator</a:t>
            </a:r>
            <a:endParaRPr lang="en-US" altLang="zh-CN" sz="1200"/>
          </a:p>
        </p:txBody>
      </p:sp>
      <p:sp>
        <p:nvSpPr>
          <p:cNvPr id="12" name="矩形 11"/>
          <p:cNvSpPr/>
          <p:nvPr/>
        </p:nvSpPr>
        <p:spPr>
          <a:xfrm>
            <a:off x="3184525" y="3444240"/>
            <a:ext cx="114935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POD/Edge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Cloud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6195" y="4650740"/>
            <a:ext cx="69850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6925" y="4652010"/>
            <a:ext cx="67437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13" idx="0"/>
            <a:endCxn id="6" idx="2"/>
          </p:cNvCxnSpPr>
          <p:nvPr/>
        </p:nvCxnSpPr>
        <p:spPr>
          <a:xfrm flipV="1">
            <a:off x="1655445" y="3203575"/>
            <a:ext cx="399415" cy="144716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4" idx="0"/>
            <a:endCxn id="6" idx="2"/>
          </p:cNvCxnSpPr>
          <p:nvPr/>
        </p:nvCxnSpPr>
        <p:spPr>
          <a:xfrm flipH="1" flipV="1">
            <a:off x="2054860" y="3203575"/>
            <a:ext cx="1619250" cy="144843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3" idx="0"/>
            <a:endCxn id="12" idx="2"/>
          </p:cNvCxnSpPr>
          <p:nvPr/>
        </p:nvCxnSpPr>
        <p:spPr>
          <a:xfrm flipV="1">
            <a:off x="1655445" y="3840480"/>
            <a:ext cx="2103755" cy="81026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4" idx="0"/>
            <a:endCxn id="12" idx="2"/>
          </p:cNvCxnSpPr>
          <p:nvPr/>
        </p:nvCxnSpPr>
        <p:spPr>
          <a:xfrm flipV="1">
            <a:off x="3674110" y="3840480"/>
            <a:ext cx="85090" cy="81153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184525" y="1689735"/>
            <a:ext cx="114935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Public cloud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12" idx="0"/>
            <a:endCxn id="52" idx="2"/>
          </p:cNvCxnSpPr>
          <p:nvPr/>
        </p:nvCxnSpPr>
        <p:spPr>
          <a:xfrm flipV="1">
            <a:off x="3749675" y="2085975"/>
            <a:ext cx="0" cy="135826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6" idx="0"/>
          </p:cNvCxnSpPr>
          <p:nvPr/>
        </p:nvCxnSpPr>
        <p:spPr>
          <a:xfrm flipV="1">
            <a:off x="2045335" y="2105660"/>
            <a:ext cx="1560195" cy="5975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086350" y="5144135"/>
            <a:ext cx="1139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Access network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5086350" y="3804920"/>
            <a:ext cx="1466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Inter-MEC network</a:t>
            </a:r>
            <a:endParaRPr lang="zh-CN" altLang="en-US" sz="1200"/>
          </a:p>
        </p:txBody>
      </p:sp>
      <p:sp>
        <p:nvSpPr>
          <p:cNvPr id="58" name="文本框 57"/>
          <p:cNvSpPr txBox="1"/>
          <p:nvPr/>
        </p:nvSpPr>
        <p:spPr>
          <a:xfrm>
            <a:off x="5086350" y="2174240"/>
            <a:ext cx="1353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To Cloud network</a:t>
            </a:r>
            <a:endParaRPr lang="en-US" altLang="zh-CN" sz="1200"/>
          </a:p>
        </p:txBody>
      </p:sp>
      <p:sp>
        <p:nvSpPr>
          <p:cNvPr id="59" name="矩形 58"/>
          <p:cNvSpPr/>
          <p:nvPr/>
        </p:nvSpPr>
        <p:spPr>
          <a:xfrm>
            <a:off x="6862445" y="4694555"/>
            <a:ext cx="659765" cy="361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WIFI-AP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702925" y="4694555"/>
            <a:ext cx="659765" cy="361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WIFI-AP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969250" y="2703195"/>
            <a:ext cx="1149350" cy="500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BGP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Inter-Operator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59" idx="3"/>
            <a:endCxn id="73" idx="1"/>
          </p:cNvCxnSpPr>
          <p:nvPr/>
        </p:nvCxnSpPr>
        <p:spPr>
          <a:xfrm>
            <a:off x="7522210" y="4875530"/>
            <a:ext cx="27305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0" idx="1"/>
            <a:endCxn id="74" idx="3"/>
          </p:cNvCxnSpPr>
          <p:nvPr/>
        </p:nvCxnSpPr>
        <p:spPr>
          <a:xfrm flipH="1">
            <a:off x="10500360" y="4875530"/>
            <a:ext cx="202565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862445" y="5751195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64" idx="0"/>
            <a:endCxn id="59" idx="2"/>
          </p:cNvCxnSpPr>
          <p:nvPr/>
        </p:nvCxnSpPr>
        <p:spPr>
          <a:xfrm flipV="1">
            <a:off x="7192645" y="5056505"/>
            <a:ext cx="0" cy="6946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10702925" y="5751195"/>
            <a:ext cx="65976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66" idx="0"/>
            <a:endCxn id="60" idx="2"/>
          </p:cNvCxnSpPr>
          <p:nvPr/>
        </p:nvCxnSpPr>
        <p:spPr>
          <a:xfrm flipV="1">
            <a:off x="11033125" y="5056505"/>
            <a:ext cx="0" cy="69469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8808085" y="5843905"/>
            <a:ext cx="1063625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961755" y="5506085"/>
            <a:ext cx="571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Move</a:t>
            </a:r>
            <a:endParaRPr lang="en-US" altLang="zh-CN" sz="1000"/>
          </a:p>
        </p:txBody>
      </p:sp>
      <p:sp>
        <p:nvSpPr>
          <p:cNvPr id="72" name="矩形 71"/>
          <p:cNvSpPr/>
          <p:nvPr/>
        </p:nvSpPr>
        <p:spPr>
          <a:xfrm>
            <a:off x="9351010" y="3408680"/>
            <a:ext cx="114935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  <a:sym typeface="+mn-ea"/>
              </a:rPr>
              <a:t>POD/Edge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sym typeface="+mn-ea"/>
              </a:rPr>
              <a:t>Cloud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795260" y="4695190"/>
            <a:ext cx="69850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825990" y="4695190"/>
            <a:ext cx="674370" cy="36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3" idx="0"/>
            <a:endCxn id="61" idx="2"/>
          </p:cNvCxnSpPr>
          <p:nvPr/>
        </p:nvCxnSpPr>
        <p:spPr>
          <a:xfrm flipV="1">
            <a:off x="8144510" y="3203575"/>
            <a:ext cx="399415" cy="149161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4" idx="0"/>
            <a:endCxn id="61" idx="2"/>
          </p:cNvCxnSpPr>
          <p:nvPr/>
        </p:nvCxnSpPr>
        <p:spPr>
          <a:xfrm flipH="1" flipV="1">
            <a:off x="8543925" y="3203575"/>
            <a:ext cx="1619250" cy="149161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73" idx="0"/>
            <a:endCxn id="72" idx="2"/>
          </p:cNvCxnSpPr>
          <p:nvPr/>
        </p:nvCxnSpPr>
        <p:spPr>
          <a:xfrm flipV="1">
            <a:off x="8144510" y="3804920"/>
            <a:ext cx="1781175" cy="89027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4" idx="0"/>
            <a:endCxn id="72" idx="2"/>
          </p:cNvCxnSpPr>
          <p:nvPr/>
        </p:nvCxnSpPr>
        <p:spPr>
          <a:xfrm flipH="1" flipV="1">
            <a:off x="9925685" y="3804920"/>
            <a:ext cx="237490" cy="89027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673590" y="1689735"/>
            <a:ext cx="1149350" cy="3962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Public Cloud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2" idx="0"/>
            <a:endCxn id="79" idx="2"/>
          </p:cNvCxnSpPr>
          <p:nvPr/>
        </p:nvCxnSpPr>
        <p:spPr>
          <a:xfrm flipV="1">
            <a:off x="9925685" y="2085975"/>
            <a:ext cx="322580" cy="132270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0"/>
          </p:cNvCxnSpPr>
          <p:nvPr/>
        </p:nvCxnSpPr>
        <p:spPr>
          <a:xfrm flipV="1">
            <a:off x="8543925" y="2105660"/>
            <a:ext cx="1560195" cy="59753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8493760" y="6274435"/>
            <a:ext cx="1609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Inter-Operator</a:t>
            </a:r>
            <a:endParaRPr lang="en-US" altLang="zh-CN" sz="1200"/>
          </a:p>
        </p:txBody>
      </p:sp>
      <p:sp>
        <p:nvSpPr>
          <p:cNvPr id="84" name="矩形 83"/>
          <p:cNvSpPr/>
          <p:nvPr/>
        </p:nvSpPr>
        <p:spPr>
          <a:xfrm>
            <a:off x="10885805" y="3408680"/>
            <a:ext cx="967105" cy="3962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IXP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3" idx="0"/>
            <a:endCxn id="84" idx="2"/>
          </p:cNvCxnSpPr>
          <p:nvPr/>
        </p:nvCxnSpPr>
        <p:spPr>
          <a:xfrm flipV="1">
            <a:off x="8144510" y="3804920"/>
            <a:ext cx="3225165" cy="89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4" idx="0"/>
            <a:endCxn id="84" idx="2"/>
          </p:cNvCxnSpPr>
          <p:nvPr/>
        </p:nvCxnSpPr>
        <p:spPr>
          <a:xfrm flipV="1">
            <a:off x="10163175" y="3804920"/>
            <a:ext cx="1206500" cy="890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84" idx="0"/>
          </p:cNvCxnSpPr>
          <p:nvPr/>
        </p:nvCxnSpPr>
        <p:spPr>
          <a:xfrm flipH="1" flipV="1">
            <a:off x="10389235" y="2076450"/>
            <a:ext cx="980440" cy="133223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81" idx="0"/>
            <a:endCxn id="5" idx="0"/>
          </p:cNvCxnSpPr>
          <p:nvPr/>
        </p:nvCxnSpPr>
        <p:spPr>
          <a:xfrm rot="16200000" flipH="1">
            <a:off x="2623185" y="2731135"/>
            <a:ext cx="3175" cy="3840480"/>
          </a:xfrm>
          <a:prstGeom prst="bentConnector3">
            <a:avLst>
              <a:gd name="adj1" fmla="val -8550000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1005205" y="4693285"/>
            <a:ext cx="297180" cy="95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005580" y="4683760"/>
            <a:ext cx="229870" cy="95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9" idx="0"/>
            <a:endCxn id="60" idx="0"/>
          </p:cNvCxnSpPr>
          <p:nvPr/>
        </p:nvCxnSpPr>
        <p:spPr>
          <a:xfrm rot="16200000">
            <a:off x="9112885" y="2774315"/>
            <a:ext cx="3175" cy="3840480"/>
          </a:xfrm>
          <a:prstGeom prst="bentConnector3">
            <a:avLst>
              <a:gd name="adj1" fmla="val 7550000"/>
            </a:avLst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7523480" y="4751070"/>
            <a:ext cx="2679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513695" y="4751070"/>
            <a:ext cx="19177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1780" y="4027805"/>
            <a:ext cx="1030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Mesh network</a:t>
            </a:r>
            <a:endParaRPr lang="zh-CN" altLang="en-US" sz="1000"/>
          </a:p>
        </p:txBody>
      </p:sp>
      <p:sp>
        <p:nvSpPr>
          <p:cNvPr id="4" name="文本框 3"/>
          <p:cNvSpPr txBox="1"/>
          <p:nvPr/>
        </p:nvSpPr>
        <p:spPr>
          <a:xfrm>
            <a:off x="6938645" y="4080510"/>
            <a:ext cx="1030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Mesh network</a:t>
            </a:r>
            <a:endParaRPr lang="zh-CN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77470"/>
            <a:ext cx="11052175" cy="388620"/>
          </a:xfrm>
        </p:spPr>
        <p:txBody>
          <a:bodyPr>
            <a:noAutofit/>
          </a:bodyPr>
          <a:p>
            <a:r>
              <a:rPr lang="en-US" altLang="zh-CN" sz="2800"/>
              <a:t>Use Case </a:t>
            </a:r>
            <a:r>
              <a:rPr lang="en-US" altLang="zh-CN" sz="2800">
                <a:sym typeface="+mn-ea"/>
              </a:rPr>
              <a:t>Overview: UE moving</a:t>
            </a:r>
            <a:endParaRPr lang="en-US" altLang="zh-CN" sz="2800">
              <a:sym typeface="+mn-ea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0634980" y="2071370"/>
            <a:ext cx="388620" cy="116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0634345" y="2314575"/>
            <a:ext cx="388620" cy="116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10634345" y="2581910"/>
            <a:ext cx="388620" cy="116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1172190" y="1988185"/>
            <a:ext cx="8235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Operator1</a:t>
            </a:r>
            <a:endParaRPr lang="en-US" altLang="zh-CN" sz="1000"/>
          </a:p>
        </p:txBody>
      </p:sp>
      <p:sp>
        <p:nvSpPr>
          <p:cNvPr id="129" name="文本框 128"/>
          <p:cNvSpPr txBox="1"/>
          <p:nvPr/>
        </p:nvSpPr>
        <p:spPr>
          <a:xfrm>
            <a:off x="11165205" y="2249805"/>
            <a:ext cx="8235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Operator2</a:t>
            </a:r>
            <a:endParaRPr lang="en-US" altLang="zh-CN" sz="1000"/>
          </a:p>
        </p:txBody>
      </p:sp>
      <p:sp>
        <p:nvSpPr>
          <p:cNvPr id="130" name="文本框 129"/>
          <p:cNvSpPr txBox="1"/>
          <p:nvPr/>
        </p:nvSpPr>
        <p:spPr>
          <a:xfrm>
            <a:off x="11172190" y="2523490"/>
            <a:ext cx="8235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Cloud</a:t>
            </a:r>
            <a:endParaRPr lang="en-US" altLang="zh-CN" sz="1000"/>
          </a:p>
        </p:txBody>
      </p:sp>
      <p:sp>
        <p:nvSpPr>
          <p:cNvPr id="4" name="矩形 3"/>
          <p:cNvSpPr/>
          <p:nvPr/>
        </p:nvSpPr>
        <p:spPr>
          <a:xfrm>
            <a:off x="300990" y="1706245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990" y="1343025"/>
            <a:ext cx="646430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990" y="737870"/>
            <a:ext cx="646430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" y="763905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99210" y="1343025"/>
            <a:ext cx="646430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9210" y="737870"/>
            <a:ext cx="646430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95095" y="773430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99210" y="1706245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903605" y="1822450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495935" y="949325"/>
            <a:ext cx="118745" cy="756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0"/>
            <a:endCxn id="10" idx="2"/>
          </p:cNvCxnSpPr>
          <p:nvPr/>
        </p:nvCxnSpPr>
        <p:spPr>
          <a:xfrm flipV="1">
            <a:off x="1494155" y="958850"/>
            <a:ext cx="119380" cy="747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488565" y="1710055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88565" y="1346835"/>
            <a:ext cx="646430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88565" y="741680"/>
            <a:ext cx="646430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83815" y="777240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87420" y="1346835"/>
            <a:ext cx="646430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487420" y="741680"/>
            <a:ext cx="646430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487420" y="1710055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091180" y="1826260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0" idx="0"/>
            <a:endCxn id="43" idx="2"/>
          </p:cNvCxnSpPr>
          <p:nvPr/>
        </p:nvCxnSpPr>
        <p:spPr>
          <a:xfrm flipV="1">
            <a:off x="2683510" y="962660"/>
            <a:ext cx="118745" cy="747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任意多边形 50"/>
          <p:cNvSpPr/>
          <p:nvPr/>
        </p:nvSpPr>
        <p:spPr>
          <a:xfrm>
            <a:off x="2925445" y="1006475"/>
            <a:ext cx="859155" cy="718820"/>
          </a:xfrm>
          <a:custGeom>
            <a:avLst/>
            <a:gdLst>
              <a:gd name="connisteX0" fmla="*/ 1083521 w 1202328"/>
              <a:gd name="connsiteY0" fmla="*/ 1725295 h 1725295"/>
              <a:gd name="connisteX1" fmla="*/ 1093046 w 1202328"/>
              <a:gd name="connsiteY1" fmla="*/ 1648460 h 1725295"/>
              <a:gd name="connisteX2" fmla="*/ 1122256 w 1202328"/>
              <a:gd name="connsiteY2" fmla="*/ 1571625 h 1725295"/>
              <a:gd name="connisteX3" fmla="*/ 1131781 w 1202328"/>
              <a:gd name="connsiteY3" fmla="*/ 1494790 h 1725295"/>
              <a:gd name="connisteX4" fmla="*/ 1141306 w 1202328"/>
              <a:gd name="connsiteY4" fmla="*/ 1428115 h 1725295"/>
              <a:gd name="connisteX5" fmla="*/ 1150831 w 1202328"/>
              <a:gd name="connsiteY5" fmla="*/ 1360805 h 1725295"/>
              <a:gd name="connisteX6" fmla="*/ 1169881 w 1202328"/>
              <a:gd name="connsiteY6" fmla="*/ 1283970 h 1725295"/>
              <a:gd name="connisteX7" fmla="*/ 1179406 w 1202328"/>
              <a:gd name="connsiteY7" fmla="*/ 1217295 h 1725295"/>
              <a:gd name="connisteX8" fmla="*/ 1188931 w 1202328"/>
              <a:gd name="connsiteY8" fmla="*/ 1140460 h 1725295"/>
              <a:gd name="connisteX9" fmla="*/ 1198456 w 1202328"/>
              <a:gd name="connsiteY9" fmla="*/ 1073150 h 1725295"/>
              <a:gd name="connisteX10" fmla="*/ 1131781 w 1202328"/>
              <a:gd name="connsiteY10" fmla="*/ 1025525 h 1725295"/>
              <a:gd name="connisteX11" fmla="*/ 1035896 w 1202328"/>
              <a:gd name="connsiteY11" fmla="*/ 1025525 h 1725295"/>
              <a:gd name="connisteX12" fmla="*/ 949536 w 1202328"/>
              <a:gd name="connsiteY12" fmla="*/ 1025525 h 1725295"/>
              <a:gd name="connisteX13" fmla="*/ 882226 w 1202328"/>
              <a:gd name="connsiteY13" fmla="*/ 1016000 h 1725295"/>
              <a:gd name="connisteX14" fmla="*/ 806026 w 1202328"/>
              <a:gd name="connsiteY14" fmla="*/ 1016000 h 1725295"/>
              <a:gd name="connisteX15" fmla="*/ 700616 w 1202328"/>
              <a:gd name="connsiteY15" fmla="*/ 1016000 h 1725295"/>
              <a:gd name="connisteX16" fmla="*/ 614256 w 1202328"/>
              <a:gd name="connsiteY16" fmla="*/ 1016000 h 1725295"/>
              <a:gd name="connisteX17" fmla="*/ 537421 w 1202328"/>
              <a:gd name="connsiteY17" fmla="*/ 1016000 h 1725295"/>
              <a:gd name="connisteX18" fmla="*/ 470111 w 1202328"/>
              <a:gd name="connsiteY18" fmla="*/ 1016000 h 1725295"/>
              <a:gd name="connisteX19" fmla="*/ 403436 w 1202328"/>
              <a:gd name="connsiteY19" fmla="*/ 1016000 h 1725295"/>
              <a:gd name="connisteX20" fmla="*/ 326601 w 1202328"/>
              <a:gd name="connsiteY20" fmla="*/ 1016000 h 1725295"/>
              <a:gd name="connisteX21" fmla="*/ 249766 w 1202328"/>
              <a:gd name="connsiteY21" fmla="*/ 1016000 h 1725295"/>
              <a:gd name="connisteX22" fmla="*/ 172931 w 1202328"/>
              <a:gd name="connsiteY22" fmla="*/ 1016000 h 1725295"/>
              <a:gd name="connisteX23" fmla="*/ 77046 w 1202328"/>
              <a:gd name="connsiteY23" fmla="*/ 1025525 h 1725295"/>
              <a:gd name="connisteX24" fmla="*/ 10371 w 1202328"/>
              <a:gd name="connsiteY24" fmla="*/ 977265 h 1725295"/>
              <a:gd name="connisteX25" fmla="*/ 10371 w 1202328"/>
              <a:gd name="connsiteY25" fmla="*/ 910590 h 1725295"/>
              <a:gd name="connisteX26" fmla="*/ 10371 w 1202328"/>
              <a:gd name="connsiteY26" fmla="*/ 833755 h 1725295"/>
              <a:gd name="connisteX27" fmla="*/ 10371 w 1202328"/>
              <a:gd name="connsiteY27" fmla="*/ 766445 h 1725295"/>
              <a:gd name="connisteX28" fmla="*/ 10371 w 1202328"/>
              <a:gd name="connsiteY28" fmla="*/ 680085 h 1725295"/>
              <a:gd name="connisteX29" fmla="*/ 10371 w 1202328"/>
              <a:gd name="connsiteY29" fmla="*/ 603885 h 1725295"/>
              <a:gd name="connisteX30" fmla="*/ 10371 w 1202328"/>
              <a:gd name="connsiteY30" fmla="*/ 536575 h 1725295"/>
              <a:gd name="connisteX31" fmla="*/ 10371 w 1202328"/>
              <a:gd name="connsiteY31" fmla="*/ 469265 h 1725295"/>
              <a:gd name="connisteX32" fmla="*/ 10371 w 1202328"/>
              <a:gd name="connsiteY32" fmla="*/ 344805 h 1725295"/>
              <a:gd name="connisteX33" fmla="*/ 10371 w 1202328"/>
              <a:gd name="connsiteY33" fmla="*/ 277495 h 1725295"/>
              <a:gd name="connisteX34" fmla="*/ 10371 w 1202328"/>
              <a:gd name="connsiteY34" fmla="*/ 210820 h 1725295"/>
              <a:gd name="connisteX35" fmla="*/ 10371 w 1202328"/>
              <a:gd name="connsiteY35" fmla="*/ 143510 h 1725295"/>
              <a:gd name="connisteX36" fmla="*/ 846 w 1202328"/>
              <a:gd name="connsiteY36" fmla="*/ 66675 h 1725295"/>
              <a:gd name="connisteX37" fmla="*/ 846 w 1202328"/>
              <a:gd name="connsiteY37" fmla="*/ 0 h 17252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1202329" h="1725295">
                <a:moveTo>
                  <a:pt x="1083522" y="1725295"/>
                </a:moveTo>
                <a:cubicBezTo>
                  <a:pt x="1084792" y="1711325"/>
                  <a:pt x="1085427" y="1678940"/>
                  <a:pt x="1093047" y="1648460"/>
                </a:cubicBezTo>
                <a:cubicBezTo>
                  <a:pt x="1100667" y="1617980"/>
                  <a:pt x="1114637" y="1602105"/>
                  <a:pt x="1122257" y="1571625"/>
                </a:cubicBezTo>
                <a:cubicBezTo>
                  <a:pt x="1129877" y="1541145"/>
                  <a:pt x="1127972" y="1523365"/>
                  <a:pt x="1131782" y="1494790"/>
                </a:cubicBezTo>
                <a:cubicBezTo>
                  <a:pt x="1135592" y="1466215"/>
                  <a:pt x="1137497" y="1454785"/>
                  <a:pt x="1141307" y="1428115"/>
                </a:cubicBezTo>
                <a:cubicBezTo>
                  <a:pt x="1145117" y="1401445"/>
                  <a:pt x="1145117" y="1389380"/>
                  <a:pt x="1150832" y="1360805"/>
                </a:cubicBezTo>
                <a:cubicBezTo>
                  <a:pt x="1156547" y="1332230"/>
                  <a:pt x="1164167" y="1312545"/>
                  <a:pt x="1169882" y="1283970"/>
                </a:cubicBezTo>
                <a:cubicBezTo>
                  <a:pt x="1175597" y="1255395"/>
                  <a:pt x="1175597" y="1245870"/>
                  <a:pt x="1179407" y="1217295"/>
                </a:cubicBezTo>
                <a:cubicBezTo>
                  <a:pt x="1183217" y="1188720"/>
                  <a:pt x="1185122" y="1169035"/>
                  <a:pt x="1188932" y="1140460"/>
                </a:cubicBezTo>
                <a:cubicBezTo>
                  <a:pt x="1192742" y="1111885"/>
                  <a:pt x="1209887" y="1096010"/>
                  <a:pt x="1198457" y="1073150"/>
                </a:cubicBezTo>
                <a:cubicBezTo>
                  <a:pt x="1187027" y="1050290"/>
                  <a:pt x="1164167" y="1035050"/>
                  <a:pt x="1131782" y="1025525"/>
                </a:cubicBezTo>
                <a:cubicBezTo>
                  <a:pt x="1099397" y="1016000"/>
                  <a:pt x="1072092" y="1025525"/>
                  <a:pt x="1035897" y="1025525"/>
                </a:cubicBezTo>
                <a:cubicBezTo>
                  <a:pt x="999702" y="1025525"/>
                  <a:pt x="980017" y="1027430"/>
                  <a:pt x="949537" y="1025525"/>
                </a:cubicBezTo>
                <a:cubicBezTo>
                  <a:pt x="919057" y="1023620"/>
                  <a:pt x="910802" y="1017905"/>
                  <a:pt x="882227" y="1016000"/>
                </a:cubicBezTo>
                <a:cubicBezTo>
                  <a:pt x="853652" y="1014095"/>
                  <a:pt x="842222" y="1016000"/>
                  <a:pt x="806027" y="1016000"/>
                </a:cubicBezTo>
                <a:cubicBezTo>
                  <a:pt x="769832" y="1016000"/>
                  <a:pt x="738717" y="1016000"/>
                  <a:pt x="700617" y="1016000"/>
                </a:cubicBezTo>
                <a:cubicBezTo>
                  <a:pt x="662517" y="1016000"/>
                  <a:pt x="646642" y="1016000"/>
                  <a:pt x="614257" y="1016000"/>
                </a:cubicBezTo>
                <a:cubicBezTo>
                  <a:pt x="581872" y="1016000"/>
                  <a:pt x="565997" y="1016000"/>
                  <a:pt x="537422" y="1016000"/>
                </a:cubicBezTo>
                <a:cubicBezTo>
                  <a:pt x="508847" y="1016000"/>
                  <a:pt x="496782" y="1016000"/>
                  <a:pt x="470112" y="1016000"/>
                </a:cubicBezTo>
                <a:cubicBezTo>
                  <a:pt x="443442" y="1016000"/>
                  <a:pt x="432012" y="1016000"/>
                  <a:pt x="403437" y="1016000"/>
                </a:cubicBezTo>
                <a:cubicBezTo>
                  <a:pt x="374862" y="1016000"/>
                  <a:pt x="357082" y="1016000"/>
                  <a:pt x="326602" y="1016000"/>
                </a:cubicBezTo>
                <a:cubicBezTo>
                  <a:pt x="296122" y="1016000"/>
                  <a:pt x="280247" y="1016000"/>
                  <a:pt x="249767" y="1016000"/>
                </a:cubicBezTo>
                <a:cubicBezTo>
                  <a:pt x="219287" y="1016000"/>
                  <a:pt x="207222" y="1014095"/>
                  <a:pt x="172932" y="1016000"/>
                </a:cubicBezTo>
                <a:cubicBezTo>
                  <a:pt x="138642" y="1017905"/>
                  <a:pt x="109432" y="1033145"/>
                  <a:pt x="77047" y="1025525"/>
                </a:cubicBezTo>
                <a:cubicBezTo>
                  <a:pt x="44662" y="1017905"/>
                  <a:pt x="23707" y="1000125"/>
                  <a:pt x="10372" y="977265"/>
                </a:cubicBezTo>
                <a:cubicBezTo>
                  <a:pt x="-2963" y="954405"/>
                  <a:pt x="10372" y="939165"/>
                  <a:pt x="10372" y="910590"/>
                </a:cubicBezTo>
                <a:cubicBezTo>
                  <a:pt x="10372" y="882015"/>
                  <a:pt x="10372" y="862330"/>
                  <a:pt x="10372" y="833755"/>
                </a:cubicBezTo>
                <a:cubicBezTo>
                  <a:pt x="10372" y="805180"/>
                  <a:pt x="10372" y="796925"/>
                  <a:pt x="10372" y="766445"/>
                </a:cubicBezTo>
                <a:cubicBezTo>
                  <a:pt x="10372" y="735965"/>
                  <a:pt x="10372" y="712470"/>
                  <a:pt x="10372" y="680085"/>
                </a:cubicBezTo>
                <a:cubicBezTo>
                  <a:pt x="10372" y="647700"/>
                  <a:pt x="10372" y="632460"/>
                  <a:pt x="10372" y="603885"/>
                </a:cubicBezTo>
                <a:cubicBezTo>
                  <a:pt x="10372" y="575310"/>
                  <a:pt x="10372" y="563245"/>
                  <a:pt x="10372" y="536575"/>
                </a:cubicBezTo>
                <a:cubicBezTo>
                  <a:pt x="10372" y="509905"/>
                  <a:pt x="10372" y="507365"/>
                  <a:pt x="10372" y="469265"/>
                </a:cubicBezTo>
                <a:cubicBezTo>
                  <a:pt x="10372" y="431165"/>
                  <a:pt x="10372" y="382905"/>
                  <a:pt x="10372" y="344805"/>
                </a:cubicBezTo>
                <a:cubicBezTo>
                  <a:pt x="10372" y="306705"/>
                  <a:pt x="10372" y="304165"/>
                  <a:pt x="10372" y="277495"/>
                </a:cubicBezTo>
                <a:cubicBezTo>
                  <a:pt x="10372" y="250825"/>
                  <a:pt x="10372" y="237490"/>
                  <a:pt x="10372" y="210820"/>
                </a:cubicBezTo>
                <a:cubicBezTo>
                  <a:pt x="10372" y="184150"/>
                  <a:pt x="12277" y="172085"/>
                  <a:pt x="10372" y="143510"/>
                </a:cubicBezTo>
                <a:cubicBezTo>
                  <a:pt x="8467" y="114935"/>
                  <a:pt x="2752" y="95250"/>
                  <a:pt x="847" y="66675"/>
                </a:cubicBezTo>
                <a:cubicBezTo>
                  <a:pt x="-1058" y="38100"/>
                  <a:pt x="847" y="12065"/>
                  <a:pt x="847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4550410" y="1706245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50410" y="1343025"/>
            <a:ext cx="646430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550410" y="737870"/>
            <a:ext cx="646430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45660" y="782955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549900" y="1343025"/>
            <a:ext cx="646430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549900" y="737870"/>
            <a:ext cx="646430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49900" y="1706245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5153660" y="1822450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2" idx="0"/>
            <a:endCxn id="55" idx="2"/>
          </p:cNvCxnSpPr>
          <p:nvPr/>
        </p:nvCxnSpPr>
        <p:spPr>
          <a:xfrm flipV="1">
            <a:off x="4745355" y="968375"/>
            <a:ext cx="118745" cy="737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任意多边形 61"/>
          <p:cNvSpPr/>
          <p:nvPr/>
        </p:nvSpPr>
        <p:spPr>
          <a:xfrm>
            <a:off x="4945380" y="1008380"/>
            <a:ext cx="945515" cy="704850"/>
          </a:xfrm>
          <a:custGeom>
            <a:avLst/>
            <a:gdLst>
              <a:gd name="connisteX0" fmla="*/ 1152048 w 1322557"/>
              <a:gd name="connsiteY0" fmla="*/ 1772920 h 1772920"/>
              <a:gd name="connisteX1" fmla="*/ 1152048 w 1322557"/>
              <a:gd name="connsiteY1" fmla="*/ 1677035 h 1772920"/>
              <a:gd name="connisteX2" fmla="*/ 1161573 w 1322557"/>
              <a:gd name="connsiteY2" fmla="*/ 1591310 h 1772920"/>
              <a:gd name="connisteX3" fmla="*/ 1171098 w 1322557"/>
              <a:gd name="connsiteY3" fmla="*/ 1485900 h 1772920"/>
              <a:gd name="connisteX4" fmla="*/ 1180623 w 1322557"/>
              <a:gd name="connsiteY4" fmla="*/ 1418590 h 1772920"/>
              <a:gd name="connisteX5" fmla="*/ 1190148 w 1322557"/>
              <a:gd name="connsiteY5" fmla="*/ 1332230 h 1772920"/>
              <a:gd name="connisteX6" fmla="*/ 1199673 w 1322557"/>
              <a:gd name="connsiteY6" fmla="*/ 1226820 h 1772920"/>
              <a:gd name="connisteX7" fmla="*/ 1199673 w 1322557"/>
              <a:gd name="connsiteY7" fmla="*/ 1140460 h 1772920"/>
              <a:gd name="connisteX8" fmla="*/ 1218723 w 1322557"/>
              <a:gd name="connsiteY8" fmla="*/ 1063625 h 1772920"/>
              <a:gd name="connisteX9" fmla="*/ 1218723 w 1322557"/>
              <a:gd name="connsiteY9" fmla="*/ 996950 h 1772920"/>
              <a:gd name="connisteX10" fmla="*/ 1238408 w 1322557"/>
              <a:gd name="connsiteY10" fmla="*/ 920115 h 1772920"/>
              <a:gd name="connisteX11" fmla="*/ 1247933 w 1322557"/>
              <a:gd name="connsiteY11" fmla="*/ 852805 h 1772920"/>
              <a:gd name="connisteX12" fmla="*/ 1257458 w 1322557"/>
              <a:gd name="connsiteY12" fmla="*/ 786130 h 1772920"/>
              <a:gd name="connisteX13" fmla="*/ 1266983 w 1322557"/>
              <a:gd name="connsiteY13" fmla="*/ 718820 h 1772920"/>
              <a:gd name="connisteX14" fmla="*/ 1276508 w 1322557"/>
              <a:gd name="connsiteY14" fmla="*/ 651510 h 1772920"/>
              <a:gd name="connisteX15" fmla="*/ 1286033 w 1322557"/>
              <a:gd name="connsiteY15" fmla="*/ 575310 h 1772920"/>
              <a:gd name="connisteX16" fmla="*/ 1295558 w 1322557"/>
              <a:gd name="connsiteY16" fmla="*/ 508000 h 1772920"/>
              <a:gd name="connisteX17" fmla="*/ 1305083 w 1322557"/>
              <a:gd name="connsiteY17" fmla="*/ 440690 h 1772920"/>
              <a:gd name="connisteX18" fmla="*/ 1314608 w 1322557"/>
              <a:gd name="connsiteY18" fmla="*/ 374015 h 1772920"/>
              <a:gd name="connisteX19" fmla="*/ 1199673 w 1322557"/>
              <a:gd name="connsiteY19" fmla="*/ 325755 h 1772920"/>
              <a:gd name="connisteX20" fmla="*/ 1122838 w 1322557"/>
              <a:gd name="connsiteY20" fmla="*/ 325755 h 1772920"/>
              <a:gd name="connisteX21" fmla="*/ 1056163 w 1322557"/>
              <a:gd name="connsiteY21" fmla="*/ 325755 h 1772920"/>
              <a:gd name="connisteX22" fmla="*/ 988853 w 1322557"/>
              <a:gd name="connsiteY22" fmla="*/ 325755 h 1772920"/>
              <a:gd name="connisteX23" fmla="*/ 922178 w 1322557"/>
              <a:gd name="connsiteY23" fmla="*/ 325755 h 1772920"/>
              <a:gd name="connisteX24" fmla="*/ 797083 w 1322557"/>
              <a:gd name="connsiteY24" fmla="*/ 325755 h 1772920"/>
              <a:gd name="connisteX25" fmla="*/ 691673 w 1322557"/>
              <a:gd name="connsiteY25" fmla="*/ 325755 h 1772920"/>
              <a:gd name="connisteX26" fmla="*/ 614838 w 1322557"/>
              <a:gd name="connsiteY26" fmla="*/ 325755 h 1772920"/>
              <a:gd name="connisteX27" fmla="*/ 509428 w 1322557"/>
              <a:gd name="connsiteY27" fmla="*/ 325755 h 1772920"/>
              <a:gd name="connisteX28" fmla="*/ 433228 w 1322557"/>
              <a:gd name="connsiteY28" fmla="*/ 325755 h 1772920"/>
              <a:gd name="connisteX29" fmla="*/ 356393 w 1322557"/>
              <a:gd name="connsiteY29" fmla="*/ 325755 h 1772920"/>
              <a:gd name="connisteX30" fmla="*/ 250983 w 1322557"/>
              <a:gd name="connsiteY30" fmla="*/ 325755 h 1772920"/>
              <a:gd name="connisteX31" fmla="*/ 174148 w 1322557"/>
              <a:gd name="connsiteY31" fmla="*/ 335280 h 1772920"/>
              <a:gd name="connisteX32" fmla="*/ 106838 w 1322557"/>
              <a:gd name="connsiteY32" fmla="*/ 335280 h 1772920"/>
              <a:gd name="connisteX33" fmla="*/ 40163 w 1322557"/>
              <a:gd name="connsiteY33" fmla="*/ 344805 h 1772920"/>
              <a:gd name="connisteX34" fmla="*/ 11588 w 1322557"/>
              <a:gd name="connsiteY34" fmla="*/ 278130 h 1772920"/>
              <a:gd name="connisteX35" fmla="*/ 1428 w 1322557"/>
              <a:gd name="connsiteY35" fmla="*/ 210820 h 1772920"/>
              <a:gd name="connisteX36" fmla="*/ 1428 w 1322557"/>
              <a:gd name="connsiteY36" fmla="*/ 143510 h 1772920"/>
              <a:gd name="connisteX37" fmla="*/ 11588 w 1322557"/>
              <a:gd name="connsiteY37" fmla="*/ 76835 h 1772920"/>
              <a:gd name="connisteX38" fmla="*/ 21113 w 1322557"/>
              <a:gd name="connsiteY38" fmla="*/ 0 h 17729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</a:cxnLst>
            <a:rect l="l" t="t" r="r" b="b"/>
            <a:pathLst>
              <a:path w="1322558" h="1772920">
                <a:moveTo>
                  <a:pt x="1152049" y="1772920"/>
                </a:moveTo>
                <a:cubicBezTo>
                  <a:pt x="1152049" y="1755140"/>
                  <a:pt x="1150144" y="1713230"/>
                  <a:pt x="1152049" y="1677035"/>
                </a:cubicBezTo>
                <a:cubicBezTo>
                  <a:pt x="1153954" y="1640840"/>
                  <a:pt x="1157764" y="1629410"/>
                  <a:pt x="1161574" y="1591310"/>
                </a:cubicBezTo>
                <a:cubicBezTo>
                  <a:pt x="1165384" y="1553210"/>
                  <a:pt x="1167289" y="1520190"/>
                  <a:pt x="1171099" y="1485900"/>
                </a:cubicBezTo>
                <a:cubicBezTo>
                  <a:pt x="1174909" y="1451610"/>
                  <a:pt x="1176814" y="1449070"/>
                  <a:pt x="1180624" y="1418590"/>
                </a:cubicBezTo>
                <a:cubicBezTo>
                  <a:pt x="1184434" y="1388110"/>
                  <a:pt x="1186339" y="1370330"/>
                  <a:pt x="1190149" y="1332230"/>
                </a:cubicBezTo>
                <a:cubicBezTo>
                  <a:pt x="1193959" y="1294130"/>
                  <a:pt x="1197769" y="1264920"/>
                  <a:pt x="1199674" y="1226820"/>
                </a:cubicBezTo>
                <a:cubicBezTo>
                  <a:pt x="1201579" y="1188720"/>
                  <a:pt x="1195864" y="1172845"/>
                  <a:pt x="1199674" y="1140460"/>
                </a:cubicBezTo>
                <a:cubicBezTo>
                  <a:pt x="1203484" y="1108075"/>
                  <a:pt x="1214914" y="1092200"/>
                  <a:pt x="1218724" y="1063625"/>
                </a:cubicBezTo>
                <a:cubicBezTo>
                  <a:pt x="1222534" y="1035050"/>
                  <a:pt x="1214914" y="1025525"/>
                  <a:pt x="1218724" y="996950"/>
                </a:cubicBezTo>
                <a:cubicBezTo>
                  <a:pt x="1222534" y="968375"/>
                  <a:pt x="1232694" y="948690"/>
                  <a:pt x="1238409" y="920115"/>
                </a:cubicBezTo>
                <a:cubicBezTo>
                  <a:pt x="1244124" y="891540"/>
                  <a:pt x="1244124" y="879475"/>
                  <a:pt x="1247934" y="852805"/>
                </a:cubicBezTo>
                <a:cubicBezTo>
                  <a:pt x="1251744" y="826135"/>
                  <a:pt x="1253649" y="812800"/>
                  <a:pt x="1257459" y="786130"/>
                </a:cubicBezTo>
                <a:cubicBezTo>
                  <a:pt x="1261269" y="759460"/>
                  <a:pt x="1263174" y="745490"/>
                  <a:pt x="1266984" y="718820"/>
                </a:cubicBezTo>
                <a:cubicBezTo>
                  <a:pt x="1270794" y="692150"/>
                  <a:pt x="1272699" y="680085"/>
                  <a:pt x="1276509" y="651510"/>
                </a:cubicBezTo>
                <a:cubicBezTo>
                  <a:pt x="1280319" y="622935"/>
                  <a:pt x="1282224" y="603885"/>
                  <a:pt x="1286034" y="575310"/>
                </a:cubicBezTo>
                <a:cubicBezTo>
                  <a:pt x="1289844" y="546735"/>
                  <a:pt x="1291749" y="534670"/>
                  <a:pt x="1295559" y="508000"/>
                </a:cubicBezTo>
                <a:cubicBezTo>
                  <a:pt x="1299369" y="481330"/>
                  <a:pt x="1301274" y="467360"/>
                  <a:pt x="1305084" y="440690"/>
                </a:cubicBezTo>
                <a:cubicBezTo>
                  <a:pt x="1308894" y="414020"/>
                  <a:pt x="1335564" y="396875"/>
                  <a:pt x="1314609" y="374015"/>
                </a:cubicBezTo>
                <a:cubicBezTo>
                  <a:pt x="1293654" y="351155"/>
                  <a:pt x="1237774" y="335280"/>
                  <a:pt x="1199674" y="325755"/>
                </a:cubicBezTo>
                <a:cubicBezTo>
                  <a:pt x="1161574" y="316230"/>
                  <a:pt x="1151414" y="325755"/>
                  <a:pt x="1122839" y="325755"/>
                </a:cubicBezTo>
                <a:cubicBezTo>
                  <a:pt x="1094264" y="325755"/>
                  <a:pt x="1082834" y="325755"/>
                  <a:pt x="1056164" y="325755"/>
                </a:cubicBezTo>
                <a:cubicBezTo>
                  <a:pt x="1029494" y="325755"/>
                  <a:pt x="1015524" y="325755"/>
                  <a:pt x="988854" y="325755"/>
                </a:cubicBezTo>
                <a:cubicBezTo>
                  <a:pt x="962184" y="325755"/>
                  <a:pt x="960279" y="325755"/>
                  <a:pt x="922179" y="325755"/>
                </a:cubicBezTo>
                <a:cubicBezTo>
                  <a:pt x="884079" y="325755"/>
                  <a:pt x="843439" y="325755"/>
                  <a:pt x="797084" y="325755"/>
                </a:cubicBezTo>
                <a:cubicBezTo>
                  <a:pt x="750729" y="325755"/>
                  <a:pt x="727869" y="325755"/>
                  <a:pt x="691674" y="325755"/>
                </a:cubicBezTo>
                <a:cubicBezTo>
                  <a:pt x="655479" y="325755"/>
                  <a:pt x="651034" y="325755"/>
                  <a:pt x="614839" y="325755"/>
                </a:cubicBezTo>
                <a:cubicBezTo>
                  <a:pt x="578644" y="325755"/>
                  <a:pt x="545624" y="325755"/>
                  <a:pt x="509429" y="325755"/>
                </a:cubicBezTo>
                <a:cubicBezTo>
                  <a:pt x="473234" y="325755"/>
                  <a:pt x="463709" y="325755"/>
                  <a:pt x="433229" y="325755"/>
                </a:cubicBezTo>
                <a:cubicBezTo>
                  <a:pt x="402749" y="325755"/>
                  <a:pt x="392589" y="325755"/>
                  <a:pt x="356394" y="325755"/>
                </a:cubicBezTo>
                <a:cubicBezTo>
                  <a:pt x="320199" y="325755"/>
                  <a:pt x="287179" y="323850"/>
                  <a:pt x="250984" y="325755"/>
                </a:cubicBezTo>
                <a:cubicBezTo>
                  <a:pt x="214789" y="327660"/>
                  <a:pt x="202724" y="333375"/>
                  <a:pt x="174149" y="335280"/>
                </a:cubicBezTo>
                <a:cubicBezTo>
                  <a:pt x="145574" y="337185"/>
                  <a:pt x="133509" y="333375"/>
                  <a:pt x="106839" y="335280"/>
                </a:cubicBezTo>
                <a:cubicBezTo>
                  <a:pt x="80169" y="337185"/>
                  <a:pt x="59214" y="356235"/>
                  <a:pt x="40164" y="344805"/>
                </a:cubicBezTo>
                <a:cubicBezTo>
                  <a:pt x="21114" y="333375"/>
                  <a:pt x="19209" y="304800"/>
                  <a:pt x="11589" y="278130"/>
                </a:cubicBezTo>
                <a:cubicBezTo>
                  <a:pt x="3969" y="251460"/>
                  <a:pt x="3334" y="237490"/>
                  <a:pt x="1429" y="210820"/>
                </a:cubicBezTo>
                <a:cubicBezTo>
                  <a:pt x="-476" y="184150"/>
                  <a:pt x="-476" y="170180"/>
                  <a:pt x="1429" y="143510"/>
                </a:cubicBezTo>
                <a:cubicBezTo>
                  <a:pt x="3334" y="116840"/>
                  <a:pt x="7779" y="105410"/>
                  <a:pt x="11589" y="76835"/>
                </a:cubicBezTo>
                <a:cubicBezTo>
                  <a:pt x="15399" y="48260"/>
                  <a:pt x="19209" y="13970"/>
                  <a:pt x="21114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4303395" y="66484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2158365" y="204025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264160" y="313499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64160" y="277177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UPF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64160" y="2166620"/>
            <a:ext cx="659765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61315" y="2211705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282700" y="2771775"/>
            <a:ext cx="659765" cy="1854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UPF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282700" y="2166620"/>
            <a:ext cx="659765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380490" y="2202180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282700" y="313499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879475" y="3251200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0" idx="0"/>
            <a:endCxn id="83" idx="2"/>
          </p:cNvCxnSpPr>
          <p:nvPr/>
        </p:nvCxnSpPr>
        <p:spPr>
          <a:xfrm flipV="1">
            <a:off x="462915" y="2397125"/>
            <a:ext cx="121285" cy="737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87" idx="0"/>
            <a:endCxn id="86" idx="2"/>
          </p:cNvCxnSpPr>
          <p:nvPr/>
        </p:nvCxnSpPr>
        <p:spPr>
          <a:xfrm flipV="1">
            <a:off x="1481455" y="2387600"/>
            <a:ext cx="121920" cy="747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408555" y="313880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408555" y="277558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408555" y="2170430"/>
            <a:ext cx="659765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505710" y="2205990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3427095" y="2775585"/>
            <a:ext cx="659765" cy="1854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3427095" y="2170430"/>
            <a:ext cx="659765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27095" y="313880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023235" y="3255010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1" idx="0"/>
            <a:endCxn id="94" idx="2"/>
          </p:cNvCxnSpPr>
          <p:nvPr/>
        </p:nvCxnSpPr>
        <p:spPr>
          <a:xfrm flipV="1">
            <a:off x="2607310" y="2391410"/>
            <a:ext cx="121285" cy="747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任意多边形 99"/>
          <p:cNvSpPr/>
          <p:nvPr/>
        </p:nvSpPr>
        <p:spPr>
          <a:xfrm>
            <a:off x="2853690" y="2435225"/>
            <a:ext cx="876300" cy="718820"/>
          </a:xfrm>
          <a:custGeom>
            <a:avLst/>
            <a:gdLst>
              <a:gd name="connisteX0" fmla="*/ 1083521 w 1202328"/>
              <a:gd name="connsiteY0" fmla="*/ 1725295 h 1725295"/>
              <a:gd name="connisteX1" fmla="*/ 1093046 w 1202328"/>
              <a:gd name="connsiteY1" fmla="*/ 1648460 h 1725295"/>
              <a:gd name="connisteX2" fmla="*/ 1122256 w 1202328"/>
              <a:gd name="connsiteY2" fmla="*/ 1571625 h 1725295"/>
              <a:gd name="connisteX3" fmla="*/ 1131781 w 1202328"/>
              <a:gd name="connsiteY3" fmla="*/ 1494790 h 1725295"/>
              <a:gd name="connisteX4" fmla="*/ 1141306 w 1202328"/>
              <a:gd name="connsiteY4" fmla="*/ 1428115 h 1725295"/>
              <a:gd name="connisteX5" fmla="*/ 1150831 w 1202328"/>
              <a:gd name="connsiteY5" fmla="*/ 1360805 h 1725295"/>
              <a:gd name="connisteX6" fmla="*/ 1169881 w 1202328"/>
              <a:gd name="connsiteY6" fmla="*/ 1283970 h 1725295"/>
              <a:gd name="connisteX7" fmla="*/ 1179406 w 1202328"/>
              <a:gd name="connsiteY7" fmla="*/ 1217295 h 1725295"/>
              <a:gd name="connisteX8" fmla="*/ 1188931 w 1202328"/>
              <a:gd name="connsiteY8" fmla="*/ 1140460 h 1725295"/>
              <a:gd name="connisteX9" fmla="*/ 1198456 w 1202328"/>
              <a:gd name="connsiteY9" fmla="*/ 1073150 h 1725295"/>
              <a:gd name="connisteX10" fmla="*/ 1131781 w 1202328"/>
              <a:gd name="connsiteY10" fmla="*/ 1025525 h 1725295"/>
              <a:gd name="connisteX11" fmla="*/ 1035896 w 1202328"/>
              <a:gd name="connsiteY11" fmla="*/ 1025525 h 1725295"/>
              <a:gd name="connisteX12" fmla="*/ 949536 w 1202328"/>
              <a:gd name="connsiteY12" fmla="*/ 1025525 h 1725295"/>
              <a:gd name="connisteX13" fmla="*/ 882226 w 1202328"/>
              <a:gd name="connsiteY13" fmla="*/ 1016000 h 1725295"/>
              <a:gd name="connisteX14" fmla="*/ 806026 w 1202328"/>
              <a:gd name="connsiteY14" fmla="*/ 1016000 h 1725295"/>
              <a:gd name="connisteX15" fmla="*/ 700616 w 1202328"/>
              <a:gd name="connsiteY15" fmla="*/ 1016000 h 1725295"/>
              <a:gd name="connisteX16" fmla="*/ 614256 w 1202328"/>
              <a:gd name="connsiteY16" fmla="*/ 1016000 h 1725295"/>
              <a:gd name="connisteX17" fmla="*/ 537421 w 1202328"/>
              <a:gd name="connsiteY17" fmla="*/ 1016000 h 1725295"/>
              <a:gd name="connisteX18" fmla="*/ 470111 w 1202328"/>
              <a:gd name="connsiteY18" fmla="*/ 1016000 h 1725295"/>
              <a:gd name="connisteX19" fmla="*/ 403436 w 1202328"/>
              <a:gd name="connsiteY19" fmla="*/ 1016000 h 1725295"/>
              <a:gd name="connisteX20" fmla="*/ 326601 w 1202328"/>
              <a:gd name="connsiteY20" fmla="*/ 1016000 h 1725295"/>
              <a:gd name="connisteX21" fmla="*/ 249766 w 1202328"/>
              <a:gd name="connsiteY21" fmla="*/ 1016000 h 1725295"/>
              <a:gd name="connisteX22" fmla="*/ 172931 w 1202328"/>
              <a:gd name="connsiteY22" fmla="*/ 1016000 h 1725295"/>
              <a:gd name="connisteX23" fmla="*/ 77046 w 1202328"/>
              <a:gd name="connsiteY23" fmla="*/ 1025525 h 1725295"/>
              <a:gd name="connisteX24" fmla="*/ 10371 w 1202328"/>
              <a:gd name="connsiteY24" fmla="*/ 977265 h 1725295"/>
              <a:gd name="connisteX25" fmla="*/ 10371 w 1202328"/>
              <a:gd name="connsiteY25" fmla="*/ 910590 h 1725295"/>
              <a:gd name="connisteX26" fmla="*/ 10371 w 1202328"/>
              <a:gd name="connsiteY26" fmla="*/ 833755 h 1725295"/>
              <a:gd name="connisteX27" fmla="*/ 10371 w 1202328"/>
              <a:gd name="connsiteY27" fmla="*/ 766445 h 1725295"/>
              <a:gd name="connisteX28" fmla="*/ 10371 w 1202328"/>
              <a:gd name="connsiteY28" fmla="*/ 680085 h 1725295"/>
              <a:gd name="connisteX29" fmla="*/ 10371 w 1202328"/>
              <a:gd name="connsiteY29" fmla="*/ 603885 h 1725295"/>
              <a:gd name="connisteX30" fmla="*/ 10371 w 1202328"/>
              <a:gd name="connsiteY30" fmla="*/ 536575 h 1725295"/>
              <a:gd name="connisteX31" fmla="*/ 10371 w 1202328"/>
              <a:gd name="connsiteY31" fmla="*/ 469265 h 1725295"/>
              <a:gd name="connisteX32" fmla="*/ 10371 w 1202328"/>
              <a:gd name="connsiteY32" fmla="*/ 344805 h 1725295"/>
              <a:gd name="connisteX33" fmla="*/ 10371 w 1202328"/>
              <a:gd name="connsiteY33" fmla="*/ 277495 h 1725295"/>
              <a:gd name="connisteX34" fmla="*/ 10371 w 1202328"/>
              <a:gd name="connsiteY34" fmla="*/ 210820 h 1725295"/>
              <a:gd name="connisteX35" fmla="*/ 10371 w 1202328"/>
              <a:gd name="connsiteY35" fmla="*/ 143510 h 1725295"/>
              <a:gd name="connisteX36" fmla="*/ 846 w 1202328"/>
              <a:gd name="connsiteY36" fmla="*/ 66675 h 1725295"/>
              <a:gd name="connisteX37" fmla="*/ 846 w 1202328"/>
              <a:gd name="connsiteY37" fmla="*/ 0 h 17252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1202329" h="1725295">
                <a:moveTo>
                  <a:pt x="1083522" y="1725295"/>
                </a:moveTo>
                <a:cubicBezTo>
                  <a:pt x="1084792" y="1711325"/>
                  <a:pt x="1085427" y="1678940"/>
                  <a:pt x="1093047" y="1648460"/>
                </a:cubicBezTo>
                <a:cubicBezTo>
                  <a:pt x="1100667" y="1617980"/>
                  <a:pt x="1114637" y="1602105"/>
                  <a:pt x="1122257" y="1571625"/>
                </a:cubicBezTo>
                <a:cubicBezTo>
                  <a:pt x="1129877" y="1541145"/>
                  <a:pt x="1127972" y="1523365"/>
                  <a:pt x="1131782" y="1494790"/>
                </a:cubicBezTo>
                <a:cubicBezTo>
                  <a:pt x="1135592" y="1466215"/>
                  <a:pt x="1137497" y="1454785"/>
                  <a:pt x="1141307" y="1428115"/>
                </a:cubicBezTo>
                <a:cubicBezTo>
                  <a:pt x="1145117" y="1401445"/>
                  <a:pt x="1145117" y="1389380"/>
                  <a:pt x="1150832" y="1360805"/>
                </a:cubicBezTo>
                <a:cubicBezTo>
                  <a:pt x="1156547" y="1332230"/>
                  <a:pt x="1164167" y="1312545"/>
                  <a:pt x="1169882" y="1283970"/>
                </a:cubicBezTo>
                <a:cubicBezTo>
                  <a:pt x="1175597" y="1255395"/>
                  <a:pt x="1175597" y="1245870"/>
                  <a:pt x="1179407" y="1217295"/>
                </a:cubicBezTo>
                <a:cubicBezTo>
                  <a:pt x="1183217" y="1188720"/>
                  <a:pt x="1185122" y="1169035"/>
                  <a:pt x="1188932" y="1140460"/>
                </a:cubicBezTo>
                <a:cubicBezTo>
                  <a:pt x="1192742" y="1111885"/>
                  <a:pt x="1209887" y="1096010"/>
                  <a:pt x="1198457" y="1073150"/>
                </a:cubicBezTo>
                <a:cubicBezTo>
                  <a:pt x="1187027" y="1050290"/>
                  <a:pt x="1164167" y="1035050"/>
                  <a:pt x="1131782" y="1025525"/>
                </a:cubicBezTo>
                <a:cubicBezTo>
                  <a:pt x="1099397" y="1016000"/>
                  <a:pt x="1072092" y="1025525"/>
                  <a:pt x="1035897" y="1025525"/>
                </a:cubicBezTo>
                <a:cubicBezTo>
                  <a:pt x="999702" y="1025525"/>
                  <a:pt x="980017" y="1027430"/>
                  <a:pt x="949537" y="1025525"/>
                </a:cubicBezTo>
                <a:cubicBezTo>
                  <a:pt x="919057" y="1023620"/>
                  <a:pt x="910802" y="1017905"/>
                  <a:pt x="882227" y="1016000"/>
                </a:cubicBezTo>
                <a:cubicBezTo>
                  <a:pt x="853652" y="1014095"/>
                  <a:pt x="842222" y="1016000"/>
                  <a:pt x="806027" y="1016000"/>
                </a:cubicBezTo>
                <a:cubicBezTo>
                  <a:pt x="769832" y="1016000"/>
                  <a:pt x="738717" y="1016000"/>
                  <a:pt x="700617" y="1016000"/>
                </a:cubicBezTo>
                <a:cubicBezTo>
                  <a:pt x="662517" y="1016000"/>
                  <a:pt x="646642" y="1016000"/>
                  <a:pt x="614257" y="1016000"/>
                </a:cubicBezTo>
                <a:cubicBezTo>
                  <a:pt x="581872" y="1016000"/>
                  <a:pt x="565997" y="1016000"/>
                  <a:pt x="537422" y="1016000"/>
                </a:cubicBezTo>
                <a:cubicBezTo>
                  <a:pt x="508847" y="1016000"/>
                  <a:pt x="496782" y="1016000"/>
                  <a:pt x="470112" y="1016000"/>
                </a:cubicBezTo>
                <a:cubicBezTo>
                  <a:pt x="443442" y="1016000"/>
                  <a:pt x="432012" y="1016000"/>
                  <a:pt x="403437" y="1016000"/>
                </a:cubicBezTo>
                <a:cubicBezTo>
                  <a:pt x="374862" y="1016000"/>
                  <a:pt x="357082" y="1016000"/>
                  <a:pt x="326602" y="1016000"/>
                </a:cubicBezTo>
                <a:cubicBezTo>
                  <a:pt x="296122" y="1016000"/>
                  <a:pt x="280247" y="1016000"/>
                  <a:pt x="249767" y="1016000"/>
                </a:cubicBezTo>
                <a:cubicBezTo>
                  <a:pt x="219287" y="1016000"/>
                  <a:pt x="207222" y="1014095"/>
                  <a:pt x="172932" y="1016000"/>
                </a:cubicBezTo>
                <a:cubicBezTo>
                  <a:pt x="138642" y="1017905"/>
                  <a:pt x="109432" y="1033145"/>
                  <a:pt x="77047" y="1025525"/>
                </a:cubicBezTo>
                <a:cubicBezTo>
                  <a:pt x="44662" y="1017905"/>
                  <a:pt x="23707" y="1000125"/>
                  <a:pt x="10372" y="977265"/>
                </a:cubicBezTo>
                <a:cubicBezTo>
                  <a:pt x="-2963" y="954405"/>
                  <a:pt x="10372" y="939165"/>
                  <a:pt x="10372" y="910590"/>
                </a:cubicBezTo>
                <a:cubicBezTo>
                  <a:pt x="10372" y="882015"/>
                  <a:pt x="10372" y="862330"/>
                  <a:pt x="10372" y="833755"/>
                </a:cubicBezTo>
                <a:cubicBezTo>
                  <a:pt x="10372" y="805180"/>
                  <a:pt x="10372" y="796925"/>
                  <a:pt x="10372" y="766445"/>
                </a:cubicBezTo>
                <a:cubicBezTo>
                  <a:pt x="10372" y="735965"/>
                  <a:pt x="10372" y="712470"/>
                  <a:pt x="10372" y="680085"/>
                </a:cubicBezTo>
                <a:cubicBezTo>
                  <a:pt x="10372" y="647700"/>
                  <a:pt x="10372" y="632460"/>
                  <a:pt x="10372" y="603885"/>
                </a:cubicBezTo>
                <a:cubicBezTo>
                  <a:pt x="10372" y="575310"/>
                  <a:pt x="10372" y="563245"/>
                  <a:pt x="10372" y="536575"/>
                </a:cubicBezTo>
                <a:cubicBezTo>
                  <a:pt x="10372" y="509905"/>
                  <a:pt x="10372" y="507365"/>
                  <a:pt x="10372" y="469265"/>
                </a:cubicBezTo>
                <a:cubicBezTo>
                  <a:pt x="10372" y="431165"/>
                  <a:pt x="10372" y="382905"/>
                  <a:pt x="10372" y="344805"/>
                </a:cubicBezTo>
                <a:cubicBezTo>
                  <a:pt x="10372" y="306705"/>
                  <a:pt x="10372" y="304165"/>
                  <a:pt x="10372" y="277495"/>
                </a:cubicBezTo>
                <a:cubicBezTo>
                  <a:pt x="10372" y="250825"/>
                  <a:pt x="10372" y="237490"/>
                  <a:pt x="10372" y="210820"/>
                </a:cubicBezTo>
                <a:cubicBezTo>
                  <a:pt x="10372" y="184150"/>
                  <a:pt x="12277" y="172085"/>
                  <a:pt x="10372" y="143510"/>
                </a:cubicBezTo>
                <a:cubicBezTo>
                  <a:pt x="8467" y="114935"/>
                  <a:pt x="2752" y="95250"/>
                  <a:pt x="847" y="66675"/>
                </a:cubicBezTo>
                <a:cubicBezTo>
                  <a:pt x="-1058" y="38100"/>
                  <a:pt x="847" y="12065"/>
                  <a:pt x="847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01" name="矩形 100"/>
          <p:cNvSpPr/>
          <p:nvPr/>
        </p:nvSpPr>
        <p:spPr>
          <a:xfrm>
            <a:off x="4511675" y="313499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511675" y="277177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511675" y="2166620"/>
            <a:ext cx="659765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608830" y="2211705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530850" y="2771775"/>
            <a:ext cx="659765" cy="1854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530850" y="2166620"/>
            <a:ext cx="659765" cy="47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530850" y="313499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5126990" y="3251200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1" idx="0"/>
            <a:endCxn id="104" idx="2"/>
          </p:cNvCxnSpPr>
          <p:nvPr/>
        </p:nvCxnSpPr>
        <p:spPr>
          <a:xfrm flipV="1">
            <a:off x="4710430" y="2397125"/>
            <a:ext cx="121285" cy="737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任意多边形 109"/>
          <p:cNvSpPr/>
          <p:nvPr/>
        </p:nvSpPr>
        <p:spPr>
          <a:xfrm>
            <a:off x="4914900" y="2437130"/>
            <a:ext cx="964565" cy="704850"/>
          </a:xfrm>
          <a:custGeom>
            <a:avLst/>
            <a:gdLst>
              <a:gd name="connisteX0" fmla="*/ 1152048 w 1322557"/>
              <a:gd name="connsiteY0" fmla="*/ 1772920 h 1772920"/>
              <a:gd name="connisteX1" fmla="*/ 1152048 w 1322557"/>
              <a:gd name="connsiteY1" fmla="*/ 1677035 h 1772920"/>
              <a:gd name="connisteX2" fmla="*/ 1161573 w 1322557"/>
              <a:gd name="connsiteY2" fmla="*/ 1591310 h 1772920"/>
              <a:gd name="connisteX3" fmla="*/ 1171098 w 1322557"/>
              <a:gd name="connsiteY3" fmla="*/ 1485900 h 1772920"/>
              <a:gd name="connisteX4" fmla="*/ 1180623 w 1322557"/>
              <a:gd name="connsiteY4" fmla="*/ 1418590 h 1772920"/>
              <a:gd name="connisteX5" fmla="*/ 1190148 w 1322557"/>
              <a:gd name="connsiteY5" fmla="*/ 1332230 h 1772920"/>
              <a:gd name="connisteX6" fmla="*/ 1199673 w 1322557"/>
              <a:gd name="connsiteY6" fmla="*/ 1226820 h 1772920"/>
              <a:gd name="connisteX7" fmla="*/ 1199673 w 1322557"/>
              <a:gd name="connsiteY7" fmla="*/ 1140460 h 1772920"/>
              <a:gd name="connisteX8" fmla="*/ 1218723 w 1322557"/>
              <a:gd name="connsiteY8" fmla="*/ 1063625 h 1772920"/>
              <a:gd name="connisteX9" fmla="*/ 1218723 w 1322557"/>
              <a:gd name="connsiteY9" fmla="*/ 996950 h 1772920"/>
              <a:gd name="connisteX10" fmla="*/ 1238408 w 1322557"/>
              <a:gd name="connsiteY10" fmla="*/ 920115 h 1772920"/>
              <a:gd name="connisteX11" fmla="*/ 1247933 w 1322557"/>
              <a:gd name="connsiteY11" fmla="*/ 852805 h 1772920"/>
              <a:gd name="connisteX12" fmla="*/ 1257458 w 1322557"/>
              <a:gd name="connsiteY12" fmla="*/ 786130 h 1772920"/>
              <a:gd name="connisteX13" fmla="*/ 1266983 w 1322557"/>
              <a:gd name="connsiteY13" fmla="*/ 718820 h 1772920"/>
              <a:gd name="connisteX14" fmla="*/ 1276508 w 1322557"/>
              <a:gd name="connsiteY14" fmla="*/ 651510 h 1772920"/>
              <a:gd name="connisteX15" fmla="*/ 1286033 w 1322557"/>
              <a:gd name="connsiteY15" fmla="*/ 575310 h 1772920"/>
              <a:gd name="connisteX16" fmla="*/ 1295558 w 1322557"/>
              <a:gd name="connsiteY16" fmla="*/ 508000 h 1772920"/>
              <a:gd name="connisteX17" fmla="*/ 1305083 w 1322557"/>
              <a:gd name="connsiteY17" fmla="*/ 440690 h 1772920"/>
              <a:gd name="connisteX18" fmla="*/ 1314608 w 1322557"/>
              <a:gd name="connsiteY18" fmla="*/ 374015 h 1772920"/>
              <a:gd name="connisteX19" fmla="*/ 1199673 w 1322557"/>
              <a:gd name="connsiteY19" fmla="*/ 325755 h 1772920"/>
              <a:gd name="connisteX20" fmla="*/ 1122838 w 1322557"/>
              <a:gd name="connsiteY20" fmla="*/ 325755 h 1772920"/>
              <a:gd name="connisteX21" fmla="*/ 1056163 w 1322557"/>
              <a:gd name="connsiteY21" fmla="*/ 325755 h 1772920"/>
              <a:gd name="connisteX22" fmla="*/ 988853 w 1322557"/>
              <a:gd name="connsiteY22" fmla="*/ 325755 h 1772920"/>
              <a:gd name="connisteX23" fmla="*/ 922178 w 1322557"/>
              <a:gd name="connsiteY23" fmla="*/ 325755 h 1772920"/>
              <a:gd name="connisteX24" fmla="*/ 797083 w 1322557"/>
              <a:gd name="connsiteY24" fmla="*/ 325755 h 1772920"/>
              <a:gd name="connisteX25" fmla="*/ 691673 w 1322557"/>
              <a:gd name="connsiteY25" fmla="*/ 325755 h 1772920"/>
              <a:gd name="connisteX26" fmla="*/ 614838 w 1322557"/>
              <a:gd name="connsiteY26" fmla="*/ 325755 h 1772920"/>
              <a:gd name="connisteX27" fmla="*/ 509428 w 1322557"/>
              <a:gd name="connsiteY27" fmla="*/ 325755 h 1772920"/>
              <a:gd name="connisteX28" fmla="*/ 433228 w 1322557"/>
              <a:gd name="connsiteY28" fmla="*/ 325755 h 1772920"/>
              <a:gd name="connisteX29" fmla="*/ 356393 w 1322557"/>
              <a:gd name="connsiteY29" fmla="*/ 325755 h 1772920"/>
              <a:gd name="connisteX30" fmla="*/ 250983 w 1322557"/>
              <a:gd name="connsiteY30" fmla="*/ 325755 h 1772920"/>
              <a:gd name="connisteX31" fmla="*/ 174148 w 1322557"/>
              <a:gd name="connsiteY31" fmla="*/ 335280 h 1772920"/>
              <a:gd name="connisteX32" fmla="*/ 106838 w 1322557"/>
              <a:gd name="connsiteY32" fmla="*/ 335280 h 1772920"/>
              <a:gd name="connisteX33" fmla="*/ 40163 w 1322557"/>
              <a:gd name="connsiteY33" fmla="*/ 344805 h 1772920"/>
              <a:gd name="connisteX34" fmla="*/ 11588 w 1322557"/>
              <a:gd name="connsiteY34" fmla="*/ 278130 h 1772920"/>
              <a:gd name="connisteX35" fmla="*/ 1428 w 1322557"/>
              <a:gd name="connsiteY35" fmla="*/ 210820 h 1772920"/>
              <a:gd name="connisteX36" fmla="*/ 1428 w 1322557"/>
              <a:gd name="connsiteY36" fmla="*/ 143510 h 1772920"/>
              <a:gd name="connisteX37" fmla="*/ 11588 w 1322557"/>
              <a:gd name="connsiteY37" fmla="*/ 76835 h 1772920"/>
              <a:gd name="connisteX38" fmla="*/ 21113 w 1322557"/>
              <a:gd name="connsiteY38" fmla="*/ 0 h 17729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</a:cxnLst>
            <a:rect l="l" t="t" r="r" b="b"/>
            <a:pathLst>
              <a:path w="1322558" h="1772920">
                <a:moveTo>
                  <a:pt x="1152049" y="1772920"/>
                </a:moveTo>
                <a:cubicBezTo>
                  <a:pt x="1152049" y="1755140"/>
                  <a:pt x="1150144" y="1713230"/>
                  <a:pt x="1152049" y="1677035"/>
                </a:cubicBezTo>
                <a:cubicBezTo>
                  <a:pt x="1153954" y="1640840"/>
                  <a:pt x="1157764" y="1629410"/>
                  <a:pt x="1161574" y="1591310"/>
                </a:cubicBezTo>
                <a:cubicBezTo>
                  <a:pt x="1165384" y="1553210"/>
                  <a:pt x="1167289" y="1520190"/>
                  <a:pt x="1171099" y="1485900"/>
                </a:cubicBezTo>
                <a:cubicBezTo>
                  <a:pt x="1174909" y="1451610"/>
                  <a:pt x="1176814" y="1449070"/>
                  <a:pt x="1180624" y="1418590"/>
                </a:cubicBezTo>
                <a:cubicBezTo>
                  <a:pt x="1184434" y="1388110"/>
                  <a:pt x="1186339" y="1370330"/>
                  <a:pt x="1190149" y="1332230"/>
                </a:cubicBezTo>
                <a:cubicBezTo>
                  <a:pt x="1193959" y="1294130"/>
                  <a:pt x="1197769" y="1264920"/>
                  <a:pt x="1199674" y="1226820"/>
                </a:cubicBezTo>
                <a:cubicBezTo>
                  <a:pt x="1201579" y="1188720"/>
                  <a:pt x="1195864" y="1172845"/>
                  <a:pt x="1199674" y="1140460"/>
                </a:cubicBezTo>
                <a:cubicBezTo>
                  <a:pt x="1203484" y="1108075"/>
                  <a:pt x="1214914" y="1092200"/>
                  <a:pt x="1218724" y="1063625"/>
                </a:cubicBezTo>
                <a:cubicBezTo>
                  <a:pt x="1222534" y="1035050"/>
                  <a:pt x="1214914" y="1025525"/>
                  <a:pt x="1218724" y="996950"/>
                </a:cubicBezTo>
                <a:cubicBezTo>
                  <a:pt x="1222534" y="968375"/>
                  <a:pt x="1232694" y="948690"/>
                  <a:pt x="1238409" y="920115"/>
                </a:cubicBezTo>
                <a:cubicBezTo>
                  <a:pt x="1244124" y="891540"/>
                  <a:pt x="1244124" y="879475"/>
                  <a:pt x="1247934" y="852805"/>
                </a:cubicBezTo>
                <a:cubicBezTo>
                  <a:pt x="1251744" y="826135"/>
                  <a:pt x="1253649" y="812800"/>
                  <a:pt x="1257459" y="786130"/>
                </a:cubicBezTo>
                <a:cubicBezTo>
                  <a:pt x="1261269" y="759460"/>
                  <a:pt x="1263174" y="745490"/>
                  <a:pt x="1266984" y="718820"/>
                </a:cubicBezTo>
                <a:cubicBezTo>
                  <a:pt x="1270794" y="692150"/>
                  <a:pt x="1272699" y="680085"/>
                  <a:pt x="1276509" y="651510"/>
                </a:cubicBezTo>
                <a:cubicBezTo>
                  <a:pt x="1280319" y="622935"/>
                  <a:pt x="1282224" y="603885"/>
                  <a:pt x="1286034" y="575310"/>
                </a:cubicBezTo>
                <a:cubicBezTo>
                  <a:pt x="1289844" y="546735"/>
                  <a:pt x="1291749" y="534670"/>
                  <a:pt x="1295559" y="508000"/>
                </a:cubicBezTo>
                <a:cubicBezTo>
                  <a:pt x="1299369" y="481330"/>
                  <a:pt x="1301274" y="467360"/>
                  <a:pt x="1305084" y="440690"/>
                </a:cubicBezTo>
                <a:cubicBezTo>
                  <a:pt x="1308894" y="414020"/>
                  <a:pt x="1335564" y="396875"/>
                  <a:pt x="1314609" y="374015"/>
                </a:cubicBezTo>
                <a:cubicBezTo>
                  <a:pt x="1293654" y="351155"/>
                  <a:pt x="1237774" y="335280"/>
                  <a:pt x="1199674" y="325755"/>
                </a:cubicBezTo>
                <a:cubicBezTo>
                  <a:pt x="1161574" y="316230"/>
                  <a:pt x="1151414" y="325755"/>
                  <a:pt x="1122839" y="325755"/>
                </a:cubicBezTo>
                <a:cubicBezTo>
                  <a:pt x="1094264" y="325755"/>
                  <a:pt x="1082834" y="325755"/>
                  <a:pt x="1056164" y="325755"/>
                </a:cubicBezTo>
                <a:cubicBezTo>
                  <a:pt x="1029494" y="325755"/>
                  <a:pt x="1015524" y="325755"/>
                  <a:pt x="988854" y="325755"/>
                </a:cubicBezTo>
                <a:cubicBezTo>
                  <a:pt x="962184" y="325755"/>
                  <a:pt x="960279" y="325755"/>
                  <a:pt x="922179" y="325755"/>
                </a:cubicBezTo>
                <a:cubicBezTo>
                  <a:pt x="884079" y="325755"/>
                  <a:pt x="843439" y="325755"/>
                  <a:pt x="797084" y="325755"/>
                </a:cubicBezTo>
                <a:cubicBezTo>
                  <a:pt x="750729" y="325755"/>
                  <a:pt x="727869" y="325755"/>
                  <a:pt x="691674" y="325755"/>
                </a:cubicBezTo>
                <a:cubicBezTo>
                  <a:pt x="655479" y="325755"/>
                  <a:pt x="651034" y="325755"/>
                  <a:pt x="614839" y="325755"/>
                </a:cubicBezTo>
                <a:cubicBezTo>
                  <a:pt x="578644" y="325755"/>
                  <a:pt x="545624" y="325755"/>
                  <a:pt x="509429" y="325755"/>
                </a:cubicBezTo>
                <a:cubicBezTo>
                  <a:pt x="473234" y="325755"/>
                  <a:pt x="463709" y="325755"/>
                  <a:pt x="433229" y="325755"/>
                </a:cubicBezTo>
                <a:cubicBezTo>
                  <a:pt x="402749" y="325755"/>
                  <a:pt x="392589" y="325755"/>
                  <a:pt x="356394" y="325755"/>
                </a:cubicBezTo>
                <a:cubicBezTo>
                  <a:pt x="320199" y="325755"/>
                  <a:pt x="287179" y="323850"/>
                  <a:pt x="250984" y="325755"/>
                </a:cubicBezTo>
                <a:cubicBezTo>
                  <a:pt x="214789" y="327660"/>
                  <a:pt x="202724" y="333375"/>
                  <a:pt x="174149" y="335280"/>
                </a:cubicBezTo>
                <a:cubicBezTo>
                  <a:pt x="145574" y="337185"/>
                  <a:pt x="133509" y="333375"/>
                  <a:pt x="106839" y="335280"/>
                </a:cubicBezTo>
                <a:cubicBezTo>
                  <a:pt x="80169" y="337185"/>
                  <a:pt x="59214" y="356235"/>
                  <a:pt x="40164" y="344805"/>
                </a:cubicBezTo>
                <a:cubicBezTo>
                  <a:pt x="21114" y="333375"/>
                  <a:pt x="19209" y="304800"/>
                  <a:pt x="11589" y="278130"/>
                </a:cubicBezTo>
                <a:cubicBezTo>
                  <a:pt x="3969" y="251460"/>
                  <a:pt x="3334" y="237490"/>
                  <a:pt x="1429" y="210820"/>
                </a:cubicBezTo>
                <a:cubicBezTo>
                  <a:pt x="-476" y="184150"/>
                  <a:pt x="-476" y="170180"/>
                  <a:pt x="1429" y="143510"/>
                </a:cubicBezTo>
                <a:cubicBezTo>
                  <a:pt x="3334" y="116840"/>
                  <a:pt x="7779" y="105410"/>
                  <a:pt x="11589" y="76835"/>
                </a:cubicBezTo>
                <a:cubicBezTo>
                  <a:pt x="15399" y="48260"/>
                  <a:pt x="19209" y="13970"/>
                  <a:pt x="21114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4259580" y="209359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6344920" y="212788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145030" y="61150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74090" y="875665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67105" y="2294255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6456680" y="3134995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56680" y="2771775"/>
            <a:ext cx="646430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56680" y="2166620"/>
            <a:ext cx="646430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551295" y="2202180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54265" y="2771775"/>
            <a:ext cx="6464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?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54265" y="2166620"/>
            <a:ext cx="828040" cy="476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Cloud Edge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54265" y="3134995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7058660" y="3251200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3" idx="0"/>
            <a:endCxn id="36" idx="2"/>
          </p:cNvCxnSpPr>
          <p:nvPr/>
        </p:nvCxnSpPr>
        <p:spPr>
          <a:xfrm flipV="1">
            <a:off x="6651625" y="2387600"/>
            <a:ext cx="118110" cy="747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663815" y="2194560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39" idx="0"/>
            <a:endCxn id="61" idx="2"/>
          </p:cNvCxnSpPr>
          <p:nvPr/>
        </p:nvCxnSpPr>
        <p:spPr>
          <a:xfrm flipV="1">
            <a:off x="7649210" y="2379980"/>
            <a:ext cx="233045" cy="755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7124065" y="2300605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2168525" y="503491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274320" y="612965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74320" y="576643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UPF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74320" y="5161280"/>
            <a:ext cx="659765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1475" y="5206365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292860" y="5766435"/>
            <a:ext cx="659765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WIFI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292860" y="5161280"/>
            <a:ext cx="659765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390650" y="5196840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292860" y="612965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/>
          <p:nvPr/>
        </p:nvCxnSpPr>
        <p:spPr>
          <a:xfrm>
            <a:off x="889635" y="6245860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1" idx="0"/>
            <a:endCxn id="114" idx="2"/>
          </p:cNvCxnSpPr>
          <p:nvPr/>
        </p:nvCxnSpPr>
        <p:spPr>
          <a:xfrm flipV="1">
            <a:off x="473075" y="5391785"/>
            <a:ext cx="121285" cy="737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8" idx="0"/>
            <a:endCxn id="117" idx="2"/>
          </p:cNvCxnSpPr>
          <p:nvPr/>
        </p:nvCxnSpPr>
        <p:spPr>
          <a:xfrm flipV="1">
            <a:off x="1491615" y="5382260"/>
            <a:ext cx="121920" cy="747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2418715" y="613346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418715" y="577024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418715" y="5165090"/>
            <a:ext cx="659765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2515870" y="5200650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437255" y="5770245"/>
            <a:ext cx="659765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WIFI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437255" y="5165090"/>
            <a:ext cx="659765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3437255" y="613346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3033395" y="6249670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4" idx="0"/>
            <a:endCxn id="142" idx="2"/>
          </p:cNvCxnSpPr>
          <p:nvPr/>
        </p:nvCxnSpPr>
        <p:spPr>
          <a:xfrm flipV="1">
            <a:off x="2617470" y="5386070"/>
            <a:ext cx="121285" cy="747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任意多边形 151"/>
          <p:cNvSpPr/>
          <p:nvPr/>
        </p:nvSpPr>
        <p:spPr>
          <a:xfrm>
            <a:off x="2863850" y="5429885"/>
            <a:ext cx="876300" cy="718820"/>
          </a:xfrm>
          <a:custGeom>
            <a:avLst/>
            <a:gdLst>
              <a:gd name="connisteX0" fmla="*/ 1083521 w 1202328"/>
              <a:gd name="connsiteY0" fmla="*/ 1725295 h 1725295"/>
              <a:gd name="connisteX1" fmla="*/ 1093046 w 1202328"/>
              <a:gd name="connsiteY1" fmla="*/ 1648460 h 1725295"/>
              <a:gd name="connisteX2" fmla="*/ 1122256 w 1202328"/>
              <a:gd name="connsiteY2" fmla="*/ 1571625 h 1725295"/>
              <a:gd name="connisteX3" fmla="*/ 1131781 w 1202328"/>
              <a:gd name="connsiteY3" fmla="*/ 1494790 h 1725295"/>
              <a:gd name="connisteX4" fmla="*/ 1141306 w 1202328"/>
              <a:gd name="connsiteY4" fmla="*/ 1428115 h 1725295"/>
              <a:gd name="connisteX5" fmla="*/ 1150831 w 1202328"/>
              <a:gd name="connsiteY5" fmla="*/ 1360805 h 1725295"/>
              <a:gd name="connisteX6" fmla="*/ 1169881 w 1202328"/>
              <a:gd name="connsiteY6" fmla="*/ 1283970 h 1725295"/>
              <a:gd name="connisteX7" fmla="*/ 1179406 w 1202328"/>
              <a:gd name="connsiteY7" fmla="*/ 1217295 h 1725295"/>
              <a:gd name="connisteX8" fmla="*/ 1188931 w 1202328"/>
              <a:gd name="connsiteY8" fmla="*/ 1140460 h 1725295"/>
              <a:gd name="connisteX9" fmla="*/ 1198456 w 1202328"/>
              <a:gd name="connsiteY9" fmla="*/ 1073150 h 1725295"/>
              <a:gd name="connisteX10" fmla="*/ 1131781 w 1202328"/>
              <a:gd name="connsiteY10" fmla="*/ 1025525 h 1725295"/>
              <a:gd name="connisteX11" fmla="*/ 1035896 w 1202328"/>
              <a:gd name="connsiteY11" fmla="*/ 1025525 h 1725295"/>
              <a:gd name="connisteX12" fmla="*/ 949536 w 1202328"/>
              <a:gd name="connsiteY12" fmla="*/ 1025525 h 1725295"/>
              <a:gd name="connisteX13" fmla="*/ 882226 w 1202328"/>
              <a:gd name="connsiteY13" fmla="*/ 1016000 h 1725295"/>
              <a:gd name="connisteX14" fmla="*/ 806026 w 1202328"/>
              <a:gd name="connsiteY14" fmla="*/ 1016000 h 1725295"/>
              <a:gd name="connisteX15" fmla="*/ 700616 w 1202328"/>
              <a:gd name="connsiteY15" fmla="*/ 1016000 h 1725295"/>
              <a:gd name="connisteX16" fmla="*/ 614256 w 1202328"/>
              <a:gd name="connsiteY16" fmla="*/ 1016000 h 1725295"/>
              <a:gd name="connisteX17" fmla="*/ 537421 w 1202328"/>
              <a:gd name="connsiteY17" fmla="*/ 1016000 h 1725295"/>
              <a:gd name="connisteX18" fmla="*/ 470111 w 1202328"/>
              <a:gd name="connsiteY18" fmla="*/ 1016000 h 1725295"/>
              <a:gd name="connisteX19" fmla="*/ 403436 w 1202328"/>
              <a:gd name="connsiteY19" fmla="*/ 1016000 h 1725295"/>
              <a:gd name="connisteX20" fmla="*/ 326601 w 1202328"/>
              <a:gd name="connsiteY20" fmla="*/ 1016000 h 1725295"/>
              <a:gd name="connisteX21" fmla="*/ 249766 w 1202328"/>
              <a:gd name="connsiteY21" fmla="*/ 1016000 h 1725295"/>
              <a:gd name="connisteX22" fmla="*/ 172931 w 1202328"/>
              <a:gd name="connsiteY22" fmla="*/ 1016000 h 1725295"/>
              <a:gd name="connisteX23" fmla="*/ 77046 w 1202328"/>
              <a:gd name="connsiteY23" fmla="*/ 1025525 h 1725295"/>
              <a:gd name="connisteX24" fmla="*/ 10371 w 1202328"/>
              <a:gd name="connsiteY24" fmla="*/ 977265 h 1725295"/>
              <a:gd name="connisteX25" fmla="*/ 10371 w 1202328"/>
              <a:gd name="connsiteY25" fmla="*/ 910590 h 1725295"/>
              <a:gd name="connisteX26" fmla="*/ 10371 w 1202328"/>
              <a:gd name="connsiteY26" fmla="*/ 833755 h 1725295"/>
              <a:gd name="connisteX27" fmla="*/ 10371 w 1202328"/>
              <a:gd name="connsiteY27" fmla="*/ 766445 h 1725295"/>
              <a:gd name="connisteX28" fmla="*/ 10371 w 1202328"/>
              <a:gd name="connsiteY28" fmla="*/ 680085 h 1725295"/>
              <a:gd name="connisteX29" fmla="*/ 10371 w 1202328"/>
              <a:gd name="connsiteY29" fmla="*/ 603885 h 1725295"/>
              <a:gd name="connisteX30" fmla="*/ 10371 w 1202328"/>
              <a:gd name="connsiteY30" fmla="*/ 536575 h 1725295"/>
              <a:gd name="connisteX31" fmla="*/ 10371 w 1202328"/>
              <a:gd name="connsiteY31" fmla="*/ 469265 h 1725295"/>
              <a:gd name="connisteX32" fmla="*/ 10371 w 1202328"/>
              <a:gd name="connsiteY32" fmla="*/ 344805 h 1725295"/>
              <a:gd name="connisteX33" fmla="*/ 10371 w 1202328"/>
              <a:gd name="connsiteY33" fmla="*/ 277495 h 1725295"/>
              <a:gd name="connisteX34" fmla="*/ 10371 w 1202328"/>
              <a:gd name="connsiteY34" fmla="*/ 210820 h 1725295"/>
              <a:gd name="connisteX35" fmla="*/ 10371 w 1202328"/>
              <a:gd name="connsiteY35" fmla="*/ 143510 h 1725295"/>
              <a:gd name="connisteX36" fmla="*/ 846 w 1202328"/>
              <a:gd name="connsiteY36" fmla="*/ 66675 h 1725295"/>
              <a:gd name="connisteX37" fmla="*/ 846 w 1202328"/>
              <a:gd name="connsiteY37" fmla="*/ 0 h 17252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1202329" h="1725295">
                <a:moveTo>
                  <a:pt x="1083522" y="1725295"/>
                </a:moveTo>
                <a:cubicBezTo>
                  <a:pt x="1084792" y="1711325"/>
                  <a:pt x="1085427" y="1678940"/>
                  <a:pt x="1093047" y="1648460"/>
                </a:cubicBezTo>
                <a:cubicBezTo>
                  <a:pt x="1100667" y="1617980"/>
                  <a:pt x="1114637" y="1602105"/>
                  <a:pt x="1122257" y="1571625"/>
                </a:cubicBezTo>
                <a:cubicBezTo>
                  <a:pt x="1129877" y="1541145"/>
                  <a:pt x="1127972" y="1523365"/>
                  <a:pt x="1131782" y="1494790"/>
                </a:cubicBezTo>
                <a:cubicBezTo>
                  <a:pt x="1135592" y="1466215"/>
                  <a:pt x="1137497" y="1454785"/>
                  <a:pt x="1141307" y="1428115"/>
                </a:cubicBezTo>
                <a:cubicBezTo>
                  <a:pt x="1145117" y="1401445"/>
                  <a:pt x="1145117" y="1389380"/>
                  <a:pt x="1150832" y="1360805"/>
                </a:cubicBezTo>
                <a:cubicBezTo>
                  <a:pt x="1156547" y="1332230"/>
                  <a:pt x="1164167" y="1312545"/>
                  <a:pt x="1169882" y="1283970"/>
                </a:cubicBezTo>
                <a:cubicBezTo>
                  <a:pt x="1175597" y="1255395"/>
                  <a:pt x="1175597" y="1245870"/>
                  <a:pt x="1179407" y="1217295"/>
                </a:cubicBezTo>
                <a:cubicBezTo>
                  <a:pt x="1183217" y="1188720"/>
                  <a:pt x="1185122" y="1169035"/>
                  <a:pt x="1188932" y="1140460"/>
                </a:cubicBezTo>
                <a:cubicBezTo>
                  <a:pt x="1192742" y="1111885"/>
                  <a:pt x="1209887" y="1096010"/>
                  <a:pt x="1198457" y="1073150"/>
                </a:cubicBezTo>
                <a:cubicBezTo>
                  <a:pt x="1187027" y="1050290"/>
                  <a:pt x="1164167" y="1035050"/>
                  <a:pt x="1131782" y="1025525"/>
                </a:cubicBezTo>
                <a:cubicBezTo>
                  <a:pt x="1099397" y="1016000"/>
                  <a:pt x="1072092" y="1025525"/>
                  <a:pt x="1035897" y="1025525"/>
                </a:cubicBezTo>
                <a:cubicBezTo>
                  <a:pt x="999702" y="1025525"/>
                  <a:pt x="980017" y="1027430"/>
                  <a:pt x="949537" y="1025525"/>
                </a:cubicBezTo>
                <a:cubicBezTo>
                  <a:pt x="919057" y="1023620"/>
                  <a:pt x="910802" y="1017905"/>
                  <a:pt x="882227" y="1016000"/>
                </a:cubicBezTo>
                <a:cubicBezTo>
                  <a:pt x="853652" y="1014095"/>
                  <a:pt x="842222" y="1016000"/>
                  <a:pt x="806027" y="1016000"/>
                </a:cubicBezTo>
                <a:cubicBezTo>
                  <a:pt x="769832" y="1016000"/>
                  <a:pt x="738717" y="1016000"/>
                  <a:pt x="700617" y="1016000"/>
                </a:cubicBezTo>
                <a:cubicBezTo>
                  <a:pt x="662517" y="1016000"/>
                  <a:pt x="646642" y="1016000"/>
                  <a:pt x="614257" y="1016000"/>
                </a:cubicBezTo>
                <a:cubicBezTo>
                  <a:pt x="581872" y="1016000"/>
                  <a:pt x="565997" y="1016000"/>
                  <a:pt x="537422" y="1016000"/>
                </a:cubicBezTo>
                <a:cubicBezTo>
                  <a:pt x="508847" y="1016000"/>
                  <a:pt x="496782" y="1016000"/>
                  <a:pt x="470112" y="1016000"/>
                </a:cubicBezTo>
                <a:cubicBezTo>
                  <a:pt x="443442" y="1016000"/>
                  <a:pt x="432012" y="1016000"/>
                  <a:pt x="403437" y="1016000"/>
                </a:cubicBezTo>
                <a:cubicBezTo>
                  <a:pt x="374862" y="1016000"/>
                  <a:pt x="357082" y="1016000"/>
                  <a:pt x="326602" y="1016000"/>
                </a:cubicBezTo>
                <a:cubicBezTo>
                  <a:pt x="296122" y="1016000"/>
                  <a:pt x="280247" y="1016000"/>
                  <a:pt x="249767" y="1016000"/>
                </a:cubicBezTo>
                <a:cubicBezTo>
                  <a:pt x="219287" y="1016000"/>
                  <a:pt x="207222" y="1014095"/>
                  <a:pt x="172932" y="1016000"/>
                </a:cubicBezTo>
                <a:cubicBezTo>
                  <a:pt x="138642" y="1017905"/>
                  <a:pt x="109432" y="1033145"/>
                  <a:pt x="77047" y="1025525"/>
                </a:cubicBezTo>
                <a:cubicBezTo>
                  <a:pt x="44662" y="1017905"/>
                  <a:pt x="23707" y="1000125"/>
                  <a:pt x="10372" y="977265"/>
                </a:cubicBezTo>
                <a:cubicBezTo>
                  <a:pt x="-2963" y="954405"/>
                  <a:pt x="10372" y="939165"/>
                  <a:pt x="10372" y="910590"/>
                </a:cubicBezTo>
                <a:cubicBezTo>
                  <a:pt x="10372" y="882015"/>
                  <a:pt x="10372" y="862330"/>
                  <a:pt x="10372" y="833755"/>
                </a:cubicBezTo>
                <a:cubicBezTo>
                  <a:pt x="10372" y="805180"/>
                  <a:pt x="10372" y="796925"/>
                  <a:pt x="10372" y="766445"/>
                </a:cubicBezTo>
                <a:cubicBezTo>
                  <a:pt x="10372" y="735965"/>
                  <a:pt x="10372" y="712470"/>
                  <a:pt x="10372" y="680085"/>
                </a:cubicBezTo>
                <a:cubicBezTo>
                  <a:pt x="10372" y="647700"/>
                  <a:pt x="10372" y="632460"/>
                  <a:pt x="10372" y="603885"/>
                </a:cubicBezTo>
                <a:cubicBezTo>
                  <a:pt x="10372" y="575310"/>
                  <a:pt x="10372" y="563245"/>
                  <a:pt x="10372" y="536575"/>
                </a:cubicBezTo>
                <a:cubicBezTo>
                  <a:pt x="10372" y="509905"/>
                  <a:pt x="10372" y="507365"/>
                  <a:pt x="10372" y="469265"/>
                </a:cubicBezTo>
                <a:cubicBezTo>
                  <a:pt x="10372" y="431165"/>
                  <a:pt x="10372" y="382905"/>
                  <a:pt x="10372" y="344805"/>
                </a:cubicBezTo>
                <a:cubicBezTo>
                  <a:pt x="10372" y="306705"/>
                  <a:pt x="10372" y="304165"/>
                  <a:pt x="10372" y="277495"/>
                </a:cubicBezTo>
                <a:cubicBezTo>
                  <a:pt x="10372" y="250825"/>
                  <a:pt x="10372" y="237490"/>
                  <a:pt x="10372" y="210820"/>
                </a:cubicBezTo>
                <a:cubicBezTo>
                  <a:pt x="10372" y="184150"/>
                  <a:pt x="12277" y="172085"/>
                  <a:pt x="10372" y="143510"/>
                </a:cubicBezTo>
                <a:cubicBezTo>
                  <a:pt x="8467" y="114935"/>
                  <a:pt x="2752" y="95250"/>
                  <a:pt x="847" y="66675"/>
                </a:cubicBezTo>
                <a:cubicBezTo>
                  <a:pt x="-1058" y="38100"/>
                  <a:pt x="847" y="12065"/>
                  <a:pt x="847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53" name="矩形 152"/>
          <p:cNvSpPr/>
          <p:nvPr/>
        </p:nvSpPr>
        <p:spPr>
          <a:xfrm>
            <a:off x="4521835" y="612965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521835" y="576643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4521835" y="5161280"/>
            <a:ext cx="659765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618990" y="5206365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5541010" y="5766435"/>
            <a:ext cx="659765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WIFI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541010" y="5161280"/>
            <a:ext cx="659765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541010" y="612965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/>
          <p:nvPr/>
        </p:nvCxnSpPr>
        <p:spPr>
          <a:xfrm>
            <a:off x="5137150" y="6245860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3" idx="0"/>
            <a:endCxn id="156" idx="2"/>
          </p:cNvCxnSpPr>
          <p:nvPr/>
        </p:nvCxnSpPr>
        <p:spPr>
          <a:xfrm flipV="1">
            <a:off x="4720590" y="5391785"/>
            <a:ext cx="121285" cy="737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任意多边形 161"/>
          <p:cNvSpPr/>
          <p:nvPr/>
        </p:nvSpPr>
        <p:spPr>
          <a:xfrm>
            <a:off x="4925060" y="5431790"/>
            <a:ext cx="964565" cy="704850"/>
          </a:xfrm>
          <a:custGeom>
            <a:avLst/>
            <a:gdLst>
              <a:gd name="connisteX0" fmla="*/ 1152048 w 1322557"/>
              <a:gd name="connsiteY0" fmla="*/ 1772920 h 1772920"/>
              <a:gd name="connisteX1" fmla="*/ 1152048 w 1322557"/>
              <a:gd name="connsiteY1" fmla="*/ 1677035 h 1772920"/>
              <a:gd name="connisteX2" fmla="*/ 1161573 w 1322557"/>
              <a:gd name="connsiteY2" fmla="*/ 1591310 h 1772920"/>
              <a:gd name="connisteX3" fmla="*/ 1171098 w 1322557"/>
              <a:gd name="connsiteY3" fmla="*/ 1485900 h 1772920"/>
              <a:gd name="connisteX4" fmla="*/ 1180623 w 1322557"/>
              <a:gd name="connsiteY4" fmla="*/ 1418590 h 1772920"/>
              <a:gd name="connisteX5" fmla="*/ 1190148 w 1322557"/>
              <a:gd name="connsiteY5" fmla="*/ 1332230 h 1772920"/>
              <a:gd name="connisteX6" fmla="*/ 1199673 w 1322557"/>
              <a:gd name="connsiteY6" fmla="*/ 1226820 h 1772920"/>
              <a:gd name="connisteX7" fmla="*/ 1199673 w 1322557"/>
              <a:gd name="connsiteY7" fmla="*/ 1140460 h 1772920"/>
              <a:gd name="connisteX8" fmla="*/ 1218723 w 1322557"/>
              <a:gd name="connsiteY8" fmla="*/ 1063625 h 1772920"/>
              <a:gd name="connisteX9" fmla="*/ 1218723 w 1322557"/>
              <a:gd name="connsiteY9" fmla="*/ 996950 h 1772920"/>
              <a:gd name="connisteX10" fmla="*/ 1238408 w 1322557"/>
              <a:gd name="connsiteY10" fmla="*/ 920115 h 1772920"/>
              <a:gd name="connisteX11" fmla="*/ 1247933 w 1322557"/>
              <a:gd name="connsiteY11" fmla="*/ 852805 h 1772920"/>
              <a:gd name="connisteX12" fmla="*/ 1257458 w 1322557"/>
              <a:gd name="connsiteY12" fmla="*/ 786130 h 1772920"/>
              <a:gd name="connisteX13" fmla="*/ 1266983 w 1322557"/>
              <a:gd name="connsiteY13" fmla="*/ 718820 h 1772920"/>
              <a:gd name="connisteX14" fmla="*/ 1276508 w 1322557"/>
              <a:gd name="connsiteY14" fmla="*/ 651510 h 1772920"/>
              <a:gd name="connisteX15" fmla="*/ 1286033 w 1322557"/>
              <a:gd name="connsiteY15" fmla="*/ 575310 h 1772920"/>
              <a:gd name="connisteX16" fmla="*/ 1295558 w 1322557"/>
              <a:gd name="connsiteY16" fmla="*/ 508000 h 1772920"/>
              <a:gd name="connisteX17" fmla="*/ 1305083 w 1322557"/>
              <a:gd name="connsiteY17" fmla="*/ 440690 h 1772920"/>
              <a:gd name="connisteX18" fmla="*/ 1314608 w 1322557"/>
              <a:gd name="connsiteY18" fmla="*/ 374015 h 1772920"/>
              <a:gd name="connisteX19" fmla="*/ 1199673 w 1322557"/>
              <a:gd name="connsiteY19" fmla="*/ 325755 h 1772920"/>
              <a:gd name="connisteX20" fmla="*/ 1122838 w 1322557"/>
              <a:gd name="connsiteY20" fmla="*/ 325755 h 1772920"/>
              <a:gd name="connisteX21" fmla="*/ 1056163 w 1322557"/>
              <a:gd name="connsiteY21" fmla="*/ 325755 h 1772920"/>
              <a:gd name="connisteX22" fmla="*/ 988853 w 1322557"/>
              <a:gd name="connsiteY22" fmla="*/ 325755 h 1772920"/>
              <a:gd name="connisteX23" fmla="*/ 922178 w 1322557"/>
              <a:gd name="connsiteY23" fmla="*/ 325755 h 1772920"/>
              <a:gd name="connisteX24" fmla="*/ 797083 w 1322557"/>
              <a:gd name="connsiteY24" fmla="*/ 325755 h 1772920"/>
              <a:gd name="connisteX25" fmla="*/ 691673 w 1322557"/>
              <a:gd name="connsiteY25" fmla="*/ 325755 h 1772920"/>
              <a:gd name="connisteX26" fmla="*/ 614838 w 1322557"/>
              <a:gd name="connsiteY26" fmla="*/ 325755 h 1772920"/>
              <a:gd name="connisteX27" fmla="*/ 509428 w 1322557"/>
              <a:gd name="connsiteY27" fmla="*/ 325755 h 1772920"/>
              <a:gd name="connisteX28" fmla="*/ 433228 w 1322557"/>
              <a:gd name="connsiteY28" fmla="*/ 325755 h 1772920"/>
              <a:gd name="connisteX29" fmla="*/ 356393 w 1322557"/>
              <a:gd name="connsiteY29" fmla="*/ 325755 h 1772920"/>
              <a:gd name="connisteX30" fmla="*/ 250983 w 1322557"/>
              <a:gd name="connsiteY30" fmla="*/ 325755 h 1772920"/>
              <a:gd name="connisteX31" fmla="*/ 174148 w 1322557"/>
              <a:gd name="connsiteY31" fmla="*/ 335280 h 1772920"/>
              <a:gd name="connisteX32" fmla="*/ 106838 w 1322557"/>
              <a:gd name="connsiteY32" fmla="*/ 335280 h 1772920"/>
              <a:gd name="connisteX33" fmla="*/ 40163 w 1322557"/>
              <a:gd name="connsiteY33" fmla="*/ 344805 h 1772920"/>
              <a:gd name="connisteX34" fmla="*/ 11588 w 1322557"/>
              <a:gd name="connsiteY34" fmla="*/ 278130 h 1772920"/>
              <a:gd name="connisteX35" fmla="*/ 1428 w 1322557"/>
              <a:gd name="connsiteY35" fmla="*/ 210820 h 1772920"/>
              <a:gd name="connisteX36" fmla="*/ 1428 w 1322557"/>
              <a:gd name="connsiteY36" fmla="*/ 143510 h 1772920"/>
              <a:gd name="connisteX37" fmla="*/ 11588 w 1322557"/>
              <a:gd name="connsiteY37" fmla="*/ 76835 h 1772920"/>
              <a:gd name="connisteX38" fmla="*/ 21113 w 1322557"/>
              <a:gd name="connsiteY38" fmla="*/ 0 h 17729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</a:cxnLst>
            <a:rect l="l" t="t" r="r" b="b"/>
            <a:pathLst>
              <a:path w="1322558" h="1772920">
                <a:moveTo>
                  <a:pt x="1152049" y="1772920"/>
                </a:moveTo>
                <a:cubicBezTo>
                  <a:pt x="1152049" y="1755140"/>
                  <a:pt x="1150144" y="1713230"/>
                  <a:pt x="1152049" y="1677035"/>
                </a:cubicBezTo>
                <a:cubicBezTo>
                  <a:pt x="1153954" y="1640840"/>
                  <a:pt x="1157764" y="1629410"/>
                  <a:pt x="1161574" y="1591310"/>
                </a:cubicBezTo>
                <a:cubicBezTo>
                  <a:pt x="1165384" y="1553210"/>
                  <a:pt x="1167289" y="1520190"/>
                  <a:pt x="1171099" y="1485900"/>
                </a:cubicBezTo>
                <a:cubicBezTo>
                  <a:pt x="1174909" y="1451610"/>
                  <a:pt x="1176814" y="1449070"/>
                  <a:pt x="1180624" y="1418590"/>
                </a:cubicBezTo>
                <a:cubicBezTo>
                  <a:pt x="1184434" y="1388110"/>
                  <a:pt x="1186339" y="1370330"/>
                  <a:pt x="1190149" y="1332230"/>
                </a:cubicBezTo>
                <a:cubicBezTo>
                  <a:pt x="1193959" y="1294130"/>
                  <a:pt x="1197769" y="1264920"/>
                  <a:pt x="1199674" y="1226820"/>
                </a:cubicBezTo>
                <a:cubicBezTo>
                  <a:pt x="1201579" y="1188720"/>
                  <a:pt x="1195864" y="1172845"/>
                  <a:pt x="1199674" y="1140460"/>
                </a:cubicBezTo>
                <a:cubicBezTo>
                  <a:pt x="1203484" y="1108075"/>
                  <a:pt x="1214914" y="1092200"/>
                  <a:pt x="1218724" y="1063625"/>
                </a:cubicBezTo>
                <a:cubicBezTo>
                  <a:pt x="1222534" y="1035050"/>
                  <a:pt x="1214914" y="1025525"/>
                  <a:pt x="1218724" y="996950"/>
                </a:cubicBezTo>
                <a:cubicBezTo>
                  <a:pt x="1222534" y="968375"/>
                  <a:pt x="1232694" y="948690"/>
                  <a:pt x="1238409" y="920115"/>
                </a:cubicBezTo>
                <a:cubicBezTo>
                  <a:pt x="1244124" y="891540"/>
                  <a:pt x="1244124" y="879475"/>
                  <a:pt x="1247934" y="852805"/>
                </a:cubicBezTo>
                <a:cubicBezTo>
                  <a:pt x="1251744" y="826135"/>
                  <a:pt x="1253649" y="812800"/>
                  <a:pt x="1257459" y="786130"/>
                </a:cubicBezTo>
                <a:cubicBezTo>
                  <a:pt x="1261269" y="759460"/>
                  <a:pt x="1263174" y="745490"/>
                  <a:pt x="1266984" y="718820"/>
                </a:cubicBezTo>
                <a:cubicBezTo>
                  <a:pt x="1270794" y="692150"/>
                  <a:pt x="1272699" y="680085"/>
                  <a:pt x="1276509" y="651510"/>
                </a:cubicBezTo>
                <a:cubicBezTo>
                  <a:pt x="1280319" y="622935"/>
                  <a:pt x="1282224" y="603885"/>
                  <a:pt x="1286034" y="575310"/>
                </a:cubicBezTo>
                <a:cubicBezTo>
                  <a:pt x="1289844" y="546735"/>
                  <a:pt x="1291749" y="534670"/>
                  <a:pt x="1295559" y="508000"/>
                </a:cubicBezTo>
                <a:cubicBezTo>
                  <a:pt x="1299369" y="481330"/>
                  <a:pt x="1301274" y="467360"/>
                  <a:pt x="1305084" y="440690"/>
                </a:cubicBezTo>
                <a:cubicBezTo>
                  <a:pt x="1308894" y="414020"/>
                  <a:pt x="1335564" y="396875"/>
                  <a:pt x="1314609" y="374015"/>
                </a:cubicBezTo>
                <a:cubicBezTo>
                  <a:pt x="1293654" y="351155"/>
                  <a:pt x="1237774" y="335280"/>
                  <a:pt x="1199674" y="325755"/>
                </a:cubicBezTo>
                <a:cubicBezTo>
                  <a:pt x="1161574" y="316230"/>
                  <a:pt x="1151414" y="325755"/>
                  <a:pt x="1122839" y="325755"/>
                </a:cubicBezTo>
                <a:cubicBezTo>
                  <a:pt x="1094264" y="325755"/>
                  <a:pt x="1082834" y="325755"/>
                  <a:pt x="1056164" y="325755"/>
                </a:cubicBezTo>
                <a:cubicBezTo>
                  <a:pt x="1029494" y="325755"/>
                  <a:pt x="1015524" y="325755"/>
                  <a:pt x="988854" y="325755"/>
                </a:cubicBezTo>
                <a:cubicBezTo>
                  <a:pt x="962184" y="325755"/>
                  <a:pt x="960279" y="325755"/>
                  <a:pt x="922179" y="325755"/>
                </a:cubicBezTo>
                <a:cubicBezTo>
                  <a:pt x="884079" y="325755"/>
                  <a:pt x="843439" y="325755"/>
                  <a:pt x="797084" y="325755"/>
                </a:cubicBezTo>
                <a:cubicBezTo>
                  <a:pt x="750729" y="325755"/>
                  <a:pt x="727869" y="325755"/>
                  <a:pt x="691674" y="325755"/>
                </a:cubicBezTo>
                <a:cubicBezTo>
                  <a:pt x="655479" y="325755"/>
                  <a:pt x="651034" y="325755"/>
                  <a:pt x="614839" y="325755"/>
                </a:cubicBezTo>
                <a:cubicBezTo>
                  <a:pt x="578644" y="325755"/>
                  <a:pt x="545624" y="325755"/>
                  <a:pt x="509429" y="325755"/>
                </a:cubicBezTo>
                <a:cubicBezTo>
                  <a:pt x="473234" y="325755"/>
                  <a:pt x="463709" y="325755"/>
                  <a:pt x="433229" y="325755"/>
                </a:cubicBezTo>
                <a:cubicBezTo>
                  <a:pt x="402749" y="325755"/>
                  <a:pt x="392589" y="325755"/>
                  <a:pt x="356394" y="325755"/>
                </a:cubicBezTo>
                <a:cubicBezTo>
                  <a:pt x="320199" y="325755"/>
                  <a:pt x="287179" y="323850"/>
                  <a:pt x="250984" y="325755"/>
                </a:cubicBezTo>
                <a:cubicBezTo>
                  <a:pt x="214789" y="327660"/>
                  <a:pt x="202724" y="333375"/>
                  <a:pt x="174149" y="335280"/>
                </a:cubicBezTo>
                <a:cubicBezTo>
                  <a:pt x="145574" y="337185"/>
                  <a:pt x="133509" y="333375"/>
                  <a:pt x="106839" y="335280"/>
                </a:cubicBezTo>
                <a:cubicBezTo>
                  <a:pt x="80169" y="337185"/>
                  <a:pt x="59214" y="356235"/>
                  <a:pt x="40164" y="344805"/>
                </a:cubicBezTo>
                <a:cubicBezTo>
                  <a:pt x="21114" y="333375"/>
                  <a:pt x="19209" y="304800"/>
                  <a:pt x="11589" y="278130"/>
                </a:cubicBezTo>
                <a:cubicBezTo>
                  <a:pt x="3969" y="251460"/>
                  <a:pt x="3334" y="237490"/>
                  <a:pt x="1429" y="210820"/>
                </a:cubicBezTo>
                <a:cubicBezTo>
                  <a:pt x="-476" y="184150"/>
                  <a:pt x="-476" y="170180"/>
                  <a:pt x="1429" y="143510"/>
                </a:cubicBezTo>
                <a:cubicBezTo>
                  <a:pt x="3334" y="116840"/>
                  <a:pt x="7779" y="105410"/>
                  <a:pt x="11589" y="76835"/>
                </a:cubicBezTo>
                <a:cubicBezTo>
                  <a:pt x="15399" y="48260"/>
                  <a:pt x="19209" y="13970"/>
                  <a:pt x="21114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4269740" y="508825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6344920" y="5111750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>
            <a:off x="977265" y="5288915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264160" y="4620260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64160" y="4257040"/>
            <a:ext cx="646430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WIFI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264160" y="3651885"/>
            <a:ext cx="646430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359410" y="3677920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1262380" y="4257040"/>
            <a:ext cx="646430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WIFI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262380" y="3651885"/>
            <a:ext cx="646430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358265" y="3687445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262380" y="4620260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86" name="直接箭头连接符 185"/>
          <p:cNvCxnSpPr/>
          <p:nvPr/>
        </p:nvCxnSpPr>
        <p:spPr>
          <a:xfrm>
            <a:off x="866775" y="4736465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stCxn id="178" idx="0"/>
            <a:endCxn id="181" idx="2"/>
          </p:cNvCxnSpPr>
          <p:nvPr/>
        </p:nvCxnSpPr>
        <p:spPr>
          <a:xfrm flipV="1">
            <a:off x="459105" y="3863340"/>
            <a:ext cx="118745" cy="756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185" idx="0"/>
            <a:endCxn id="184" idx="2"/>
          </p:cNvCxnSpPr>
          <p:nvPr/>
        </p:nvCxnSpPr>
        <p:spPr>
          <a:xfrm flipV="1">
            <a:off x="1457325" y="3872865"/>
            <a:ext cx="119380" cy="747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2451735" y="4624070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2451735" y="4260850"/>
            <a:ext cx="646430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WIFI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2451735" y="3655695"/>
            <a:ext cx="646430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2546985" y="3691255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450590" y="4260850"/>
            <a:ext cx="646430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WIFI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3450590" y="3655695"/>
            <a:ext cx="646430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3450590" y="4624070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/>
          <p:nvPr/>
        </p:nvCxnSpPr>
        <p:spPr>
          <a:xfrm>
            <a:off x="3054350" y="4740275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89" idx="0"/>
            <a:endCxn id="192" idx="2"/>
          </p:cNvCxnSpPr>
          <p:nvPr/>
        </p:nvCxnSpPr>
        <p:spPr>
          <a:xfrm flipV="1">
            <a:off x="2646680" y="3876675"/>
            <a:ext cx="118745" cy="747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任意多边形 197"/>
          <p:cNvSpPr/>
          <p:nvPr/>
        </p:nvSpPr>
        <p:spPr>
          <a:xfrm>
            <a:off x="2888615" y="3920490"/>
            <a:ext cx="859155" cy="718820"/>
          </a:xfrm>
          <a:custGeom>
            <a:avLst/>
            <a:gdLst>
              <a:gd name="connisteX0" fmla="*/ 1083521 w 1202328"/>
              <a:gd name="connsiteY0" fmla="*/ 1725295 h 1725295"/>
              <a:gd name="connisteX1" fmla="*/ 1093046 w 1202328"/>
              <a:gd name="connsiteY1" fmla="*/ 1648460 h 1725295"/>
              <a:gd name="connisteX2" fmla="*/ 1122256 w 1202328"/>
              <a:gd name="connsiteY2" fmla="*/ 1571625 h 1725295"/>
              <a:gd name="connisteX3" fmla="*/ 1131781 w 1202328"/>
              <a:gd name="connsiteY3" fmla="*/ 1494790 h 1725295"/>
              <a:gd name="connisteX4" fmla="*/ 1141306 w 1202328"/>
              <a:gd name="connsiteY4" fmla="*/ 1428115 h 1725295"/>
              <a:gd name="connisteX5" fmla="*/ 1150831 w 1202328"/>
              <a:gd name="connsiteY5" fmla="*/ 1360805 h 1725295"/>
              <a:gd name="connisteX6" fmla="*/ 1169881 w 1202328"/>
              <a:gd name="connsiteY6" fmla="*/ 1283970 h 1725295"/>
              <a:gd name="connisteX7" fmla="*/ 1179406 w 1202328"/>
              <a:gd name="connsiteY7" fmla="*/ 1217295 h 1725295"/>
              <a:gd name="connisteX8" fmla="*/ 1188931 w 1202328"/>
              <a:gd name="connsiteY8" fmla="*/ 1140460 h 1725295"/>
              <a:gd name="connisteX9" fmla="*/ 1198456 w 1202328"/>
              <a:gd name="connsiteY9" fmla="*/ 1073150 h 1725295"/>
              <a:gd name="connisteX10" fmla="*/ 1131781 w 1202328"/>
              <a:gd name="connsiteY10" fmla="*/ 1025525 h 1725295"/>
              <a:gd name="connisteX11" fmla="*/ 1035896 w 1202328"/>
              <a:gd name="connsiteY11" fmla="*/ 1025525 h 1725295"/>
              <a:gd name="connisteX12" fmla="*/ 949536 w 1202328"/>
              <a:gd name="connsiteY12" fmla="*/ 1025525 h 1725295"/>
              <a:gd name="connisteX13" fmla="*/ 882226 w 1202328"/>
              <a:gd name="connsiteY13" fmla="*/ 1016000 h 1725295"/>
              <a:gd name="connisteX14" fmla="*/ 806026 w 1202328"/>
              <a:gd name="connsiteY14" fmla="*/ 1016000 h 1725295"/>
              <a:gd name="connisteX15" fmla="*/ 700616 w 1202328"/>
              <a:gd name="connsiteY15" fmla="*/ 1016000 h 1725295"/>
              <a:gd name="connisteX16" fmla="*/ 614256 w 1202328"/>
              <a:gd name="connsiteY16" fmla="*/ 1016000 h 1725295"/>
              <a:gd name="connisteX17" fmla="*/ 537421 w 1202328"/>
              <a:gd name="connsiteY17" fmla="*/ 1016000 h 1725295"/>
              <a:gd name="connisteX18" fmla="*/ 470111 w 1202328"/>
              <a:gd name="connsiteY18" fmla="*/ 1016000 h 1725295"/>
              <a:gd name="connisteX19" fmla="*/ 403436 w 1202328"/>
              <a:gd name="connsiteY19" fmla="*/ 1016000 h 1725295"/>
              <a:gd name="connisteX20" fmla="*/ 326601 w 1202328"/>
              <a:gd name="connsiteY20" fmla="*/ 1016000 h 1725295"/>
              <a:gd name="connisteX21" fmla="*/ 249766 w 1202328"/>
              <a:gd name="connsiteY21" fmla="*/ 1016000 h 1725295"/>
              <a:gd name="connisteX22" fmla="*/ 172931 w 1202328"/>
              <a:gd name="connsiteY22" fmla="*/ 1016000 h 1725295"/>
              <a:gd name="connisteX23" fmla="*/ 77046 w 1202328"/>
              <a:gd name="connsiteY23" fmla="*/ 1025525 h 1725295"/>
              <a:gd name="connisteX24" fmla="*/ 10371 w 1202328"/>
              <a:gd name="connsiteY24" fmla="*/ 977265 h 1725295"/>
              <a:gd name="connisteX25" fmla="*/ 10371 w 1202328"/>
              <a:gd name="connsiteY25" fmla="*/ 910590 h 1725295"/>
              <a:gd name="connisteX26" fmla="*/ 10371 w 1202328"/>
              <a:gd name="connsiteY26" fmla="*/ 833755 h 1725295"/>
              <a:gd name="connisteX27" fmla="*/ 10371 w 1202328"/>
              <a:gd name="connsiteY27" fmla="*/ 766445 h 1725295"/>
              <a:gd name="connisteX28" fmla="*/ 10371 w 1202328"/>
              <a:gd name="connsiteY28" fmla="*/ 680085 h 1725295"/>
              <a:gd name="connisteX29" fmla="*/ 10371 w 1202328"/>
              <a:gd name="connsiteY29" fmla="*/ 603885 h 1725295"/>
              <a:gd name="connisteX30" fmla="*/ 10371 w 1202328"/>
              <a:gd name="connsiteY30" fmla="*/ 536575 h 1725295"/>
              <a:gd name="connisteX31" fmla="*/ 10371 w 1202328"/>
              <a:gd name="connsiteY31" fmla="*/ 469265 h 1725295"/>
              <a:gd name="connisteX32" fmla="*/ 10371 w 1202328"/>
              <a:gd name="connsiteY32" fmla="*/ 344805 h 1725295"/>
              <a:gd name="connisteX33" fmla="*/ 10371 w 1202328"/>
              <a:gd name="connsiteY33" fmla="*/ 277495 h 1725295"/>
              <a:gd name="connisteX34" fmla="*/ 10371 w 1202328"/>
              <a:gd name="connsiteY34" fmla="*/ 210820 h 1725295"/>
              <a:gd name="connisteX35" fmla="*/ 10371 w 1202328"/>
              <a:gd name="connsiteY35" fmla="*/ 143510 h 1725295"/>
              <a:gd name="connisteX36" fmla="*/ 846 w 1202328"/>
              <a:gd name="connsiteY36" fmla="*/ 66675 h 1725295"/>
              <a:gd name="connisteX37" fmla="*/ 846 w 1202328"/>
              <a:gd name="connsiteY37" fmla="*/ 0 h 17252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1202329" h="1725295">
                <a:moveTo>
                  <a:pt x="1083522" y="1725295"/>
                </a:moveTo>
                <a:cubicBezTo>
                  <a:pt x="1084792" y="1711325"/>
                  <a:pt x="1085427" y="1678940"/>
                  <a:pt x="1093047" y="1648460"/>
                </a:cubicBezTo>
                <a:cubicBezTo>
                  <a:pt x="1100667" y="1617980"/>
                  <a:pt x="1114637" y="1602105"/>
                  <a:pt x="1122257" y="1571625"/>
                </a:cubicBezTo>
                <a:cubicBezTo>
                  <a:pt x="1129877" y="1541145"/>
                  <a:pt x="1127972" y="1523365"/>
                  <a:pt x="1131782" y="1494790"/>
                </a:cubicBezTo>
                <a:cubicBezTo>
                  <a:pt x="1135592" y="1466215"/>
                  <a:pt x="1137497" y="1454785"/>
                  <a:pt x="1141307" y="1428115"/>
                </a:cubicBezTo>
                <a:cubicBezTo>
                  <a:pt x="1145117" y="1401445"/>
                  <a:pt x="1145117" y="1389380"/>
                  <a:pt x="1150832" y="1360805"/>
                </a:cubicBezTo>
                <a:cubicBezTo>
                  <a:pt x="1156547" y="1332230"/>
                  <a:pt x="1164167" y="1312545"/>
                  <a:pt x="1169882" y="1283970"/>
                </a:cubicBezTo>
                <a:cubicBezTo>
                  <a:pt x="1175597" y="1255395"/>
                  <a:pt x="1175597" y="1245870"/>
                  <a:pt x="1179407" y="1217295"/>
                </a:cubicBezTo>
                <a:cubicBezTo>
                  <a:pt x="1183217" y="1188720"/>
                  <a:pt x="1185122" y="1169035"/>
                  <a:pt x="1188932" y="1140460"/>
                </a:cubicBezTo>
                <a:cubicBezTo>
                  <a:pt x="1192742" y="1111885"/>
                  <a:pt x="1209887" y="1096010"/>
                  <a:pt x="1198457" y="1073150"/>
                </a:cubicBezTo>
                <a:cubicBezTo>
                  <a:pt x="1187027" y="1050290"/>
                  <a:pt x="1164167" y="1035050"/>
                  <a:pt x="1131782" y="1025525"/>
                </a:cubicBezTo>
                <a:cubicBezTo>
                  <a:pt x="1099397" y="1016000"/>
                  <a:pt x="1072092" y="1025525"/>
                  <a:pt x="1035897" y="1025525"/>
                </a:cubicBezTo>
                <a:cubicBezTo>
                  <a:pt x="999702" y="1025525"/>
                  <a:pt x="980017" y="1027430"/>
                  <a:pt x="949537" y="1025525"/>
                </a:cubicBezTo>
                <a:cubicBezTo>
                  <a:pt x="919057" y="1023620"/>
                  <a:pt x="910802" y="1017905"/>
                  <a:pt x="882227" y="1016000"/>
                </a:cubicBezTo>
                <a:cubicBezTo>
                  <a:pt x="853652" y="1014095"/>
                  <a:pt x="842222" y="1016000"/>
                  <a:pt x="806027" y="1016000"/>
                </a:cubicBezTo>
                <a:cubicBezTo>
                  <a:pt x="769832" y="1016000"/>
                  <a:pt x="738717" y="1016000"/>
                  <a:pt x="700617" y="1016000"/>
                </a:cubicBezTo>
                <a:cubicBezTo>
                  <a:pt x="662517" y="1016000"/>
                  <a:pt x="646642" y="1016000"/>
                  <a:pt x="614257" y="1016000"/>
                </a:cubicBezTo>
                <a:cubicBezTo>
                  <a:pt x="581872" y="1016000"/>
                  <a:pt x="565997" y="1016000"/>
                  <a:pt x="537422" y="1016000"/>
                </a:cubicBezTo>
                <a:cubicBezTo>
                  <a:pt x="508847" y="1016000"/>
                  <a:pt x="496782" y="1016000"/>
                  <a:pt x="470112" y="1016000"/>
                </a:cubicBezTo>
                <a:cubicBezTo>
                  <a:pt x="443442" y="1016000"/>
                  <a:pt x="432012" y="1016000"/>
                  <a:pt x="403437" y="1016000"/>
                </a:cubicBezTo>
                <a:cubicBezTo>
                  <a:pt x="374862" y="1016000"/>
                  <a:pt x="357082" y="1016000"/>
                  <a:pt x="326602" y="1016000"/>
                </a:cubicBezTo>
                <a:cubicBezTo>
                  <a:pt x="296122" y="1016000"/>
                  <a:pt x="280247" y="1016000"/>
                  <a:pt x="249767" y="1016000"/>
                </a:cubicBezTo>
                <a:cubicBezTo>
                  <a:pt x="219287" y="1016000"/>
                  <a:pt x="207222" y="1014095"/>
                  <a:pt x="172932" y="1016000"/>
                </a:cubicBezTo>
                <a:cubicBezTo>
                  <a:pt x="138642" y="1017905"/>
                  <a:pt x="109432" y="1033145"/>
                  <a:pt x="77047" y="1025525"/>
                </a:cubicBezTo>
                <a:cubicBezTo>
                  <a:pt x="44662" y="1017905"/>
                  <a:pt x="23707" y="1000125"/>
                  <a:pt x="10372" y="977265"/>
                </a:cubicBezTo>
                <a:cubicBezTo>
                  <a:pt x="-2963" y="954405"/>
                  <a:pt x="10372" y="939165"/>
                  <a:pt x="10372" y="910590"/>
                </a:cubicBezTo>
                <a:cubicBezTo>
                  <a:pt x="10372" y="882015"/>
                  <a:pt x="10372" y="862330"/>
                  <a:pt x="10372" y="833755"/>
                </a:cubicBezTo>
                <a:cubicBezTo>
                  <a:pt x="10372" y="805180"/>
                  <a:pt x="10372" y="796925"/>
                  <a:pt x="10372" y="766445"/>
                </a:cubicBezTo>
                <a:cubicBezTo>
                  <a:pt x="10372" y="735965"/>
                  <a:pt x="10372" y="712470"/>
                  <a:pt x="10372" y="680085"/>
                </a:cubicBezTo>
                <a:cubicBezTo>
                  <a:pt x="10372" y="647700"/>
                  <a:pt x="10372" y="632460"/>
                  <a:pt x="10372" y="603885"/>
                </a:cubicBezTo>
                <a:cubicBezTo>
                  <a:pt x="10372" y="575310"/>
                  <a:pt x="10372" y="563245"/>
                  <a:pt x="10372" y="536575"/>
                </a:cubicBezTo>
                <a:cubicBezTo>
                  <a:pt x="10372" y="509905"/>
                  <a:pt x="10372" y="507365"/>
                  <a:pt x="10372" y="469265"/>
                </a:cubicBezTo>
                <a:cubicBezTo>
                  <a:pt x="10372" y="431165"/>
                  <a:pt x="10372" y="382905"/>
                  <a:pt x="10372" y="344805"/>
                </a:cubicBezTo>
                <a:cubicBezTo>
                  <a:pt x="10372" y="306705"/>
                  <a:pt x="10372" y="304165"/>
                  <a:pt x="10372" y="277495"/>
                </a:cubicBezTo>
                <a:cubicBezTo>
                  <a:pt x="10372" y="250825"/>
                  <a:pt x="10372" y="237490"/>
                  <a:pt x="10372" y="210820"/>
                </a:cubicBezTo>
                <a:cubicBezTo>
                  <a:pt x="10372" y="184150"/>
                  <a:pt x="12277" y="172085"/>
                  <a:pt x="10372" y="143510"/>
                </a:cubicBezTo>
                <a:cubicBezTo>
                  <a:pt x="8467" y="114935"/>
                  <a:pt x="2752" y="95250"/>
                  <a:pt x="847" y="66675"/>
                </a:cubicBezTo>
                <a:cubicBezTo>
                  <a:pt x="-1058" y="38100"/>
                  <a:pt x="847" y="12065"/>
                  <a:pt x="847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99" name="矩形 198"/>
          <p:cNvSpPr/>
          <p:nvPr/>
        </p:nvSpPr>
        <p:spPr>
          <a:xfrm>
            <a:off x="4513580" y="4620260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4513580" y="4257040"/>
            <a:ext cx="646430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WIFI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513580" y="3651885"/>
            <a:ext cx="646430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608830" y="3696970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5513070" y="4257040"/>
            <a:ext cx="646430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WIFI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5513070" y="3651885"/>
            <a:ext cx="646430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5513070" y="4620260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06" name="直接箭头连接符 205"/>
          <p:cNvCxnSpPr/>
          <p:nvPr/>
        </p:nvCxnSpPr>
        <p:spPr>
          <a:xfrm>
            <a:off x="5116830" y="4736465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199" idx="0"/>
            <a:endCxn id="202" idx="2"/>
          </p:cNvCxnSpPr>
          <p:nvPr/>
        </p:nvCxnSpPr>
        <p:spPr>
          <a:xfrm flipV="1">
            <a:off x="4708525" y="3882390"/>
            <a:ext cx="118745" cy="737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任意多边形 207"/>
          <p:cNvSpPr/>
          <p:nvPr/>
        </p:nvSpPr>
        <p:spPr>
          <a:xfrm>
            <a:off x="4908550" y="3922395"/>
            <a:ext cx="945515" cy="704850"/>
          </a:xfrm>
          <a:custGeom>
            <a:avLst/>
            <a:gdLst>
              <a:gd name="connisteX0" fmla="*/ 1152048 w 1322557"/>
              <a:gd name="connsiteY0" fmla="*/ 1772920 h 1772920"/>
              <a:gd name="connisteX1" fmla="*/ 1152048 w 1322557"/>
              <a:gd name="connsiteY1" fmla="*/ 1677035 h 1772920"/>
              <a:gd name="connisteX2" fmla="*/ 1161573 w 1322557"/>
              <a:gd name="connsiteY2" fmla="*/ 1591310 h 1772920"/>
              <a:gd name="connisteX3" fmla="*/ 1171098 w 1322557"/>
              <a:gd name="connsiteY3" fmla="*/ 1485900 h 1772920"/>
              <a:gd name="connisteX4" fmla="*/ 1180623 w 1322557"/>
              <a:gd name="connsiteY4" fmla="*/ 1418590 h 1772920"/>
              <a:gd name="connisteX5" fmla="*/ 1190148 w 1322557"/>
              <a:gd name="connsiteY5" fmla="*/ 1332230 h 1772920"/>
              <a:gd name="connisteX6" fmla="*/ 1199673 w 1322557"/>
              <a:gd name="connsiteY6" fmla="*/ 1226820 h 1772920"/>
              <a:gd name="connisteX7" fmla="*/ 1199673 w 1322557"/>
              <a:gd name="connsiteY7" fmla="*/ 1140460 h 1772920"/>
              <a:gd name="connisteX8" fmla="*/ 1218723 w 1322557"/>
              <a:gd name="connsiteY8" fmla="*/ 1063625 h 1772920"/>
              <a:gd name="connisteX9" fmla="*/ 1218723 w 1322557"/>
              <a:gd name="connsiteY9" fmla="*/ 996950 h 1772920"/>
              <a:gd name="connisteX10" fmla="*/ 1238408 w 1322557"/>
              <a:gd name="connsiteY10" fmla="*/ 920115 h 1772920"/>
              <a:gd name="connisteX11" fmla="*/ 1247933 w 1322557"/>
              <a:gd name="connsiteY11" fmla="*/ 852805 h 1772920"/>
              <a:gd name="connisteX12" fmla="*/ 1257458 w 1322557"/>
              <a:gd name="connsiteY12" fmla="*/ 786130 h 1772920"/>
              <a:gd name="connisteX13" fmla="*/ 1266983 w 1322557"/>
              <a:gd name="connsiteY13" fmla="*/ 718820 h 1772920"/>
              <a:gd name="connisteX14" fmla="*/ 1276508 w 1322557"/>
              <a:gd name="connsiteY14" fmla="*/ 651510 h 1772920"/>
              <a:gd name="connisteX15" fmla="*/ 1286033 w 1322557"/>
              <a:gd name="connsiteY15" fmla="*/ 575310 h 1772920"/>
              <a:gd name="connisteX16" fmla="*/ 1295558 w 1322557"/>
              <a:gd name="connsiteY16" fmla="*/ 508000 h 1772920"/>
              <a:gd name="connisteX17" fmla="*/ 1305083 w 1322557"/>
              <a:gd name="connsiteY17" fmla="*/ 440690 h 1772920"/>
              <a:gd name="connisteX18" fmla="*/ 1314608 w 1322557"/>
              <a:gd name="connsiteY18" fmla="*/ 374015 h 1772920"/>
              <a:gd name="connisteX19" fmla="*/ 1199673 w 1322557"/>
              <a:gd name="connsiteY19" fmla="*/ 325755 h 1772920"/>
              <a:gd name="connisteX20" fmla="*/ 1122838 w 1322557"/>
              <a:gd name="connsiteY20" fmla="*/ 325755 h 1772920"/>
              <a:gd name="connisteX21" fmla="*/ 1056163 w 1322557"/>
              <a:gd name="connsiteY21" fmla="*/ 325755 h 1772920"/>
              <a:gd name="connisteX22" fmla="*/ 988853 w 1322557"/>
              <a:gd name="connsiteY22" fmla="*/ 325755 h 1772920"/>
              <a:gd name="connisteX23" fmla="*/ 922178 w 1322557"/>
              <a:gd name="connsiteY23" fmla="*/ 325755 h 1772920"/>
              <a:gd name="connisteX24" fmla="*/ 797083 w 1322557"/>
              <a:gd name="connsiteY24" fmla="*/ 325755 h 1772920"/>
              <a:gd name="connisteX25" fmla="*/ 691673 w 1322557"/>
              <a:gd name="connsiteY25" fmla="*/ 325755 h 1772920"/>
              <a:gd name="connisteX26" fmla="*/ 614838 w 1322557"/>
              <a:gd name="connsiteY26" fmla="*/ 325755 h 1772920"/>
              <a:gd name="connisteX27" fmla="*/ 509428 w 1322557"/>
              <a:gd name="connsiteY27" fmla="*/ 325755 h 1772920"/>
              <a:gd name="connisteX28" fmla="*/ 433228 w 1322557"/>
              <a:gd name="connsiteY28" fmla="*/ 325755 h 1772920"/>
              <a:gd name="connisteX29" fmla="*/ 356393 w 1322557"/>
              <a:gd name="connsiteY29" fmla="*/ 325755 h 1772920"/>
              <a:gd name="connisteX30" fmla="*/ 250983 w 1322557"/>
              <a:gd name="connsiteY30" fmla="*/ 325755 h 1772920"/>
              <a:gd name="connisteX31" fmla="*/ 174148 w 1322557"/>
              <a:gd name="connsiteY31" fmla="*/ 335280 h 1772920"/>
              <a:gd name="connisteX32" fmla="*/ 106838 w 1322557"/>
              <a:gd name="connsiteY32" fmla="*/ 335280 h 1772920"/>
              <a:gd name="connisteX33" fmla="*/ 40163 w 1322557"/>
              <a:gd name="connsiteY33" fmla="*/ 344805 h 1772920"/>
              <a:gd name="connisteX34" fmla="*/ 11588 w 1322557"/>
              <a:gd name="connsiteY34" fmla="*/ 278130 h 1772920"/>
              <a:gd name="connisteX35" fmla="*/ 1428 w 1322557"/>
              <a:gd name="connsiteY35" fmla="*/ 210820 h 1772920"/>
              <a:gd name="connisteX36" fmla="*/ 1428 w 1322557"/>
              <a:gd name="connsiteY36" fmla="*/ 143510 h 1772920"/>
              <a:gd name="connisteX37" fmla="*/ 11588 w 1322557"/>
              <a:gd name="connsiteY37" fmla="*/ 76835 h 1772920"/>
              <a:gd name="connisteX38" fmla="*/ 21113 w 1322557"/>
              <a:gd name="connsiteY38" fmla="*/ 0 h 17729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</a:cxnLst>
            <a:rect l="l" t="t" r="r" b="b"/>
            <a:pathLst>
              <a:path w="1322558" h="1772920">
                <a:moveTo>
                  <a:pt x="1152049" y="1772920"/>
                </a:moveTo>
                <a:cubicBezTo>
                  <a:pt x="1152049" y="1755140"/>
                  <a:pt x="1150144" y="1713230"/>
                  <a:pt x="1152049" y="1677035"/>
                </a:cubicBezTo>
                <a:cubicBezTo>
                  <a:pt x="1153954" y="1640840"/>
                  <a:pt x="1157764" y="1629410"/>
                  <a:pt x="1161574" y="1591310"/>
                </a:cubicBezTo>
                <a:cubicBezTo>
                  <a:pt x="1165384" y="1553210"/>
                  <a:pt x="1167289" y="1520190"/>
                  <a:pt x="1171099" y="1485900"/>
                </a:cubicBezTo>
                <a:cubicBezTo>
                  <a:pt x="1174909" y="1451610"/>
                  <a:pt x="1176814" y="1449070"/>
                  <a:pt x="1180624" y="1418590"/>
                </a:cubicBezTo>
                <a:cubicBezTo>
                  <a:pt x="1184434" y="1388110"/>
                  <a:pt x="1186339" y="1370330"/>
                  <a:pt x="1190149" y="1332230"/>
                </a:cubicBezTo>
                <a:cubicBezTo>
                  <a:pt x="1193959" y="1294130"/>
                  <a:pt x="1197769" y="1264920"/>
                  <a:pt x="1199674" y="1226820"/>
                </a:cubicBezTo>
                <a:cubicBezTo>
                  <a:pt x="1201579" y="1188720"/>
                  <a:pt x="1195864" y="1172845"/>
                  <a:pt x="1199674" y="1140460"/>
                </a:cubicBezTo>
                <a:cubicBezTo>
                  <a:pt x="1203484" y="1108075"/>
                  <a:pt x="1214914" y="1092200"/>
                  <a:pt x="1218724" y="1063625"/>
                </a:cubicBezTo>
                <a:cubicBezTo>
                  <a:pt x="1222534" y="1035050"/>
                  <a:pt x="1214914" y="1025525"/>
                  <a:pt x="1218724" y="996950"/>
                </a:cubicBezTo>
                <a:cubicBezTo>
                  <a:pt x="1222534" y="968375"/>
                  <a:pt x="1232694" y="948690"/>
                  <a:pt x="1238409" y="920115"/>
                </a:cubicBezTo>
                <a:cubicBezTo>
                  <a:pt x="1244124" y="891540"/>
                  <a:pt x="1244124" y="879475"/>
                  <a:pt x="1247934" y="852805"/>
                </a:cubicBezTo>
                <a:cubicBezTo>
                  <a:pt x="1251744" y="826135"/>
                  <a:pt x="1253649" y="812800"/>
                  <a:pt x="1257459" y="786130"/>
                </a:cubicBezTo>
                <a:cubicBezTo>
                  <a:pt x="1261269" y="759460"/>
                  <a:pt x="1263174" y="745490"/>
                  <a:pt x="1266984" y="718820"/>
                </a:cubicBezTo>
                <a:cubicBezTo>
                  <a:pt x="1270794" y="692150"/>
                  <a:pt x="1272699" y="680085"/>
                  <a:pt x="1276509" y="651510"/>
                </a:cubicBezTo>
                <a:cubicBezTo>
                  <a:pt x="1280319" y="622935"/>
                  <a:pt x="1282224" y="603885"/>
                  <a:pt x="1286034" y="575310"/>
                </a:cubicBezTo>
                <a:cubicBezTo>
                  <a:pt x="1289844" y="546735"/>
                  <a:pt x="1291749" y="534670"/>
                  <a:pt x="1295559" y="508000"/>
                </a:cubicBezTo>
                <a:cubicBezTo>
                  <a:pt x="1299369" y="481330"/>
                  <a:pt x="1301274" y="467360"/>
                  <a:pt x="1305084" y="440690"/>
                </a:cubicBezTo>
                <a:cubicBezTo>
                  <a:pt x="1308894" y="414020"/>
                  <a:pt x="1335564" y="396875"/>
                  <a:pt x="1314609" y="374015"/>
                </a:cubicBezTo>
                <a:cubicBezTo>
                  <a:pt x="1293654" y="351155"/>
                  <a:pt x="1237774" y="335280"/>
                  <a:pt x="1199674" y="325755"/>
                </a:cubicBezTo>
                <a:cubicBezTo>
                  <a:pt x="1161574" y="316230"/>
                  <a:pt x="1151414" y="325755"/>
                  <a:pt x="1122839" y="325755"/>
                </a:cubicBezTo>
                <a:cubicBezTo>
                  <a:pt x="1094264" y="325755"/>
                  <a:pt x="1082834" y="325755"/>
                  <a:pt x="1056164" y="325755"/>
                </a:cubicBezTo>
                <a:cubicBezTo>
                  <a:pt x="1029494" y="325755"/>
                  <a:pt x="1015524" y="325755"/>
                  <a:pt x="988854" y="325755"/>
                </a:cubicBezTo>
                <a:cubicBezTo>
                  <a:pt x="962184" y="325755"/>
                  <a:pt x="960279" y="325755"/>
                  <a:pt x="922179" y="325755"/>
                </a:cubicBezTo>
                <a:cubicBezTo>
                  <a:pt x="884079" y="325755"/>
                  <a:pt x="843439" y="325755"/>
                  <a:pt x="797084" y="325755"/>
                </a:cubicBezTo>
                <a:cubicBezTo>
                  <a:pt x="750729" y="325755"/>
                  <a:pt x="727869" y="325755"/>
                  <a:pt x="691674" y="325755"/>
                </a:cubicBezTo>
                <a:cubicBezTo>
                  <a:pt x="655479" y="325755"/>
                  <a:pt x="651034" y="325755"/>
                  <a:pt x="614839" y="325755"/>
                </a:cubicBezTo>
                <a:cubicBezTo>
                  <a:pt x="578644" y="325755"/>
                  <a:pt x="545624" y="325755"/>
                  <a:pt x="509429" y="325755"/>
                </a:cubicBezTo>
                <a:cubicBezTo>
                  <a:pt x="473234" y="325755"/>
                  <a:pt x="463709" y="325755"/>
                  <a:pt x="433229" y="325755"/>
                </a:cubicBezTo>
                <a:cubicBezTo>
                  <a:pt x="402749" y="325755"/>
                  <a:pt x="392589" y="325755"/>
                  <a:pt x="356394" y="325755"/>
                </a:cubicBezTo>
                <a:cubicBezTo>
                  <a:pt x="320199" y="325755"/>
                  <a:pt x="287179" y="323850"/>
                  <a:pt x="250984" y="325755"/>
                </a:cubicBezTo>
                <a:cubicBezTo>
                  <a:pt x="214789" y="327660"/>
                  <a:pt x="202724" y="333375"/>
                  <a:pt x="174149" y="335280"/>
                </a:cubicBezTo>
                <a:cubicBezTo>
                  <a:pt x="145574" y="337185"/>
                  <a:pt x="133509" y="333375"/>
                  <a:pt x="106839" y="335280"/>
                </a:cubicBezTo>
                <a:cubicBezTo>
                  <a:pt x="80169" y="337185"/>
                  <a:pt x="59214" y="356235"/>
                  <a:pt x="40164" y="344805"/>
                </a:cubicBezTo>
                <a:cubicBezTo>
                  <a:pt x="21114" y="333375"/>
                  <a:pt x="19209" y="304800"/>
                  <a:pt x="11589" y="278130"/>
                </a:cubicBezTo>
                <a:cubicBezTo>
                  <a:pt x="3969" y="251460"/>
                  <a:pt x="3334" y="237490"/>
                  <a:pt x="1429" y="210820"/>
                </a:cubicBezTo>
                <a:cubicBezTo>
                  <a:pt x="-476" y="184150"/>
                  <a:pt x="-476" y="170180"/>
                  <a:pt x="1429" y="143510"/>
                </a:cubicBezTo>
                <a:cubicBezTo>
                  <a:pt x="3334" y="116840"/>
                  <a:pt x="7779" y="105410"/>
                  <a:pt x="11589" y="76835"/>
                </a:cubicBezTo>
                <a:cubicBezTo>
                  <a:pt x="15399" y="48260"/>
                  <a:pt x="19209" y="13970"/>
                  <a:pt x="21114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cxnSp>
        <p:nvCxnSpPr>
          <p:cNvPr id="209" name="直接连接符 208"/>
          <p:cNvCxnSpPr/>
          <p:nvPr/>
        </p:nvCxnSpPr>
        <p:spPr>
          <a:xfrm>
            <a:off x="4266565" y="3578860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2108200" y="3525520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>
            <a:off x="937260" y="3789680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6428740" y="612965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428740" y="5766435"/>
            <a:ext cx="659765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WIFI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428740" y="5161280"/>
            <a:ext cx="659765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6525895" y="5206365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7447280" y="576643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UPF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447280" y="5161280"/>
            <a:ext cx="659765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545070" y="5196840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7447280" y="612965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20" name="直接箭头连接符 219"/>
          <p:cNvCxnSpPr/>
          <p:nvPr/>
        </p:nvCxnSpPr>
        <p:spPr>
          <a:xfrm>
            <a:off x="7044055" y="6245860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212" idx="0"/>
            <a:endCxn id="215" idx="2"/>
          </p:cNvCxnSpPr>
          <p:nvPr/>
        </p:nvCxnSpPr>
        <p:spPr>
          <a:xfrm flipV="1">
            <a:off x="6627495" y="5391785"/>
            <a:ext cx="121285" cy="737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9" idx="0"/>
            <a:endCxn id="218" idx="2"/>
          </p:cNvCxnSpPr>
          <p:nvPr/>
        </p:nvCxnSpPr>
        <p:spPr>
          <a:xfrm flipV="1">
            <a:off x="7646035" y="5382260"/>
            <a:ext cx="121920" cy="747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/>
          <p:nvPr/>
        </p:nvCxnSpPr>
        <p:spPr>
          <a:xfrm>
            <a:off x="7131685" y="5288915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6344920" y="354901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/>
          <p:cNvSpPr/>
          <p:nvPr/>
        </p:nvSpPr>
        <p:spPr>
          <a:xfrm>
            <a:off x="6457315" y="4588510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457315" y="4225290"/>
            <a:ext cx="646430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WIFI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6457315" y="3620135"/>
            <a:ext cx="646430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6551930" y="3655695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7454900" y="4225290"/>
            <a:ext cx="6464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?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7454900" y="3620135"/>
            <a:ext cx="828040" cy="476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Cloud Edge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7454900" y="4588510"/>
            <a:ext cx="408305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32" name="直接箭头连接符 231"/>
          <p:cNvCxnSpPr/>
          <p:nvPr/>
        </p:nvCxnSpPr>
        <p:spPr>
          <a:xfrm>
            <a:off x="7059295" y="4704715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25" idx="0"/>
            <a:endCxn id="228" idx="2"/>
          </p:cNvCxnSpPr>
          <p:nvPr/>
        </p:nvCxnSpPr>
        <p:spPr>
          <a:xfrm flipV="1">
            <a:off x="6652260" y="3841115"/>
            <a:ext cx="118110" cy="747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7664450" y="3648075"/>
            <a:ext cx="45593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35" name="直接箭头连接符 234"/>
          <p:cNvCxnSpPr>
            <a:stCxn id="231" idx="0"/>
            <a:endCxn id="234" idx="2"/>
          </p:cNvCxnSpPr>
          <p:nvPr/>
        </p:nvCxnSpPr>
        <p:spPr>
          <a:xfrm flipV="1">
            <a:off x="7649845" y="3833495"/>
            <a:ext cx="233045" cy="755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>
            <a:off x="7124700" y="3754120"/>
            <a:ext cx="325120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>
            <a:off x="8194675" y="508825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8263890" y="616521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8263890" y="5801995"/>
            <a:ext cx="659765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WIFI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8263890" y="5196840"/>
            <a:ext cx="659765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8361045" y="5232400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9282430" y="580199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9282430" y="5196840"/>
            <a:ext cx="659765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9282430" y="616521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45" name="直接箭头连接符 244"/>
          <p:cNvCxnSpPr/>
          <p:nvPr/>
        </p:nvCxnSpPr>
        <p:spPr>
          <a:xfrm>
            <a:off x="8878570" y="6281420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38" idx="0"/>
            <a:endCxn id="241" idx="2"/>
          </p:cNvCxnSpPr>
          <p:nvPr/>
        </p:nvCxnSpPr>
        <p:spPr>
          <a:xfrm flipV="1">
            <a:off x="8462645" y="5417820"/>
            <a:ext cx="121285" cy="747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任意多边形 246"/>
          <p:cNvSpPr/>
          <p:nvPr/>
        </p:nvSpPr>
        <p:spPr>
          <a:xfrm>
            <a:off x="8709025" y="5461635"/>
            <a:ext cx="876300" cy="718820"/>
          </a:xfrm>
          <a:custGeom>
            <a:avLst/>
            <a:gdLst>
              <a:gd name="connisteX0" fmla="*/ 1083521 w 1202328"/>
              <a:gd name="connsiteY0" fmla="*/ 1725295 h 1725295"/>
              <a:gd name="connisteX1" fmla="*/ 1093046 w 1202328"/>
              <a:gd name="connsiteY1" fmla="*/ 1648460 h 1725295"/>
              <a:gd name="connisteX2" fmla="*/ 1122256 w 1202328"/>
              <a:gd name="connsiteY2" fmla="*/ 1571625 h 1725295"/>
              <a:gd name="connisteX3" fmla="*/ 1131781 w 1202328"/>
              <a:gd name="connsiteY3" fmla="*/ 1494790 h 1725295"/>
              <a:gd name="connisteX4" fmla="*/ 1141306 w 1202328"/>
              <a:gd name="connsiteY4" fmla="*/ 1428115 h 1725295"/>
              <a:gd name="connisteX5" fmla="*/ 1150831 w 1202328"/>
              <a:gd name="connsiteY5" fmla="*/ 1360805 h 1725295"/>
              <a:gd name="connisteX6" fmla="*/ 1169881 w 1202328"/>
              <a:gd name="connsiteY6" fmla="*/ 1283970 h 1725295"/>
              <a:gd name="connisteX7" fmla="*/ 1179406 w 1202328"/>
              <a:gd name="connsiteY7" fmla="*/ 1217295 h 1725295"/>
              <a:gd name="connisteX8" fmla="*/ 1188931 w 1202328"/>
              <a:gd name="connsiteY8" fmla="*/ 1140460 h 1725295"/>
              <a:gd name="connisteX9" fmla="*/ 1198456 w 1202328"/>
              <a:gd name="connsiteY9" fmla="*/ 1073150 h 1725295"/>
              <a:gd name="connisteX10" fmla="*/ 1131781 w 1202328"/>
              <a:gd name="connsiteY10" fmla="*/ 1025525 h 1725295"/>
              <a:gd name="connisteX11" fmla="*/ 1035896 w 1202328"/>
              <a:gd name="connsiteY11" fmla="*/ 1025525 h 1725295"/>
              <a:gd name="connisteX12" fmla="*/ 949536 w 1202328"/>
              <a:gd name="connsiteY12" fmla="*/ 1025525 h 1725295"/>
              <a:gd name="connisteX13" fmla="*/ 882226 w 1202328"/>
              <a:gd name="connsiteY13" fmla="*/ 1016000 h 1725295"/>
              <a:gd name="connisteX14" fmla="*/ 806026 w 1202328"/>
              <a:gd name="connsiteY14" fmla="*/ 1016000 h 1725295"/>
              <a:gd name="connisteX15" fmla="*/ 700616 w 1202328"/>
              <a:gd name="connsiteY15" fmla="*/ 1016000 h 1725295"/>
              <a:gd name="connisteX16" fmla="*/ 614256 w 1202328"/>
              <a:gd name="connsiteY16" fmla="*/ 1016000 h 1725295"/>
              <a:gd name="connisteX17" fmla="*/ 537421 w 1202328"/>
              <a:gd name="connsiteY17" fmla="*/ 1016000 h 1725295"/>
              <a:gd name="connisteX18" fmla="*/ 470111 w 1202328"/>
              <a:gd name="connsiteY18" fmla="*/ 1016000 h 1725295"/>
              <a:gd name="connisteX19" fmla="*/ 403436 w 1202328"/>
              <a:gd name="connsiteY19" fmla="*/ 1016000 h 1725295"/>
              <a:gd name="connisteX20" fmla="*/ 326601 w 1202328"/>
              <a:gd name="connsiteY20" fmla="*/ 1016000 h 1725295"/>
              <a:gd name="connisteX21" fmla="*/ 249766 w 1202328"/>
              <a:gd name="connsiteY21" fmla="*/ 1016000 h 1725295"/>
              <a:gd name="connisteX22" fmla="*/ 172931 w 1202328"/>
              <a:gd name="connsiteY22" fmla="*/ 1016000 h 1725295"/>
              <a:gd name="connisteX23" fmla="*/ 77046 w 1202328"/>
              <a:gd name="connsiteY23" fmla="*/ 1025525 h 1725295"/>
              <a:gd name="connisteX24" fmla="*/ 10371 w 1202328"/>
              <a:gd name="connsiteY24" fmla="*/ 977265 h 1725295"/>
              <a:gd name="connisteX25" fmla="*/ 10371 w 1202328"/>
              <a:gd name="connsiteY25" fmla="*/ 910590 h 1725295"/>
              <a:gd name="connisteX26" fmla="*/ 10371 w 1202328"/>
              <a:gd name="connsiteY26" fmla="*/ 833755 h 1725295"/>
              <a:gd name="connisteX27" fmla="*/ 10371 w 1202328"/>
              <a:gd name="connsiteY27" fmla="*/ 766445 h 1725295"/>
              <a:gd name="connisteX28" fmla="*/ 10371 w 1202328"/>
              <a:gd name="connsiteY28" fmla="*/ 680085 h 1725295"/>
              <a:gd name="connisteX29" fmla="*/ 10371 w 1202328"/>
              <a:gd name="connsiteY29" fmla="*/ 603885 h 1725295"/>
              <a:gd name="connisteX30" fmla="*/ 10371 w 1202328"/>
              <a:gd name="connsiteY30" fmla="*/ 536575 h 1725295"/>
              <a:gd name="connisteX31" fmla="*/ 10371 w 1202328"/>
              <a:gd name="connsiteY31" fmla="*/ 469265 h 1725295"/>
              <a:gd name="connisteX32" fmla="*/ 10371 w 1202328"/>
              <a:gd name="connsiteY32" fmla="*/ 344805 h 1725295"/>
              <a:gd name="connisteX33" fmla="*/ 10371 w 1202328"/>
              <a:gd name="connsiteY33" fmla="*/ 277495 h 1725295"/>
              <a:gd name="connisteX34" fmla="*/ 10371 w 1202328"/>
              <a:gd name="connsiteY34" fmla="*/ 210820 h 1725295"/>
              <a:gd name="connisteX35" fmla="*/ 10371 w 1202328"/>
              <a:gd name="connsiteY35" fmla="*/ 143510 h 1725295"/>
              <a:gd name="connisteX36" fmla="*/ 846 w 1202328"/>
              <a:gd name="connsiteY36" fmla="*/ 66675 h 1725295"/>
              <a:gd name="connisteX37" fmla="*/ 846 w 1202328"/>
              <a:gd name="connsiteY37" fmla="*/ 0 h 17252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1202329" h="1725295">
                <a:moveTo>
                  <a:pt x="1083522" y="1725295"/>
                </a:moveTo>
                <a:cubicBezTo>
                  <a:pt x="1084792" y="1711325"/>
                  <a:pt x="1085427" y="1678940"/>
                  <a:pt x="1093047" y="1648460"/>
                </a:cubicBezTo>
                <a:cubicBezTo>
                  <a:pt x="1100667" y="1617980"/>
                  <a:pt x="1114637" y="1602105"/>
                  <a:pt x="1122257" y="1571625"/>
                </a:cubicBezTo>
                <a:cubicBezTo>
                  <a:pt x="1129877" y="1541145"/>
                  <a:pt x="1127972" y="1523365"/>
                  <a:pt x="1131782" y="1494790"/>
                </a:cubicBezTo>
                <a:cubicBezTo>
                  <a:pt x="1135592" y="1466215"/>
                  <a:pt x="1137497" y="1454785"/>
                  <a:pt x="1141307" y="1428115"/>
                </a:cubicBezTo>
                <a:cubicBezTo>
                  <a:pt x="1145117" y="1401445"/>
                  <a:pt x="1145117" y="1389380"/>
                  <a:pt x="1150832" y="1360805"/>
                </a:cubicBezTo>
                <a:cubicBezTo>
                  <a:pt x="1156547" y="1332230"/>
                  <a:pt x="1164167" y="1312545"/>
                  <a:pt x="1169882" y="1283970"/>
                </a:cubicBezTo>
                <a:cubicBezTo>
                  <a:pt x="1175597" y="1255395"/>
                  <a:pt x="1175597" y="1245870"/>
                  <a:pt x="1179407" y="1217295"/>
                </a:cubicBezTo>
                <a:cubicBezTo>
                  <a:pt x="1183217" y="1188720"/>
                  <a:pt x="1185122" y="1169035"/>
                  <a:pt x="1188932" y="1140460"/>
                </a:cubicBezTo>
                <a:cubicBezTo>
                  <a:pt x="1192742" y="1111885"/>
                  <a:pt x="1209887" y="1096010"/>
                  <a:pt x="1198457" y="1073150"/>
                </a:cubicBezTo>
                <a:cubicBezTo>
                  <a:pt x="1187027" y="1050290"/>
                  <a:pt x="1164167" y="1035050"/>
                  <a:pt x="1131782" y="1025525"/>
                </a:cubicBezTo>
                <a:cubicBezTo>
                  <a:pt x="1099397" y="1016000"/>
                  <a:pt x="1072092" y="1025525"/>
                  <a:pt x="1035897" y="1025525"/>
                </a:cubicBezTo>
                <a:cubicBezTo>
                  <a:pt x="999702" y="1025525"/>
                  <a:pt x="980017" y="1027430"/>
                  <a:pt x="949537" y="1025525"/>
                </a:cubicBezTo>
                <a:cubicBezTo>
                  <a:pt x="919057" y="1023620"/>
                  <a:pt x="910802" y="1017905"/>
                  <a:pt x="882227" y="1016000"/>
                </a:cubicBezTo>
                <a:cubicBezTo>
                  <a:pt x="853652" y="1014095"/>
                  <a:pt x="842222" y="1016000"/>
                  <a:pt x="806027" y="1016000"/>
                </a:cubicBezTo>
                <a:cubicBezTo>
                  <a:pt x="769832" y="1016000"/>
                  <a:pt x="738717" y="1016000"/>
                  <a:pt x="700617" y="1016000"/>
                </a:cubicBezTo>
                <a:cubicBezTo>
                  <a:pt x="662517" y="1016000"/>
                  <a:pt x="646642" y="1016000"/>
                  <a:pt x="614257" y="1016000"/>
                </a:cubicBezTo>
                <a:cubicBezTo>
                  <a:pt x="581872" y="1016000"/>
                  <a:pt x="565997" y="1016000"/>
                  <a:pt x="537422" y="1016000"/>
                </a:cubicBezTo>
                <a:cubicBezTo>
                  <a:pt x="508847" y="1016000"/>
                  <a:pt x="496782" y="1016000"/>
                  <a:pt x="470112" y="1016000"/>
                </a:cubicBezTo>
                <a:cubicBezTo>
                  <a:pt x="443442" y="1016000"/>
                  <a:pt x="432012" y="1016000"/>
                  <a:pt x="403437" y="1016000"/>
                </a:cubicBezTo>
                <a:cubicBezTo>
                  <a:pt x="374862" y="1016000"/>
                  <a:pt x="357082" y="1016000"/>
                  <a:pt x="326602" y="1016000"/>
                </a:cubicBezTo>
                <a:cubicBezTo>
                  <a:pt x="296122" y="1016000"/>
                  <a:pt x="280247" y="1016000"/>
                  <a:pt x="249767" y="1016000"/>
                </a:cubicBezTo>
                <a:cubicBezTo>
                  <a:pt x="219287" y="1016000"/>
                  <a:pt x="207222" y="1014095"/>
                  <a:pt x="172932" y="1016000"/>
                </a:cubicBezTo>
                <a:cubicBezTo>
                  <a:pt x="138642" y="1017905"/>
                  <a:pt x="109432" y="1033145"/>
                  <a:pt x="77047" y="1025525"/>
                </a:cubicBezTo>
                <a:cubicBezTo>
                  <a:pt x="44662" y="1017905"/>
                  <a:pt x="23707" y="1000125"/>
                  <a:pt x="10372" y="977265"/>
                </a:cubicBezTo>
                <a:cubicBezTo>
                  <a:pt x="-2963" y="954405"/>
                  <a:pt x="10372" y="939165"/>
                  <a:pt x="10372" y="910590"/>
                </a:cubicBezTo>
                <a:cubicBezTo>
                  <a:pt x="10372" y="882015"/>
                  <a:pt x="10372" y="862330"/>
                  <a:pt x="10372" y="833755"/>
                </a:cubicBezTo>
                <a:cubicBezTo>
                  <a:pt x="10372" y="805180"/>
                  <a:pt x="10372" y="796925"/>
                  <a:pt x="10372" y="766445"/>
                </a:cubicBezTo>
                <a:cubicBezTo>
                  <a:pt x="10372" y="735965"/>
                  <a:pt x="10372" y="712470"/>
                  <a:pt x="10372" y="680085"/>
                </a:cubicBezTo>
                <a:cubicBezTo>
                  <a:pt x="10372" y="647700"/>
                  <a:pt x="10372" y="632460"/>
                  <a:pt x="10372" y="603885"/>
                </a:cubicBezTo>
                <a:cubicBezTo>
                  <a:pt x="10372" y="575310"/>
                  <a:pt x="10372" y="563245"/>
                  <a:pt x="10372" y="536575"/>
                </a:cubicBezTo>
                <a:cubicBezTo>
                  <a:pt x="10372" y="509905"/>
                  <a:pt x="10372" y="507365"/>
                  <a:pt x="10372" y="469265"/>
                </a:cubicBezTo>
                <a:cubicBezTo>
                  <a:pt x="10372" y="431165"/>
                  <a:pt x="10372" y="382905"/>
                  <a:pt x="10372" y="344805"/>
                </a:cubicBezTo>
                <a:cubicBezTo>
                  <a:pt x="10372" y="306705"/>
                  <a:pt x="10372" y="304165"/>
                  <a:pt x="10372" y="277495"/>
                </a:cubicBezTo>
                <a:cubicBezTo>
                  <a:pt x="10372" y="250825"/>
                  <a:pt x="10372" y="237490"/>
                  <a:pt x="10372" y="210820"/>
                </a:cubicBezTo>
                <a:cubicBezTo>
                  <a:pt x="10372" y="184150"/>
                  <a:pt x="12277" y="172085"/>
                  <a:pt x="10372" y="143510"/>
                </a:cubicBezTo>
                <a:cubicBezTo>
                  <a:pt x="8467" y="114935"/>
                  <a:pt x="2752" y="95250"/>
                  <a:pt x="847" y="66675"/>
                </a:cubicBezTo>
                <a:cubicBezTo>
                  <a:pt x="-1058" y="38100"/>
                  <a:pt x="847" y="12065"/>
                  <a:pt x="847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248" name="矩形 247"/>
          <p:cNvSpPr/>
          <p:nvPr/>
        </p:nvSpPr>
        <p:spPr>
          <a:xfrm>
            <a:off x="10081260" y="616140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10081260" y="5798185"/>
            <a:ext cx="659765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WIFI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10081260" y="5193030"/>
            <a:ext cx="659765" cy="476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51" name="矩形 250"/>
          <p:cNvSpPr/>
          <p:nvPr/>
        </p:nvSpPr>
        <p:spPr>
          <a:xfrm>
            <a:off x="10178415" y="5238115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11100435" y="5798185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UPF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11100435" y="5193030"/>
            <a:ext cx="659765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b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sym typeface="+mn-ea"/>
              </a:rPr>
              <a:t>MEC</a:t>
            </a:r>
            <a:endParaRPr lang="en-US" altLang="zh-CN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11100435" y="616140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55" name="直接箭头连接符 254"/>
          <p:cNvCxnSpPr/>
          <p:nvPr/>
        </p:nvCxnSpPr>
        <p:spPr>
          <a:xfrm>
            <a:off x="10696575" y="6277610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248" idx="0"/>
            <a:endCxn id="251" idx="2"/>
          </p:cNvCxnSpPr>
          <p:nvPr/>
        </p:nvCxnSpPr>
        <p:spPr>
          <a:xfrm flipV="1">
            <a:off x="10280015" y="5423535"/>
            <a:ext cx="121285" cy="737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任意多边形 256"/>
          <p:cNvSpPr/>
          <p:nvPr/>
        </p:nvSpPr>
        <p:spPr>
          <a:xfrm>
            <a:off x="10484485" y="5463540"/>
            <a:ext cx="964565" cy="704850"/>
          </a:xfrm>
          <a:custGeom>
            <a:avLst/>
            <a:gdLst>
              <a:gd name="connisteX0" fmla="*/ 1152048 w 1322557"/>
              <a:gd name="connsiteY0" fmla="*/ 1772920 h 1772920"/>
              <a:gd name="connisteX1" fmla="*/ 1152048 w 1322557"/>
              <a:gd name="connsiteY1" fmla="*/ 1677035 h 1772920"/>
              <a:gd name="connisteX2" fmla="*/ 1161573 w 1322557"/>
              <a:gd name="connsiteY2" fmla="*/ 1591310 h 1772920"/>
              <a:gd name="connisteX3" fmla="*/ 1171098 w 1322557"/>
              <a:gd name="connsiteY3" fmla="*/ 1485900 h 1772920"/>
              <a:gd name="connisteX4" fmla="*/ 1180623 w 1322557"/>
              <a:gd name="connsiteY4" fmla="*/ 1418590 h 1772920"/>
              <a:gd name="connisteX5" fmla="*/ 1190148 w 1322557"/>
              <a:gd name="connsiteY5" fmla="*/ 1332230 h 1772920"/>
              <a:gd name="connisteX6" fmla="*/ 1199673 w 1322557"/>
              <a:gd name="connsiteY6" fmla="*/ 1226820 h 1772920"/>
              <a:gd name="connisteX7" fmla="*/ 1199673 w 1322557"/>
              <a:gd name="connsiteY7" fmla="*/ 1140460 h 1772920"/>
              <a:gd name="connisteX8" fmla="*/ 1218723 w 1322557"/>
              <a:gd name="connsiteY8" fmla="*/ 1063625 h 1772920"/>
              <a:gd name="connisteX9" fmla="*/ 1218723 w 1322557"/>
              <a:gd name="connsiteY9" fmla="*/ 996950 h 1772920"/>
              <a:gd name="connisteX10" fmla="*/ 1238408 w 1322557"/>
              <a:gd name="connsiteY10" fmla="*/ 920115 h 1772920"/>
              <a:gd name="connisteX11" fmla="*/ 1247933 w 1322557"/>
              <a:gd name="connsiteY11" fmla="*/ 852805 h 1772920"/>
              <a:gd name="connisteX12" fmla="*/ 1257458 w 1322557"/>
              <a:gd name="connsiteY12" fmla="*/ 786130 h 1772920"/>
              <a:gd name="connisteX13" fmla="*/ 1266983 w 1322557"/>
              <a:gd name="connsiteY13" fmla="*/ 718820 h 1772920"/>
              <a:gd name="connisteX14" fmla="*/ 1276508 w 1322557"/>
              <a:gd name="connsiteY14" fmla="*/ 651510 h 1772920"/>
              <a:gd name="connisteX15" fmla="*/ 1286033 w 1322557"/>
              <a:gd name="connsiteY15" fmla="*/ 575310 h 1772920"/>
              <a:gd name="connisteX16" fmla="*/ 1295558 w 1322557"/>
              <a:gd name="connsiteY16" fmla="*/ 508000 h 1772920"/>
              <a:gd name="connisteX17" fmla="*/ 1305083 w 1322557"/>
              <a:gd name="connsiteY17" fmla="*/ 440690 h 1772920"/>
              <a:gd name="connisteX18" fmla="*/ 1314608 w 1322557"/>
              <a:gd name="connsiteY18" fmla="*/ 374015 h 1772920"/>
              <a:gd name="connisteX19" fmla="*/ 1199673 w 1322557"/>
              <a:gd name="connsiteY19" fmla="*/ 325755 h 1772920"/>
              <a:gd name="connisteX20" fmla="*/ 1122838 w 1322557"/>
              <a:gd name="connsiteY20" fmla="*/ 325755 h 1772920"/>
              <a:gd name="connisteX21" fmla="*/ 1056163 w 1322557"/>
              <a:gd name="connsiteY21" fmla="*/ 325755 h 1772920"/>
              <a:gd name="connisteX22" fmla="*/ 988853 w 1322557"/>
              <a:gd name="connsiteY22" fmla="*/ 325755 h 1772920"/>
              <a:gd name="connisteX23" fmla="*/ 922178 w 1322557"/>
              <a:gd name="connsiteY23" fmla="*/ 325755 h 1772920"/>
              <a:gd name="connisteX24" fmla="*/ 797083 w 1322557"/>
              <a:gd name="connsiteY24" fmla="*/ 325755 h 1772920"/>
              <a:gd name="connisteX25" fmla="*/ 691673 w 1322557"/>
              <a:gd name="connsiteY25" fmla="*/ 325755 h 1772920"/>
              <a:gd name="connisteX26" fmla="*/ 614838 w 1322557"/>
              <a:gd name="connsiteY26" fmla="*/ 325755 h 1772920"/>
              <a:gd name="connisteX27" fmla="*/ 509428 w 1322557"/>
              <a:gd name="connsiteY27" fmla="*/ 325755 h 1772920"/>
              <a:gd name="connisteX28" fmla="*/ 433228 w 1322557"/>
              <a:gd name="connsiteY28" fmla="*/ 325755 h 1772920"/>
              <a:gd name="connisteX29" fmla="*/ 356393 w 1322557"/>
              <a:gd name="connsiteY29" fmla="*/ 325755 h 1772920"/>
              <a:gd name="connisteX30" fmla="*/ 250983 w 1322557"/>
              <a:gd name="connsiteY30" fmla="*/ 325755 h 1772920"/>
              <a:gd name="connisteX31" fmla="*/ 174148 w 1322557"/>
              <a:gd name="connsiteY31" fmla="*/ 335280 h 1772920"/>
              <a:gd name="connisteX32" fmla="*/ 106838 w 1322557"/>
              <a:gd name="connsiteY32" fmla="*/ 335280 h 1772920"/>
              <a:gd name="connisteX33" fmla="*/ 40163 w 1322557"/>
              <a:gd name="connsiteY33" fmla="*/ 344805 h 1772920"/>
              <a:gd name="connisteX34" fmla="*/ 11588 w 1322557"/>
              <a:gd name="connsiteY34" fmla="*/ 278130 h 1772920"/>
              <a:gd name="connisteX35" fmla="*/ 1428 w 1322557"/>
              <a:gd name="connsiteY35" fmla="*/ 210820 h 1772920"/>
              <a:gd name="connisteX36" fmla="*/ 1428 w 1322557"/>
              <a:gd name="connsiteY36" fmla="*/ 143510 h 1772920"/>
              <a:gd name="connisteX37" fmla="*/ 11588 w 1322557"/>
              <a:gd name="connsiteY37" fmla="*/ 76835 h 1772920"/>
              <a:gd name="connisteX38" fmla="*/ 21113 w 1322557"/>
              <a:gd name="connsiteY38" fmla="*/ 0 h 17729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</a:cxnLst>
            <a:rect l="l" t="t" r="r" b="b"/>
            <a:pathLst>
              <a:path w="1322558" h="1772920">
                <a:moveTo>
                  <a:pt x="1152049" y="1772920"/>
                </a:moveTo>
                <a:cubicBezTo>
                  <a:pt x="1152049" y="1755140"/>
                  <a:pt x="1150144" y="1713230"/>
                  <a:pt x="1152049" y="1677035"/>
                </a:cubicBezTo>
                <a:cubicBezTo>
                  <a:pt x="1153954" y="1640840"/>
                  <a:pt x="1157764" y="1629410"/>
                  <a:pt x="1161574" y="1591310"/>
                </a:cubicBezTo>
                <a:cubicBezTo>
                  <a:pt x="1165384" y="1553210"/>
                  <a:pt x="1167289" y="1520190"/>
                  <a:pt x="1171099" y="1485900"/>
                </a:cubicBezTo>
                <a:cubicBezTo>
                  <a:pt x="1174909" y="1451610"/>
                  <a:pt x="1176814" y="1449070"/>
                  <a:pt x="1180624" y="1418590"/>
                </a:cubicBezTo>
                <a:cubicBezTo>
                  <a:pt x="1184434" y="1388110"/>
                  <a:pt x="1186339" y="1370330"/>
                  <a:pt x="1190149" y="1332230"/>
                </a:cubicBezTo>
                <a:cubicBezTo>
                  <a:pt x="1193959" y="1294130"/>
                  <a:pt x="1197769" y="1264920"/>
                  <a:pt x="1199674" y="1226820"/>
                </a:cubicBezTo>
                <a:cubicBezTo>
                  <a:pt x="1201579" y="1188720"/>
                  <a:pt x="1195864" y="1172845"/>
                  <a:pt x="1199674" y="1140460"/>
                </a:cubicBezTo>
                <a:cubicBezTo>
                  <a:pt x="1203484" y="1108075"/>
                  <a:pt x="1214914" y="1092200"/>
                  <a:pt x="1218724" y="1063625"/>
                </a:cubicBezTo>
                <a:cubicBezTo>
                  <a:pt x="1222534" y="1035050"/>
                  <a:pt x="1214914" y="1025525"/>
                  <a:pt x="1218724" y="996950"/>
                </a:cubicBezTo>
                <a:cubicBezTo>
                  <a:pt x="1222534" y="968375"/>
                  <a:pt x="1232694" y="948690"/>
                  <a:pt x="1238409" y="920115"/>
                </a:cubicBezTo>
                <a:cubicBezTo>
                  <a:pt x="1244124" y="891540"/>
                  <a:pt x="1244124" y="879475"/>
                  <a:pt x="1247934" y="852805"/>
                </a:cubicBezTo>
                <a:cubicBezTo>
                  <a:pt x="1251744" y="826135"/>
                  <a:pt x="1253649" y="812800"/>
                  <a:pt x="1257459" y="786130"/>
                </a:cubicBezTo>
                <a:cubicBezTo>
                  <a:pt x="1261269" y="759460"/>
                  <a:pt x="1263174" y="745490"/>
                  <a:pt x="1266984" y="718820"/>
                </a:cubicBezTo>
                <a:cubicBezTo>
                  <a:pt x="1270794" y="692150"/>
                  <a:pt x="1272699" y="680085"/>
                  <a:pt x="1276509" y="651510"/>
                </a:cubicBezTo>
                <a:cubicBezTo>
                  <a:pt x="1280319" y="622935"/>
                  <a:pt x="1282224" y="603885"/>
                  <a:pt x="1286034" y="575310"/>
                </a:cubicBezTo>
                <a:cubicBezTo>
                  <a:pt x="1289844" y="546735"/>
                  <a:pt x="1291749" y="534670"/>
                  <a:pt x="1295559" y="508000"/>
                </a:cubicBezTo>
                <a:cubicBezTo>
                  <a:pt x="1299369" y="481330"/>
                  <a:pt x="1301274" y="467360"/>
                  <a:pt x="1305084" y="440690"/>
                </a:cubicBezTo>
                <a:cubicBezTo>
                  <a:pt x="1308894" y="414020"/>
                  <a:pt x="1335564" y="396875"/>
                  <a:pt x="1314609" y="374015"/>
                </a:cubicBezTo>
                <a:cubicBezTo>
                  <a:pt x="1293654" y="351155"/>
                  <a:pt x="1237774" y="335280"/>
                  <a:pt x="1199674" y="325755"/>
                </a:cubicBezTo>
                <a:cubicBezTo>
                  <a:pt x="1161574" y="316230"/>
                  <a:pt x="1151414" y="325755"/>
                  <a:pt x="1122839" y="325755"/>
                </a:cubicBezTo>
                <a:cubicBezTo>
                  <a:pt x="1094264" y="325755"/>
                  <a:pt x="1082834" y="325755"/>
                  <a:pt x="1056164" y="325755"/>
                </a:cubicBezTo>
                <a:cubicBezTo>
                  <a:pt x="1029494" y="325755"/>
                  <a:pt x="1015524" y="325755"/>
                  <a:pt x="988854" y="325755"/>
                </a:cubicBezTo>
                <a:cubicBezTo>
                  <a:pt x="962184" y="325755"/>
                  <a:pt x="960279" y="325755"/>
                  <a:pt x="922179" y="325755"/>
                </a:cubicBezTo>
                <a:cubicBezTo>
                  <a:pt x="884079" y="325755"/>
                  <a:pt x="843439" y="325755"/>
                  <a:pt x="797084" y="325755"/>
                </a:cubicBezTo>
                <a:cubicBezTo>
                  <a:pt x="750729" y="325755"/>
                  <a:pt x="727869" y="325755"/>
                  <a:pt x="691674" y="325755"/>
                </a:cubicBezTo>
                <a:cubicBezTo>
                  <a:pt x="655479" y="325755"/>
                  <a:pt x="651034" y="325755"/>
                  <a:pt x="614839" y="325755"/>
                </a:cubicBezTo>
                <a:cubicBezTo>
                  <a:pt x="578644" y="325755"/>
                  <a:pt x="545624" y="325755"/>
                  <a:pt x="509429" y="325755"/>
                </a:cubicBezTo>
                <a:cubicBezTo>
                  <a:pt x="473234" y="325755"/>
                  <a:pt x="463709" y="325755"/>
                  <a:pt x="433229" y="325755"/>
                </a:cubicBezTo>
                <a:cubicBezTo>
                  <a:pt x="402749" y="325755"/>
                  <a:pt x="392589" y="325755"/>
                  <a:pt x="356394" y="325755"/>
                </a:cubicBezTo>
                <a:cubicBezTo>
                  <a:pt x="320199" y="325755"/>
                  <a:pt x="287179" y="323850"/>
                  <a:pt x="250984" y="325755"/>
                </a:cubicBezTo>
                <a:cubicBezTo>
                  <a:pt x="214789" y="327660"/>
                  <a:pt x="202724" y="333375"/>
                  <a:pt x="174149" y="335280"/>
                </a:cubicBezTo>
                <a:cubicBezTo>
                  <a:pt x="145574" y="337185"/>
                  <a:pt x="133509" y="333375"/>
                  <a:pt x="106839" y="335280"/>
                </a:cubicBezTo>
                <a:cubicBezTo>
                  <a:pt x="80169" y="337185"/>
                  <a:pt x="59214" y="356235"/>
                  <a:pt x="40164" y="344805"/>
                </a:cubicBezTo>
                <a:cubicBezTo>
                  <a:pt x="21114" y="333375"/>
                  <a:pt x="19209" y="304800"/>
                  <a:pt x="11589" y="278130"/>
                </a:cubicBezTo>
                <a:cubicBezTo>
                  <a:pt x="3969" y="251460"/>
                  <a:pt x="3334" y="237490"/>
                  <a:pt x="1429" y="210820"/>
                </a:cubicBezTo>
                <a:cubicBezTo>
                  <a:pt x="-476" y="184150"/>
                  <a:pt x="-476" y="170180"/>
                  <a:pt x="1429" y="143510"/>
                </a:cubicBezTo>
                <a:cubicBezTo>
                  <a:pt x="3334" y="116840"/>
                  <a:pt x="7779" y="105410"/>
                  <a:pt x="11589" y="76835"/>
                </a:cubicBezTo>
                <a:cubicBezTo>
                  <a:pt x="15399" y="48260"/>
                  <a:pt x="19209" y="13970"/>
                  <a:pt x="21114" y="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ym typeface="+mn-ea"/>
            </a:endParaRPr>
          </a:p>
        </p:txBody>
      </p:sp>
      <p:cxnSp>
        <p:nvCxnSpPr>
          <p:cNvPr id="258" name="直接连接符 257"/>
          <p:cNvCxnSpPr/>
          <p:nvPr/>
        </p:nvCxnSpPr>
        <p:spPr>
          <a:xfrm>
            <a:off x="10000615" y="5120005"/>
            <a:ext cx="0" cy="13233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3021330" y="5034915"/>
            <a:ext cx="464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0000"/>
                </a:solidFill>
              </a:rPr>
              <a:t>X</a:t>
            </a:r>
            <a:endParaRPr lang="en-US" altLang="zh-CN" sz="4800">
              <a:solidFill>
                <a:srgbClr val="FF0000"/>
              </a:solidFill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8878570" y="5088255"/>
            <a:ext cx="464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0000"/>
                </a:solidFill>
              </a:rPr>
              <a:t>X</a:t>
            </a:r>
            <a:endParaRPr lang="en-US" altLang="zh-CN" sz="4800">
              <a:solidFill>
                <a:srgbClr val="FF0000"/>
              </a:solidFill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926465" y="958850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889635" y="2379345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866775" y="3833495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7080885" y="2294255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10341610" y="4551045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10280015" y="4182110"/>
            <a:ext cx="659765" cy="185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UPF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10153650" y="3584575"/>
            <a:ext cx="1678305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r>
              <a:rPr lang="en-US" altLang="zh-CN" sz="1200">
                <a:solidFill>
                  <a:schemeClr val="tx1"/>
                </a:solidFill>
              </a:rPr>
              <a:t>MEC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10769600" y="3620135"/>
            <a:ext cx="46482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APP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11075035" y="4182110"/>
            <a:ext cx="659765" cy="1854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WIFI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11172190" y="4552950"/>
            <a:ext cx="416560" cy="185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UE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85" name="直接箭头连接符 284"/>
          <p:cNvCxnSpPr/>
          <p:nvPr/>
        </p:nvCxnSpPr>
        <p:spPr>
          <a:xfrm>
            <a:off x="10797540" y="4669155"/>
            <a:ext cx="332105" cy="6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77" idx="0"/>
            <a:endCxn id="280" idx="2"/>
          </p:cNvCxnSpPr>
          <p:nvPr/>
        </p:nvCxnSpPr>
        <p:spPr>
          <a:xfrm flipV="1">
            <a:off x="10549890" y="3805555"/>
            <a:ext cx="452120" cy="745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stCxn id="284" idx="0"/>
            <a:endCxn id="280" idx="2"/>
          </p:cNvCxnSpPr>
          <p:nvPr/>
        </p:nvCxnSpPr>
        <p:spPr>
          <a:xfrm flipH="1" flipV="1">
            <a:off x="11002010" y="3805555"/>
            <a:ext cx="378460" cy="747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/>
          <p:cNvSpPr txBox="1"/>
          <p:nvPr/>
        </p:nvSpPr>
        <p:spPr>
          <a:xfrm>
            <a:off x="10000615" y="3206115"/>
            <a:ext cx="20408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Switch between 5G and WIFI</a:t>
            </a:r>
            <a:endParaRPr lang="en-US" altLang="zh-CN" sz="1000" b="1"/>
          </a:p>
        </p:txBody>
      </p:sp>
      <p:sp>
        <p:nvSpPr>
          <p:cNvPr id="291" name="文本框 290"/>
          <p:cNvSpPr txBox="1"/>
          <p:nvPr/>
        </p:nvSpPr>
        <p:spPr>
          <a:xfrm>
            <a:off x="875665" y="5342255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7088505" y="3789680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830" y="514350"/>
            <a:ext cx="17373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UE moves inner-operator</a:t>
            </a:r>
            <a:endParaRPr lang="zh-CN" altLang="en-US" sz="1000" b="1"/>
          </a:p>
        </p:txBody>
      </p:sp>
      <p:sp>
        <p:nvSpPr>
          <p:cNvPr id="15" name="文本框 14"/>
          <p:cNvSpPr txBox="1"/>
          <p:nvPr/>
        </p:nvSpPr>
        <p:spPr>
          <a:xfrm>
            <a:off x="290830" y="1921510"/>
            <a:ext cx="15233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ym typeface="+mn-ea"/>
              </a:rPr>
              <a:t>UE moves inter-operator</a:t>
            </a:r>
            <a:endParaRPr lang="zh-CN" altLang="en-US" sz="1000" b="1"/>
          </a:p>
        </p:txBody>
      </p:sp>
      <p:sp>
        <p:nvSpPr>
          <p:cNvPr id="19" name="文本框 18"/>
          <p:cNvSpPr txBox="1"/>
          <p:nvPr/>
        </p:nvSpPr>
        <p:spPr>
          <a:xfrm>
            <a:off x="6457315" y="1895475"/>
            <a:ext cx="18554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 </a:t>
            </a:r>
            <a:r>
              <a:rPr lang="en-US" altLang="zh-CN" sz="1000" b="1">
                <a:sym typeface="+mn-ea"/>
              </a:rPr>
              <a:t>UE moves cross cloud and MEC</a:t>
            </a:r>
            <a:endParaRPr lang="zh-CN" altLang="en-US" sz="1000" b="1"/>
          </a:p>
        </p:txBody>
      </p:sp>
      <p:sp>
        <p:nvSpPr>
          <p:cNvPr id="21" name="文本框 20"/>
          <p:cNvSpPr txBox="1"/>
          <p:nvPr/>
        </p:nvSpPr>
        <p:spPr>
          <a:xfrm>
            <a:off x="7059295" y="5338445"/>
            <a:ext cx="43370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02915" y="2166620"/>
            <a:ext cx="464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>
                <a:solidFill>
                  <a:srgbClr val="FF0000"/>
                </a:solidFill>
              </a:rPr>
              <a:t>X</a:t>
            </a:r>
            <a:endParaRPr lang="en-US" altLang="zh-CN" sz="48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57315" y="3390900"/>
            <a:ext cx="18554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 </a:t>
            </a:r>
            <a:r>
              <a:rPr lang="en-US" altLang="zh-CN" sz="1000" b="1">
                <a:sym typeface="+mn-ea"/>
              </a:rPr>
              <a:t>UE moves cross cloud and MEC</a:t>
            </a:r>
            <a:endParaRPr lang="zh-CN" altLang="en-US" sz="1000" b="1"/>
          </a:p>
        </p:txBody>
      </p:sp>
      <p:sp>
        <p:nvSpPr>
          <p:cNvPr id="26" name="文本框 25"/>
          <p:cNvSpPr txBox="1"/>
          <p:nvPr/>
        </p:nvSpPr>
        <p:spPr>
          <a:xfrm>
            <a:off x="300990" y="3390900"/>
            <a:ext cx="15233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ym typeface="+mn-ea"/>
              </a:rPr>
              <a:t>UE moves inner-WIFI</a:t>
            </a:r>
            <a:endParaRPr lang="zh-CN" altLang="en-US" sz="1000" b="1"/>
          </a:p>
        </p:txBody>
      </p:sp>
      <p:sp>
        <p:nvSpPr>
          <p:cNvPr id="27" name="文本框 26"/>
          <p:cNvSpPr txBox="1"/>
          <p:nvPr/>
        </p:nvSpPr>
        <p:spPr>
          <a:xfrm>
            <a:off x="252730" y="4890770"/>
            <a:ext cx="18554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 </a:t>
            </a:r>
            <a:r>
              <a:rPr lang="en-US" altLang="zh-CN" sz="1000" b="1">
                <a:sym typeface="+mn-ea"/>
              </a:rPr>
              <a:t>UE moves cross 5G and WIFI</a:t>
            </a:r>
            <a:endParaRPr lang="zh-CN" altLang="en-US" sz="1000" b="1"/>
          </a:p>
        </p:txBody>
      </p:sp>
      <p:sp>
        <p:nvSpPr>
          <p:cNvPr id="28" name="文本框 27"/>
          <p:cNvSpPr txBox="1"/>
          <p:nvPr/>
        </p:nvSpPr>
        <p:spPr>
          <a:xfrm>
            <a:off x="6428740" y="4874895"/>
            <a:ext cx="18554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/>
              <a:t> </a:t>
            </a:r>
            <a:r>
              <a:rPr lang="en-US" altLang="zh-CN" sz="1000" b="1">
                <a:sym typeface="+mn-ea"/>
              </a:rPr>
              <a:t>UE moves cross 5G and WIFI</a:t>
            </a:r>
            <a:endParaRPr lang="zh-CN" altLang="en-US" sz="10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255,&quot;width&quot;:14055}"/>
</p:tagLst>
</file>

<file path=ppt/tags/tag2.xml><?xml version="1.0" encoding="utf-8"?>
<p:tagLst xmlns:p="http://schemas.openxmlformats.org/presentationml/2006/main">
  <p:tag name="KSO_WM_UNIT_TABLE_BEAUTIFY" val="smartTable{4114968b-4405-4b43-a620-fbf397e6edb0}"/>
  <p:tag name="TABLE_RECT" val="352.742*76.1173*571.25*404.75"/>
  <p:tag name="TABLE_EMPHASIZE_COLOR" val="6579300"/>
  <p:tag name="TABLE_ONEKEY_SKIN_IDX" val="0"/>
  <p:tag name="TABLE_SKINIDX" val="-1"/>
  <p:tag name="TABLE_COLORIDX" val="l"/>
  <p:tag name="TABLE_ENDDRAG_ORIGIN_RECT" val="543*167"/>
  <p:tag name="TABLE_ENDDRAG_RECT" val="379*50*543*16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8698</Words>
  <Application>WPS 演示</Application>
  <PresentationFormat>宽屏</PresentationFormat>
  <Paragraphs>1183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</vt:lpstr>
      <vt:lpstr>应用迁移和服务连续性</vt:lpstr>
      <vt:lpstr>ETSI MEC标准</vt:lpstr>
      <vt:lpstr>其它标准</vt:lpstr>
      <vt:lpstr>互动直播/RTC/Welink (待修改)</vt:lpstr>
      <vt:lpstr>应用场景 --- 云手机/云游戏 (待修改)</vt:lpstr>
      <vt:lpstr>应用场景 --- V2X</vt:lpstr>
      <vt:lpstr>端边云网络Overview ---  5G</vt:lpstr>
      <vt:lpstr>端边云网络Overview  ---  WIFI  (待修改)</vt:lpstr>
      <vt:lpstr>终端移动场景Overview</vt:lpstr>
      <vt:lpstr>服务迁移场景overview</vt:lpstr>
      <vt:lpstr>无线网络层的SSC</vt:lpstr>
      <vt:lpstr>PaaS层的移动连续性机制</vt:lpstr>
      <vt:lpstr>应用层的移动连续性考虑</vt:lpstr>
      <vt:lpstr>系统功能overview (待修改)</vt:lpstr>
      <vt:lpstr>DEMO搭建 (TODO)</vt:lpstr>
      <vt:lpstr>整体流程( TODO )</vt:lpstr>
      <vt:lpstr>数据模型(TODO)</vt:lpstr>
      <vt:lpstr>应用迁移机制及详细流程(TODO)</vt:lpstr>
      <vt:lpstr>边边网络(TODO)</vt:lpstr>
      <vt:lpstr>框架、模块、事件/消息(TODO)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CaoJ</cp:lastModifiedBy>
  <cp:revision>530</cp:revision>
  <dcterms:created xsi:type="dcterms:W3CDTF">2020-12-08T09:24:00Z</dcterms:created>
  <dcterms:modified xsi:type="dcterms:W3CDTF">2021-02-08T09:38:03Z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