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  <p:sldMasterId id="2147484012" r:id="rId2"/>
  </p:sldMasterIdLst>
  <p:notesMasterIdLst>
    <p:notesMasterId r:id="rId16"/>
  </p:notesMasterIdLst>
  <p:sldIdLst>
    <p:sldId id="3178" r:id="rId3"/>
    <p:sldId id="3161" r:id="rId4"/>
    <p:sldId id="3149" r:id="rId5"/>
    <p:sldId id="3186" r:id="rId6"/>
    <p:sldId id="3155" r:id="rId7"/>
    <p:sldId id="3151" r:id="rId8"/>
    <p:sldId id="3181" r:id="rId9"/>
    <p:sldId id="3160" r:id="rId10"/>
    <p:sldId id="3152" r:id="rId11"/>
    <p:sldId id="3167" r:id="rId12"/>
    <p:sldId id="3168" r:id="rId13"/>
    <p:sldId id="3157" r:id="rId14"/>
    <p:sldId id="3185" r:id="rId15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12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94C"/>
    <a:srgbClr val="108136"/>
    <a:srgbClr val="CE3184"/>
    <a:srgbClr val="87AE1F"/>
    <a:srgbClr val="02B8CD"/>
    <a:srgbClr val="2E7438"/>
    <a:srgbClr val="063A3C"/>
    <a:srgbClr val="0E1F0D"/>
    <a:srgbClr val="266435"/>
    <a:srgbClr val="286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2986" autoAdjust="0"/>
  </p:normalViewPr>
  <p:slideViewPr>
    <p:cSldViewPr>
      <p:cViewPr varScale="1">
        <p:scale>
          <a:sx n="105" d="100"/>
          <a:sy n="105" d="100"/>
        </p:scale>
        <p:origin x="624" y="208"/>
      </p:cViewPr>
      <p:guideLst>
        <p:guide orient="horz" pos="373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883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9784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43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4297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EFFEE-2121-4C4A-AA6A-67396F874B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BE174-D638-475B-A0A6-2E5C6AD14B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86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83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46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74119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713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01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5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71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4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34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523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solidFill>
          <a:srgbClr val="FC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4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858750" cy="7232650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3000">
                <a:srgbClr val="E6E6E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2C926-329E-43DE-A990-3A07A2A534C7}" type="datetimeFigureOut">
              <a:rPr lang="zh-CN" altLang="en-US" smtClean="0"/>
              <a:t>2017/7/27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C3CEF-B625-4558-9E75-934060632C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8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84" r:id="rId2"/>
    <p:sldLayoutId id="2147484085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mailto:justqiye@163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684959" y="2752229"/>
            <a:ext cx="79154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b="1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应用内支付该知道的姿势</a:t>
            </a:r>
            <a:endParaRPr lang="zh-CN" altLang="en-US" sz="4400" b="1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4629175" y="5742331"/>
            <a:ext cx="5112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800" cap="all" dirty="0" smtClean="0">
                <a:cs typeface="Arial" panose="020B0604020202020204" pitchFamily="34" charset="0"/>
              </a:rPr>
              <a:t>主持人：七夜     </a:t>
            </a:r>
            <a:r>
              <a:rPr lang="zh-CN" altLang="en-US" sz="1400" cap="all" dirty="0" smtClean="0">
                <a:cs typeface="Arial" panose="020B0604020202020204" pitchFamily="34" charset="0"/>
              </a:rPr>
              <a:t>邮箱：</a:t>
            </a:r>
            <a:r>
              <a:rPr lang="en-US" altLang="zh-CN" sz="1400" dirty="0" smtClean="0">
                <a:latin typeface="+mj-lt"/>
                <a:ea typeface="STKaiti" charset="-122"/>
                <a:cs typeface="STKaiti" charset="-122"/>
                <a:hlinkClick r:id="rId4"/>
              </a:rPr>
              <a:t>justqiye@163.com</a:t>
            </a:r>
            <a:r>
              <a:rPr lang="zh-CN" altLang="en-US" sz="1400" dirty="0" smtClean="0">
                <a:latin typeface="+mj-lt"/>
                <a:ea typeface="STKaiti" charset="-122"/>
                <a:cs typeface="STKaiti" charset="-122"/>
              </a:rPr>
              <a:t> </a:t>
            </a:r>
            <a:endParaRPr lang="zh-CN" altLang="en-US" sz="1400" dirty="0">
              <a:latin typeface="+mj-lt"/>
              <a:ea typeface="STKaiti" charset="-122"/>
              <a:cs typeface="ST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26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4908769" y="238969"/>
            <a:ext cx="3041217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奇葩的错误码（只是部分）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49217" y="1161077"/>
            <a:ext cx="119288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SKPaymentTransactionStateFailed,code:-2                               APPLE:A.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，由于网络等异常引起的取消（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SKPaymentTransactionStateFailed,code:2,                               APPLE:B.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用户取消支付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(SKErrorPaymentCancelled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SKPaymentTransactionStateFailed,code:2037                          APPLE:C.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支付请求频繁被限制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2037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问题，需要联系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客服（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UnknowError,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需要跟进）   </a:t>
            </a: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SKPaymentTransactionStateFailed,code:0,                               APPLE:D.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用户设备越狱、支付帐号问题或者支付地区不匹配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(SKErrorUnknown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)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SKPaymentTransactionStatePurchased,code:0,                        APPLE:E.receipt-data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属性数据 不规范 或 丢失 或 重复 或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SKPaymentTransactionStateFailed,code:-4,                              APPLE:F.UI canceled by system.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指纹支付时候支付界面被系统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取消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errorType:APPSTORE_INVALID_PRODUCT_ERROR             APPLE:G.Product id invalid.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支付地区不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匹配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NSURLErrorDomain Code=-1005                                              APPLE:H.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iTunes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Store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canMakePayments is false,user do not allow iap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I.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用户自己禁止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iap</a:t>
            </a:r>
            <a:endParaRPr lang="is-IS" altLang="zh-CN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SKErrorClientInvalid      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J.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客户端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SKErrorPaymentInvalid        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K.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SKErrorPaymentNotAllowed        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L.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支付不被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允许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SKErrorStoreProductNotAvailable                                           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M.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商品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无效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SKErrorCloudServicePermissionDenied                                   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 smtClean="0">
                <a:solidFill>
                  <a:srgbClr val="500050"/>
                </a:solidFill>
                <a:latin typeface="arial" charset="0"/>
              </a:rPr>
              <a:t>APPLE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: N.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云服务器权限被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禁止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SKErrorCloudServiceNetworkConnectionFailed                      </a:t>
            </a:r>
            <a:r>
              <a:rPr lang="zh-CN" altLang="en-US" sz="1400" dirty="0" smtClean="0">
                <a:solidFill>
                  <a:srgbClr val="500050"/>
                </a:solidFill>
                <a:latin typeface="arial" charset="0"/>
              </a:rPr>
              <a:t>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 APPLE: O. 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云服务器网路连接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失败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-1001                                                                                          APPLE:a1.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error-1001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的子类型，一种网络请求失败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错误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                                                                                         APPLE:e1.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该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21002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属于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E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的子类型，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receipt 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伪造</a:t>
            </a: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UnknowError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未知错误                                                                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APPLE:P.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这个错误为总错误 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- A/B/C/D/E/F/G/H/I/J...O 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的值（因为未知错误没有特别的</a:t>
            </a:r>
            <a:r>
              <a:rPr lang="is-IS" altLang="zh-CN" sz="1400" dirty="0">
                <a:solidFill>
                  <a:srgbClr val="500050"/>
                </a:solidFill>
                <a:latin typeface="arial" charset="0"/>
              </a:rPr>
              <a:t>log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>，需要服务器算下</a:t>
            </a:r>
            <a:r>
              <a:rPr lang="zh-CN" altLang="is-IS" sz="1400" dirty="0" smtClean="0">
                <a:solidFill>
                  <a:srgbClr val="500050"/>
                </a:solidFill>
                <a:latin typeface="arial" charset="0"/>
              </a:rPr>
              <a:t>）</a:t>
            </a:r>
            <a:r>
              <a:rPr lang="zh-CN" altLang="is-IS" sz="1400" dirty="0">
                <a:solidFill>
                  <a:srgbClr val="500050"/>
                </a:solidFill>
                <a:latin typeface="arial" charset="0"/>
              </a:rPr>
              <a:t/>
            </a:r>
            <a:br>
              <a:rPr lang="zh-CN" altLang="is-IS" sz="1400" dirty="0">
                <a:solidFill>
                  <a:srgbClr val="500050"/>
                </a:solidFill>
                <a:latin typeface="arial" charset="0"/>
              </a:rPr>
            </a:br>
            <a:endParaRPr lang="zh-CN" altLang="is-IS" sz="1400" dirty="0">
              <a:solidFill>
                <a:srgbClr val="500050"/>
              </a:solidFill>
              <a:latin typeface="arial" charset="0"/>
            </a:endParaRP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Error Domain=NSURLErrorDomain Code=-1001 "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無法連接 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iTunes Store"                         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</a:p>
          <a:p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NSURLErrorDomain Code=-1003 "Cannot connect to iTunes Store"                                  APPLE: Q. 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无法连接</a:t>
            </a:r>
            <a:r>
              <a:rPr lang="is-IS" altLang="zh-CN" sz="1400" dirty="0">
                <a:solidFill>
                  <a:srgbClr val="222222"/>
                </a:solidFill>
                <a:latin typeface="arial" charset="0"/>
              </a:rPr>
              <a:t>appstore</a:t>
            </a:r>
            <a:r>
              <a:rPr lang="zh-CN" altLang="is-IS" sz="1400" dirty="0">
                <a:solidFill>
                  <a:srgbClr val="222222"/>
                </a:solidFill>
                <a:latin typeface="arial" charset="0"/>
              </a:rPr>
              <a:t>，商品列表请求失败</a:t>
            </a:r>
            <a:endParaRPr lang="zh-CN" altLang="is-IS" sz="1400" b="0" i="0" dirty="0">
              <a:solidFill>
                <a:srgbClr val="22222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57167" y="2160262"/>
            <a:ext cx="3572551" cy="3570877"/>
            <a:chOff x="4642306" y="2163198"/>
            <a:chExt cx="3572551" cy="3570877"/>
          </a:xfrm>
        </p:grpSpPr>
        <p:sp>
          <p:nvSpPr>
            <p:cNvPr id="30722" name="Freeform 5"/>
            <p:cNvSpPr>
              <a:spLocks/>
            </p:cNvSpPr>
            <p:nvPr/>
          </p:nvSpPr>
          <p:spPr bwMode="auto">
            <a:xfrm>
              <a:off x="6467086" y="3258066"/>
              <a:ext cx="1747771" cy="2460941"/>
            </a:xfrm>
            <a:custGeom>
              <a:avLst/>
              <a:gdLst>
                <a:gd name="T0" fmla="*/ 2147483647 w 1467"/>
                <a:gd name="T1" fmla="*/ 2147483647 h 2068"/>
                <a:gd name="T2" fmla="*/ 2147483647 w 1467"/>
                <a:gd name="T3" fmla="*/ 2147483647 h 2068"/>
                <a:gd name="T4" fmla="*/ 2147483647 w 1467"/>
                <a:gd name="T5" fmla="*/ 2147483647 h 2068"/>
                <a:gd name="T6" fmla="*/ 2147483647 w 1467"/>
                <a:gd name="T7" fmla="*/ 2147483647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1436382298 h 2068"/>
                <a:gd name="T16" fmla="*/ 0 w 1467"/>
                <a:gd name="T17" fmla="*/ 0 h 2068"/>
                <a:gd name="T18" fmla="*/ 2147483647 w 1467"/>
                <a:gd name="T19" fmla="*/ 0 h 2068"/>
                <a:gd name="T20" fmla="*/ 2147483647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1467" y="571"/>
                  </a:moveTo>
                  <a:cubicBezTo>
                    <a:pt x="1467" y="1909"/>
                    <a:pt x="1467" y="1909"/>
                    <a:pt x="1467" y="1909"/>
                  </a:cubicBezTo>
                  <a:cubicBezTo>
                    <a:pt x="1467" y="1996"/>
                    <a:pt x="1396" y="2068"/>
                    <a:pt x="1309" y="2068"/>
                  </a:cubicBezTo>
                  <a:cubicBezTo>
                    <a:pt x="724" y="2068"/>
                    <a:pt x="724" y="2068"/>
                    <a:pt x="724" y="2068"/>
                  </a:cubicBezTo>
                  <a:cubicBezTo>
                    <a:pt x="637" y="2068"/>
                    <a:pt x="566" y="1996"/>
                    <a:pt x="566" y="1909"/>
                  </a:cubicBezTo>
                  <a:cubicBezTo>
                    <a:pt x="566" y="571"/>
                    <a:pt x="566" y="571"/>
                    <a:pt x="566" y="571"/>
                  </a:cubicBezTo>
                  <a:cubicBezTo>
                    <a:pt x="566" y="568"/>
                    <a:pt x="566" y="565"/>
                    <a:pt x="566" y="562"/>
                  </a:cubicBezTo>
                  <a:cubicBezTo>
                    <a:pt x="556" y="262"/>
                    <a:pt x="311" y="19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896" y="0"/>
                    <a:pt x="896" y="0"/>
                    <a:pt x="896" y="0"/>
                  </a:cubicBezTo>
                  <a:cubicBezTo>
                    <a:pt x="1211" y="0"/>
                    <a:pt x="1467" y="256"/>
                    <a:pt x="1467" y="571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3" name="Freeform 6"/>
            <p:cNvSpPr>
              <a:spLocks/>
            </p:cNvSpPr>
            <p:nvPr/>
          </p:nvSpPr>
          <p:spPr bwMode="auto">
            <a:xfrm>
              <a:off x="5740523" y="2163198"/>
              <a:ext cx="2459267" cy="1746097"/>
            </a:xfrm>
            <a:custGeom>
              <a:avLst/>
              <a:gdLst>
                <a:gd name="T0" fmla="*/ 2147483647 w 2067"/>
                <a:gd name="T1" fmla="*/ 0 h 1468"/>
                <a:gd name="T2" fmla="*/ 2147483647 w 2067"/>
                <a:gd name="T3" fmla="*/ 0 h 1468"/>
                <a:gd name="T4" fmla="*/ 2147483647 w 2067"/>
                <a:gd name="T5" fmla="*/ 2147483647 h 1468"/>
                <a:gd name="T6" fmla="*/ 2147483647 w 2067"/>
                <a:gd name="T7" fmla="*/ 2147483647 h 1468"/>
                <a:gd name="T8" fmla="*/ 2147483647 w 2067"/>
                <a:gd name="T9" fmla="*/ 2147483647 h 1468"/>
                <a:gd name="T10" fmla="*/ 2147483647 w 2067"/>
                <a:gd name="T11" fmla="*/ 2147483647 h 1468"/>
                <a:gd name="T12" fmla="*/ 2147483647 w 2067"/>
                <a:gd name="T13" fmla="*/ 2147483647 h 1468"/>
                <a:gd name="T14" fmla="*/ 1435817242 w 2067"/>
                <a:gd name="T15" fmla="*/ 2147483647 h 1468"/>
                <a:gd name="T16" fmla="*/ 0 w 2067"/>
                <a:gd name="T17" fmla="*/ 2147483647 h 1468"/>
                <a:gd name="T18" fmla="*/ 0 w 2067"/>
                <a:gd name="T19" fmla="*/ 2147483647 h 1468"/>
                <a:gd name="T20" fmla="*/ 2147483647 w 2067"/>
                <a:gd name="T21" fmla="*/ 0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7" h="1468">
                  <a:moveTo>
                    <a:pt x="571" y="0"/>
                  </a:moveTo>
                  <a:cubicBezTo>
                    <a:pt x="1909" y="0"/>
                    <a:pt x="1909" y="0"/>
                    <a:pt x="1909" y="0"/>
                  </a:cubicBezTo>
                  <a:cubicBezTo>
                    <a:pt x="1996" y="0"/>
                    <a:pt x="2067" y="71"/>
                    <a:pt x="2067" y="159"/>
                  </a:cubicBezTo>
                  <a:cubicBezTo>
                    <a:pt x="2067" y="743"/>
                    <a:pt x="2067" y="743"/>
                    <a:pt x="2067" y="743"/>
                  </a:cubicBezTo>
                  <a:cubicBezTo>
                    <a:pt x="2067" y="831"/>
                    <a:pt x="1996" y="902"/>
                    <a:pt x="1909" y="902"/>
                  </a:cubicBezTo>
                  <a:cubicBezTo>
                    <a:pt x="571" y="902"/>
                    <a:pt x="571" y="902"/>
                    <a:pt x="571" y="902"/>
                  </a:cubicBezTo>
                  <a:cubicBezTo>
                    <a:pt x="568" y="902"/>
                    <a:pt x="565" y="902"/>
                    <a:pt x="562" y="902"/>
                  </a:cubicBezTo>
                  <a:cubicBezTo>
                    <a:pt x="261" y="911"/>
                    <a:pt x="19" y="1156"/>
                    <a:pt x="1" y="1464"/>
                  </a:cubicBezTo>
                  <a:cubicBezTo>
                    <a:pt x="0" y="1465"/>
                    <a:pt x="0" y="1467"/>
                    <a:pt x="0" y="1468"/>
                  </a:cubicBezTo>
                  <a:cubicBezTo>
                    <a:pt x="0" y="571"/>
                    <a:pt x="0" y="571"/>
                    <a:pt x="0" y="571"/>
                  </a:cubicBezTo>
                  <a:cubicBezTo>
                    <a:pt x="0" y="256"/>
                    <a:pt x="256" y="0"/>
                    <a:pt x="571" y="0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Freeform 7"/>
            <p:cNvSpPr>
              <a:spLocks/>
            </p:cNvSpPr>
            <p:nvPr/>
          </p:nvSpPr>
          <p:spPr bwMode="auto">
            <a:xfrm>
              <a:off x="4642306" y="2178266"/>
              <a:ext cx="1747771" cy="2459267"/>
            </a:xfrm>
            <a:custGeom>
              <a:avLst/>
              <a:gdLst>
                <a:gd name="T0" fmla="*/ 0 w 1467"/>
                <a:gd name="T1" fmla="*/ 2147483647 h 2068"/>
                <a:gd name="T2" fmla="*/ 0 w 1467"/>
                <a:gd name="T3" fmla="*/ 2147483647 h 2068"/>
                <a:gd name="T4" fmla="*/ 2147483647 w 1467"/>
                <a:gd name="T5" fmla="*/ 0 h 2068"/>
                <a:gd name="T6" fmla="*/ 2147483647 w 1467"/>
                <a:gd name="T7" fmla="*/ 0 h 2068"/>
                <a:gd name="T8" fmla="*/ 2147483647 w 1467"/>
                <a:gd name="T9" fmla="*/ 2147483647 h 2068"/>
                <a:gd name="T10" fmla="*/ 2147483647 w 1467"/>
                <a:gd name="T11" fmla="*/ 2147483647 h 2068"/>
                <a:gd name="T12" fmla="*/ 2147483647 w 1467"/>
                <a:gd name="T13" fmla="*/ 2147483647 h 2068"/>
                <a:gd name="T14" fmla="*/ 2147483647 w 1467"/>
                <a:gd name="T15" fmla="*/ 2147483647 h 2068"/>
                <a:gd name="T16" fmla="*/ 2147483647 w 1467"/>
                <a:gd name="T17" fmla="*/ 2147483647 h 2068"/>
                <a:gd name="T18" fmla="*/ 2147483647 w 1467"/>
                <a:gd name="T19" fmla="*/ 2147483647 h 2068"/>
                <a:gd name="T20" fmla="*/ 0 w 1467"/>
                <a:gd name="T21" fmla="*/ 2147483647 h 20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67" h="2068">
                  <a:moveTo>
                    <a:pt x="0" y="1497"/>
                  </a:moveTo>
                  <a:cubicBezTo>
                    <a:pt x="0" y="159"/>
                    <a:pt x="0" y="159"/>
                    <a:pt x="0" y="159"/>
                  </a:cubicBezTo>
                  <a:cubicBezTo>
                    <a:pt x="0" y="72"/>
                    <a:pt x="71" y="0"/>
                    <a:pt x="158" y="0"/>
                  </a:cubicBezTo>
                  <a:cubicBezTo>
                    <a:pt x="743" y="0"/>
                    <a:pt x="743" y="0"/>
                    <a:pt x="743" y="0"/>
                  </a:cubicBezTo>
                  <a:cubicBezTo>
                    <a:pt x="830" y="0"/>
                    <a:pt x="901" y="72"/>
                    <a:pt x="901" y="159"/>
                  </a:cubicBezTo>
                  <a:cubicBezTo>
                    <a:pt x="901" y="1497"/>
                    <a:pt x="901" y="1497"/>
                    <a:pt x="901" y="1497"/>
                  </a:cubicBezTo>
                  <a:cubicBezTo>
                    <a:pt x="901" y="1500"/>
                    <a:pt x="901" y="1503"/>
                    <a:pt x="902" y="1506"/>
                  </a:cubicBezTo>
                  <a:cubicBezTo>
                    <a:pt x="911" y="1806"/>
                    <a:pt x="1156" y="2049"/>
                    <a:pt x="1464" y="2067"/>
                  </a:cubicBezTo>
                  <a:cubicBezTo>
                    <a:pt x="1465" y="2067"/>
                    <a:pt x="1466" y="2068"/>
                    <a:pt x="1467" y="2068"/>
                  </a:cubicBezTo>
                  <a:cubicBezTo>
                    <a:pt x="571" y="2068"/>
                    <a:pt x="571" y="2068"/>
                    <a:pt x="571" y="2068"/>
                  </a:cubicBezTo>
                  <a:cubicBezTo>
                    <a:pt x="256" y="2068"/>
                    <a:pt x="0" y="1812"/>
                    <a:pt x="0" y="1497"/>
                  </a:cubicBezTo>
                  <a:close/>
                </a:path>
              </a:pathLst>
            </a:custGeom>
            <a:solidFill>
              <a:srgbClr val="8CC94C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5" name="Freeform 8"/>
            <p:cNvSpPr>
              <a:spLocks/>
            </p:cNvSpPr>
            <p:nvPr/>
          </p:nvSpPr>
          <p:spPr bwMode="auto">
            <a:xfrm>
              <a:off x="4659048" y="3987978"/>
              <a:ext cx="2460941" cy="1746097"/>
            </a:xfrm>
            <a:custGeom>
              <a:avLst/>
              <a:gdLst>
                <a:gd name="T0" fmla="*/ 2147483647 w 2068"/>
                <a:gd name="T1" fmla="*/ 2147483647 h 1468"/>
                <a:gd name="T2" fmla="*/ 2147483647 w 2068"/>
                <a:gd name="T3" fmla="*/ 2147483647 h 1468"/>
                <a:gd name="T4" fmla="*/ 0 w 2068"/>
                <a:gd name="T5" fmla="*/ 2147483647 h 1468"/>
                <a:gd name="T6" fmla="*/ 0 w 2068"/>
                <a:gd name="T7" fmla="*/ 2147483647 h 1468"/>
                <a:gd name="T8" fmla="*/ 2147483647 w 2068"/>
                <a:gd name="T9" fmla="*/ 2147483647 h 1468"/>
                <a:gd name="T10" fmla="*/ 2147483647 w 2068"/>
                <a:gd name="T11" fmla="*/ 2147483647 h 1468"/>
                <a:gd name="T12" fmla="*/ 2147483647 w 2068"/>
                <a:gd name="T13" fmla="*/ 2147483647 h 1468"/>
                <a:gd name="T14" fmla="*/ 2147483647 w 2068"/>
                <a:gd name="T15" fmla="*/ 2147483647 h 1468"/>
                <a:gd name="T16" fmla="*/ 2147483647 w 2068"/>
                <a:gd name="T17" fmla="*/ 0 h 1468"/>
                <a:gd name="T18" fmla="*/ 2147483647 w 2068"/>
                <a:gd name="T19" fmla="*/ 2147483647 h 1468"/>
                <a:gd name="T20" fmla="*/ 2147483647 w 2068"/>
                <a:gd name="T21" fmla="*/ 2147483647 h 14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68" h="1468">
                  <a:moveTo>
                    <a:pt x="1497" y="1468"/>
                  </a:moveTo>
                  <a:cubicBezTo>
                    <a:pt x="158" y="1468"/>
                    <a:pt x="158" y="1468"/>
                    <a:pt x="158" y="1468"/>
                  </a:cubicBezTo>
                  <a:cubicBezTo>
                    <a:pt x="71" y="1468"/>
                    <a:pt x="0" y="1397"/>
                    <a:pt x="0" y="1309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637"/>
                    <a:pt x="71" y="566"/>
                    <a:pt x="158" y="566"/>
                  </a:cubicBezTo>
                  <a:cubicBezTo>
                    <a:pt x="1497" y="566"/>
                    <a:pt x="1497" y="566"/>
                    <a:pt x="1497" y="566"/>
                  </a:cubicBezTo>
                  <a:cubicBezTo>
                    <a:pt x="1500" y="566"/>
                    <a:pt x="1503" y="566"/>
                    <a:pt x="1506" y="566"/>
                  </a:cubicBezTo>
                  <a:cubicBezTo>
                    <a:pt x="1806" y="557"/>
                    <a:pt x="2049" y="312"/>
                    <a:pt x="2067" y="4"/>
                  </a:cubicBezTo>
                  <a:cubicBezTo>
                    <a:pt x="2067" y="3"/>
                    <a:pt x="2067" y="1"/>
                    <a:pt x="2068" y="0"/>
                  </a:cubicBezTo>
                  <a:cubicBezTo>
                    <a:pt x="2068" y="897"/>
                    <a:pt x="2068" y="897"/>
                    <a:pt x="2068" y="897"/>
                  </a:cubicBezTo>
                  <a:cubicBezTo>
                    <a:pt x="2068" y="1212"/>
                    <a:pt x="1811" y="1468"/>
                    <a:pt x="1497" y="1468"/>
                  </a:cubicBezTo>
                  <a:close/>
                </a:path>
              </a:pathLst>
            </a:custGeom>
            <a:solidFill>
              <a:srgbClr val="108036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6" name="矩形 24"/>
          <p:cNvSpPr>
            <a:spLocks noChangeArrowheads="1"/>
          </p:cNvSpPr>
          <p:nvPr/>
        </p:nvSpPr>
        <p:spPr bwMode="auto">
          <a:xfrm>
            <a:off x="4835069" y="2515174"/>
            <a:ext cx="532518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 dirty="0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01</a:t>
            </a:r>
            <a:endParaRPr lang="zh-CN" altLang="en-US" sz="2953" dirty="0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7" name="矩形 25"/>
          <p:cNvSpPr>
            <a:spLocks noChangeArrowheads="1"/>
          </p:cNvSpPr>
          <p:nvPr/>
        </p:nvSpPr>
        <p:spPr bwMode="auto">
          <a:xfrm>
            <a:off x="7401480" y="2428120"/>
            <a:ext cx="579005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02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8" name="矩形 26"/>
          <p:cNvSpPr>
            <a:spLocks noChangeArrowheads="1"/>
          </p:cNvSpPr>
          <p:nvPr/>
        </p:nvSpPr>
        <p:spPr bwMode="auto">
          <a:xfrm>
            <a:off x="7327819" y="5001227"/>
            <a:ext cx="588623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03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30729" name="矩形 27"/>
          <p:cNvSpPr>
            <a:spLocks noChangeArrowheads="1"/>
          </p:cNvSpPr>
          <p:nvPr/>
        </p:nvSpPr>
        <p:spPr bwMode="auto">
          <a:xfrm>
            <a:off x="4789867" y="4917522"/>
            <a:ext cx="57740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53">
                <a:solidFill>
                  <a:schemeClr val="bg1"/>
                </a:solidFill>
                <a:latin typeface="Impact" panose="020B0806030902050204" pitchFamily="34" charset="0"/>
                <a:ea typeface="Malgun Gothic" panose="020B0503020000020004" pitchFamily="34" charset="-127"/>
                <a:cs typeface="Adobe Naskh Medium" panose="01010101010101010101" pitchFamily="50" charset="-78"/>
              </a:rPr>
              <a:t>04</a:t>
            </a:r>
            <a:endParaRPr lang="zh-CN" altLang="en-US" sz="2953">
              <a:solidFill>
                <a:schemeClr val="bg1"/>
              </a:solidFill>
              <a:latin typeface="Impact" panose="020B0806030902050204" pitchFamily="34" charset="0"/>
              <a:ea typeface="Malgun Gothic" panose="020B0503020000020004" pitchFamily="34" charset="-127"/>
              <a:cs typeface="Adobe Naskh Medium" panose="01010101010101010101" pitchFamily="50" charset="-78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49081" y="2479407"/>
            <a:ext cx="3520289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之所以可以成功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是因为客户端收到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直接根据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SKPaymentTransactionState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来判断用户是否购买，而没有去验证收据。殊不知，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能够模拟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返回的消息。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0347" y="2021762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Cracker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567201" y="2479406"/>
            <a:ext cx="3550806" cy="135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有了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Cracker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的经验教训，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增加了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receipt verify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流程，道高一尺魔高一丈，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应运而生。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 Free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基本原理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伪造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成功的交易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收据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228600" indent="-228600">
              <a:lnSpc>
                <a:spcPct val="130000"/>
              </a:lnSpc>
              <a:buAutoNum type="arabicParenR"/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修改设备的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，将收据验证的服务器地址指向伪造的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 store server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地址。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521997" y="1966455"/>
            <a:ext cx="303369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 Free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56767" y="4618215"/>
            <a:ext cx="27808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GenaBag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IAPCrazy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6211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外挂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434558" y="4596778"/>
            <a:ext cx="27808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信用黑卡（校验</a:t>
            </a:r>
            <a:r>
              <a:rPr lang="en-US" altLang="zh-CN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，设备号）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外币（校验货币）</a:t>
            </a:r>
            <a:endParaRPr lang="en-US" altLang="zh-CN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小额消费“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技术”（购买次数限制）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4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7" grpId="0"/>
      <p:bldP spid="30728" grpId="0"/>
      <p:bldP spid="30729" grpId="0"/>
      <p:bldP spid="17" grpId="0"/>
      <p:bldP spid="20" grpId="0"/>
      <p:bldP spid="21" grpId="0"/>
      <p:bldP spid="22" grpId="0"/>
      <p:bldP spid="24" grpId="0"/>
      <p:bldP spid="37" grpId="0"/>
      <p:bldP spid="3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8"/>
          <p:cNvGrpSpPr>
            <a:grpSpLocks/>
          </p:cNvGrpSpPr>
          <p:nvPr/>
        </p:nvGrpSpPr>
        <p:grpSpPr bwMode="auto">
          <a:xfrm>
            <a:off x="7515024" y="2488557"/>
            <a:ext cx="1059712" cy="316406"/>
            <a:chOff x="7244862" y="2564012"/>
            <a:chExt cx="1005315" cy="299674"/>
          </a:xfrm>
        </p:grpSpPr>
        <p:cxnSp>
          <p:nvCxnSpPr>
            <p:cNvPr id="103" name="Straight Connector 39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40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41"/>
          <p:cNvGrpSpPr>
            <a:grpSpLocks/>
          </p:cNvGrpSpPr>
          <p:nvPr/>
        </p:nvGrpSpPr>
        <p:grpSpPr bwMode="auto">
          <a:xfrm flipH="1">
            <a:off x="4022831" y="2488557"/>
            <a:ext cx="1059712" cy="316406"/>
            <a:chOff x="7244862" y="2564012"/>
            <a:chExt cx="1005315" cy="299674"/>
          </a:xfrm>
        </p:grpSpPr>
        <p:cxnSp>
          <p:nvCxnSpPr>
            <p:cNvPr id="106" name="Straight Connector 42"/>
            <p:cNvCxnSpPr/>
            <p:nvPr/>
          </p:nvCxnSpPr>
          <p:spPr>
            <a:xfrm flipV="1">
              <a:off x="7244862" y="2564012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43"/>
            <p:cNvCxnSpPr/>
            <p:nvPr/>
          </p:nvCxnSpPr>
          <p:spPr>
            <a:xfrm>
              <a:off x="7643494" y="2564012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4"/>
          <p:cNvGrpSpPr>
            <a:grpSpLocks/>
          </p:cNvGrpSpPr>
          <p:nvPr/>
        </p:nvGrpSpPr>
        <p:grpSpPr bwMode="auto">
          <a:xfrm rot="1354404" flipV="1">
            <a:off x="6677969" y="4529296"/>
            <a:ext cx="1059712" cy="316407"/>
            <a:chOff x="7244862" y="2564012"/>
            <a:chExt cx="1005315" cy="299674"/>
          </a:xfrm>
        </p:grpSpPr>
        <p:cxnSp>
          <p:nvCxnSpPr>
            <p:cNvPr id="109" name="Straight Connector 45"/>
            <p:cNvCxnSpPr/>
            <p:nvPr/>
          </p:nvCxnSpPr>
          <p:spPr>
            <a:xfrm flipV="1">
              <a:off x="7242482" y="256664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6"/>
            <p:cNvCxnSpPr/>
            <p:nvPr/>
          </p:nvCxnSpPr>
          <p:spPr>
            <a:xfrm>
              <a:off x="7642153" y="256677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47"/>
          <p:cNvGrpSpPr>
            <a:grpSpLocks/>
          </p:cNvGrpSpPr>
          <p:nvPr/>
        </p:nvGrpSpPr>
        <p:grpSpPr bwMode="auto">
          <a:xfrm rot="-1354404" flipH="1" flipV="1">
            <a:off x="4879975" y="4529296"/>
            <a:ext cx="1059712" cy="316407"/>
            <a:chOff x="7244862" y="2564012"/>
            <a:chExt cx="1005315" cy="299674"/>
          </a:xfrm>
        </p:grpSpPr>
        <p:cxnSp>
          <p:nvCxnSpPr>
            <p:cNvPr id="112" name="Straight Connector 48"/>
            <p:cNvCxnSpPr/>
            <p:nvPr/>
          </p:nvCxnSpPr>
          <p:spPr>
            <a:xfrm flipV="1">
              <a:off x="7245168" y="2564320"/>
              <a:ext cx="393867" cy="299674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oval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49"/>
            <p:cNvCxnSpPr/>
            <p:nvPr/>
          </p:nvCxnSpPr>
          <p:spPr>
            <a:xfrm>
              <a:off x="7646305" y="2565069"/>
              <a:ext cx="606683" cy="0"/>
            </a:xfrm>
            <a:prstGeom prst="line">
              <a:avLst/>
            </a:prstGeom>
            <a:ln w="6350">
              <a:solidFill>
                <a:srgbClr val="108036"/>
              </a:solidFill>
              <a:prstDash val="sysDash"/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"/>
          <p:cNvGrpSpPr>
            <a:grpSpLocks/>
          </p:cNvGrpSpPr>
          <p:nvPr/>
        </p:nvGrpSpPr>
        <p:grpSpPr bwMode="auto">
          <a:xfrm>
            <a:off x="4220377" y="2165454"/>
            <a:ext cx="4155140" cy="4047997"/>
            <a:chOff x="4121518" y="1915221"/>
            <a:chExt cx="3939219" cy="3837413"/>
          </a:xfrm>
        </p:grpSpPr>
        <p:grpSp>
          <p:nvGrpSpPr>
            <p:cNvPr id="115" name="Group 52"/>
            <p:cNvGrpSpPr>
              <a:grpSpLocks/>
            </p:cNvGrpSpPr>
            <p:nvPr/>
          </p:nvGrpSpPr>
          <p:grpSpPr bwMode="auto">
            <a:xfrm>
              <a:off x="4121518" y="1915221"/>
              <a:ext cx="3939219" cy="3837413"/>
              <a:chOff x="3160707" y="1634350"/>
              <a:chExt cx="2825746" cy="2752719"/>
            </a:xfrm>
          </p:grpSpPr>
          <p:sp>
            <p:nvSpPr>
              <p:cNvPr id="120" name="Freeform 5"/>
              <p:cNvSpPr>
                <a:spLocks noEditPoints="1"/>
              </p:cNvSpPr>
              <p:nvPr/>
            </p:nvSpPr>
            <p:spPr bwMode="auto">
              <a:xfrm>
                <a:off x="3160707" y="1912126"/>
                <a:ext cx="1180620" cy="1243163"/>
              </a:xfrm>
              <a:custGeom>
                <a:avLst/>
                <a:gdLst/>
                <a:ahLst/>
                <a:cxnLst>
                  <a:cxn ang="0">
                    <a:pos x="85" y="294"/>
                  </a:cxn>
                  <a:cxn ang="0">
                    <a:pos x="0" y="330"/>
                  </a:cxn>
                  <a:cxn ang="0">
                    <a:pos x="314" y="0"/>
                  </a:cxn>
                  <a:cxn ang="0">
                    <a:pos x="167" y="327"/>
                  </a:cxn>
                  <a:cxn ang="0">
                    <a:pos x="85" y="294"/>
                  </a:cxn>
                  <a:cxn ang="0">
                    <a:pos x="85" y="294"/>
                  </a:cxn>
                  <a:cxn ang="0">
                    <a:pos x="85" y="294"/>
                  </a:cxn>
                </a:cxnLst>
                <a:rect l="0" t="0" r="r" b="b"/>
                <a:pathLst>
                  <a:path w="314" h="330">
                    <a:moveTo>
                      <a:pt x="85" y="294"/>
                    </a:moveTo>
                    <a:cubicBezTo>
                      <a:pt x="52" y="294"/>
                      <a:pt x="21" y="307"/>
                      <a:pt x="0" y="330"/>
                    </a:cubicBezTo>
                    <a:cubicBezTo>
                      <a:pt x="19" y="162"/>
                      <a:pt x="149" y="27"/>
                      <a:pt x="314" y="0"/>
                    </a:cubicBezTo>
                    <a:cubicBezTo>
                      <a:pt x="176" y="99"/>
                      <a:pt x="167" y="274"/>
                      <a:pt x="167" y="327"/>
                    </a:cubicBezTo>
                    <a:cubicBezTo>
                      <a:pt x="146" y="306"/>
                      <a:pt x="116" y="294"/>
                      <a:pt x="85" y="294"/>
                    </a:cubicBezTo>
                    <a:close/>
                    <a:moveTo>
                      <a:pt x="85" y="294"/>
                    </a:moveTo>
                    <a:cubicBezTo>
                      <a:pt x="85" y="294"/>
                      <a:pt x="85" y="294"/>
                      <a:pt x="85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1" name="Freeform 6"/>
              <p:cNvSpPr>
                <a:spLocks noEditPoints="1"/>
              </p:cNvSpPr>
              <p:nvPr/>
            </p:nvSpPr>
            <p:spPr bwMode="auto">
              <a:xfrm>
                <a:off x="3885929" y="1916680"/>
                <a:ext cx="636419" cy="1238610"/>
              </a:xfrm>
              <a:custGeom>
                <a:avLst/>
                <a:gdLst/>
                <a:ahLst/>
                <a:cxnLst>
                  <a:cxn ang="0">
                    <a:pos x="84" y="293"/>
                  </a:cxn>
                  <a:cxn ang="0">
                    <a:pos x="1" y="327"/>
                  </a:cxn>
                  <a:cxn ang="0">
                    <a:pos x="169" y="0"/>
                  </a:cxn>
                  <a:cxn ang="0">
                    <a:pos x="169" y="329"/>
                  </a:cxn>
                  <a:cxn ang="0">
                    <a:pos x="84" y="293"/>
                  </a:cxn>
                  <a:cxn ang="0">
                    <a:pos x="84" y="293"/>
                  </a:cxn>
                  <a:cxn ang="0">
                    <a:pos x="84" y="293"/>
                  </a:cxn>
                </a:cxnLst>
                <a:rect l="0" t="0" r="r" b="b"/>
                <a:pathLst>
                  <a:path w="169" h="329">
                    <a:moveTo>
                      <a:pt x="84" y="293"/>
                    </a:moveTo>
                    <a:cubicBezTo>
                      <a:pt x="52" y="293"/>
                      <a:pt x="22" y="306"/>
                      <a:pt x="1" y="327"/>
                    </a:cubicBezTo>
                    <a:cubicBezTo>
                      <a:pt x="0" y="276"/>
                      <a:pt x="8" y="87"/>
                      <a:pt x="169" y="0"/>
                    </a:cubicBezTo>
                    <a:cubicBezTo>
                      <a:pt x="169" y="329"/>
                      <a:pt x="169" y="329"/>
                      <a:pt x="169" y="329"/>
                    </a:cubicBezTo>
                    <a:cubicBezTo>
                      <a:pt x="147" y="306"/>
                      <a:pt x="117" y="293"/>
                      <a:pt x="84" y="293"/>
                    </a:cubicBezTo>
                    <a:close/>
                    <a:moveTo>
                      <a:pt x="84" y="293"/>
                    </a:moveTo>
                    <a:cubicBezTo>
                      <a:pt x="84" y="293"/>
                      <a:pt x="84" y="293"/>
                      <a:pt x="84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Freeform 7"/>
              <p:cNvSpPr>
                <a:spLocks noEditPoints="1"/>
              </p:cNvSpPr>
              <p:nvPr/>
            </p:nvSpPr>
            <p:spPr bwMode="auto">
              <a:xfrm>
                <a:off x="4621397" y="1916680"/>
                <a:ext cx="635281" cy="1238610"/>
              </a:xfrm>
              <a:custGeom>
                <a:avLst/>
                <a:gdLst/>
                <a:ahLst/>
                <a:cxnLst>
                  <a:cxn ang="0">
                    <a:pos x="85" y="293"/>
                  </a:cxn>
                  <a:cxn ang="0">
                    <a:pos x="0" y="329"/>
                  </a:cxn>
                  <a:cxn ang="0">
                    <a:pos x="0" y="0"/>
                  </a:cxn>
                  <a:cxn ang="0">
                    <a:pos x="168" y="327"/>
                  </a:cxn>
                  <a:cxn ang="0">
                    <a:pos x="85" y="293"/>
                  </a:cxn>
                  <a:cxn ang="0">
                    <a:pos x="85" y="293"/>
                  </a:cxn>
                  <a:cxn ang="0">
                    <a:pos x="85" y="293"/>
                  </a:cxn>
                </a:cxnLst>
                <a:rect l="0" t="0" r="r" b="b"/>
                <a:pathLst>
                  <a:path w="169" h="329">
                    <a:moveTo>
                      <a:pt x="85" y="293"/>
                    </a:moveTo>
                    <a:cubicBezTo>
                      <a:pt x="52" y="293"/>
                      <a:pt x="22" y="306"/>
                      <a:pt x="0" y="32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1" y="87"/>
                      <a:pt x="169" y="276"/>
                      <a:pt x="168" y="327"/>
                    </a:cubicBezTo>
                    <a:cubicBezTo>
                      <a:pt x="146" y="306"/>
                      <a:pt x="116" y="293"/>
                      <a:pt x="85" y="293"/>
                    </a:cubicBezTo>
                    <a:close/>
                    <a:moveTo>
                      <a:pt x="85" y="293"/>
                    </a:moveTo>
                    <a:cubicBezTo>
                      <a:pt x="85" y="293"/>
                      <a:pt x="85" y="293"/>
                      <a:pt x="85" y="293"/>
                    </a:cubicBezTo>
                  </a:path>
                </a:pathLst>
              </a:custGeom>
              <a:solidFill>
                <a:srgbClr val="8CC94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3" name="Freeform 8"/>
              <p:cNvSpPr>
                <a:spLocks noEditPoints="1"/>
              </p:cNvSpPr>
              <p:nvPr/>
            </p:nvSpPr>
            <p:spPr bwMode="auto">
              <a:xfrm>
                <a:off x="4797864" y="1912126"/>
                <a:ext cx="1188589" cy="1251133"/>
              </a:xfrm>
              <a:custGeom>
                <a:avLst/>
                <a:gdLst/>
                <a:ahLst/>
                <a:cxnLst>
                  <a:cxn ang="0">
                    <a:pos x="229" y="294"/>
                  </a:cxn>
                  <a:cxn ang="0">
                    <a:pos x="147" y="327"/>
                  </a:cxn>
                  <a:cxn ang="0">
                    <a:pos x="0" y="0"/>
                  </a:cxn>
                  <a:cxn ang="0">
                    <a:pos x="316" y="332"/>
                  </a:cxn>
                  <a:cxn ang="0">
                    <a:pos x="229" y="294"/>
                  </a:cxn>
                  <a:cxn ang="0">
                    <a:pos x="229" y="294"/>
                  </a:cxn>
                  <a:cxn ang="0">
                    <a:pos x="229" y="294"/>
                  </a:cxn>
                </a:cxnLst>
                <a:rect l="0" t="0" r="r" b="b"/>
                <a:pathLst>
                  <a:path w="316" h="332">
                    <a:moveTo>
                      <a:pt x="229" y="294"/>
                    </a:moveTo>
                    <a:cubicBezTo>
                      <a:pt x="198" y="294"/>
                      <a:pt x="169" y="306"/>
                      <a:pt x="147" y="327"/>
                    </a:cubicBezTo>
                    <a:cubicBezTo>
                      <a:pt x="148" y="274"/>
                      <a:pt x="138" y="99"/>
                      <a:pt x="0" y="0"/>
                    </a:cubicBezTo>
                    <a:cubicBezTo>
                      <a:pt x="167" y="26"/>
                      <a:pt x="298" y="162"/>
                      <a:pt x="316" y="332"/>
                    </a:cubicBezTo>
                    <a:cubicBezTo>
                      <a:pt x="295" y="308"/>
                      <a:pt x="263" y="294"/>
                      <a:pt x="229" y="294"/>
                    </a:cubicBezTo>
                    <a:close/>
                    <a:moveTo>
                      <a:pt x="229" y="294"/>
                    </a:moveTo>
                    <a:cubicBezTo>
                      <a:pt x="229" y="294"/>
                      <a:pt x="229" y="294"/>
                      <a:pt x="229" y="294"/>
                    </a:cubicBezTo>
                  </a:path>
                </a:pathLst>
              </a:custGeom>
              <a:solidFill>
                <a:srgbClr val="108136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Freeform 9"/>
              <p:cNvSpPr>
                <a:spLocks noEditPoints="1"/>
              </p:cNvSpPr>
              <p:nvPr/>
            </p:nvSpPr>
            <p:spPr bwMode="auto">
              <a:xfrm>
                <a:off x="4522348" y="3336300"/>
                <a:ext cx="494107" cy="1050769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0" y="0"/>
                  </a:cxn>
                  <a:cxn ang="0">
                    <a:pos x="0" y="214"/>
                  </a:cxn>
                  <a:cxn ang="0">
                    <a:pos x="2" y="219"/>
                  </a:cxn>
                  <a:cxn ang="0">
                    <a:pos x="66" y="279"/>
                  </a:cxn>
                  <a:cxn ang="0">
                    <a:pos x="131" y="214"/>
                  </a:cxn>
                  <a:cxn ang="0">
                    <a:pos x="118" y="201"/>
                  </a:cxn>
                  <a:cxn ang="0">
                    <a:pos x="105" y="214"/>
                  </a:cxn>
                  <a:cxn ang="0">
                    <a:pos x="66" y="253"/>
                  </a:cxn>
                  <a:cxn ang="0">
                    <a:pos x="27" y="214"/>
                  </a:cxn>
                  <a:cxn ang="0">
                    <a:pos x="26" y="211"/>
                  </a:cxn>
                  <a:cxn ang="0">
                    <a:pos x="26" y="0"/>
                  </a:cxn>
                  <a:cxn ang="0">
                    <a:pos x="13" y="7"/>
                  </a:cxn>
                  <a:cxn ang="0">
                    <a:pos x="13" y="7"/>
                  </a:cxn>
                  <a:cxn ang="0">
                    <a:pos x="13" y="7"/>
                  </a:cxn>
                </a:cxnLst>
                <a:rect l="0" t="0" r="r" b="b"/>
                <a:pathLst>
                  <a:path w="131" h="279">
                    <a:moveTo>
                      <a:pt x="13" y="7"/>
                    </a:moveTo>
                    <a:cubicBezTo>
                      <a:pt x="8" y="7"/>
                      <a:pt x="3" y="4"/>
                      <a:pt x="0" y="0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16"/>
                      <a:pt x="1" y="218"/>
                      <a:pt x="2" y="219"/>
                    </a:cubicBezTo>
                    <a:cubicBezTo>
                      <a:pt x="4" y="253"/>
                      <a:pt x="32" y="279"/>
                      <a:pt x="66" y="279"/>
                    </a:cubicBezTo>
                    <a:cubicBezTo>
                      <a:pt x="102" y="279"/>
                      <a:pt x="131" y="250"/>
                      <a:pt x="131" y="214"/>
                    </a:cubicBezTo>
                    <a:cubicBezTo>
                      <a:pt x="131" y="207"/>
                      <a:pt x="126" y="201"/>
                      <a:pt x="118" y="201"/>
                    </a:cubicBezTo>
                    <a:cubicBezTo>
                      <a:pt x="111" y="201"/>
                      <a:pt x="105" y="207"/>
                      <a:pt x="105" y="214"/>
                    </a:cubicBezTo>
                    <a:cubicBezTo>
                      <a:pt x="105" y="236"/>
                      <a:pt x="88" y="253"/>
                      <a:pt x="66" y="253"/>
                    </a:cubicBezTo>
                    <a:cubicBezTo>
                      <a:pt x="45" y="253"/>
                      <a:pt x="27" y="236"/>
                      <a:pt x="27" y="214"/>
                    </a:cubicBezTo>
                    <a:cubicBezTo>
                      <a:pt x="27" y="213"/>
                      <a:pt x="27" y="212"/>
                      <a:pt x="26" y="21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4"/>
                      <a:pt x="19" y="7"/>
                      <a:pt x="13" y="7"/>
                    </a:cubicBezTo>
                    <a:close/>
                    <a:moveTo>
                      <a:pt x="13" y="7"/>
                    </a:moveTo>
                    <a:cubicBezTo>
                      <a:pt x="13" y="7"/>
                      <a:pt x="13" y="7"/>
                      <a:pt x="13" y="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5" name="Freeform 10"/>
              <p:cNvSpPr>
                <a:spLocks noEditPoints="1"/>
              </p:cNvSpPr>
              <p:nvPr/>
            </p:nvSpPr>
            <p:spPr bwMode="auto">
              <a:xfrm>
                <a:off x="4522348" y="1634350"/>
                <a:ext cx="99049" cy="198086"/>
              </a:xfrm>
              <a:custGeom>
                <a:avLst/>
                <a:gdLst/>
                <a:ahLst/>
                <a:cxnLst>
                  <a:cxn ang="0">
                    <a:pos x="26" y="52"/>
                  </a:cxn>
                  <a:cxn ang="0">
                    <a:pos x="26" y="13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26" y="53"/>
                  </a:cxn>
                  <a:cxn ang="0">
                    <a:pos x="26" y="52"/>
                  </a:cxn>
                  <a:cxn ang="0">
                    <a:pos x="26" y="52"/>
                  </a:cxn>
                  <a:cxn ang="0">
                    <a:pos x="26" y="52"/>
                  </a:cxn>
                </a:cxnLst>
                <a:rect l="0" t="0" r="r" b="b"/>
                <a:pathLst>
                  <a:path w="26" h="53">
                    <a:moveTo>
                      <a:pt x="26" y="52"/>
                    </a:move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2"/>
                      <a:pt x="26" y="52"/>
                      <a:pt x="26" y="52"/>
                    </a:cubicBezTo>
                    <a:close/>
                    <a:moveTo>
                      <a:pt x="26" y="52"/>
                    </a:moveTo>
                    <a:cubicBezTo>
                      <a:pt x="26" y="52"/>
                      <a:pt x="26" y="52"/>
                      <a:pt x="26" y="52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pPr defTabSz="964302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16" name="Shape 1094"/>
            <p:cNvSpPr>
              <a:spLocks/>
            </p:cNvSpPr>
            <p:nvPr/>
          </p:nvSpPr>
          <p:spPr bwMode="auto">
            <a:xfrm>
              <a:off x="4568684" y="3131690"/>
              <a:ext cx="376996" cy="269235"/>
            </a:xfrm>
            <a:custGeom>
              <a:avLst/>
              <a:gdLst>
                <a:gd name="T0" fmla="*/ 3289953 w 21600"/>
                <a:gd name="T1" fmla="*/ 1677957 h 21600"/>
                <a:gd name="T2" fmla="*/ 3289953 w 21600"/>
                <a:gd name="T3" fmla="*/ 1677957 h 21600"/>
                <a:gd name="T4" fmla="*/ 3289953 w 21600"/>
                <a:gd name="T5" fmla="*/ 1677957 h 21600"/>
                <a:gd name="T6" fmla="*/ 3289953 w 21600"/>
                <a:gd name="T7" fmla="*/ 1677957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20056" y="17282"/>
                  </a:moveTo>
                  <a:lnTo>
                    <a:pt x="1544" y="17282"/>
                  </a:lnTo>
                  <a:cubicBezTo>
                    <a:pt x="691" y="17282"/>
                    <a:pt x="0" y="18250"/>
                    <a:pt x="0" y="19441"/>
                  </a:cubicBezTo>
                  <a:cubicBezTo>
                    <a:pt x="0" y="20638"/>
                    <a:pt x="691" y="21600"/>
                    <a:pt x="1544" y="21600"/>
                  </a:cubicBezTo>
                  <a:lnTo>
                    <a:pt x="20056" y="21600"/>
                  </a:lnTo>
                  <a:cubicBezTo>
                    <a:pt x="20909" y="21600"/>
                    <a:pt x="21600" y="20638"/>
                    <a:pt x="21600" y="19441"/>
                  </a:cubicBezTo>
                  <a:cubicBezTo>
                    <a:pt x="21600" y="18250"/>
                    <a:pt x="20909" y="17282"/>
                    <a:pt x="20056" y="17282"/>
                  </a:cubicBezTo>
                  <a:close/>
                  <a:moveTo>
                    <a:pt x="1544" y="4321"/>
                  </a:moveTo>
                  <a:lnTo>
                    <a:pt x="20056" y="4321"/>
                  </a:lnTo>
                  <a:cubicBezTo>
                    <a:pt x="20909" y="4321"/>
                    <a:pt x="21600" y="3353"/>
                    <a:pt x="21600" y="2159"/>
                  </a:cubicBezTo>
                  <a:cubicBezTo>
                    <a:pt x="21600" y="965"/>
                    <a:pt x="20909" y="0"/>
                    <a:pt x="20056" y="0"/>
                  </a:cubicBezTo>
                  <a:lnTo>
                    <a:pt x="1544" y="0"/>
                  </a:lnTo>
                  <a:cubicBezTo>
                    <a:pt x="691" y="0"/>
                    <a:pt x="0" y="965"/>
                    <a:pt x="0" y="2159"/>
                  </a:cubicBezTo>
                  <a:cubicBezTo>
                    <a:pt x="0" y="3353"/>
                    <a:pt x="691" y="4321"/>
                    <a:pt x="1544" y="4321"/>
                  </a:cubicBezTo>
                  <a:close/>
                  <a:moveTo>
                    <a:pt x="20056" y="8640"/>
                  </a:moveTo>
                  <a:lnTo>
                    <a:pt x="1544" y="8640"/>
                  </a:lnTo>
                  <a:cubicBezTo>
                    <a:pt x="691" y="8640"/>
                    <a:pt x="0" y="9608"/>
                    <a:pt x="0" y="10799"/>
                  </a:cubicBezTo>
                  <a:cubicBezTo>
                    <a:pt x="0" y="11996"/>
                    <a:pt x="691" y="12958"/>
                    <a:pt x="1544" y="12958"/>
                  </a:cubicBezTo>
                  <a:lnTo>
                    <a:pt x="20056" y="12958"/>
                  </a:lnTo>
                  <a:cubicBezTo>
                    <a:pt x="20909" y="12958"/>
                    <a:pt x="21600" y="11996"/>
                    <a:pt x="21600" y="10799"/>
                  </a:cubicBezTo>
                  <a:cubicBezTo>
                    <a:pt x="21600" y="9608"/>
                    <a:pt x="20909" y="8640"/>
                    <a:pt x="20056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7" name="Freeform 62"/>
            <p:cNvSpPr>
              <a:spLocks noEditPoints="1"/>
            </p:cNvSpPr>
            <p:nvPr/>
          </p:nvSpPr>
          <p:spPr bwMode="auto">
            <a:xfrm>
              <a:off x="5477986" y="3065772"/>
              <a:ext cx="320256" cy="360553"/>
            </a:xfrm>
            <a:custGeom>
              <a:avLst/>
              <a:gdLst>
                <a:gd name="T0" fmla="*/ 300480192 w 320"/>
                <a:gd name="T1" fmla="*/ 0 h 360"/>
                <a:gd name="T2" fmla="*/ 256409964 w 320"/>
                <a:gd name="T3" fmla="*/ 0 h 360"/>
                <a:gd name="T4" fmla="*/ 240384154 w 320"/>
                <a:gd name="T5" fmla="*/ 20061770 h 360"/>
                <a:gd name="T6" fmla="*/ 240384154 w 320"/>
                <a:gd name="T7" fmla="*/ 361106849 h 360"/>
                <a:gd name="T8" fmla="*/ 320512205 w 320"/>
                <a:gd name="T9" fmla="*/ 361106849 h 360"/>
                <a:gd name="T10" fmla="*/ 320512205 w 320"/>
                <a:gd name="T11" fmla="*/ 20061770 h 360"/>
                <a:gd name="T12" fmla="*/ 300480192 w 320"/>
                <a:gd name="T13" fmla="*/ 0 h 360"/>
                <a:gd name="T14" fmla="*/ 180288115 w 320"/>
                <a:gd name="T15" fmla="*/ 120368616 h 360"/>
                <a:gd name="T16" fmla="*/ 136217887 w 320"/>
                <a:gd name="T17" fmla="*/ 120368616 h 360"/>
                <a:gd name="T18" fmla="*/ 120192077 w 320"/>
                <a:gd name="T19" fmla="*/ 140430386 h 360"/>
                <a:gd name="T20" fmla="*/ 120192077 w 320"/>
                <a:gd name="T21" fmla="*/ 361106849 h 360"/>
                <a:gd name="T22" fmla="*/ 200320128 w 320"/>
                <a:gd name="T23" fmla="*/ 361106849 h 360"/>
                <a:gd name="T24" fmla="*/ 200320128 w 320"/>
                <a:gd name="T25" fmla="*/ 140430386 h 360"/>
                <a:gd name="T26" fmla="*/ 180288115 w 320"/>
                <a:gd name="T27" fmla="*/ 120368616 h 360"/>
                <a:gd name="T28" fmla="*/ 60096038 w 320"/>
                <a:gd name="T29" fmla="*/ 240738233 h 360"/>
                <a:gd name="T30" fmla="*/ 16025810 w 320"/>
                <a:gd name="T31" fmla="*/ 240738233 h 360"/>
                <a:gd name="T32" fmla="*/ 0 w 320"/>
                <a:gd name="T33" fmla="*/ 260799002 h 360"/>
                <a:gd name="T34" fmla="*/ 0 w 320"/>
                <a:gd name="T35" fmla="*/ 361106849 h 360"/>
                <a:gd name="T36" fmla="*/ 80128051 w 320"/>
                <a:gd name="T37" fmla="*/ 361106849 h 360"/>
                <a:gd name="T38" fmla="*/ 80128051 w 320"/>
                <a:gd name="T39" fmla="*/ 260799002 h 360"/>
                <a:gd name="T40" fmla="*/ 60096038 w 320"/>
                <a:gd name="T41" fmla="*/ 240738233 h 3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Shape 1090"/>
            <p:cNvSpPr>
              <a:spLocks/>
            </p:cNvSpPr>
            <p:nvPr/>
          </p:nvSpPr>
          <p:spPr bwMode="auto">
            <a:xfrm>
              <a:off x="6331218" y="3128517"/>
              <a:ext cx="396184" cy="336517"/>
            </a:xfrm>
            <a:custGeom>
              <a:avLst/>
              <a:gdLst>
                <a:gd name="T0" fmla="*/ 3633374 w 21600"/>
                <a:gd name="T1" fmla="*/ 2621390 h 21600"/>
                <a:gd name="T2" fmla="*/ 3633374 w 21600"/>
                <a:gd name="T3" fmla="*/ 2621390 h 21600"/>
                <a:gd name="T4" fmla="*/ 3633374 w 21600"/>
                <a:gd name="T5" fmla="*/ 2621390 h 21600"/>
                <a:gd name="T6" fmla="*/ 3633374 w 21600"/>
                <a:gd name="T7" fmla="*/ 26213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7064" y="14989"/>
                  </a:moveTo>
                  <a:lnTo>
                    <a:pt x="16300" y="14989"/>
                  </a:lnTo>
                  <a:cubicBezTo>
                    <a:pt x="14781" y="14989"/>
                    <a:pt x="13615" y="14098"/>
                    <a:pt x="12532" y="12778"/>
                  </a:cubicBezTo>
                  <a:cubicBezTo>
                    <a:pt x="12422" y="12943"/>
                    <a:pt x="12313" y="13112"/>
                    <a:pt x="12204" y="13283"/>
                  </a:cubicBezTo>
                  <a:cubicBezTo>
                    <a:pt x="11728" y="14021"/>
                    <a:pt x="11216" y="14811"/>
                    <a:pt x="10650" y="15592"/>
                  </a:cubicBezTo>
                  <a:cubicBezTo>
                    <a:pt x="12115" y="17276"/>
                    <a:pt x="13891" y="18547"/>
                    <a:pt x="16300" y="18547"/>
                  </a:cubicBezTo>
                  <a:lnTo>
                    <a:pt x="17064" y="18547"/>
                  </a:lnTo>
                  <a:lnTo>
                    <a:pt x="17064" y="21600"/>
                  </a:lnTo>
                  <a:lnTo>
                    <a:pt x="21600" y="17022"/>
                  </a:lnTo>
                  <a:lnTo>
                    <a:pt x="17064" y="12444"/>
                  </a:lnTo>
                  <a:cubicBezTo>
                    <a:pt x="17064" y="12444"/>
                    <a:pt x="17064" y="14989"/>
                    <a:pt x="17064" y="14989"/>
                  </a:cubicBezTo>
                  <a:close/>
                  <a:moveTo>
                    <a:pt x="5844" y="8840"/>
                  </a:moveTo>
                  <a:cubicBezTo>
                    <a:pt x="6014" y="8580"/>
                    <a:pt x="6185" y="8316"/>
                    <a:pt x="6358" y="8047"/>
                  </a:cubicBezTo>
                  <a:cubicBezTo>
                    <a:pt x="6781" y="7394"/>
                    <a:pt x="7227" y="6705"/>
                    <a:pt x="7709" y="6019"/>
                  </a:cubicBezTo>
                  <a:cubicBezTo>
                    <a:pt x="6284" y="4449"/>
                    <a:pt x="4562" y="3290"/>
                    <a:pt x="2260" y="3290"/>
                  </a:cubicBezTo>
                  <a:lnTo>
                    <a:pt x="0" y="3290"/>
                  </a:lnTo>
                  <a:lnTo>
                    <a:pt x="0" y="6850"/>
                  </a:lnTo>
                  <a:lnTo>
                    <a:pt x="2260" y="6850"/>
                  </a:lnTo>
                  <a:cubicBezTo>
                    <a:pt x="3693" y="6850"/>
                    <a:pt x="4812" y="7643"/>
                    <a:pt x="5844" y="8840"/>
                  </a:cubicBezTo>
                  <a:close/>
                  <a:moveTo>
                    <a:pt x="16300" y="6596"/>
                  </a:moveTo>
                  <a:lnTo>
                    <a:pt x="17064" y="6596"/>
                  </a:lnTo>
                  <a:lnTo>
                    <a:pt x="17064" y="9155"/>
                  </a:lnTo>
                  <a:lnTo>
                    <a:pt x="21600" y="4578"/>
                  </a:lnTo>
                  <a:lnTo>
                    <a:pt x="17064" y="0"/>
                  </a:lnTo>
                  <a:lnTo>
                    <a:pt x="17064" y="3036"/>
                  </a:lnTo>
                  <a:lnTo>
                    <a:pt x="16300" y="3036"/>
                  </a:lnTo>
                  <a:cubicBezTo>
                    <a:pt x="12312" y="3036"/>
                    <a:pt x="10062" y="6516"/>
                    <a:pt x="8077" y="9587"/>
                  </a:cubicBezTo>
                  <a:cubicBezTo>
                    <a:pt x="6293" y="12349"/>
                    <a:pt x="4752" y="14735"/>
                    <a:pt x="2260" y="14735"/>
                  </a:cubicBezTo>
                  <a:lnTo>
                    <a:pt x="0" y="14735"/>
                  </a:lnTo>
                  <a:lnTo>
                    <a:pt x="0" y="18293"/>
                  </a:lnTo>
                  <a:lnTo>
                    <a:pt x="2260" y="18293"/>
                  </a:lnTo>
                  <a:cubicBezTo>
                    <a:pt x="6250" y="18293"/>
                    <a:pt x="8500" y="14814"/>
                    <a:pt x="10485" y="11743"/>
                  </a:cubicBezTo>
                  <a:cubicBezTo>
                    <a:pt x="12269" y="8981"/>
                    <a:pt x="13810" y="6596"/>
                    <a:pt x="16300" y="659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  <p:sp>
          <p:nvSpPr>
            <p:cNvPr id="119" name="Shape 1687"/>
            <p:cNvSpPr>
              <a:spLocks/>
            </p:cNvSpPr>
            <p:nvPr/>
          </p:nvSpPr>
          <p:spPr bwMode="auto">
            <a:xfrm>
              <a:off x="7266129" y="3116104"/>
              <a:ext cx="361315" cy="361342"/>
            </a:xfrm>
            <a:custGeom>
              <a:avLst/>
              <a:gdLst>
                <a:gd name="T0" fmla="*/ 3021965 w 21600"/>
                <a:gd name="T1" fmla="*/ 3022408 h 21600"/>
                <a:gd name="T2" fmla="*/ 3021965 w 21600"/>
                <a:gd name="T3" fmla="*/ 3022408 h 21600"/>
                <a:gd name="T4" fmla="*/ 3021965 w 21600"/>
                <a:gd name="T5" fmla="*/ 3022408 h 21600"/>
                <a:gd name="T6" fmla="*/ 3021965 w 21600"/>
                <a:gd name="T7" fmla="*/ 302240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1679" y="19547"/>
                  </a:moveTo>
                  <a:lnTo>
                    <a:pt x="11679" y="14693"/>
                  </a:lnTo>
                  <a:lnTo>
                    <a:pt x="9921" y="14693"/>
                  </a:lnTo>
                  <a:lnTo>
                    <a:pt x="9921" y="19547"/>
                  </a:lnTo>
                  <a:cubicBezTo>
                    <a:pt x="5768" y="19134"/>
                    <a:pt x="2465" y="15832"/>
                    <a:pt x="2052" y="11679"/>
                  </a:cubicBezTo>
                  <a:lnTo>
                    <a:pt x="6907" y="11679"/>
                  </a:lnTo>
                  <a:lnTo>
                    <a:pt x="6907" y="9921"/>
                  </a:lnTo>
                  <a:lnTo>
                    <a:pt x="2052" y="9921"/>
                  </a:lnTo>
                  <a:cubicBezTo>
                    <a:pt x="2465" y="5768"/>
                    <a:pt x="5768" y="2466"/>
                    <a:pt x="9921" y="2054"/>
                  </a:cubicBezTo>
                  <a:lnTo>
                    <a:pt x="9921" y="6907"/>
                  </a:lnTo>
                  <a:lnTo>
                    <a:pt x="11679" y="6907"/>
                  </a:lnTo>
                  <a:lnTo>
                    <a:pt x="11679" y="2054"/>
                  </a:lnTo>
                  <a:cubicBezTo>
                    <a:pt x="15832" y="2466"/>
                    <a:pt x="19135" y="5768"/>
                    <a:pt x="19548" y="9921"/>
                  </a:cubicBezTo>
                  <a:lnTo>
                    <a:pt x="14693" y="9921"/>
                  </a:lnTo>
                  <a:lnTo>
                    <a:pt x="14693" y="11679"/>
                  </a:lnTo>
                  <a:lnTo>
                    <a:pt x="19548" y="11679"/>
                  </a:lnTo>
                  <a:cubicBezTo>
                    <a:pt x="19135" y="15832"/>
                    <a:pt x="15832" y="19134"/>
                    <a:pt x="11679" y="19547"/>
                  </a:cubicBezTo>
                  <a:close/>
                  <a:moveTo>
                    <a:pt x="10799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799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6"/>
                    <a:pt x="16765" y="0"/>
                    <a:pt x="107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0179" tIns="40179" rIns="40179" bIns="40179" anchor="ctr"/>
            <a:lstStyle/>
            <a:p>
              <a:endParaRPr lang="zh-CN" altLang="en-US"/>
            </a:p>
          </p:txBody>
        </p:sp>
      </p:grpSp>
      <p:sp>
        <p:nvSpPr>
          <p:cNvPr id="126" name="矩形 125"/>
          <p:cNvSpPr>
            <a:spLocks noChangeArrowheads="1"/>
          </p:cNvSpPr>
          <p:nvPr/>
        </p:nvSpPr>
        <p:spPr bwMode="auto">
          <a:xfrm>
            <a:off x="1667330" y="2243643"/>
            <a:ext cx="1956422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日志跟踪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1388815" y="2668866"/>
            <a:ext cx="2234936" cy="5174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每天查看成功率，取消率，异常率等一些参数，日积月累，多分析。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>
            <a:off x="9162992" y="2223140"/>
            <a:ext cx="265693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关注苹果一些政策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9162991" y="2648363"/>
            <a:ext cx="2234936" cy="7275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每周抽时间去关注一些苹果一些政策。以及浏览一下苹果论坛一些动态。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247929" y="4775278"/>
            <a:ext cx="1433843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源码在</a:t>
            </a:r>
            <a:r>
              <a:rPr lang="en-US" altLang="zh-CN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git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8247928" y="5200501"/>
            <a:ext cx="2234936" cy="30741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直接看源码吧。。。没啥好说的了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2" name="矩形 131"/>
          <p:cNvSpPr>
            <a:spLocks noChangeArrowheads="1"/>
          </p:cNvSpPr>
          <p:nvPr/>
        </p:nvSpPr>
        <p:spPr bwMode="auto">
          <a:xfrm>
            <a:off x="2758470" y="4839104"/>
            <a:ext cx="1733604" cy="466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419" tIns="48210" rIns="96419" bIns="4821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对于初尝试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2257137" y="5264327"/>
            <a:ext cx="2234936" cy="9375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6419" tIns="48210" rIns="96419" bIns="4821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搞清楚整个流程，测试账号，环境，以及票据校验地址。提审的时候，一定要提交测试账号，不然会被拒绝。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106210" y="238969"/>
            <a:ext cx="646331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小结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7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48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194412" y="4383097"/>
            <a:ext cx="64699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400" cap="all" dirty="0" smtClean="0">
                <a:solidFill>
                  <a:srgbClr val="2E7438"/>
                </a:solidFill>
                <a:cs typeface="Arial" panose="020B0604020202020204" pitchFamily="34" charset="0"/>
              </a:rPr>
              <a:t>感谢聆听，批评指导</a:t>
            </a:r>
            <a:endParaRPr lang="zh-CN" altLang="en-US" sz="4400" cap="all" dirty="0">
              <a:solidFill>
                <a:srgbClr val="2E7438"/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128091" y="1478449"/>
            <a:ext cx="4602569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600" b="1" cap="all" dirty="0" smtClean="0">
                <a:blipFill>
                  <a:blip r:embed="rId4"/>
                  <a:stretch>
                    <a:fillRect/>
                  </a:stretch>
                </a:blipFill>
                <a:latin typeface="Impact" panose="020B0806030902050204" pitchFamily="34" charset="0"/>
                <a:ea typeface="叶根友毛笔行书2.0版" panose="02010601030101010101" pitchFamily="2" charset="-122"/>
                <a:cs typeface="Arial" panose="020B0604020202020204" pitchFamily="34" charset="0"/>
              </a:rPr>
              <a:t>END</a:t>
            </a:r>
            <a:endParaRPr lang="zh-CN" altLang="en-US" sz="16600" b="1" cap="all" dirty="0">
              <a:blipFill>
                <a:blip r:embed="rId4"/>
                <a:stretch>
                  <a:fillRect/>
                </a:stretch>
              </a:blipFill>
              <a:latin typeface="Impact" panose="020B0806030902050204" pitchFamily="34" charset="0"/>
              <a:ea typeface="叶根友毛笔行书2.0版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5471171" y="5742331"/>
            <a:ext cx="21823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2017.07.27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1" y="537588"/>
            <a:ext cx="1822723" cy="9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1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14" grpId="1"/>
      <p:bldP spid="16" grpId="0"/>
      <p:bldP spid="16" grpId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8" y="-645"/>
            <a:ext cx="12860338" cy="723394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48438" y="2838030"/>
            <a:ext cx="2587107" cy="1967214"/>
            <a:chOff x="5653409" y="2018889"/>
            <a:chExt cx="1840389" cy="1399416"/>
          </a:xfrm>
        </p:grpSpPr>
        <p:sp>
          <p:nvSpPr>
            <p:cNvPr id="129" name="Freeform 10"/>
            <p:cNvSpPr>
              <a:spLocks/>
            </p:cNvSpPr>
            <p:nvPr/>
          </p:nvSpPr>
          <p:spPr bwMode="auto">
            <a:xfrm>
              <a:off x="5653409" y="2018889"/>
              <a:ext cx="1840389" cy="1399416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0" name="Freeform 17"/>
            <p:cNvSpPr>
              <a:spLocks/>
            </p:cNvSpPr>
            <p:nvPr/>
          </p:nvSpPr>
          <p:spPr bwMode="auto">
            <a:xfrm>
              <a:off x="5767662" y="2121958"/>
              <a:ext cx="1611882" cy="1193278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1" name="组合 795"/>
          <p:cNvGrpSpPr>
            <a:grpSpLocks/>
          </p:cNvGrpSpPr>
          <p:nvPr/>
        </p:nvGrpSpPr>
        <p:grpSpPr bwMode="auto">
          <a:xfrm>
            <a:off x="5923717" y="2838030"/>
            <a:ext cx="2587107" cy="1967214"/>
            <a:chOff x="7502850" y="1762125"/>
            <a:chExt cx="4027488" cy="3060700"/>
          </a:xfrm>
        </p:grpSpPr>
        <p:sp>
          <p:nvSpPr>
            <p:cNvPr id="142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2" name="组合 796"/>
          <p:cNvGrpSpPr>
            <a:grpSpLocks/>
          </p:cNvGrpSpPr>
          <p:nvPr/>
        </p:nvGrpSpPr>
        <p:grpSpPr bwMode="auto">
          <a:xfrm>
            <a:off x="3898996" y="2838030"/>
            <a:ext cx="2587107" cy="1967214"/>
            <a:chOff x="7502850" y="1762125"/>
            <a:chExt cx="4027488" cy="3060700"/>
          </a:xfrm>
        </p:grpSpPr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41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grpSp>
        <p:nvGrpSpPr>
          <p:cNvPr id="133" name="组合 797"/>
          <p:cNvGrpSpPr>
            <a:grpSpLocks/>
          </p:cNvGrpSpPr>
          <p:nvPr/>
        </p:nvGrpSpPr>
        <p:grpSpPr bwMode="auto">
          <a:xfrm>
            <a:off x="1874275" y="2838030"/>
            <a:ext cx="2587107" cy="1967214"/>
            <a:chOff x="7502850" y="1762125"/>
            <a:chExt cx="4027488" cy="3060700"/>
          </a:xfrm>
        </p:grpSpPr>
        <p:sp>
          <p:nvSpPr>
            <p:cNvPr id="138" name="Freeform 10"/>
            <p:cNvSpPr>
              <a:spLocks/>
            </p:cNvSpPr>
            <p:nvPr/>
          </p:nvSpPr>
          <p:spPr bwMode="auto">
            <a:xfrm>
              <a:off x="7502850" y="1762125"/>
              <a:ext cx="4027488" cy="3060700"/>
            </a:xfrm>
            <a:custGeom>
              <a:avLst/>
              <a:gdLst>
                <a:gd name="T0" fmla="*/ 421 w 1072"/>
                <a:gd name="T1" fmla="*/ 1 h 815"/>
                <a:gd name="T2" fmla="*/ 407 w 1072"/>
                <a:gd name="T3" fmla="*/ 0 h 815"/>
                <a:gd name="T4" fmla="*/ 398 w 1072"/>
                <a:gd name="T5" fmla="*/ 1 h 815"/>
                <a:gd name="T6" fmla="*/ 389 w 1072"/>
                <a:gd name="T7" fmla="*/ 1 h 815"/>
                <a:gd name="T8" fmla="*/ 0 w 1072"/>
                <a:gd name="T9" fmla="*/ 408 h 815"/>
                <a:gd name="T10" fmla="*/ 389 w 1072"/>
                <a:gd name="T11" fmla="*/ 815 h 815"/>
                <a:gd name="T12" fmla="*/ 398 w 1072"/>
                <a:gd name="T13" fmla="*/ 815 h 815"/>
                <a:gd name="T14" fmla="*/ 407 w 1072"/>
                <a:gd name="T15" fmla="*/ 815 h 815"/>
                <a:gd name="T16" fmla="*/ 421 w 1072"/>
                <a:gd name="T17" fmla="*/ 815 h 815"/>
                <a:gd name="T18" fmla="*/ 1072 w 1072"/>
                <a:gd name="T19" fmla="*/ 408 h 815"/>
                <a:gd name="T20" fmla="*/ 421 w 1072"/>
                <a:gd name="T21" fmla="*/ 1 h 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72" h="815">
                  <a:moveTo>
                    <a:pt x="421" y="1"/>
                  </a:moveTo>
                  <a:cubicBezTo>
                    <a:pt x="416" y="0"/>
                    <a:pt x="412" y="0"/>
                    <a:pt x="407" y="0"/>
                  </a:cubicBezTo>
                  <a:cubicBezTo>
                    <a:pt x="404" y="0"/>
                    <a:pt x="401" y="0"/>
                    <a:pt x="398" y="1"/>
                  </a:cubicBezTo>
                  <a:cubicBezTo>
                    <a:pt x="395" y="1"/>
                    <a:pt x="392" y="1"/>
                    <a:pt x="389" y="1"/>
                  </a:cubicBezTo>
                  <a:cubicBezTo>
                    <a:pt x="173" y="11"/>
                    <a:pt x="0" y="189"/>
                    <a:pt x="0" y="408"/>
                  </a:cubicBezTo>
                  <a:cubicBezTo>
                    <a:pt x="0" y="627"/>
                    <a:pt x="173" y="805"/>
                    <a:pt x="389" y="815"/>
                  </a:cubicBezTo>
                  <a:cubicBezTo>
                    <a:pt x="392" y="815"/>
                    <a:pt x="395" y="815"/>
                    <a:pt x="398" y="815"/>
                  </a:cubicBezTo>
                  <a:cubicBezTo>
                    <a:pt x="401" y="815"/>
                    <a:pt x="404" y="815"/>
                    <a:pt x="407" y="815"/>
                  </a:cubicBezTo>
                  <a:cubicBezTo>
                    <a:pt x="412" y="815"/>
                    <a:pt x="416" y="815"/>
                    <a:pt x="421" y="815"/>
                  </a:cubicBezTo>
                  <a:cubicBezTo>
                    <a:pt x="821" y="806"/>
                    <a:pt x="1072" y="408"/>
                    <a:pt x="1072" y="408"/>
                  </a:cubicBezTo>
                  <a:cubicBezTo>
                    <a:pt x="1072" y="408"/>
                    <a:pt x="821" y="9"/>
                    <a:pt x="421" y="1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39" name="Freeform 17"/>
            <p:cNvSpPr>
              <a:spLocks/>
            </p:cNvSpPr>
            <p:nvPr/>
          </p:nvSpPr>
          <p:spPr bwMode="auto">
            <a:xfrm>
              <a:off x="7752881" y="1987550"/>
              <a:ext cx="3527425" cy="2609850"/>
            </a:xfrm>
            <a:custGeom>
              <a:avLst/>
              <a:gdLst>
                <a:gd name="T0" fmla="*/ 346 w 939"/>
                <a:gd name="T1" fmla="*/ 695 h 695"/>
                <a:gd name="T2" fmla="*/ 340 w 939"/>
                <a:gd name="T3" fmla="*/ 695 h 695"/>
                <a:gd name="T4" fmla="*/ 340 w 939"/>
                <a:gd name="T5" fmla="*/ 695 h 695"/>
                <a:gd name="T6" fmla="*/ 333 w 939"/>
                <a:gd name="T7" fmla="*/ 695 h 695"/>
                <a:gd name="T8" fmla="*/ 332 w 939"/>
                <a:gd name="T9" fmla="*/ 695 h 695"/>
                <a:gd name="T10" fmla="*/ 0 w 939"/>
                <a:gd name="T11" fmla="*/ 348 h 695"/>
                <a:gd name="T12" fmla="*/ 332 w 939"/>
                <a:gd name="T13" fmla="*/ 1 h 695"/>
                <a:gd name="T14" fmla="*/ 333 w 939"/>
                <a:gd name="T15" fmla="*/ 1 h 695"/>
                <a:gd name="T16" fmla="*/ 339 w 939"/>
                <a:gd name="T17" fmla="*/ 0 h 695"/>
                <a:gd name="T18" fmla="*/ 340 w 939"/>
                <a:gd name="T19" fmla="*/ 0 h 695"/>
                <a:gd name="T20" fmla="*/ 346 w 939"/>
                <a:gd name="T21" fmla="*/ 0 h 695"/>
                <a:gd name="T22" fmla="*/ 349 w 939"/>
                <a:gd name="T23" fmla="*/ 0 h 695"/>
                <a:gd name="T24" fmla="*/ 358 w 939"/>
                <a:gd name="T25" fmla="*/ 0 h 695"/>
                <a:gd name="T26" fmla="*/ 360 w 939"/>
                <a:gd name="T27" fmla="*/ 1 h 695"/>
                <a:gd name="T28" fmla="*/ 794 w 939"/>
                <a:gd name="T29" fmla="*/ 190 h 695"/>
                <a:gd name="T30" fmla="*/ 939 w 939"/>
                <a:gd name="T31" fmla="*/ 348 h 695"/>
                <a:gd name="T32" fmla="*/ 794 w 939"/>
                <a:gd name="T33" fmla="*/ 505 h 695"/>
                <a:gd name="T34" fmla="*/ 360 w 939"/>
                <a:gd name="T35" fmla="*/ 695 h 695"/>
                <a:gd name="T36" fmla="*/ 358 w 939"/>
                <a:gd name="T37" fmla="*/ 695 h 695"/>
                <a:gd name="T38" fmla="*/ 348 w 939"/>
                <a:gd name="T39" fmla="*/ 695 h 695"/>
                <a:gd name="T40" fmla="*/ 346 w 939"/>
                <a:gd name="T41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9" h="695">
                  <a:moveTo>
                    <a:pt x="346" y="695"/>
                  </a:moveTo>
                  <a:cubicBezTo>
                    <a:pt x="344" y="695"/>
                    <a:pt x="342" y="695"/>
                    <a:pt x="340" y="695"/>
                  </a:cubicBezTo>
                  <a:cubicBezTo>
                    <a:pt x="340" y="695"/>
                    <a:pt x="340" y="695"/>
                    <a:pt x="340" y="695"/>
                  </a:cubicBezTo>
                  <a:cubicBezTo>
                    <a:pt x="338" y="695"/>
                    <a:pt x="336" y="695"/>
                    <a:pt x="333" y="695"/>
                  </a:cubicBezTo>
                  <a:cubicBezTo>
                    <a:pt x="332" y="695"/>
                    <a:pt x="332" y="695"/>
                    <a:pt x="332" y="695"/>
                  </a:cubicBezTo>
                  <a:cubicBezTo>
                    <a:pt x="146" y="686"/>
                    <a:pt x="0" y="534"/>
                    <a:pt x="0" y="348"/>
                  </a:cubicBezTo>
                  <a:cubicBezTo>
                    <a:pt x="0" y="161"/>
                    <a:pt x="146" y="9"/>
                    <a:pt x="332" y="1"/>
                  </a:cubicBezTo>
                  <a:cubicBezTo>
                    <a:pt x="333" y="1"/>
                    <a:pt x="333" y="1"/>
                    <a:pt x="333" y="1"/>
                  </a:cubicBezTo>
                  <a:cubicBezTo>
                    <a:pt x="335" y="1"/>
                    <a:pt x="337" y="0"/>
                    <a:pt x="339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2" y="0"/>
                    <a:pt x="344" y="0"/>
                    <a:pt x="346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52" y="0"/>
                    <a:pt x="355" y="0"/>
                    <a:pt x="358" y="0"/>
                  </a:cubicBezTo>
                  <a:cubicBezTo>
                    <a:pt x="360" y="1"/>
                    <a:pt x="360" y="1"/>
                    <a:pt x="360" y="1"/>
                  </a:cubicBezTo>
                  <a:cubicBezTo>
                    <a:pt x="510" y="4"/>
                    <a:pt x="656" y="68"/>
                    <a:pt x="794" y="190"/>
                  </a:cubicBezTo>
                  <a:cubicBezTo>
                    <a:pt x="862" y="251"/>
                    <a:pt x="912" y="312"/>
                    <a:pt x="939" y="348"/>
                  </a:cubicBezTo>
                  <a:cubicBezTo>
                    <a:pt x="912" y="384"/>
                    <a:pt x="862" y="445"/>
                    <a:pt x="794" y="505"/>
                  </a:cubicBezTo>
                  <a:cubicBezTo>
                    <a:pt x="656" y="628"/>
                    <a:pt x="510" y="692"/>
                    <a:pt x="360" y="695"/>
                  </a:cubicBezTo>
                  <a:cubicBezTo>
                    <a:pt x="358" y="695"/>
                    <a:pt x="358" y="695"/>
                    <a:pt x="358" y="695"/>
                  </a:cubicBezTo>
                  <a:cubicBezTo>
                    <a:pt x="355" y="695"/>
                    <a:pt x="352" y="695"/>
                    <a:pt x="348" y="695"/>
                  </a:cubicBezTo>
                  <a:cubicBezTo>
                    <a:pt x="347" y="695"/>
                    <a:pt x="347" y="695"/>
                    <a:pt x="346" y="695"/>
                  </a:cubicBezTo>
                  <a:close/>
                </a:path>
              </a:pathLst>
            </a:custGeom>
            <a:gradFill>
              <a:gsLst>
                <a:gs pos="0">
                  <a:srgbClr val="DADADA"/>
                </a:gs>
                <a:gs pos="100000">
                  <a:sysClr val="window" lastClr="FFFFFF"/>
                </a:gs>
              </a:gsLst>
              <a:lin ang="5400000" scaled="1"/>
            </a:gradFill>
            <a:ln w="28575" cap="flat">
              <a:gradFill>
                <a:gsLst>
                  <a:gs pos="0">
                    <a:sysClr val="window" lastClr="FFFFFF"/>
                  </a:gs>
                  <a:gs pos="100000">
                    <a:srgbClr val="DDDDDD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28600" dist="228600" dir="5400000" algn="t" rotWithShape="0">
                <a:sysClr val="windowText" lastClr="000000">
                  <a:lumMod val="85000"/>
                  <a:lumOff val="15000"/>
                  <a:alpha val="28000"/>
                </a:sysClr>
              </a:outerShdw>
            </a:effectLst>
          </p:spPr>
          <p:txBody>
            <a:bodyPr/>
            <a:lstStyle/>
            <a:p>
              <a:pPr defTabSz="1285372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53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</p:grpSp>
      <p:sp>
        <p:nvSpPr>
          <p:cNvPr id="134" name="Freeform 5"/>
          <p:cNvSpPr>
            <a:spLocks/>
          </p:cNvSpPr>
          <p:nvPr/>
        </p:nvSpPr>
        <p:spPr bwMode="auto">
          <a:xfrm>
            <a:off x="8801784" y="4140827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5" name="Freeform 5"/>
          <p:cNvSpPr>
            <a:spLocks/>
          </p:cNvSpPr>
          <p:nvPr/>
        </p:nvSpPr>
        <p:spPr bwMode="auto">
          <a:xfrm>
            <a:off x="6662381" y="4130111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6" name="Freeform 5"/>
          <p:cNvSpPr>
            <a:spLocks/>
          </p:cNvSpPr>
          <p:nvPr/>
        </p:nvSpPr>
        <p:spPr bwMode="auto">
          <a:xfrm>
            <a:off x="4522978" y="4119394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37" name="Freeform 5"/>
          <p:cNvSpPr>
            <a:spLocks/>
          </p:cNvSpPr>
          <p:nvPr/>
        </p:nvSpPr>
        <p:spPr bwMode="auto">
          <a:xfrm>
            <a:off x="2383576" y="4108678"/>
            <a:ext cx="574187" cy="443871"/>
          </a:xfrm>
          <a:custGeom>
            <a:avLst/>
            <a:gdLst>
              <a:gd name="T0" fmla="*/ 0 w 169"/>
              <a:gd name="T1" fmla="*/ 165039 h 130"/>
              <a:gd name="T2" fmla="*/ 364083 w 169"/>
              <a:gd name="T3" fmla="*/ 165039 h 130"/>
              <a:gd name="T4" fmla="*/ 286755 w 169"/>
              <a:gd name="T5" fmla="*/ 84138 h 130"/>
              <a:gd name="T6" fmla="*/ 286755 w 169"/>
              <a:gd name="T7" fmla="*/ 19416 h 130"/>
              <a:gd name="T8" fmla="*/ 351195 w 169"/>
              <a:gd name="T9" fmla="*/ 19416 h 130"/>
              <a:gd name="T10" fmla="*/ 544513 w 169"/>
              <a:gd name="T11" fmla="*/ 210344 h 130"/>
              <a:gd name="T12" fmla="*/ 351195 w 169"/>
              <a:gd name="T13" fmla="*/ 401272 h 130"/>
              <a:gd name="T14" fmla="*/ 286755 w 169"/>
              <a:gd name="T15" fmla="*/ 401272 h 130"/>
              <a:gd name="T16" fmla="*/ 286755 w 169"/>
              <a:gd name="T17" fmla="*/ 336550 h 130"/>
              <a:gd name="T18" fmla="*/ 364083 w 169"/>
              <a:gd name="T19" fmla="*/ 255649 h 130"/>
              <a:gd name="T20" fmla="*/ 0 w 169"/>
              <a:gd name="T21" fmla="*/ 255649 h 130"/>
              <a:gd name="T22" fmla="*/ 0 w 169"/>
              <a:gd name="T23" fmla="*/ 165039 h 1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9" h="130">
                <a:moveTo>
                  <a:pt x="0" y="51"/>
                </a:moveTo>
                <a:cubicBezTo>
                  <a:pt x="113" y="51"/>
                  <a:pt x="113" y="51"/>
                  <a:pt x="113" y="51"/>
                </a:cubicBezTo>
                <a:cubicBezTo>
                  <a:pt x="89" y="26"/>
                  <a:pt x="89" y="26"/>
                  <a:pt x="89" y="26"/>
                </a:cubicBezTo>
                <a:cubicBezTo>
                  <a:pt x="83" y="21"/>
                  <a:pt x="83" y="11"/>
                  <a:pt x="89" y="6"/>
                </a:cubicBezTo>
                <a:cubicBezTo>
                  <a:pt x="95" y="0"/>
                  <a:pt x="104" y="0"/>
                  <a:pt x="109" y="6"/>
                </a:cubicBezTo>
                <a:cubicBezTo>
                  <a:pt x="169" y="65"/>
                  <a:pt x="169" y="65"/>
                  <a:pt x="169" y="65"/>
                </a:cubicBezTo>
                <a:cubicBezTo>
                  <a:pt x="109" y="124"/>
                  <a:pt x="109" y="124"/>
                  <a:pt x="109" y="124"/>
                </a:cubicBezTo>
                <a:cubicBezTo>
                  <a:pt x="104" y="130"/>
                  <a:pt x="95" y="130"/>
                  <a:pt x="89" y="124"/>
                </a:cubicBezTo>
                <a:cubicBezTo>
                  <a:pt x="83" y="119"/>
                  <a:pt x="83" y="110"/>
                  <a:pt x="89" y="10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0" y="79"/>
                  <a:pt x="0" y="79"/>
                  <a:pt x="0" y="79"/>
                </a:cubicBezTo>
                <a:lnTo>
                  <a:pt x="0" y="51"/>
                </a:lnTo>
                <a:close/>
              </a:path>
            </a:pathLst>
          </a:custGeom>
          <a:solidFill>
            <a:srgbClr val="108136"/>
          </a:solidFill>
          <a:ln>
            <a:noFill/>
          </a:ln>
          <a:extLst/>
        </p:spPr>
        <p:txBody>
          <a:bodyPr/>
          <a:lstStyle/>
          <a:p>
            <a:pPr defTabSz="128537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ysClr val="windowText" lastClr="000000"/>
              </a:solidFill>
            </a:endParaRPr>
          </a:p>
        </p:txBody>
      </p:sp>
      <p:sp>
        <p:nvSpPr>
          <p:cNvPr id="144" name="文本框 808"/>
          <p:cNvSpPr txBox="1">
            <a:spLocks noChangeArrowheads="1"/>
          </p:cNvSpPr>
          <p:nvPr/>
        </p:nvSpPr>
        <p:spPr bwMode="auto">
          <a:xfrm>
            <a:off x="2862280" y="3107581"/>
            <a:ext cx="789434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01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5" name="文本框 809"/>
          <p:cNvSpPr txBox="1">
            <a:spLocks noChangeArrowheads="1"/>
          </p:cNvSpPr>
          <p:nvPr/>
        </p:nvSpPr>
        <p:spPr bwMode="auto">
          <a:xfrm>
            <a:off x="4798326" y="3107581"/>
            <a:ext cx="867980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02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146" name="文本框 810"/>
          <p:cNvSpPr txBox="1">
            <a:spLocks noChangeArrowheads="1"/>
          </p:cNvSpPr>
          <p:nvPr/>
        </p:nvSpPr>
        <p:spPr bwMode="auto">
          <a:xfrm>
            <a:off x="6764026" y="3107581"/>
            <a:ext cx="887216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108136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108136"/>
                </a:solidFill>
                <a:latin typeface="Impact" pitchFamily="34" charset="0"/>
              </a:rPr>
              <a:t>03</a:t>
            </a:r>
            <a:endParaRPr lang="zh-CN" altLang="en-US" sz="5061" kern="0" dirty="0">
              <a:solidFill>
                <a:srgbClr val="108136"/>
              </a:solidFill>
              <a:latin typeface="Impact" pitchFamily="34" charset="0"/>
            </a:endParaRPr>
          </a:p>
        </p:txBody>
      </p:sp>
      <p:sp>
        <p:nvSpPr>
          <p:cNvPr id="147" name="文本框 811"/>
          <p:cNvSpPr txBox="1">
            <a:spLocks noChangeArrowheads="1"/>
          </p:cNvSpPr>
          <p:nvPr/>
        </p:nvSpPr>
        <p:spPr bwMode="auto">
          <a:xfrm>
            <a:off x="8749764" y="3107581"/>
            <a:ext cx="866378" cy="120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418" tIns="48210" rIns="96418" bIns="4821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9" kern="0" dirty="0">
                <a:solidFill>
                  <a:srgbClr val="8CC94C"/>
                </a:solidFill>
              </a:rPr>
              <a:t>STEP</a:t>
            </a:r>
          </a:p>
          <a:p>
            <a:pPr algn="ctr" defTabSz="128537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061" kern="0" dirty="0">
                <a:solidFill>
                  <a:srgbClr val="8CC94C"/>
                </a:solidFill>
                <a:latin typeface="Impact" pitchFamily="34" charset="0"/>
              </a:rPr>
              <a:t>04</a:t>
            </a:r>
            <a:endParaRPr lang="zh-CN" altLang="en-US" sz="5061" kern="0" dirty="0">
              <a:solidFill>
                <a:srgbClr val="8CC94C"/>
              </a:solidFill>
              <a:latin typeface="Impact" pitchFamily="34" charset="0"/>
            </a:endParaRPr>
          </a:p>
        </p:txBody>
      </p:sp>
      <p:sp>
        <p:nvSpPr>
          <p:cNvPr id="50" name="Rectangle 27"/>
          <p:cNvSpPr>
            <a:spLocks/>
          </p:cNvSpPr>
          <p:nvPr/>
        </p:nvSpPr>
        <p:spPr bwMode="auto">
          <a:xfrm>
            <a:off x="1958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背景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Rectangle 27"/>
          <p:cNvSpPr>
            <a:spLocks/>
          </p:cNvSpPr>
          <p:nvPr/>
        </p:nvSpPr>
        <p:spPr bwMode="auto">
          <a:xfrm>
            <a:off x="4232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流程图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8" name="Rectangle 27"/>
          <p:cNvSpPr>
            <a:spLocks/>
          </p:cNvSpPr>
          <p:nvPr/>
        </p:nvSpPr>
        <p:spPr bwMode="auto">
          <a:xfrm>
            <a:off x="64039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代码</a:t>
            </a:r>
            <a:r>
              <a:rPr lang="en-US" altLang="zh-CN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&amp;</a:t>
            </a:r>
            <a:r>
              <a:rPr lang="zh-CN" altLang="en-US" sz="2000" smtClean="0">
                <a:solidFill>
                  <a:srgbClr val="108136"/>
                </a:solidFill>
                <a:ea typeface="微软雅黑" panose="020B0503020204020204" pitchFamily="34" charset="-122"/>
              </a:rPr>
              <a:t>注意点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39" name="Rectangle 27"/>
          <p:cNvSpPr>
            <a:spLocks/>
          </p:cNvSpPr>
          <p:nvPr/>
        </p:nvSpPr>
        <p:spPr bwMode="auto">
          <a:xfrm>
            <a:off x="8677257" y="5353281"/>
            <a:ext cx="1940039" cy="32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/>
            <a:r>
              <a:rPr lang="zh-CN" altLang="en-US" sz="2000" dirty="0" smtClean="0">
                <a:solidFill>
                  <a:srgbClr val="108136"/>
                </a:solidFill>
                <a:ea typeface="微软雅黑" panose="020B0503020204020204" pitchFamily="34" charset="-122"/>
              </a:rPr>
              <a:t>小结</a:t>
            </a:r>
            <a:endParaRPr lang="zh-CN" altLang="en-US" sz="2000" dirty="0">
              <a:solidFill>
                <a:srgbClr val="108136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12800" y="77566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2E743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12801" y="1457267"/>
            <a:ext cx="1640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2E7438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205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1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8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5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0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2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4" grpId="0" animBg="1"/>
          <p:bldP spid="135" grpId="0" animBg="1"/>
          <p:bldP spid="136" grpId="0" animBg="1"/>
          <p:bldP spid="137" grpId="0" animBg="1"/>
          <p:bldP spid="144" grpId="0"/>
          <p:bldP spid="145" grpId="0"/>
          <p:bldP spid="146" grpId="0"/>
          <p:bldP spid="147" grpId="0"/>
          <p:bldP spid="50" grpId="0"/>
          <p:bldP spid="37" grpId="0"/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895894" y="4282359"/>
            <a:ext cx="1267020" cy="1288413"/>
            <a:chOff x="1101935" y="1054869"/>
            <a:chExt cx="1369556" cy="1392682"/>
          </a:xfrm>
        </p:grpSpPr>
        <p:sp>
          <p:nvSpPr>
            <p:cNvPr id="3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1" name="Freeform 6"/>
          <p:cNvSpPr>
            <a:spLocks/>
          </p:cNvSpPr>
          <p:nvPr/>
        </p:nvSpPr>
        <p:spPr bwMode="auto">
          <a:xfrm>
            <a:off x="9047576" y="1827230"/>
            <a:ext cx="1177284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4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1"/>
                  <a:pt x="137" y="137"/>
                </a:cubicBezTo>
                <a:cubicBezTo>
                  <a:pt x="110" y="164"/>
                  <a:pt x="94" y="201"/>
                  <a:pt x="94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5" y="28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Freeform 7"/>
          <p:cNvSpPr>
            <a:spLocks/>
          </p:cNvSpPr>
          <p:nvPr/>
        </p:nvSpPr>
        <p:spPr bwMode="auto">
          <a:xfrm>
            <a:off x="8325950" y="3004521"/>
            <a:ext cx="1179345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8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2"/>
                  <a:pt x="105" y="105"/>
                </a:cubicBezTo>
                <a:cubicBezTo>
                  <a:pt x="132" y="78"/>
                  <a:pt x="148" y="41"/>
                  <a:pt x="148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"/>
          <p:cNvSpPr>
            <a:spLocks/>
          </p:cNvSpPr>
          <p:nvPr/>
        </p:nvSpPr>
        <p:spPr bwMode="auto">
          <a:xfrm>
            <a:off x="7152787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0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6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4" y="242"/>
                  <a:pt x="114" y="215"/>
                  <a:pt x="70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6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4" name="Freeform 9"/>
          <p:cNvSpPr>
            <a:spLocks/>
          </p:cNvSpPr>
          <p:nvPr/>
        </p:nvSpPr>
        <p:spPr bwMode="auto">
          <a:xfrm>
            <a:off x="6427037" y="1827230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8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1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Freeform 10"/>
          <p:cNvSpPr>
            <a:spLocks/>
          </p:cNvSpPr>
          <p:nvPr/>
        </p:nvSpPr>
        <p:spPr bwMode="auto">
          <a:xfrm>
            <a:off x="5253875" y="1827230"/>
            <a:ext cx="1173161" cy="1177291"/>
          </a:xfrm>
          <a:custGeom>
            <a:avLst/>
            <a:gdLst>
              <a:gd name="T0" fmla="*/ 241 w 241"/>
              <a:gd name="T1" fmla="*/ 94 h 242"/>
              <a:gd name="T2" fmla="*/ 137 w 241"/>
              <a:gd name="T3" fmla="*/ 137 h 242"/>
              <a:gd name="T4" fmla="*/ 93 w 241"/>
              <a:gd name="T5" fmla="*/ 242 h 242"/>
              <a:gd name="T6" fmla="*/ 0 w 241"/>
              <a:gd name="T7" fmla="*/ 242 h 242"/>
              <a:gd name="T8" fmla="*/ 71 w 241"/>
              <a:gd name="T9" fmla="*/ 71 h 242"/>
              <a:gd name="T10" fmla="*/ 241 w 241"/>
              <a:gd name="T11" fmla="*/ 0 h 242"/>
              <a:gd name="T12" fmla="*/ 241 w 241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94"/>
                </a:moveTo>
                <a:cubicBezTo>
                  <a:pt x="200" y="94"/>
                  <a:pt x="163" y="111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8"/>
                  <a:pt x="175" y="0"/>
                  <a:pt x="241" y="0"/>
                </a:cubicBezTo>
                <a:lnTo>
                  <a:pt x="241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6" name="Freeform 11"/>
          <p:cNvSpPr>
            <a:spLocks/>
          </p:cNvSpPr>
          <p:nvPr/>
        </p:nvSpPr>
        <p:spPr bwMode="auto">
          <a:xfrm>
            <a:off x="5253875" y="3004521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2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7" name="Freeform 12"/>
          <p:cNvSpPr>
            <a:spLocks/>
          </p:cNvSpPr>
          <p:nvPr/>
        </p:nvSpPr>
        <p:spPr bwMode="auto">
          <a:xfrm>
            <a:off x="6427037" y="3726151"/>
            <a:ext cx="1177284" cy="1177291"/>
          </a:xfrm>
          <a:custGeom>
            <a:avLst/>
            <a:gdLst>
              <a:gd name="T0" fmla="*/ 0 w 242"/>
              <a:gd name="T1" fmla="*/ 0 h 242"/>
              <a:gd name="T2" fmla="*/ 171 w 242"/>
              <a:gd name="T3" fmla="*/ 71 h 242"/>
              <a:gd name="T4" fmla="*/ 242 w 242"/>
              <a:gd name="T5" fmla="*/ 242 h 242"/>
              <a:gd name="T6" fmla="*/ 149 w 242"/>
              <a:gd name="T7" fmla="*/ 242 h 242"/>
              <a:gd name="T8" fmla="*/ 105 w 242"/>
              <a:gd name="T9" fmla="*/ 137 h 242"/>
              <a:gd name="T10" fmla="*/ 0 w 242"/>
              <a:gd name="T11" fmla="*/ 94 h 242"/>
              <a:gd name="T12" fmla="*/ 0 w 242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0"/>
                </a:moveTo>
                <a:cubicBezTo>
                  <a:pt x="67" y="0"/>
                  <a:pt x="127" y="27"/>
                  <a:pt x="171" y="71"/>
                </a:cubicBezTo>
                <a:cubicBezTo>
                  <a:pt x="215" y="115"/>
                  <a:pt x="242" y="175"/>
                  <a:pt x="242" y="242"/>
                </a:cubicBezTo>
                <a:cubicBezTo>
                  <a:pt x="149" y="242"/>
                  <a:pt x="149" y="242"/>
                  <a:pt x="149" y="242"/>
                </a:cubicBezTo>
                <a:cubicBezTo>
                  <a:pt x="149" y="201"/>
                  <a:pt x="132" y="164"/>
                  <a:pt x="105" y="137"/>
                </a:cubicBezTo>
                <a:cubicBezTo>
                  <a:pt x="78" y="110"/>
                  <a:pt x="41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8" name="Freeform 13"/>
          <p:cNvSpPr>
            <a:spLocks/>
          </p:cNvSpPr>
          <p:nvPr/>
        </p:nvSpPr>
        <p:spPr bwMode="auto">
          <a:xfrm>
            <a:off x="6427037" y="4903442"/>
            <a:ext cx="1177284" cy="1179351"/>
          </a:xfrm>
          <a:custGeom>
            <a:avLst/>
            <a:gdLst>
              <a:gd name="T0" fmla="*/ 0 w 242"/>
              <a:gd name="T1" fmla="*/ 148 h 242"/>
              <a:gd name="T2" fmla="*/ 105 w 242"/>
              <a:gd name="T3" fmla="*/ 105 h 242"/>
              <a:gd name="T4" fmla="*/ 149 w 242"/>
              <a:gd name="T5" fmla="*/ 0 h 242"/>
              <a:gd name="T6" fmla="*/ 242 w 242"/>
              <a:gd name="T7" fmla="*/ 0 h 242"/>
              <a:gd name="T8" fmla="*/ 171 w 242"/>
              <a:gd name="T9" fmla="*/ 171 h 242"/>
              <a:gd name="T10" fmla="*/ 0 w 242"/>
              <a:gd name="T11" fmla="*/ 242 h 242"/>
              <a:gd name="T12" fmla="*/ 0 w 242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2" y="78"/>
                  <a:pt x="149" y="41"/>
                  <a:pt x="149" y="0"/>
                </a:cubicBezTo>
                <a:cubicBezTo>
                  <a:pt x="242" y="0"/>
                  <a:pt x="242" y="0"/>
                  <a:pt x="242" y="0"/>
                </a:cubicBezTo>
                <a:cubicBezTo>
                  <a:pt x="242" y="67"/>
                  <a:pt x="215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9" name="Freeform 14"/>
          <p:cNvSpPr>
            <a:spLocks/>
          </p:cNvSpPr>
          <p:nvPr/>
        </p:nvSpPr>
        <p:spPr bwMode="auto">
          <a:xfrm>
            <a:off x="5253875" y="4903442"/>
            <a:ext cx="1173161" cy="1179351"/>
          </a:xfrm>
          <a:custGeom>
            <a:avLst/>
            <a:gdLst>
              <a:gd name="T0" fmla="*/ 241 w 241"/>
              <a:gd name="T1" fmla="*/ 242 h 242"/>
              <a:gd name="T2" fmla="*/ 71 w 241"/>
              <a:gd name="T3" fmla="*/ 171 h 242"/>
              <a:gd name="T4" fmla="*/ 0 w 241"/>
              <a:gd name="T5" fmla="*/ 0 h 242"/>
              <a:gd name="T6" fmla="*/ 93 w 241"/>
              <a:gd name="T7" fmla="*/ 0 h 242"/>
              <a:gd name="T8" fmla="*/ 137 w 241"/>
              <a:gd name="T9" fmla="*/ 105 h 242"/>
              <a:gd name="T10" fmla="*/ 241 w 241"/>
              <a:gd name="T11" fmla="*/ 148 h 242"/>
              <a:gd name="T12" fmla="*/ 241 w 241"/>
              <a:gd name="T1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241" y="242"/>
                </a:moveTo>
                <a:cubicBezTo>
                  <a:pt x="175" y="242"/>
                  <a:pt x="114" y="215"/>
                  <a:pt x="71" y="171"/>
                </a:cubicBezTo>
                <a:cubicBezTo>
                  <a:pt x="27" y="127"/>
                  <a:pt x="0" y="67"/>
                  <a:pt x="0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41"/>
                  <a:pt x="110" y="78"/>
                  <a:pt x="137" y="105"/>
                </a:cubicBezTo>
                <a:cubicBezTo>
                  <a:pt x="163" y="131"/>
                  <a:pt x="200" y="148"/>
                  <a:pt x="241" y="148"/>
                </a:cubicBezTo>
                <a:lnTo>
                  <a:pt x="241" y="242"/>
                </a:lnTo>
                <a:close/>
              </a:path>
            </a:pathLst>
          </a:cu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0" name="Freeform 15"/>
          <p:cNvSpPr>
            <a:spLocks/>
          </p:cNvSpPr>
          <p:nvPr/>
        </p:nvSpPr>
        <p:spPr bwMode="auto">
          <a:xfrm>
            <a:off x="4532247" y="3726151"/>
            <a:ext cx="1173161" cy="1177291"/>
          </a:xfrm>
          <a:custGeom>
            <a:avLst/>
            <a:gdLst>
              <a:gd name="T0" fmla="*/ 0 w 241"/>
              <a:gd name="T1" fmla="*/ 0 h 242"/>
              <a:gd name="T2" fmla="*/ 170 w 241"/>
              <a:gd name="T3" fmla="*/ 71 h 242"/>
              <a:gd name="T4" fmla="*/ 241 w 241"/>
              <a:gd name="T5" fmla="*/ 242 h 242"/>
              <a:gd name="T6" fmla="*/ 148 w 241"/>
              <a:gd name="T7" fmla="*/ 242 h 242"/>
              <a:gd name="T8" fmla="*/ 104 w 241"/>
              <a:gd name="T9" fmla="*/ 137 h 242"/>
              <a:gd name="T10" fmla="*/ 0 w 241"/>
              <a:gd name="T11" fmla="*/ 94 h 242"/>
              <a:gd name="T12" fmla="*/ 0 w 241"/>
              <a:gd name="T13" fmla="*/ 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0"/>
                </a:moveTo>
                <a:cubicBezTo>
                  <a:pt x="66" y="0"/>
                  <a:pt x="127" y="27"/>
                  <a:pt x="170" y="71"/>
                </a:cubicBezTo>
                <a:cubicBezTo>
                  <a:pt x="214" y="115"/>
                  <a:pt x="241" y="175"/>
                  <a:pt x="241" y="242"/>
                </a:cubicBezTo>
                <a:cubicBezTo>
                  <a:pt x="148" y="242"/>
                  <a:pt x="148" y="242"/>
                  <a:pt x="148" y="242"/>
                </a:cubicBezTo>
                <a:cubicBezTo>
                  <a:pt x="148" y="201"/>
                  <a:pt x="131" y="164"/>
                  <a:pt x="104" y="137"/>
                </a:cubicBezTo>
                <a:cubicBezTo>
                  <a:pt x="78" y="110"/>
                  <a:pt x="40" y="94"/>
                  <a:pt x="0" y="94"/>
                </a:cubicBezTo>
                <a:lnTo>
                  <a:pt x="0" y="0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1" name="Freeform 16"/>
          <p:cNvSpPr>
            <a:spLocks/>
          </p:cNvSpPr>
          <p:nvPr/>
        </p:nvSpPr>
        <p:spPr bwMode="auto">
          <a:xfrm>
            <a:off x="3352905" y="3726151"/>
            <a:ext cx="1179345" cy="1177291"/>
          </a:xfrm>
          <a:custGeom>
            <a:avLst/>
            <a:gdLst>
              <a:gd name="T0" fmla="*/ 242 w 242"/>
              <a:gd name="T1" fmla="*/ 94 h 242"/>
              <a:gd name="T2" fmla="*/ 137 w 242"/>
              <a:gd name="T3" fmla="*/ 137 h 242"/>
              <a:gd name="T4" fmla="*/ 93 w 242"/>
              <a:gd name="T5" fmla="*/ 242 h 242"/>
              <a:gd name="T6" fmla="*/ 0 w 242"/>
              <a:gd name="T7" fmla="*/ 242 h 242"/>
              <a:gd name="T8" fmla="*/ 71 w 242"/>
              <a:gd name="T9" fmla="*/ 71 h 242"/>
              <a:gd name="T10" fmla="*/ 242 w 242"/>
              <a:gd name="T11" fmla="*/ 0 h 242"/>
              <a:gd name="T12" fmla="*/ 242 w 242"/>
              <a:gd name="T13" fmla="*/ 94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2" h="242">
                <a:moveTo>
                  <a:pt x="242" y="94"/>
                </a:moveTo>
                <a:cubicBezTo>
                  <a:pt x="201" y="94"/>
                  <a:pt x="164" y="110"/>
                  <a:pt x="137" y="137"/>
                </a:cubicBezTo>
                <a:cubicBezTo>
                  <a:pt x="110" y="164"/>
                  <a:pt x="93" y="201"/>
                  <a:pt x="93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175"/>
                  <a:pt x="27" y="115"/>
                  <a:pt x="71" y="71"/>
                </a:cubicBezTo>
                <a:cubicBezTo>
                  <a:pt x="114" y="27"/>
                  <a:pt x="175" y="0"/>
                  <a:pt x="242" y="0"/>
                </a:cubicBezTo>
                <a:lnTo>
                  <a:pt x="242" y="94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Freeform 17"/>
          <p:cNvSpPr>
            <a:spLocks/>
          </p:cNvSpPr>
          <p:nvPr/>
        </p:nvSpPr>
        <p:spPr bwMode="auto">
          <a:xfrm>
            <a:off x="2633336" y="4903442"/>
            <a:ext cx="1173161" cy="1179351"/>
          </a:xfrm>
          <a:custGeom>
            <a:avLst/>
            <a:gdLst>
              <a:gd name="T0" fmla="*/ 0 w 241"/>
              <a:gd name="T1" fmla="*/ 148 h 242"/>
              <a:gd name="T2" fmla="*/ 105 w 241"/>
              <a:gd name="T3" fmla="*/ 105 h 242"/>
              <a:gd name="T4" fmla="*/ 148 w 241"/>
              <a:gd name="T5" fmla="*/ 0 h 242"/>
              <a:gd name="T6" fmla="*/ 241 w 241"/>
              <a:gd name="T7" fmla="*/ 0 h 242"/>
              <a:gd name="T8" fmla="*/ 171 w 241"/>
              <a:gd name="T9" fmla="*/ 171 h 242"/>
              <a:gd name="T10" fmla="*/ 0 w 241"/>
              <a:gd name="T11" fmla="*/ 242 h 242"/>
              <a:gd name="T12" fmla="*/ 0 w 241"/>
              <a:gd name="T13" fmla="*/ 14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2">
                <a:moveTo>
                  <a:pt x="0" y="148"/>
                </a:moveTo>
                <a:cubicBezTo>
                  <a:pt x="41" y="148"/>
                  <a:pt x="78" y="131"/>
                  <a:pt x="105" y="105"/>
                </a:cubicBezTo>
                <a:cubicBezTo>
                  <a:pt x="131" y="78"/>
                  <a:pt x="148" y="41"/>
                  <a:pt x="148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1" y="67"/>
                  <a:pt x="214" y="127"/>
                  <a:pt x="171" y="171"/>
                </a:cubicBezTo>
                <a:cubicBezTo>
                  <a:pt x="127" y="215"/>
                  <a:pt x="67" y="242"/>
                  <a:pt x="0" y="242"/>
                </a:cubicBezTo>
                <a:lnTo>
                  <a:pt x="0" y="148"/>
                </a:lnTo>
                <a:close/>
              </a:path>
            </a:pathLst>
          </a:custGeom>
          <a:solidFill>
            <a:srgbClr val="8CC94C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0224860" y="1827230"/>
            <a:ext cx="2630761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99" y="5623851"/>
            <a:ext cx="2646067" cy="458941"/>
          </a:xfrm>
          <a:prstGeom prst="rect">
            <a:avLst/>
          </a:prstGeom>
          <a:solidFill>
            <a:srgbClr val="108036"/>
          </a:solidFill>
          <a:ln>
            <a:noFill/>
          </a:ln>
        </p:spPr>
        <p:txBody>
          <a:bodyPr vert="horz" wrap="square" lIns="96419" tIns="48209" rIns="96419" bIns="48209" numCol="1" anchor="t" anchorCtr="0" compatLnSpc="1">
            <a:prstTxWarp prst="textNoShape">
              <a:avLst/>
            </a:prstTxWarp>
          </a:bodyPr>
          <a:lstStyle/>
          <a:p>
            <a:pPr defTabSz="1285243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30" ker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381703" y="2556388"/>
            <a:ext cx="2131609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四种类型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617405" y="3099871"/>
            <a:ext cx="2520020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每次下载都需要付费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2.Non-consumable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（非消耗品）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仅需付费一次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3.Auto-Renewable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：自动订阅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4.Free 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Subscription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：免费订阅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88815" y="2032150"/>
            <a:ext cx="3425324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，即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in-App Purchase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388815" y="2661239"/>
            <a:ext cx="3688078" cy="937590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IAP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，即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in-App Purchase 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，是一种智能移动终端应用程序付费的模式，在苹果（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Apple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iOS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、谷歌安卓（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Google Android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）、微软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WindowsPhone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等智能移动终端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操作系统中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都有相应的实现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。（苹果拿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抽成）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7507619" y="4805818"/>
            <a:ext cx="2450148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IAP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的重要性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774711" y="5360931"/>
            <a:ext cx="2975144" cy="1567762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不论应用还是游戏，对于研发公司或是个人，宗旨就是赚钱。当然也不排除一些免费的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app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支付的重要性不言而喻。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尤其对于游戏来说，一个大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，能撑起来一个服务器，几十万／百万有的玩家不在少数。如果哪天大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因为充值这块出了问题而放弃了该游戏，那就是莫大损失。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24719" y="3760341"/>
            <a:ext cx="2429926" cy="466691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热点问题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08695" y="4264397"/>
            <a:ext cx="2713666" cy="1357705"/>
          </a:xfrm>
          <a:prstGeom prst="rect">
            <a:avLst/>
          </a:prstGeom>
          <a:noFill/>
        </p:spPr>
        <p:txBody>
          <a:bodyPr wrap="square" lIns="96419" tIns="48209" rIns="96419" bIns="4820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今年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月底苹果强势逼迫微信公众平台按照内购机制修改打赏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方式。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按照苹果的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3.1.1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条款，诸如微博打赏、微信公众号内容打赏、直播分成和知乎的付费问答等应用，苹果都要抽取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30%</a:t>
            </a: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左右的分成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。（最新消息，苹果可能要妥协）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85420" y="4267121"/>
            <a:ext cx="1267020" cy="1288413"/>
            <a:chOff x="1101935" y="1054869"/>
            <a:chExt cx="1369556" cy="1392682"/>
          </a:xfrm>
        </p:grpSpPr>
        <p:sp>
          <p:nvSpPr>
            <p:cNvPr id="3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785420" y="2377594"/>
            <a:ext cx="1267020" cy="1288413"/>
            <a:chOff x="1101935" y="1054869"/>
            <a:chExt cx="1369556" cy="1392682"/>
          </a:xfrm>
        </p:grpSpPr>
        <p:sp>
          <p:nvSpPr>
            <p:cNvPr id="3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74947" y="2316641"/>
            <a:ext cx="1267020" cy="1288413"/>
            <a:chOff x="1101935" y="1054869"/>
            <a:chExt cx="1369556" cy="1392682"/>
          </a:xfrm>
        </p:grpSpPr>
        <p:sp>
          <p:nvSpPr>
            <p:cNvPr id="4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5875380" y="238969"/>
            <a:ext cx="1107996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背景介绍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1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6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6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80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3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300"/>
                            </p:stCondLst>
                            <p:childTnLst>
                              <p:par>
                                <p:cTn id="9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800"/>
                            </p:stCondLst>
                            <p:childTnLst>
                              <p:par>
                                <p:cTn id="10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300"/>
                            </p:stCondLst>
                            <p:childTnLst>
                              <p:par>
                                <p:cTn id="1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800"/>
                            </p:stCondLst>
                            <p:childTnLst>
                              <p:par>
                                <p:cTn id="12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300"/>
                            </p:stCondLst>
                            <p:childTnLst>
                              <p:par>
                                <p:cTn id="1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7" grpId="0" animBg="1"/>
      <p:bldP spid="168" grpId="0" animBg="1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6" y="72121"/>
            <a:ext cx="5210825" cy="30401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39" y="2824237"/>
            <a:ext cx="7797527" cy="424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0566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椭圆 261"/>
          <p:cNvSpPr/>
          <p:nvPr/>
        </p:nvSpPr>
        <p:spPr bwMode="auto">
          <a:xfrm>
            <a:off x="151551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3" name="饼形 262"/>
          <p:cNvSpPr/>
          <p:nvPr/>
        </p:nvSpPr>
        <p:spPr>
          <a:xfrm>
            <a:off x="1518543" y="2383805"/>
            <a:ext cx="1973148" cy="1973148"/>
          </a:xfrm>
          <a:prstGeom prst="pie">
            <a:avLst>
              <a:gd name="adj1" fmla="val 860586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79664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0" name="椭圆 259"/>
          <p:cNvSpPr/>
          <p:nvPr/>
        </p:nvSpPr>
        <p:spPr bwMode="auto">
          <a:xfrm>
            <a:off x="177776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1" name="矩形 260"/>
          <p:cNvSpPr/>
          <p:nvPr/>
        </p:nvSpPr>
        <p:spPr bwMode="auto">
          <a:xfrm>
            <a:off x="1898786" y="3000435"/>
            <a:ext cx="127470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152696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6" name="饼形 265"/>
          <p:cNvSpPr/>
          <p:nvPr/>
        </p:nvSpPr>
        <p:spPr>
          <a:xfrm>
            <a:off x="4155729" y="2383805"/>
            <a:ext cx="1973148" cy="1973148"/>
          </a:xfrm>
          <a:prstGeom prst="pie">
            <a:avLst>
              <a:gd name="adj1" fmla="val 5814593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7" name="椭圆 266"/>
          <p:cNvSpPr/>
          <p:nvPr/>
        </p:nvSpPr>
        <p:spPr bwMode="auto">
          <a:xfrm>
            <a:off x="4433833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8" name="椭圆 267"/>
          <p:cNvSpPr/>
          <p:nvPr/>
        </p:nvSpPr>
        <p:spPr bwMode="auto">
          <a:xfrm>
            <a:off x="4414946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69" name="矩形 268"/>
          <p:cNvSpPr/>
          <p:nvPr/>
        </p:nvSpPr>
        <p:spPr bwMode="auto">
          <a:xfrm>
            <a:off x="4289109" y="2991297"/>
            <a:ext cx="1768434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X+5-10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1" name="椭圆 270"/>
          <p:cNvSpPr/>
          <p:nvPr/>
        </p:nvSpPr>
        <p:spPr bwMode="auto">
          <a:xfrm>
            <a:off x="6715733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2" name="饼形 271"/>
          <p:cNvSpPr/>
          <p:nvPr/>
        </p:nvSpPr>
        <p:spPr>
          <a:xfrm>
            <a:off x="6718766" y="2383805"/>
            <a:ext cx="1973148" cy="1973148"/>
          </a:xfrm>
          <a:prstGeom prst="pie">
            <a:avLst>
              <a:gd name="adj1" fmla="val 1738076"/>
              <a:gd name="adj2" fmla="val 16200000"/>
            </a:avLst>
          </a:prstGeom>
          <a:solidFill>
            <a:srgbClr val="1081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椭圆 272"/>
          <p:cNvSpPr/>
          <p:nvPr/>
        </p:nvSpPr>
        <p:spPr bwMode="auto">
          <a:xfrm>
            <a:off x="6996870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4" name="椭圆 273"/>
          <p:cNvSpPr/>
          <p:nvPr/>
        </p:nvSpPr>
        <p:spPr bwMode="auto">
          <a:xfrm>
            <a:off x="6977983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5" name="矩形 274"/>
          <p:cNvSpPr/>
          <p:nvPr/>
        </p:nvSpPr>
        <p:spPr bwMode="auto">
          <a:xfrm>
            <a:off x="7099010" y="2991297"/>
            <a:ext cx="1274708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X+25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77" name="椭圆 276"/>
          <p:cNvSpPr/>
          <p:nvPr/>
        </p:nvSpPr>
        <p:spPr bwMode="auto">
          <a:xfrm>
            <a:off x="9389071" y="2383805"/>
            <a:ext cx="1971462" cy="197146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218" dirty="0">
                <a:noFill/>
                <a:latin typeface="+mj-lt"/>
                <a:ea typeface="方正超粗黑简体" panose="03000509000000000000" pitchFamily="65" charset="-122"/>
              </a:rPr>
              <a:t>100</a:t>
            </a:r>
            <a:r>
              <a:rPr lang="en-US" altLang="zh-CN" sz="2531" dirty="0">
                <a:noFill/>
                <a:latin typeface="+mj-lt"/>
                <a:ea typeface="方正超粗黑简体" panose="03000509000000000000" pitchFamily="65" charset="-122"/>
              </a:rPr>
              <a:t>%</a:t>
            </a:r>
            <a:endParaRPr lang="zh-CN" altLang="en-US" sz="4218" dirty="0">
              <a:noFill/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78" name="饼形 277"/>
          <p:cNvSpPr/>
          <p:nvPr/>
        </p:nvSpPr>
        <p:spPr>
          <a:xfrm>
            <a:off x="9392103" y="2383805"/>
            <a:ext cx="1973148" cy="1973148"/>
          </a:xfrm>
          <a:prstGeom prst="pie">
            <a:avLst>
              <a:gd name="adj1" fmla="val 18168774"/>
              <a:gd name="adj2" fmla="val 16200000"/>
            </a:avLst>
          </a:prstGeom>
          <a:solidFill>
            <a:srgbClr val="8CC9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椭圆 278"/>
          <p:cNvSpPr/>
          <p:nvPr/>
        </p:nvSpPr>
        <p:spPr bwMode="auto">
          <a:xfrm>
            <a:off x="9670208" y="2664939"/>
            <a:ext cx="1409190" cy="1409190"/>
          </a:xfrm>
          <a:prstGeom prst="ellipse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28575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3500000" scaled="1"/>
              <a:tileRect/>
            </a:gradFill>
          </a:ln>
          <a:effectLst>
            <a:outerShdw blurRad="190500" dist="88900" dir="2700000" algn="tl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0" name="椭圆 279"/>
          <p:cNvSpPr/>
          <p:nvPr/>
        </p:nvSpPr>
        <p:spPr bwMode="auto">
          <a:xfrm>
            <a:off x="9651321" y="2646053"/>
            <a:ext cx="1446962" cy="1446962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218" dirty="0">
              <a:solidFill>
                <a:srgbClr val="0087CF"/>
              </a:solidFill>
              <a:latin typeface="+mj-lt"/>
              <a:ea typeface="方正超粗黑简体" panose="03000509000000000000" pitchFamily="65" charset="-122"/>
            </a:endParaRPr>
          </a:p>
        </p:txBody>
      </p:sp>
      <p:sp>
        <p:nvSpPr>
          <p:cNvPr id="281" name="矩形 280"/>
          <p:cNvSpPr/>
          <p:nvPr/>
        </p:nvSpPr>
        <p:spPr bwMode="auto">
          <a:xfrm>
            <a:off x="9897381" y="2991297"/>
            <a:ext cx="1024639" cy="676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97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n-ea"/>
              </a:rPr>
              <a:t>X+5</a:t>
            </a:r>
            <a:endParaRPr lang="zh-CN" altLang="en-US" sz="3797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n-ea"/>
            </a:endParaRPr>
          </a:p>
        </p:txBody>
      </p:sp>
      <p:sp>
        <p:nvSpPr>
          <p:cNvPr id="282" name="文本框 49"/>
          <p:cNvSpPr txBox="1"/>
          <p:nvPr/>
        </p:nvSpPr>
        <p:spPr>
          <a:xfrm>
            <a:off x="1397182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大陆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645372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49"/>
          <p:cNvSpPr txBox="1"/>
          <p:nvPr/>
        </p:nvSpPr>
        <p:spPr>
          <a:xfrm>
            <a:off x="3983475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港澳台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6" name="直接连接符 285"/>
          <p:cNvCxnSpPr/>
          <p:nvPr/>
        </p:nvCxnSpPr>
        <p:spPr>
          <a:xfrm>
            <a:off x="4231665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49"/>
          <p:cNvSpPr txBox="1"/>
          <p:nvPr/>
        </p:nvSpPr>
        <p:spPr>
          <a:xfrm>
            <a:off x="6598836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日本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89" name="直接连接符 288"/>
          <p:cNvCxnSpPr/>
          <p:nvPr/>
        </p:nvCxnSpPr>
        <p:spPr>
          <a:xfrm>
            <a:off x="6847026" y="5268192"/>
            <a:ext cx="1607476" cy="0"/>
          </a:xfrm>
          <a:prstGeom prst="line">
            <a:avLst/>
          </a:prstGeom>
          <a:ln w="6350">
            <a:solidFill>
              <a:srgbClr val="10803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49"/>
          <p:cNvSpPr txBox="1"/>
          <p:nvPr/>
        </p:nvSpPr>
        <p:spPr>
          <a:xfrm>
            <a:off x="9326749" y="4824738"/>
            <a:ext cx="1999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韩国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92" name="直接连接符 291"/>
          <p:cNvCxnSpPr/>
          <p:nvPr/>
        </p:nvCxnSpPr>
        <p:spPr>
          <a:xfrm>
            <a:off x="9574939" y="5268192"/>
            <a:ext cx="1607476" cy="0"/>
          </a:xfrm>
          <a:prstGeom prst="line">
            <a:avLst/>
          </a:prstGeom>
          <a:ln w="6350">
            <a:solidFill>
              <a:srgbClr val="8CC94C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759964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用数据说话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78"/>
          <p:cNvSpPr txBox="1"/>
          <p:nvPr/>
        </p:nvSpPr>
        <p:spPr>
          <a:xfrm>
            <a:off x="1242555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78"/>
          <p:cNvSpPr txBox="1"/>
          <p:nvPr/>
        </p:nvSpPr>
        <p:spPr>
          <a:xfrm>
            <a:off x="3745650" y="5842936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文本框 78"/>
          <p:cNvSpPr txBox="1"/>
          <p:nvPr/>
        </p:nvSpPr>
        <p:spPr>
          <a:xfrm>
            <a:off x="651221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5-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78"/>
          <p:cNvSpPr txBox="1"/>
          <p:nvPr/>
        </p:nvSpPr>
        <p:spPr>
          <a:xfrm>
            <a:off x="9137080" y="5840181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5+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107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59" grpId="0" animBg="1"/>
      <p:bldP spid="261" grpId="0"/>
      <p:bldP spid="265" grpId="0" animBg="1"/>
      <p:bldP spid="266" grpId="0" animBg="1"/>
      <p:bldP spid="267" grpId="0" animBg="1"/>
      <p:bldP spid="269" grpId="0"/>
      <p:bldP spid="271" grpId="0" animBg="1"/>
      <p:bldP spid="272" grpId="0" animBg="1"/>
      <p:bldP spid="273" grpId="0" animBg="1"/>
      <p:bldP spid="275" grpId="0"/>
      <p:bldP spid="277" grpId="0" animBg="1"/>
      <p:bldP spid="278" grpId="0" animBg="1"/>
      <p:bldP spid="279" grpId="0" animBg="1"/>
      <p:bldP spid="281" grpId="0"/>
      <p:bldP spid="282" grpId="0"/>
      <p:bldP spid="284" grpId="0"/>
      <p:bldP spid="287" grpId="0"/>
      <p:bldP spid="290" grpId="0"/>
      <p:bldP spid="42" grpId="0"/>
      <p:bldP spid="43" grpId="0" animBg="1"/>
      <p:bldP spid="37" grpId="0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 97"/>
          <p:cNvSpPr/>
          <p:nvPr/>
        </p:nvSpPr>
        <p:spPr>
          <a:xfrm>
            <a:off x="5826200" y="2135867"/>
            <a:ext cx="1932671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  <a:gd name="connsiteX28" fmla="*/ 0 w 1768701"/>
              <a:gd name="connsiteY28" fmla="*/ 0 h 1819275"/>
              <a:gd name="connsiteX0" fmla="*/ 0 w 1774058"/>
              <a:gd name="connsiteY0" fmla="*/ 0 h 1819275"/>
              <a:gd name="connsiteX1" fmla="*/ 1239837 w 1774058"/>
              <a:gd name="connsiteY1" fmla="*/ 0 h 1819275"/>
              <a:gd name="connsiteX2" fmla="*/ 1425575 w 1774058"/>
              <a:gd name="connsiteY2" fmla="*/ 1819275 h 1819275"/>
              <a:gd name="connsiteX3" fmla="*/ 1217011 w 1774058"/>
              <a:gd name="connsiteY3" fmla="*/ 1151279 h 1819275"/>
              <a:gd name="connsiteX4" fmla="*/ 1120532 w 1774058"/>
              <a:gd name="connsiteY4" fmla="*/ 960656 h 1819275"/>
              <a:gd name="connsiteX5" fmla="*/ 1125218 w 1774058"/>
              <a:gd name="connsiteY5" fmla="*/ 962449 h 1819275"/>
              <a:gd name="connsiteX6" fmla="*/ 1087312 w 1774058"/>
              <a:gd name="connsiteY6" fmla="*/ 895020 h 1819275"/>
              <a:gd name="connsiteX7" fmla="*/ 1067594 w 1774058"/>
              <a:gd name="connsiteY7" fmla="*/ 856060 h 1819275"/>
              <a:gd name="connsiteX8" fmla="*/ 1044723 w 1774058"/>
              <a:gd name="connsiteY8" fmla="*/ 819259 h 1819275"/>
              <a:gd name="connsiteX9" fmla="*/ 1032247 w 1774058"/>
              <a:gd name="connsiteY9" fmla="*/ 797066 h 1819275"/>
              <a:gd name="connsiteX10" fmla="*/ 1011074 w 1774058"/>
              <a:gd name="connsiteY10" fmla="*/ 765115 h 1819275"/>
              <a:gd name="connsiteX11" fmla="*/ 976419 w 1774058"/>
              <a:gd name="connsiteY11" fmla="*/ 709350 h 1819275"/>
              <a:gd name="connsiteX12" fmla="*/ 949071 w 1774058"/>
              <a:gd name="connsiteY12" fmla="*/ 671548 h 1819275"/>
              <a:gd name="connsiteX13" fmla="*/ 932625 w 1774058"/>
              <a:gd name="connsiteY13" fmla="*/ 646730 h 1819275"/>
              <a:gd name="connsiteX14" fmla="*/ 911183 w 1774058"/>
              <a:gd name="connsiteY14" fmla="*/ 619176 h 1819275"/>
              <a:gd name="connsiteX15" fmla="*/ 873826 w 1774058"/>
              <a:gd name="connsiteY15" fmla="*/ 567538 h 1819275"/>
              <a:gd name="connsiteX16" fmla="*/ 842456 w 1774058"/>
              <a:gd name="connsiteY16" fmla="*/ 530859 h 1819275"/>
              <a:gd name="connsiteX17" fmla="*/ 827460 w 1774058"/>
              <a:gd name="connsiteY17" fmla="*/ 511589 h 1819275"/>
              <a:gd name="connsiteX18" fmla="*/ 804660 w 1774058"/>
              <a:gd name="connsiteY18" fmla="*/ 486667 h 1819275"/>
              <a:gd name="connsiteX19" fmla="*/ 759485 w 1774058"/>
              <a:gd name="connsiteY19" fmla="*/ 433846 h 1819275"/>
              <a:gd name="connsiteX20" fmla="*/ 732019 w 1774058"/>
              <a:gd name="connsiteY20" fmla="*/ 407265 h 1819275"/>
              <a:gd name="connsiteX21" fmla="*/ 717863 w 1774058"/>
              <a:gd name="connsiteY21" fmla="*/ 391791 h 1819275"/>
              <a:gd name="connsiteX22" fmla="*/ 677622 w 1774058"/>
              <a:gd name="connsiteY22" fmla="*/ 354620 h 1819275"/>
              <a:gd name="connsiteX23" fmla="*/ 633065 w 1774058"/>
              <a:gd name="connsiteY23" fmla="*/ 311498 h 1819275"/>
              <a:gd name="connsiteX24" fmla="*/ 619739 w 1774058"/>
              <a:gd name="connsiteY24" fmla="*/ 301151 h 1819275"/>
              <a:gd name="connsiteX25" fmla="*/ 604942 w 1774058"/>
              <a:gd name="connsiteY25" fmla="*/ 287483 h 1819275"/>
              <a:gd name="connsiteX26" fmla="*/ 29334 w 1774058"/>
              <a:gd name="connsiteY26" fmla="*/ 3471 h 1819275"/>
              <a:gd name="connsiteX27" fmla="*/ 7152 w 1774058"/>
              <a:gd name="connsiteY27" fmla="*/ 1798 h 1819275"/>
              <a:gd name="connsiteX28" fmla="*/ 0 w 1774058"/>
              <a:gd name="connsiteY28" fmla="*/ 0 h 1819275"/>
              <a:gd name="connsiteX0" fmla="*/ 0 w 1775399"/>
              <a:gd name="connsiteY0" fmla="*/ 0 h 1819275"/>
              <a:gd name="connsiteX1" fmla="*/ 1239837 w 1775399"/>
              <a:gd name="connsiteY1" fmla="*/ 0 h 1819275"/>
              <a:gd name="connsiteX2" fmla="*/ 1425575 w 1775399"/>
              <a:gd name="connsiteY2" fmla="*/ 1819275 h 1819275"/>
              <a:gd name="connsiteX3" fmla="*/ 1217011 w 1775399"/>
              <a:gd name="connsiteY3" fmla="*/ 1151279 h 1819275"/>
              <a:gd name="connsiteX4" fmla="*/ 1120532 w 1775399"/>
              <a:gd name="connsiteY4" fmla="*/ 960656 h 1819275"/>
              <a:gd name="connsiteX5" fmla="*/ 1125218 w 1775399"/>
              <a:gd name="connsiteY5" fmla="*/ 962449 h 1819275"/>
              <a:gd name="connsiteX6" fmla="*/ 1087312 w 1775399"/>
              <a:gd name="connsiteY6" fmla="*/ 895020 h 1819275"/>
              <a:gd name="connsiteX7" fmla="*/ 1067594 w 1775399"/>
              <a:gd name="connsiteY7" fmla="*/ 856060 h 1819275"/>
              <a:gd name="connsiteX8" fmla="*/ 1044723 w 1775399"/>
              <a:gd name="connsiteY8" fmla="*/ 819259 h 1819275"/>
              <a:gd name="connsiteX9" fmla="*/ 1032247 w 1775399"/>
              <a:gd name="connsiteY9" fmla="*/ 797066 h 1819275"/>
              <a:gd name="connsiteX10" fmla="*/ 1011074 w 1775399"/>
              <a:gd name="connsiteY10" fmla="*/ 765115 h 1819275"/>
              <a:gd name="connsiteX11" fmla="*/ 976419 w 1775399"/>
              <a:gd name="connsiteY11" fmla="*/ 709350 h 1819275"/>
              <a:gd name="connsiteX12" fmla="*/ 949071 w 1775399"/>
              <a:gd name="connsiteY12" fmla="*/ 671548 h 1819275"/>
              <a:gd name="connsiteX13" fmla="*/ 932625 w 1775399"/>
              <a:gd name="connsiteY13" fmla="*/ 646730 h 1819275"/>
              <a:gd name="connsiteX14" fmla="*/ 911183 w 1775399"/>
              <a:gd name="connsiteY14" fmla="*/ 619176 h 1819275"/>
              <a:gd name="connsiteX15" fmla="*/ 873826 w 1775399"/>
              <a:gd name="connsiteY15" fmla="*/ 567538 h 1819275"/>
              <a:gd name="connsiteX16" fmla="*/ 842456 w 1775399"/>
              <a:gd name="connsiteY16" fmla="*/ 530859 h 1819275"/>
              <a:gd name="connsiteX17" fmla="*/ 827460 w 1775399"/>
              <a:gd name="connsiteY17" fmla="*/ 511589 h 1819275"/>
              <a:gd name="connsiteX18" fmla="*/ 804660 w 1775399"/>
              <a:gd name="connsiteY18" fmla="*/ 486667 h 1819275"/>
              <a:gd name="connsiteX19" fmla="*/ 759485 w 1775399"/>
              <a:gd name="connsiteY19" fmla="*/ 433846 h 1819275"/>
              <a:gd name="connsiteX20" fmla="*/ 732019 w 1775399"/>
              <a:gd name="connsiteY20" fmla="*/ 407265 h 1819275"/>
              <a:gd name="connsiteX21" fmla="*/ 717863 w 1775399"/>
              <a:gd name="connsiteY21" fmla="*/ 391791 h 1819275"/>
              <a:gd name="connsiteX22" fmla="*/ 677622 w 1775399"/>
              <a:gd name="connsiteY22" fmla="*/ 354620 h 1819275"/>
              <a:gd name="connsiteX23" fmla="*/ 633065 w 1775399"/>
              <a:gd name="connsiteY23" fmla="*/ 311498 h 1819275"/>
              <a:gd name="connsiteX24" fmla="*/ 619739 w 1775399"/>
              <a:gd name="connsiteY24" fmla="*/ 301151 h 1819275"/>
              <a:gd name="connsiteX25" fmla="*/ 604942 w 1775399"/>
              <a:gd name="connsiteY25" fmla="*/ 287483 h 1819275"/>
              <a:gd name="connsiteX26" fmla="*/ 29334 w 1775399"/>
              <a:gd name="connsiteY26" fmla="*/ 3471 h 1819275"/>
              <a:gd name="connsiteX27" fmla="*/ 7152 w 1775399"/>
              <a:gd name="connsiteY27" fmla="*/ 1798 h 1819275"/>
              <a:gd name="connsiteX28" fmla="*/ 0 w 1775399"/>
              <a:gd name="connsiteY2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5399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97075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lnTo>
                  <a:pt x="0" y="0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任意多边形 98"/>
          <p:cNvSpPr/>
          <p:nvPr/>
        </p:nvSpPr>
        <p:spPr>
          <a:xfrm rot="18018922">
            <a:off x="4939769" y="2206187"/>
            <a:ext cx="1924148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任意多边形 140"/>
          <p:cNvSpPr/>
          <p:nvPr/>
        </p:nvSpPr>
        <p:spPr>
          <a:xfrm rot="14427225">
            <a:off x="4546631" y="3002056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任意多边形 141"/>
          <p:cNvSpPr/>
          <p:nvPr/>
        </p:nvSpPr>
        <p:spPr>
          <a:xfrm rot="10859581">
            <a:off x="5039919" y="3748913"/>
            <a:ext cx="1926279" cy="1981682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任意多边形 142"/>
          <p:cNvSpPr/>
          <p:nvPr/>
        </p:nvSpPr>
        <p:spPr>
          <a:xfrm rot="7267884">
            <a:off x="5923151" y="3692447"/>
            <a:ext cx="1926280" cy="197955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108136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任意多边形 143"/>
          <p:cNvSpPr/>
          <p:nvPr/>
        </p:nvSpPr>
        <p:spPr>
          <a:xfrm rot="3662163">
            <a:off x="6319490" y="2899775"/>
            <a:ext cx="1924148" cy="1981681"/>
          </a:xfrm>
          <a:custGeom>
            <a:avLst/>
            <a:gdLst>
              <a:gd name="connsiteX0" fmla="*/ 0 w 1768701"/>
              <a:gd name="connsiteY0" fmla="*/ 0 h 1819275"/>
              <a:gd name="connsiteX1" fmla="*/ 1239837 w 1768701"/>
              <a:gd name="connsiteY1" fmla="*/ 0 h 1819275"/>
              <a:gd name="connsiteX2" fmla="*/ 1425575 w 1768701"/>
              <a:gd name="connsiteY2" fmla="*/ 1819275 h 1819275"/>
              <a:gd name="connsiteX3" fmla="*/ 1217011 w 1768701"/>
              <a:gd name="connsiteY3" fmla="*/ 1151279 h 1819275"/>
              <a:gd name="connsiteX4" fmla="*/ 1120532 w 1768701"/>
              <a:gd name="connsiteY4" fmla="*/ 960656 h 1819275"/>
              <a:gd name="connsiteX5" fmla="*/ 1125218 w 1768701"/>
              <a:gd name="connsiteY5" fmla="*/ 962449 h 1819275"/>
              <a:gd name="connsiteX6" fmla="*/ 1087312 w 1768701"/>
              <a:gd name="connsiteY6" fmla="*/ 895020 h 1819275"/>
              <a:gd name="connsiteX7" fmla="*/ 1067594 w 1768701"/>
              <a:gd name="connsiteY7" fmla="*/ 856060 h 1819275"/>
              <a:gd name="connsiteX8" fmla="*/ 1044723 w 1768701"/>
              <a:gd name="connsiteY8" fmla="*/ 819259 h 1819275"/>
              <a:gd name="connsiteX9" fmla="*/ 1032247 w 1768701"/>
              <a:gd name="connsiteY9" fmla="*/ 797066 h 1819275"/>
              <a:gd name="connsiteX10" fmla="*/ 1011074 w 1768701"/>
              <a:gd name="connsiteY10" fmla="*/ 765115 h 1819275"/>
              <a:gd name="connsiteX11" fmla="*/ 976419 w 1768701"/>
              <a:gd name="connsiteY11" fmla="*/ 709350 h 1819275"/>
              <a:gd name="connsiteX12" fmla="*/ 949071 w 1768701"/>
              <a:gd name="connsiteY12" fmla="*/ 671548 h 1819275"/>
              <a:gd name="connsiteX13" fmla="*/ 932625 w 1768701"/>
              <a:gd name="connsiteY13" fmla="*/ 646730 h 1819275"/>
              <a:gd name="connsiteX14" fmla="*/ 911183 w 1768701"/>
              <a:gd name="connsiteY14" fmla="*/ 619176 h 1819275"/>
              <a:gd name="connsiteX15" fmla="*/ 873826 w 1768701"/>
              <a:gd name="connsiteY15" fmla="*/ 567538 h 1819275"/>
              <a:gd name="connsiteX16" fmla="*/ 842456 w 1768701"/>
              <a:gd name="connsiteY16" fmla="*/ 530859 h 1819275"/>
              <a:gd name="connsiteX17" fmla="*/ 827460 w 1768701"/>
              <a:gd name="connsiteY17" fmla="*/ 511589 h 1819275"/>
              <a:gd name="connsiteX18" fmla="*/ 804660 w 1768701"/>
              <a:gd name="connsiteY18" fmla="*/ 486667 h 1819275"/>
              <a:gd name="connsiteX19" fmla="*/ 759485 w 1768701"/>
              <a:gd name="connsiteY19" fmla="*/ 433846 h 1819275"/>
              <a:gd name="connsiteX20" fmla="*/ 732019 w 1768701"/>
              <a:gd name="connsiteY20" fmla="*/ 407265 h 1819275"/>
              <a:gd name="connsiteX21" fmla="*/ 717863 w 1768701"/>
              <a:gd name="connsiteY21" fmla="*/ 391791 h 1819275"/>
              <a:gd name="connsiteX22" fmla="*/ 677622 w 1768701"/>
              <a:gd name="connsiteY22" fmla="*/ 354620 h 1819275"/>
              <a:gd name="connsiteX23" fmla="*/ 633065 w 1768701"/>
              <a:gd name="connsiteY23" fmla="*/ 311498 h 1819275"/>
              <a:gd name="connsiteX24" fmla="*/ 619739 w 1768701"/>
              <a:gd name="connsiteY24" fmla="*/ 301151 h 1819275"/>
              <a:gd name="connsiteX25" fmla="*/ 604942 w 1768701"/>
              <a:gd name="connsiteY25" fmla="*/ 287483 h 1819275"/>
              <a:gd name="connsiteX26" fmla="*/ 29334 w 1768701"/>
              <a:gd name="connsiteY26" fmla="*/ 3471 h 1819275"/>
              <a:gd name="connsiteX27" fmla="*/ 7152 w 1768701"/>
              <a:gd name="connsiteY27" fmla="*/ 1798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8701" h="1819275">
                <a:moveTo>
                  <a:pt x="0" y="0"/>
                </a:moveTo>
                <a:lnTo>
                  <a:pt x="1239837" y="0"/>
                </a:lnTo>
                <a:cubicBezTo>
                  <a:pt x="1820863" y="101600"/>
                  <a:pt x="1981200" y="942975"/>
                  <a:pt x="1425575" y="1819275"/>
                </a:cubicBezTo>
                <a:cubicBezTo>
                  <a:pt x="1410692" y="1702594"/>
                  <a:pt x="1345133" y="1441252"/>
                  <a:pt x="1217011" y="1151279"/>
                </a:cubicBezTo>
                <a:lnTo>
                  <a:pt x="1120532" y="960656"/>
                </a:lnTo>
                <a:lnTo>
                  <a:pt x="1125218" y="962449"/>
                </a:lnTo>
                <a:lnTo>
                  <a:pt x="1087312" y="895020"/>
                </a:lnTo>
                <a:lnTo>
                  <a:pt x="1067594" y="856060"/>
                </a:lnTo>
                <a:lnTo>
                  <a:pt x="1044723" y="819259"/>
                </a:lnTo>
                <a:lnTo>
                  <a:pt x="1032247" y="797066"/>
                </a:lnTo>
                <a:lnTo>
                  <a:pt x="1011074" y="765115"/>
                </a:lnTo>
                <a:lnTo>
                  <a:pt x="976419" y="709350"/>
                </a:lnTo>
                <a:lnTo>
                  <a:pt x="949071" y="671548"/>
                </a:lnTo>
                <a:lnTo>
                  <a:pt x="932625" y="646730"/>
                </a:lnTo>
                <a:lnTo>
                  <a:pt x="911183" y="619176"/>
                </a:lnTo>
                <a:lnTo>
                  <a:pt x="873826" y="567538"/>
                </a:lnTo>
                <a:lnTo>
                  <a:pt x="842456" y="530859"/>
                </a:lnTo>
                <a:lnTo>
                  <a:pt x="827460" y="511589"/>
                </a:lnTo>
                <a:lnTo>
                  <a:pt x="804660" y="486667"/>
                </a:lnTo>
                <a:lnTo>
                  <a:pt x="759485" y="433846"/>
                </a:lnTo>
                <a:lnTo>
                  <a:pt x="732019" y="407265"/>
                </a:lnTo>
                <a:lnTo>
                  <a:pt x="717863" y="391791"/>
                </a:lnTo>
                <a:lnTo>
                  <a:pt x="677622" y="354620"/>
                </a:lnTo>
                <a:lnTo>
                  <a:pt x="633065" y="311498"/>
                </a:lnTo>
                <a:lnTo>
                  <a:pt x="619739" y="301151"/>
                </a:lnTo>
                <a:lnTo>
                  <a:pt x="604942" y="287483"/>
                </a:lnTo>
                <a:cubicBezTo>
                  <a:pt x="414589" y="126628"/>
                  <a:pt x="215013" y="30932"/>
                  <a:pt x="29334" y="3471"/>
                </a:cubicBezTo>
                <a:lnTo>
                  <a:pt x="7152" y="1798"/>
                </a:lnTo>
                <a:close/>
              </a:path>
            </a:pathLst>
          </a:custGeom>
          <a:solidFill>
            <a:srgbClr val="8CC94C"/>
          </a:solidFill>
          <a:ln w="3175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87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任意多边形 144"/>
          <p:cNvSpPr/>
          <p:nvPr/>
        </p:nvSpPr>
        <p:spPr>
          <a:xfrm flipH="1">
            <a:off x="3539341" y="2039979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任意多边形 145"/>
          <p:cNvSpPr/>
          <p:nvPr/>
        </p:nvSpPr>
        <p:spPr>
          <a:xfrm>
            <a:off x="7695283" y="2039979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任意多边形 146"/>
          <p:cNvSpPr/>
          <p:nvPr/>
        </p:nvSpPr>
        <p:spPr>
          <a:xfrm flipH="1" flipV="1">
            <a:off x="3539341" y="5325734"/>
            <a:ext cx="1544859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任意多边形 147"/>
          <p:cNvSpPr/>
          <p:nvPr/>
        </p:nvSpPr>
        <p:spPr>
          <a:xfrm flipV="1">
            <a:off x="7695283" y="5325734"/>
            <a:ext cx="1544860" cy="554018"/>
          </a:xfrm>
          <a:custGeom>
            <a:avLst/>
            <a:gdLst>
              <a:gd name="connsiteX0" fmla="*/ 0 w 2286000"/>
              <a:gd name="connsiteY0" fmla="*/ 472440 h 472440"/>
              <a:gd name="connsiteX1" fmla="*/ 472440 w 2286000"/>
              <a:gd name="connsiteY1" fmla="*/ 0 h 472440"/>
              <a:gd name="connsiteX2" fmla="*/ 2286000 w 2286000"/>
              <a:gd name="connsiteY2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0" h="472440">
                <a:moveTo>
                  <a:pt x="0" y="472440"/>
                </a:moveTo>
                <a:lnTo>
                  <a:pt x="472440" y="0"/>
                </a:lnTo>
                <a:lnTo>
                  <a:pt x="2286000" y="0"/>
                </a:lnTo>
              </a:path>
            </a:pathLst>
          </a:cu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687" ker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8370760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50" name="直接箭头连接符 149"/>
          <p:cNvCxnSpPr/>
          <p:nvPr/>
        </p:nvCxnSpPr>
        <p:spPr>
          <a:xfrm flipH="1">
            <a:off x="3539339" y="4017401"/>
            <a:ext cx="652653" cy="1"/>
          </a:xfrm>
          <a:prstGeom prst="straightConnector1">
            <a:avLst/>
          </a:prstGeom>
          <a:noFill/>
          <a:ln w="19050" cap="flat" cmpd="sng" algn="ctr">
            <a:noFill/>
            <a:prstDash val="sysDot"/>
            <a:miter lim="800000"/>
            <a:headEnd type="oval" w="sm" len="sm"/>
            <a:tailEnd type="oval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sp>
        <p:nvSpPr>
          <p:cNvPr id="151" name="文本框 75"/>
          <p:cNvSpPr txBox="1"/>
          <p:nvPr/>
        </p:nvSpPr>
        <p:spPr>
          <a:xfrm>
            <a:off x="9380439" y="1885590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127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  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6.622s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2" name="文本框 76"/>
          <p:cNvSpPr txBox="1"/>
          <p:nvPr/>
        </p:nvSpPr>
        <p:spPr>
          <a:xfrm>
            <a:off x="9380439" y="3852358"/>
            <a:ext cx="2365915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288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4" name="文本框 78"/>
          <p:cNvSpPr txBox="1"/>
          <p:nvPr/>
        </p:nvSpPr>
        <p:spPr>
          <a:xfrm>
            <a:off x="1009818" y="1885590"/>
            <a:ext cx="2378508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r"/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300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个样本，样本数据拿少了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5" name="文本框 79"/>
          <p:cNvSpPr txBox="1"/>
          <p:nvPr/>
        </p:nvSpPr>
        <p:spPr>
          <a:xfrm>
            <a:off x="990004" y="3852358"/>
            <a:ext cx="2398322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249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12.10s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6" name="文本框 80"/>
          <p:cNvSpPr txBox="1"/>
          <p:nvPr/>
        </p:nvSpPr>
        <p:spPr>
          <a:xfrm>
            <a:off x="990006" y="5725363"/>
            <a:ext cx="2398321" cy="3023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295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个，平均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17s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7" name="文本框 3"/>
          <p:cNvSpPr txBox="1"/>
          <p:nvPr/>
        </p:nvSpPr>
        <p:spPr>
          <a:xfrm>
            <a:off x="5680460" y="357741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一个订单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Time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8" name="直接箭头连接符 157"/>
          <p:cNvCxnSpPr/>
          <p:nvPr/>
        </p:nvCxnSpPr>
        <p:spPr>
          <a:xfrm flipH="1">
            <a:off x="3541883" y="3993959"/>
            <a:ext cx="869383" cy="14916"/>
          </a:xfrm>
          <a:prstGeom prst="straightConnector1">
            <a:avLst/>
          </a:prstGeom>
          <a:noFill/>
          <a:ln w="6350" cap="flat" cmpd="sng" algn="ctr">
            <a:solidFill>
              <a:srgbClr val="108036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812752" y="1222866"/>
            <a:ext cx="2575576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平均用时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20.75s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4" name="TextBox 19"/>
          <p:cNvSpPr txBox="1">
            <a:spLocks noChangeArrowheads="1"/>
          </p:cNvSpPr>
          <p:nvPr/>
        </p:nvSpPr>
        <p:spPr bwMode="auto">
          <a:xfrm>
            <a:off x="1009818" y="3197581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1009818" y="5084747"/>
            <a:ext cx="2378509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6" name="TextBox 19"/>
          <p:cNvSpPr txBox="1">
            <a:spLocks noChangeArrowheads="1"/>
          </p:cNvSpPr>
          <p:nvPr/>
        </p:nvSpPr>
        <p:spPr bwMode="auto">
          <a:xfrm>
            <a:off x="9380439" y="1222866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 内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7" name="TextBox 19"/>
          <p:cNvSpPr txBox="1">
            <a:spLocks noChangeArrowheads="1"/>
          </p:cNvSpPr>
          <p:nvPr/>
        </p:nvSpPr>
        <p:spPr bwMode="auto">
          <a:xfrm>
            <a:off x="9380439" y="3197581"/>
            <a:ext cx="2010401" cy="50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60s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TextBox 19"/>
          <p:cNvSpPr txBox="1">
            <a:spLocks noChangeArrowheads="1"/>
          </p:cNvSpPr>
          <p:nvPr/>
        </p:nvSpPr>
        <p:spPr bwMode="auto">
          <a:xfrm>
            <a:off x="9380439" y="5337486"/>
            <a:ext cx="2521544" cy="87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1181" tIns="65591" rIns="131181" bIns="65591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用时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120s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以上 有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个订单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59961" y="238969"/>
            <a:ext cx="1338828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>
                <a:solidFill>
                  <a:srgbClr val="108136"/>
                </a:solidFill>
                <a:ea typeface="微软雅黑" panose="020B0503020204020204" pitchFamily="34" charset="-122"/>
              </a:rPr>
              <a:t>用数据说话</a:t>
            </a:r>
          </a:p>
        </p:txBody>
      </p:sp>
      <p:sp>
        <p:nvSpPr>
          <p:cNvPr id="38" name="等腰三角形 3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7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500"/>
                            </p:stCondLst>
                            <p:childTnLst>
                              <p:par>
                                <p:cTn id="1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/>
      <p:bldP spid="152" grpId="0"/>
      <p:bldP spid="154" grpId="0"/>
      <p:bldP spid="155" grpId="0"/>
      <p:bldP spid="156" grpId="0"/>
      <p:bldP spid="157" grpId="0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6557" y="1160702"/>
            <a:ext cx="6107571" cy="599295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715180" y="3723476"/>
            <a:ext cx="216409" cy="455388"/>
            <a:chOff x="5486400" y="2571750"/>
            <a:chExt cx="285997" cy="40005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2429114" y="4739564"/>
            <a:ext cx="216409" cy="455388"/>
            <a:chOff x="5486400" y="2571750"/>
            <a:chExt cx="285997" cy="400050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5486400" y="257175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619997" y="2590800"/>
              <a:ext cx="152400" cy="381000"/>
            </a:xfrm>
            <a:prstGeom prst="line">
              <a:avLst/>
            </a:prstGeom>
            <a:ln w="38100">
              <a:solidFill>
                <a:srgbClr val="8CC9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8633417" y="2464197"/>
            <a:ext cx="348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ctr">
              <a:buNone/>
            </a:pPr>
            <a:r>
              <a:rPr lang="zh-CN" altLang="en-US" sz="3200" dirty="0" smtClean="0">
                <a:solidFill>
                  <a:srgbClr val="1081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单机游戏 或 应用</a:t>
            </a:r>
            <a:endParaRPr lang="zh-CN" altLang="en-US" sz="3200" dirty="0">
              <a:solidFill>
                <a:srgbClr val="1081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59" y="620961"/>
            <a:ext cx="4660900" cy="6248400"/>
          </a:xfrm>
          <a:prstGeom prst="rect">
            <a:avLst/>
          </a:prstGeom>
        </p:spPr>
      </p:pic>
      <p:sp>
        <p:nvSpPr>
          <p:cNvPr id="15" name="TextBox 171"/>
          <p:cNvSpPr txBox="1"/>
          <p:nvPr/>
        </p:nvSpPr>
        <p:spPr>
          <a:xfrm>
            <a:off x="8733631" y="3409582"/>
            <a:ext cx="3567969" cy="2498029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国外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用户更倾向于应用购买付费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国内单机游戏用的多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,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应用相对较少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安全性较低，容易被刷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854821"/>
      </p:ext>
    </p:ext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/>
        </p:nvSpPr>
        <p:spPr>
          <a:xfrm rot="293950">
            <a:off x="5373682" y="523749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1"/>
          <p:cNvSpPr/>
          <p:nvPr/>
        </p:nvSpPr>
        <p:spPr>
          <a:xfrm rot="19913209">
            <a:off x="5054652" y="4547147"/>
            <a:ext cx="1936622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/>
          <p:nvPr/>
        </p:nvSpPr>
        <p:spPr>
          <a:xfrm rot="708470">
            <a:off x="4675926" y="3765074"/>
            <a:ext cx="2400695" cy="322989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1"/>
          <p:cNvSpPr/>
          <p:nvPr/>
        </p:nvSpPr>
        <p:spPr>
          <a:xfrm rot="293950">
            <a:off x="4753172" y="2102445"/>
            <a:ext cx="3198481" cy="330968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1"/>
          <p:cNvSpPr/>
          <p:nvPr/>
        </p:nvSpPr>
        <p:spPr>
          <a:xfrm rot="20453418">
            <a:off x="4074257" y="2936558"/>
            <a:ext cx="3837817" cy="422336"/>
          </a:xfrm>
          <a:custGeom>
            <a:avLst/>
            <a:gdLst>
              <a:gd name="connsiteX0" fmla="*/ 0 w 4180787"/>
              <a:gd name="connsiteY0" fmla="*/ 0 h 432613"/>
              <a:gd name="connsiteX1" fmla="*/ 4180787 w 4180787"/>
              <a:gd name="connsiteY1" fmla="*/ 0 h 432613"/>
              <a:gd name="connsiteX2" fmla="*/ 4180787 w 4180787"/>
              <a:gd name="connsiteY2" fmla="*/ 432613 h 432613"/>
              <a:gd name="connsiteX3" fmla="*/ 0 w 4180787"/>
              <a:gd name="connsiteY3" fmla="*/ 432613 h 432613"/>
              <a:gd name="connsiteX4" fmla="*/ 0 w 4180787"/>
              <a:gd name="connsiteY4" fmla="*/ 0 h 432613"/>
              <a:gd name="connsiteX0" fmla="*/ 0 w 4180787"/>
              <a:gd name="connsiteY0" fmla="*/ 0 h 446239"/>
              <a:gd name="connsiteX1" fmla="*/ 4180787 w 4180787"/>
              <a:gd name="connsiteY1" fmla="*/ 0 h 446239"/>
              <a:gd name="connsiteX2" fmla="*/ 4180787 w 4180787"/>
              <a:gd name="connsiteY2" fmla="*/ 432613 h 446239"/>
              <a:gd name="connsiteX3" fmla="*/ 1797892 w 4180787"/>
              <a:gd name="connsiteY3" fmla="*/ 446239 h 446239"/>
              <a:gd name="connsiteX4" fmla="*/ 0 w 4180787"/>
              <a:gd name="connsiteY4" fmla="*/ 432613 h 446239"/>
              <a:gd name="connsiteX5" fmla="*/ 0 w 4180787"/>
              <a:gd name="connsiteY5" fmla="*/ 0 h 446239"/>
              <a:gd name="connsiteX0" fmla="*/ 0 w 4180787"/>
              <a:gd name="connsiteY0" fmla="*/ 3102 h 449341"/>
              <a:gd name="connsiteX1" fmla="*/ 1774422 w 4180787"/>
              <a:gd name="connsiteY1" fmla="*/ 0 h 449341"/>
              <a:gd name="connsiteX2" fmla="*/ 4180787 w 4180787"/>
              <a:gd name="connsiteY2" fmla="*/ 3102 h 449341"/>
              <a:gd name="connsiteX3" fmla="*/ 4180787 w 4180787"/>
              <a:gd name="connsiteY3" fmla="*/ 435715 h 449341"/>
              <a:gd name="connsiteX4" fmla="*/ 1797892 w 4180787"/>
              <a:gd name="connsiteY4" fmla="*/ 449341 h 449341"/>
              <a:gd name="connsiteX5" fmla="*/ 0 w 4180787"/>
              <a:gd name="connsiteY5" fmla="*/ 435715 h 449341"/>
              <a:gd name="connsiteX6" fmla="*/ 0 w 4180787"/>
              <a:gd name="connsiteY6" fmla="*/ 3102 h 449341"/>
              <a:gd name="connsiteX0" fmla="*/ 0 w 4180787"/>
              <a:gd name="connsiteY0" fmla="*/ 0 h 446239"/>
              <a:gd name="connsiteX1" fmla="*/ 1791064 w 4180787"/>
              <a:gd name="connsiteY1" fmla="*/ 191058 h 446239"/>
              <a:gd name="connsiteX2" fmla="*/ 4180787 w 4180787"/>
              <a:gd name="connsiteY2" fmla="*/ 0 h 446239"/>
              <a:gd name="connsiteX3" fmla="*/ 4180787 w 4180787"/>
              <a:gd name="connsiteY3" fmla="*/ 432613 h 446239"/>
              <a:gd name="connsiteX4" fmla="*/ 1797892 w 4180787"/>
              <a:gd name="connsiteY4" fmla="*/ 446239 h 446239"/>
              <a:gd name="connsiteX5" fmla="*/ 0 w 4180787"/>
              <a:gd name="connsiteY5" fmla="*/ 432613 h 446239"/>
              <a:gd name="connsiteX6" fmla="*/ 0 w 4180787"/>
              <a:gd name="connsiteY6" fmla="*/ 0 h 446239"/>
              <a:gd name="connsiteX0" fmla="*/ 0 w 4180787"/>
              <a:gd name="connsiteY0" fmla="*/ 0 h 432613"/>
              <a:gd name="connsiteX1" fmla="*/ 1791064 w 4180787"/>
              <a:gd name="connsiteY1" fmla="*/ 19105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0 h 432613"/>
              <a:gd name="connsiteX1" fmla="*/ 1835870 w 4180787"/>
              <a:gd name="connsiteY1" fmla="*/ 187218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  <a:gd name="connsiteX0" fmla="*/ 0 w 4180787"/>
              <a:gd name="connsiteY0" fmla="*/ 4908 h 437521"/>
              <a:gd name="connsiteX1" fmla="*/ 1835870 w 4180787"/>
              <a:gd name="connsiteY1" fmla="*/ 192126 h 437521"/>
              <a:gd name="connsiteX2" fmla="*/ 4180787 w 4180787"/>
              <a:gd name="connsiteY2" fmla="*/ 4908 h 437521"/>
              <a:gd name="connsiteX3" fmla="*/ 4180787 w 4180787"/>
              <a:gd name="connsiteY3" fmla="*/ 437521 h 437521"/>
              <a:gd name="connsiteX4" fmla="*/ 1740284 w 4180787"/>
              <a:gd name="connsiteY4" fmla="*/ 305633 h 437521"/>
              <a:gd name="connsiteX5" fmla="*/ 0 w 4180787"/>
              <a:gd name="connsiteY5" fmla="*/ 437521 h 437521"/>
              <a:gd name="connsiteX6" fmla="*/ 0 w 4180787"/>
              <a:gd name="connsiteY6" fmla="*/ 4908 h 437521"/>
              <a:gd name="connsiteX0" fmla="*/ 0 w 4180787"/>
              <a:gd name="connsiteY0" fmla="*/ 4908 h 446252"/>
              <a:gd name="connsiteX1" fmla="*/ 1835870 w 4180787"/>
              <a:gd name="connsiteY1" fmla="*/ 192126 h 446252"/>
              <a:gd name="connsiteX2" fmla="*/ 4180787 w 4180787"/>
              <a:gd name="connsiteY2" fmla="*/ 4908 h 446252"/>
              <a:gd name="connsiteX3" fmla="*/ 4180787 w 4180787"/>
              <a:gd name="connsiteY3" fmla="*/ 437521 h 446252"/>
              <a:gd name="connsiteX4" fmla="*/ 1740284 w 4180787"/>
              <a:gd name="connsiteY4" fmla="*/ 305633 h 446252"/>
              <a:gd name="connsiteX5" fmla="*/ 0 w 4180787"/>
              <a:gd name="connsiteY5" fmla="*/ 437521 h 446252"/>
              <a:gd name="connsiteX6" fmla="*/ 0 w 4180787"/>
              <a:gd name="connsiteY6" fmla="*/ 4908 h 446252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45451"/>
              <a:gd name="connsiteX1" fmla="*/ 1779968 w 4180787"/>
              <a:gd name="connsiteY1" fmla="*/ 241252 h 445451"/>
              <a:gd name="connsiteX2" fmla="*/ 4180787 w 4180787"/>
              <a:gd name="connsiteY2" fmla="*/ 4107 h 445451"/>
              <a:gd name="connsiteX3" fmla="*/ 4180787 w 4180787"/>
              <a:gd name="connsiteY3" fmla="*/ 436720 h 445451"/>
              <a:gd name="connsiteX4" fmla="*/ 1740284 w 4180787"/>
              <a:gd name="connsiteY4" fmla="*/ 304832 h 445451"/>
              <a:gd name="connsiteX5" fmla="*/ 0 w 4180787"/>
              <a:gd name="connsiteY5" fmla="*/ 436720 h 445451"/>
              <a:gd name="connsiteX6" fmla="*/ 0 w 4180787"/>
              <a:gd name="connsiteY6" fmla="*/ 4107 h 445451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4107 h 436720"/>
              <a:gd name="connsiteX1" fmla="*/ 1779968 w 4180787"/>
              <a:gd name="connsiteY1" fmla="*/ 241252 h 436720"/>
              <a:gd name="connsiteX2" fmla="*/ 4180787 w 4180787"/>
              <a:gd name="connsiteY2" fmla="*/ 4107 h 436720"/>
              <a:gd name="connsiteX3" fmla="*/ 4180787 w 4180787"/>
              <a:gd name="connsiteY3" fmla="*/ 436720 h 436720"/>
              <a:gd name="connsiteX4" fmla="*/ 1740284 w 4180787"/>
              <a:gd name="connsiteY4" fmla="*/ 304832 h 436720"/>
              <a:gd name="connsiteX5" fmla="*/ 0 w 4180787"/>
              <a:gd name="connsiteY5" fmla="*/ 436720 h 436720"/>
              <a:gd name="connsiteX6" fmla="*/ 0 w 4180787"/>
              <a:gd name="connsiteY6" fmla="*/ 4107 h 436720"/>
              <a:gd name="connsiteX0" fmla="*/ 0 w 4180787"/>
              <a:gd name="connsiteY0" fmla="*/ 0 h 432613"/>
              <a:gd name="connsiteX1" fmla="*/ 1779968 w 4180787"/>
              <a:gd name="connsiteY1" fmla="*/ 237145 h 432613"/>
              <a:gd name="connsiteX2" fmla="*/ 4180787 w 4180787"/>
              <a:gd name="connsiteY2" fmla="*/ 0 h 432613"/>
              <a:gd name="connsiteX3" fmla="*/ 4180787 w 4180787"/>
              <a:gd name="connsiteY3" fmla="*/ 432613 h 432613"/>
              <a:gd name="connsiteX4" fmla="*/ 1740284 w 4180787"/>
              <a:gd name="connsiteY4" fmla="*/ 300725 h 432613"/>
              <a:gd name="connsiteX5" fmla="*/ 0 w 4180787"/>
              <a:gd name="connsiteY5" fmla="*/ 432613 h 432613"/>
              <a:gd name="connsiteX6" fmla="*/ 0 w 4180787"/>
              <a:gd name="connsiteY6" fmla="*/ 0 h 4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0787" h="432613">
                <a:moveTo>
                  <a:pt x="0" y="0"/>
                </a:moveTo>
                <a:cubicBezTo>
                  <a:pt x="455759" y="126804"/>
                  <a:pt x="1083170" y="237145"/>
                  <a:pt x="1779968" y="237145"/>
                </a:cubicBezTo>
                <a:cubicBezTo>
                  <a:pt x="2476766" y="237145"/>
                  <a:pt x="3713158" y="116136"/>
                  <a:pt x="4180787" y="0"/>
                </a:cubicBezTo>
                <a:lnTo>
                  <a:pt x="4180787" y="432613"/>
                </a:lnTo>
                <a:cubicBezTo>
                  <a:pt x="3758675" y="303509"/>
                  <a:pt x="2437082" y="300725"/>
                  <a:pt x="1740284" y="300725"/>
                </a:cubicBezTo>
                <a:cubicBezTo>
                  <a:pt x="1043486" y="300725"/>
                  <a:pt x="357043" y="386721"/>
                  <a:pt x="0" y="43261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>
            <a:outerShdw blurRad="190500" dist="635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6423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953" ker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044518" y="1627122"/>
            <a:ext cx="790560" cy="803909"/>
            <a:chOff x="1101935" y="1054869"/>
            <a:chExt cx="1369556" cy="1392682"/>
          </a:xfrm>
        </p:grpSpPr>
        <p:sp>
          <p:nvSpPr>
            <p:cNvPr id="54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5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245348" y="1778938"/>
            <a:ext cx="1260224" cy="1281504"/>
            <a:chOff x="1101935" y="1054869"/>
            <a:chExt cx="1369556" cy="1392682"/>
          </a:xfrm>
        </p:grpSpPr>
        <p:sp>
          <p:nvSpPr>
            <p:cNvPr id="69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0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416458" y="3070786"/>
            <a:ext cx="1304827" cy="1326858"/>
            <a:chOff x="1101935" y="1054869"/>
            <a:chExt cx="1369556" cy="1392682"/>
          </a:xfrm>
        </p:grpSpPr>
        <p:sp>
          <p:nvSpPr>
            <p:cNvPr id="72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3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753902" y="3779635"/>
            <a:ext cx="746258" cy="758858"/>
            <a:chOff x="1101935" y="1054869"/>
            <a:chExt cx="1369556" cy="1392682"/>
          </a:xfrm>
        </p:grpSpPr>
        <p:sp>
          <p:nvSpPr>
            <p:cNvPr id="75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6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725328" y="4808208"/>
            <a:ext cx="746258" cy="758858"/>
            <a:chOff x="1101935" y="1054869"/>
            <a:chExt cx="1369556" cy="1392682"/>
          </a:xfrm>
        </p:grpSpPr>
        <p:sp>
          <p:nvSpPr>
            <p:cNvPr id="7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8CC94C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8CC94C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8230433" y="4986112"/>
            <a:ext cx="973842" cy="990286"/>
            <a:chOff x="1101935" y="1054869"/>
            <a:chExt cx="1369556" cy="1392682"/>
          </a:xfrm>
        </p:grpSpPr>
        <p:sp>
          <p:nvSpPr>
            <p:cNvPr id="8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23" tIns="48212" rIns="96423" bIns="482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23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8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8" name="TextBox 171"/>
          <p:cNvSpPr txBox="1"/>
          <p:nvPr/>
        </p:nvSpPr>
        <p:spPr>
          <a:xfrm>
            <a:off x="9415622" y="5128493"/>
            <a:ext cx="2793445" cy="1358871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订单支付过程意外断网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坐地铁或是高铁 信号不稳定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en-US" altLang="zh-CN" sz="105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Wifi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或是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4G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因欠费或是路由器故障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c.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出行在外，信号不好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。突然来电话</a:t>
            </a:r>
            <a:endParaRPr lang="en-US" altLang="zh-CN" sz="105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05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。。。。。。</a:t>
            </a:r>
            <a:endParaRPr lang="en-US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TextBox 171"/>
          <p:cNvSpPr txBox="1"/>
          <p:nvPr/>
        </p:nvSpPr>
        <p:spPr>
          <a:xfrm>
            <a:off x="7630854" y="3905222"/>
            <a:ext cx="4271129" cy="497418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050" dirty="0" smtClean="0"/>
              <a:t>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finishTransaction</a:t>
            </a:r>
            <a:r>
              <a:rPr lang="en-US" altLang="zh-CN" sz="1050" dirty="0"/>
              <a:t>: transaction</a:t>
            </a:r>
            <a:r>
              <a:rPr lang="en-US" altLang="zh-CN" sz="1050" dirty="0" smtClean="0"/>
              <a:t>];</a:t>
            </a:r>
            <a:r>
              <a:rPr lang="zh-CN" altLang="en-US" sz="105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调用时机（服务器返回结果后）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171"/>
          <p:cNvSpPr txBox="1"/>
          <p:nvPr/>
        </p:nvSpPr>
        <p:spPr>
          <a:xfrm>
            <a:off x="8588797" y="2024107"/>
            <a:ext cx="4033266" cy="1778025"/>
          </a:xfrm>
          <a:prstGeom prst="rect">
            <a:avLst/>
          </a:prstGeom>
          <a:noFill/>
        </p:spPr>
        <p:txBody>
          <a:bodyPr wrap="square" lIns="96431" tIns="48215" rIns="96431" bIns="482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 smtClean="0"/>
              <a:t>1.[[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添加侦听的时机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</a:t>
            </a:r>
            <a:r>
              <a:rPr lang="en-US" altLang="zh-CN" sz="1050" dirty="0"/>
              <a:t> 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 smtClean="0"/>
              <a:t>canMakePayments</a:t>
            </a:r>
            <a:r>
              <a:rPr lang="en-US" altLang="zh-CN" sz="1050" dirty="0" smtClean="0"/>
              <a:t>]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判断一下用户是否关闭了支付</a:t>
            </a:r>
            <a:endParaRPr lang="en-US" altLang="zh-CN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</a:t>
            </a:r>
            <a:r>
              <a:rPr lang="en-US" altLang="zh-CN" sz="1050" dirty="0"/>
              <a:t> [[</a:t>
            </a:r>
            <a:r>
              <a:rPr lang="en-US" altLang="zh-CN" sz="1050" dirty="0" err="1"/>
              <a:t>SKPaymentQueue</a:t>
            </a:r>
            <a:r>
              <a:rPr lang="en-US" altLang="zh-CN" sz="1050" dirty="0"/>
              <a:t> </a:t>
            </a:r>
            <a:r>
              <a:rPr lang="en-US" altLang="zh-CN" sz="1050" dirty="0" err="1"/>
              <a:t>defaultQueue</a:t>
            </a:r>
            <a:r>
              <a:rPr lang="en-US" altLang="zh-CN" sz="1050" dirty="0"/>
              <a:t>] </a:t>
            </a:r>
            <a:r>
              <a:rPr lang="en-US" altLang="zh-CN" sz="1050" dirty="0" err="1"/>
              <a:t>addTransactionObserver:self</a:t>
            </a:r>
            <a:r>
              <a:rPr lang="en-US" altLang="zh-CN" sz="1050" dirty="0" smtClean="0"/>
              <a:t>];</a:t>
            </a: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里面要移除侦听，不然会有低概率</a:t>
            </a:r>
            <a:r>
              <a: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crash</a:t>
            </a:r>
            <a:endParaRPr lang="en-GB" altLang="zh-CN" sz="105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508027" y="695935"/>
            <a:ext cx="3601868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8CC94C"/>
                </a:solidFill>
                <a:latin typeface="+mj-lt"/>
                <a:ea typeface="微软雅黑" panose="020B0503020204020204" pitchFamily="34" charset="-122"/>
              </a:rPr>
              <a:t>拥有服务器的应用 或 游戏</a:t>
            </a:r>
            <a:endParaRPr lang="zh-CN" altLang="en-US" sz="2000" b="1" dirty="0">
              <a:solidFill>
                <a:srgbClr val="8CC94C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4" y="-15763"/>
            <a:ext cx="5339082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8" grpId="0"/>
      <p:bldP spid="32" grpId="0"/>
      <p:bldP spid="36" grpId="0"/>
      <p:bldP spid="46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35"/>
          <p:cNvSpPr>
            <a:spLocks/>
          </p:cNvSpPr>
          <p:nvPr/>
        </p:nvSpPr>
        <p:spPr bwMode="auto">
          <a:xfrm flipV="1">
            <a:off x="3699396" y="2860727"/>
            <a:ext cx="520336" cy="488802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Freeform 27"/>
          <p:cNvSpPr>
            <a:spLocks/>
          </p:cNvSpPr>
          <p:nvPr/>
        </p:nvSpPr>
        <p:spPr bwMode="auto">
          <a:xfrm flipV="1">
            <a:off x="3864799" y="3105128"/>
            <a:ext cx="2403008" cy="1426984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Freeform 27"/>
          <p:cNvSpPr>
            <a:spLocks/>
          </p:cNvSpPr>
          <p:nvPr/>
        </p:nvSpPr>
        <p:spPr bwMode="auto">
          <a:xfrm flipH="1">
            <a:off x="6514568" y="3149643"/>
            <a:ext cx="2333031" cy="1385429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8CC94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Freeform 35"/>
          <p:cNvSpPr>
            <a:spLocks/>
          </p:cNvSpPr>
          <p:nvPr/>
        </p:nvSpPr>
        <p:spPr bwMode="auto">
          <a:xfrm flipH="1">
            <a:off x="8515012" y="4327014"/>
            <a:ext cx="505184" cy="474568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Freeform 27"/>
          <p:cNvSpPr>
            <a:spLocks/>
          </p:cNvSpPr>
          <p:nvPr/>
        </p:nvSpPr>
        <p:spPr bwMode="auto">
          <a:xfrm rot="16200000" flipH="1">
            <a:off x="5269476" y="1748435"/>
            <a:ext cx="2319652" cy="1377483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Freeform 35"/>
          <p:cNvSpPr>
            <a:spLocks/>
          </p:cNvSpPr>
          <p:nvPr/>
        </p:nvSpPr>
        <p:spPr bwMode="auto">
          <a:xfrm rot="5400000" flipH="1">
            <a:off x="5465575" y="6127977"/>
            <a:ext cx="511148" cy="480171"/>
          </a:xfrm>
          <a:custGeom>
            <a:avLst/>
            <a:gdLst>
              <a:gd name="T0" fmla="*/ 137 w 137"/>
              <a:gd name="T1" fmla="*/ 0 h 128"/>
              <a:gd name="T2" fmla="*/ 1 w 137"/>
              <a:gd name="T3" fmla="*/ 128 h 128"/>
              <a:gd name="T4" fmla="*/ 30 w 137"/>
              <a:gd name="T5" fmla="*/ 48 h 128"/>
              <a:gd name="T6" fmla="*/ 30 w 137"/>
              <a:gd name="T7" fmla="*/ 48 h 128"/>
              <a:gd name="T8" fmla="*/ 30 w 137"/>
              <a:gd name="T9" fmla="*/ 48 h 128"/>
              <a:gd name="T10" fmla="*/ 47 w 137"/>
              <a:gd name="T11" fmla="*/ 31 h 128"/>
              <a:gd name="T12" fmla="*/ 114 w 137"/>
              <a:gd name="T13" fmla="*/ 2 h 128"/>
              <a:gd name="T14" fmla="*/ 137 w 137"/>
              <a:gd name="T1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128">
                <a:moveTo>
                  <a:pt x="137" y="0"/>
                </a:moveTo>
                <a:cubicBezTo>
                  <a:pt x="1" y="128"/>
                  <a:pt x="1" y="128"/>
                  <a:pt x="1" y="128"/>
                </a:cubicBezTo>
                <a:cubicBezTo>
                  <a:pt x="1" y="128"/>
                  <a:pt x="0" y="84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35" y="42"/>
                  <a:pt x="40" y="36"/>
                  <a:pt x="47" y="31"/>
                </a:cubicBezTo>
                <a:cubicBezTo>
                  <a:pt x="63" y="18"/>
                  <a:pt x="85" y="7"/>
                  <a:pt x="114" y="2"/>
                </a:cubicBezTo>
                <a:cubicBezTo>
                  <a:pt x="121" y="1"/>
                  <a:pt x="129" y="0"/>
                  <a:pt x="137" y="0"/>
                </a:cubicBezTo>
                <a:close/>
              </a:path>
            </a:pathLst>
          </a:custGeom>
          <a:gradFill>
            <a:gsLst>
              <a:gs pos="0">
                <a:schemeClr val="bg1">
                  <a:shade val="30000"/>
                  <a:satMod val="115000"/>
                  <a:lumMod val="76000"/>
                  <a:lumOff val="24000"/>
                  <a:alpha val="76000"/>
                </a:schemeClr>
              </a:gs>
              <a:gs pos="59000">
                <a:schemeClr val="bg1">
                  <a:alpha val="73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27"/>
          <p:cNvSpPr>
            <a:spLocks/>
          </p:cNvSpPr>
          <p:nvPr/>
        </p:nvSpPr>
        <p:spPr bwMode="auto">
          <a:xfrm rot="5400000" flipH="1">
            <a:off x="5241756" y="4577805"/>
            <a:ext cx="2360575" cy="1401785"/>
          </a:xfrm>
          <a:custGeom>
            <a:avLst/>
            <a:gdLst>
              <a:gd name="T0" fmla="*/ 462 w 642"/>
              <a:gd name="T1" fmla="*/ 6 h 380"/>
              <a:gd name="T2" fmla="*/ 637 w 642"/>
              <a:gd name="T3" fmla="*/ 180 h 380"/>
              <a:gd name="T4" fmla="*/ 637 w 642"/>
              <a:gd name="T5" fmla="*/ 200 h 380"/>
              <a:gd name="T6" fmla="*/ 462 w 642"/>
              <a:gd name="T7" fmla="*/ 375 h 380"/>
              <a:gd name="T8" fmla="*/ 442 w 642"/>
              <a:gd name="T9" fmla="*/ 375 h 380"/>
              <a:gd name="T10" fmla="*/ 442 w 642"/>
              <a:gd name="T11" fmla="*/ 322 h 380"/>
              <a:gd name="T12" fmla="*/ 95 w 642"/>
              <a:gd name="T13" fmla="*/ 322 h 380"/>
              <a:gd name="T14" fmla="*/ 68 w 642"/>
              <a:gd name="T15" fmla="*/ 324 h 380"/>
              <a:gd name="T16" fmla="*/ 0 w 642"/>
              <a:gd name="T17" fmla="*/ 353 h 380"/>
              <a:gd name="T18" fmla="*/ 265 w 642"/>
              <a:gd name="T19" fmla="*/ 88 h 380"/>
              <a:gd name="T20" fmla="*/ 369 w 642"/>
              <a:gd name="T21" fmla="*/ 56 h 380"/>
              <a:gd name="T22" fmla="*/ 442 w 642"/>
              <a:gd name="T23" fmla="*/ 56 h 380"/>
              <a:gd name="T24" fmla="*/ 442 w 642"/>
              <a:gd name="T25" fmla="*/ 6 h 380"/>
              <a:gd name="T26" fmla="*/ 462 w 642"/>
              <a:gd name="T27" fmla="*/ 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2" h="380">
                <a:moveTo>
                  <a:pt x="462" y="6"/>
                </a:moveTo>
                <a:cubicBezTo>
                  <a:pt x="637" y="180"/>
                  <a:pt x="637" y="180"/>
                  <a:pt x="637" y="180"/>
                </a:cubicBezTo>
                <a:cubicBezTo>
                  <a:pt x="642" y="186"/>
                  <a:pt x="642" y="195"/>
                  <a:pt x="637" y="200"/>
                </a:cubicBezTo>
                <a:cubicBezTo>
                  <a:pt x="462" y="375"/>
                  <a:pt x="462" y="375"/>
                  <a:pt x="462" y="375"/>
                </a:cubicBezTo>
                <a:cubicBezTo>
                  <a:pt x="457" y="380"/>
                  <a:pt x="448" y="380"/>
                  <a:pt x="442" y="375"/>
                </a:cubicBezTo>
                <a:cubicBezTo>
                  <a:pt x="442" y="322"/>
                  <a:pt x="442" y="322"/>
                  <a:pt x="442" y="322"/>
                </a:cubicBezTo>
                <a:cubicBezTo>
                  <a:pt x="95" y="322"/>
                  <a:pt x="95" y="322"/>
                  <a:pt x="95" y="322"/>
                </a:cubicBezTo>
                <a:cubicBezTo>
                  <a:pt x="95" y="322"/>
                  <a:pt x="84" y="321"/>
                  <a:pt x="68" y="324"/>
                </a:cubicBezTo>
                <a:cubicBezTo>
                  <a:pt x="38" y="329"/>
                  <a:pt x="16" y="340"/>
                  <a:pt x="0" y="353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88"/>
                  <a:pt x="295" y="52"/>
                  <a:pt x="369" y="56"/>
                </a:cubicBezTo>
                <a:cubicBezTo>
                  <a:pt x="442" y="56"/>
                  <a:pt x="442" y="56"/>
                  <a:pt x="442" y="56"/>
                </a:cubicBezTo>
                <a:cubicBezTo>
                  <a:pt x="442" y="6"/>
                  <a:pt x="442" y="6"/>
                  <a:pt x="442" y="6"/>
                </a:cubicBezTo>
                <a:cubicBezTo>
                  <a:pt x="448" y="0"/>
                  <a:pt x="457" y="0"/>
                  <a:pt x="462" y="6"/>
                </a:cubicBezTo>
                <a:close/>
              </a:path>
            </a:pathLst>
          </a:custGeom>
          <a:solidFill>
            <a:srgbClr val="10813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6429" tIns="48214" rIns="96429" bIns="482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60"/>
          <p:cNvSpPr txBox="1"/>
          <p:nvPr/>
        </p:nvSpPr>
        <p:spPr>
          <a:xfrm>
            <a:off x="6042211" y="2587389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61"/>
          <p:cNvSpPr txBox="1"/>
          <p:nvPr/>
        </p:nvSpPr>
        <p:spPr>
          <a:xfrm>
            <a:off x="6068571" y="4621038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文本框 62"/>
          <p:cNvSpPr txBox="1"/>
          <p:nvPr/>
        </p:nvSpPr>
        <p:spPr>
          <a:xfrm>
            <a:off x="4979099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63"/>
          <p:cNvSpPr txBox="1"/>
          <p:nvPr/>
        </p:nvSpPr>
        <p:spPr>
          <a:xfrm>
            <a:off x="6802413" y="3508940"/>
            <a:ext cx="784189" cy="67666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540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粗倩" panose="03000509000000000000" pitchFamily="65" charset="-122"/>
                <a:ea typeface="迷你简粗倩" panose="03000509000000000000" pitchFamily="65" charset="-122"/>
              </a:defRPr>
            </a:lvl1pPr>
          </a:lstStyle>
          <a:p>
            <a:r>
              <a:rPr lang="en-US" altLang="zh-CN" sz="3797" dirty="0"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797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文本框 49"/>
          <p:cNvSpPr txBox="1"/>
          <p:nvPr/>
        </p:nvSpPr>
        <p:spPr>
          <a:xfrm>
            <a:off x="8312283" y="1229984"/>
            <a:ext cx="2715553" cy="46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订单信息本地化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337618" y="1698461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可以把意外的订单信息写到本地，下次启动或是有网，请求服务器验证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文本框 49"/>
          <p:cNvSpPr txBox="1"/>
          <p:nvPr/>
        </p:nvSpPr>
        <p:spPr>
          <a:xfrm>
            <a:off x="8337618" y="4817999"/>
            <a:ext cx="2117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服务器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log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62952" y="5286477"/>
            <a:ext cx="2690219" cy="5124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每一步的操作即使存到服务器端，发现问题继续定位，修复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9" name="文本框 49"/>
          <p:cNvSpPr txBox="1"/>
          <p:nvPr/>
        </p:nvSpPr>
        <p:spPr>
          <a:xfrm>
            <a:off x="236687" y="4621039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SKPaymentTransactionObserver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37727" y="5203427"/>
            <a:ext cx="3282005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要在应用启动时候侦听，在</a:t>
            </a:r>
            <a:r>
              <a:rPr lang="en-US" altLang="zh-CN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dealloc</a:t>
            </a: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时候要移除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1" name="文本框 49"/>
          <p:cNvSpPr txBox="1"/>
          <p:nvPr/>
        </p:nvSpPr>
        <p:spPr>
          <a:xfrm>
            <a:off x="1244799" y="1698462"/>
            <a:ext cx="251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3-5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次断网请求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37727" y="2257580"/>
            <a:ext cx="2813367" cy="3023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这个机制一定要做</a:t>
            </a:r>
            <a:endParaRPr lang="en-GB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3716" y="238969"/>
            <a:ext cx="2031325" cy="369332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108136"/>
                </a:solidFill>
                <a:latin typeface="+mj-lt"/>
                <a:ea typeface="微软雅黑" panose="020B0503020204020204" pitchFamily="34" charset="-122"/>
              </a:rPr>
              <a:t>解决意外断网订单</a:t>
            </a:r>
            <a:endParaRPr lang="zh-CN" altLang="en-US" dirty="0">
              <a:solidFill>
                <a:srgbClr val="108136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5961323" y="-15762"/>
            <a:ext cx="936104" cy="238969"/>
          </a:xfrm>
          <a:prstGeom prst="triangle">
            <a:avLst/>
          </a:prstGeom>
          <a:solidFill>
            <a:srgbClr val="108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900"/>
                            </p:stCondLst>
                            <p:childTnLst>
                              <p:par>
                                <p:cTn id="4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4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9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400"/>
                            </p:stCondLst>
                            <p:childTnLst>
                              <p:par>
                                <p:cTn id="6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9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4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9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4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9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4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30" grpId="0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338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935</Words>
  <Application>Microsoft Macintosh PowerPoint</Application>
  <PresentationFormat>自定义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Adobe Naskh Medium</vt:lpstr>
      <vt:lpstr>Calibri</vt:lpstr>
      <vt:lpstr>Franklin Gothic Book</vt:lpstr>
      <vt:lpstr>Impact</vt:lpstr>
      <vt:lpstr>Malgun Gothic</vt:lpstr>
      <vt:lpstr>Microsoft YaHei</vt:lpstr>
      <vt:lpstr>Segoe UI Emoji</vt:lpstr>
      <vt:lpstr>STKaiti</vt:lpstr>
      <vt:lpstr>等线</vt:lpstr>
      <vt:lpstr>等线 Light</vt:lpstr>
      <vt:lpstr>方正超粗黑简体</vt:lpstr>
      <vt:lpstr>宋体</vt:lpstr>
      <vt:lpstr>微软雅黑</vt:lpstr>
      <vt:lpstr>叶根友毛笔行书2.0版</vt:lpstr>
      <vt:lpstr>Arial</vt:lpstr>
      <vt:lpstr>Arial</vt:lpstr>
      <vt:lpstr>第一PPT，www.1ppt.com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/>
  <cp:keywords>第一PPT模板网：www.1ppt.com</cp:keywords>
  <cp:lastModifiedBy/>
  <cp:revision>1</cp:revision>
  <dcterms:created xsi:type="dcterms:W3CDTF">2016-09-18T14:45:55Z</dcterms:created>
  <dcterms:modified xsi:type="dcterms:W3CDTF">2017-07-27T12:17:27Z</dcterms:modified>
</cp:coreProperties>
</file>