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57" r:id="rId3"/>
    <p:sldId id="296" r:id="rId4"/>
    <p:sldId id="301" r:id="rId5"/>
    <p:sldId id="298" r:id="rId6"/>
    <p:sldId id="302" r:id="rId7"/>
    <p:sldId id="303" r:id="rId8"/>
    <p:sldId id="299" r:id="rId9"/>
    <p:sldId id="285" r:id="rId10"/>
    <p:sldId id="267" r:id="rId11"/>
    <p:sldId id="293" r:id="rId12"/>
    <p:sldId id="294" r:id="rId13"/>
    <p:sldId id="295" r:id="rId14"/>
    <p:sldId id="288" r:id="rId15"/>
    <p:sldId id="289" r:id="rId16"/>
    <p:sldId id="304" r:id="rId17"/>
    <p:sldId id="308" r:id="rId18"/>
    <p:sldId id="290" r:id="rId19"/>
    <p:sldId id="292" r:id="rId20"/>
    <p:sldId id="307" r:id="rId21"/>
    <p:sldId id="305" r:id="rId22"/>
    <p:sldId id="306" r:id="rId23"/>
    <p:sldId id="309" r:id="rId24"/>
    <p:sldId id="310" r:id="rId25"/>
    <p:sldId id="312" r:id="rId26"/>
    <p:sldId id="311" r:id="rId27"/>
    <p:sldId id="313" r:id="rId28"/>
    <p:sldId id="314" r:id="rId29"/>
    <p:sldId id="315" r:id="rId30"/>
    <p:sldId id="316" r:id="rId31"/>
    <p:sldId id="287" r:id="rId32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063"/>
    <a:srgbClr val="F7AC12"/>
    <a:srgbClr val="A5C067"/>
    <a:srgbClr val="3194C6"/>
    <a:srgbClr val="FFFFFF"/>
    <a:srgbClr val="03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0"/>
  </p:normalViewPr>
  <p:slideViewPr>
    <p:cSldViewPr>
      <p:cViewPr varScale="1">
        <p:scale>
          <a:sx n="125" d="100"/>
          <a:sy n="125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/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76494"/>
            <a:ext cx="5657850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3600" b="1" dirty="0">
                <a:solidFill>
                  <a:schemeClr val="bg1"/>
                </a:solidFill>
                <a:latin typeface="微软雅黑"/>
                <a:ea typeface="微软雅黑"/>
              </a:rPr>
              <a:t>AED Final Project</a:t>
            </a:r>
            <a:endParaRPr lang="zh-CN" altLang="en-US" sz="36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21" name="椭圆 33"/>
          <p:cNvSpPr>
            <a:spLocks noChangeArrowheads="1"/>
          </p:cNvSpPr>
          <p:nvPr/>
        </p:nvSpPr>
        <p:spPr bwMode="auto">
          <a:xfrm>
            <a:off x="287338" y="267495"/>
            <a:ext cx="2340446" cy="576064"/>
          </a:xfrm>
          <a:prstGeom prst="roundRect">
            <a:avLst/>
          </a:prstGeom>
          <a:solidFill>
            <a:srgbClr val="FFFFFF">
              <a:alpha val="32156"/>
            </a:srgbClr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kern="0" dirty="0">
                <a:solidFill>
                  <a:srgbClr val="FFFFFF"/>
                </a:solidFill>
                <a:ea typeface="微软雅黑"/>
              </a:rPr>
              <a:t>Team </a:t>
            </a:r>
            <a:r>
              <a:rPr lang="en-US" altLang="zh-CN" sz="2800" kern="0" dirty="0" err="1">
                <a:solidFill>
                  <a:srgbClr val="FFFFFF"/>
                </a:solidFill>
                <a:ea typeface="微软雅黑"/>
              </a:rPr>
              <a:t>rzz</a:t>
            </a:r>
            <a:endParaRPr lang="zh-CN" altLang="en-US" sz="2800" kern="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40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355970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4748317" cy="9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ECO</a:t>
            </a:r>
            <a:r>
              <a:rPr kumimoji="1" lang="zh-TW" altLang="en-US" sz="2800" dirty="0">
                <a:solidFill>
                  <a:schemeClr val="bg1"/>
                </a:solidFill>
              </a:rPr>
              <a:t>  </a:t>
            </a:r>
            <a:r>
              <a:rPr kumimoji="1" lang="en-US" altLang="zh-TW" sz="2800" dirty="0">
                <a:solidFill>
                  <a:schemeClr val="bg1"/>
                </a:solidFill>
              </a:rPr>
              <a:t>SYSTEM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76" y="932650"/>
            <a:ext cx="6651848" cy="37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5724122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6012155" cy="13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Enterprise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Manufacturing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8" y="987574"/>
            <a:ext cx="7676103" cy="36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5724122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6012155" cy="18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Enterprise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Shipping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0" y="925644"/>
            <a:ext cx="7317060" cy="38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5724122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6012155" cy="18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Enterprise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Export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86" y="1043367"/>
            <a:ext cx="7156028" cy="36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4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Use cases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5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Use Cases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004" y="1245108"/>
            <a:ext cx="1433039" cy="2551346"/>
            <a:chOff x="393001" y="1312561"/>
            <a:chExt cx="1433039" cy="2192715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393001" y="2361509"/>
              <a:ext cx="1433039" cy="399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Administrator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703"/>
            <p:cNvSpPr/>
            <p:nvPr/>
          </p:nvSpPr>
          <p:spPr>
            <a:xfrm>
              <a:off x="468137" y="3187859"/>
              <a:ext cx="1294629" cy="317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Manage whole System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2905" y="1245108"/>
            <a:ext cx="1647927" cy="2734943"/>
            <a:chOff x="2012901" y="1312561"/>
            <a:chExt cx="1647927" cy="2350568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012901" y="2349806"/>
              <a:ext cx="1647927" cy="6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Manufacturing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Company 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210577" y="3186991"/>
              <a:ext cx="1294629" cy="47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Manufacture and list products</a:t>
              </a: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 to be sold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28788" y="1245109"/>
            <a:ext cx="1435299" cy="2741179"/>
            <a:chOff x="3928788" y="1312561"/>
            <a:chExt cx="1435299" cy="2322233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8" y="2361509"/>
              <a:ext cx="1435299" cy="744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Transport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Company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928788" y="3165466"/>
              <a:ext cx="1435299" cy="4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Set and list routes to transport products 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91557" y="1245109"/>
            <a:ext cx="1435299" cy="2550275"/>
            <a:chOff x="5691553" y="1312561"/>
            <a:chExt cx="1435299" cy="2160506"/>
          </a:xfrm>
        </p:grpSpPr>
        <p:grpSp>
          <p:nvGrpSpPr>
            <p:cNvPr id="103" name="Group 8733"/>
            <p:cNvGrpSpPr/>
            <p:nvPr/>
          </p:nvGrpSpPr>
          <p:grpSpPr>
            <a:xfrm>
              <a:off x="5910263" y="1487844"/>
              <a:ext cx="787402" cy="787402"/>
              <a:chOff x="0" y="0"/>
              <a:chExt cx="787400" cy="787400"/>
            </a:xfrm>
          </p:grpSpPr>
          <p:grpSp>
            <p:nvGrpSpPr>
              <p:cNvPr id="108" name="Group 8731"/>
              <p:cNvGrpSpPr/>
              <p:nvPr/>
            </p:nvGrpSpPr>
            <p:grpSpPr>
              <a:xfrm>
                <a:off x="232046" y="230100"/>
                <a:ext cx="310611" cy="308495"/>
                <a:chOff x="0" y="0"/>
                <a:chExt cx="310610" cy="308493"/>
              </a:xfrm>
            </p:grpSpPr>
            <p:sp>
              <p:nvSpPr>
                <p:cNvPr id="110" name="Shape 8729"/>
                <p:cNvSpPr/>
                <p:nvPr/>
              </p:nvSpPr>
              <p:spPr>
                <a:xfrm>
                  <a:off x="-1" y="198124"/>
                  <a:ext cx="109627" cy="1103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093" y="8514"/>
                      </a:moveTo>
                      <a:cubicBezTo>
                        <a:pt x="4628" y="10540"/>
                        <a:pt x="3309" y="14706"/>
                        <a:pt x="0" y="18328"/>
                      </a:cubicBezTo>
                      <a:lnTo>
                        <a:pt x="3281" y="21600"/>
                      </a:lnTo>
                      <a:cubicBezTo>
                        <a:pt x="6860" y="18344"/>
                        <a:pt x="10975" y="17015"/>
                        <a:pt x="13037" y="18447"/>
                      </a:cubicBezTo>
                      <a:lnTo>
                        <a:pt x="21600" y="6893"/>
                      </a:lnTo>
                      <a:lnTo>
                        <a:pt x="14691" y="0"/>
                      </a:lnTo>
                      <a:lnTo>
                        <a:pt x="3093" y="8514"/>
                      </a:lnTo>
                      <a:close/>
                      <a:moveTo>
                        <a:pt x="9876" y="14477"/>
                      </a:moveTo>
                      <a:cubicBezTo>
                        <a:pt x="9122" y="15231"/>
                        <a:pt x="7895" y="15231"/>
                        <a:pt x="7140" y="14477"/>
                      </a:cubicBezTo>
                      <a:cubicBezTo>
                        <a:pt x="6386" y="13724"/>
                        <a:pt x="6386" y="12502"/>
                        <a:pt x="7140" y="11749"/>
                      </a:cubicBezTo>
                      <a:cubicBezTo>
                        <a:pt x="7895" y="10995"/>
                        <a:pt x="9122" y="10995"/>
                        <a:pt x="9876" y="11750"/>
                      </a:cubicBezTo>
                      <a:cubicBezTo>
                        <a:pt x="10630" y="12502"/>
                        <a:pt x="10630" y="13724"/>
                        <a:pt x="9876" y="14477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11" name="Shape 8730"/>
                <p:cNvSpPr/>
                <p:nvPr/>
              </p:nvSpPr>
              <p:spPr>
                <a:xfrm>
                  <a:off x="77382" y="-1"/>
                  <a:ext cx="233229" cy="233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39" h="21340" extrusionOk="0">
                      <a:moveTo>
                        <a:pt x="20558" y="780"/>
                      </a:moveTo>
                      <a:cubicBezTo>
                        <a:pt x="19516" y="-260"/>
                        <a:pt x="17828" y="-260"/>
                        <a:pt x="16786" y="780"/>
                      </a:cubicBezTo>
                      <a:lnTo>
                        <a:pt x="5149" y="12398"/>
                      </a:lnTo>
                      <a:lnTo>
                        <a:pt x="4701" y="11951"/>
                      </a:lnTo>
                      <a:lnTo>
                        <a:pt x="0" y="16646"/>
                      </a:lnTo>
                      <a:lnTo>
                        <a:pt x="4701" y="21340"/>
                      </a:lnTo>
                      <a:lnTo>
                        <a:pt x="9403" y="16645"/>
                      </a:lnTo>
                      <a:lnTo>
                        <a:pt x="8921" y="16164"/>
                      </a:lnTo>
                      <a:lnTo>
                        <a:pt x="20557" y="4546"/>
                      </a:lnTo>
                      <a:cubicBezTo>
                        <a:pt x="21600" y="3506"/>
                        <a:pt x="21600" y="1820"/>
                        <a:pt x="20558" y="780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09" name="Shape 873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A5C06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04" name="Shape 8734"/>
            <p:cNvSpPr/>
            <p:nvPr/>
          </p:nvSpPr>
          <p:spPr>
            <a:xfrm>
              <a:off x="5691710" y="2361509"/>
              <a:ext cx="1277940" cy="744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Export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Company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105" name="Shape 8735"/>
            <p:cNvSpPr/>
            <p:nvPr/>
          </p:nvSpPr>
          <p:spPr>
            <a:xfrm>
              <a:off x="5691553" y="3160182"/>
              <a:ext cx="1435299" cy="312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Manage three departments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6" name="Shape 8736"/>
            <p:cNvSpPr/>
            <p:nvPr/>
          </p:nvSpPr>
          <p:spPr>
            <a:xfrm>
              <a:off x="6427523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A5C067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107" name="Shape 8737"/>
            <p:cNvSpPr/>
            <p:nvPr/>
          </p:nvSpPr>
          <p:spPr>
            <a:xfrm>
              <a:off x="642117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04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39177" y="1245108"/>
            <a:ext cx="1435299" cy="2734943"/>
            <a:chOff x="7339173" y="1312561"/>
            <a:chExt cx="1435299" cy="2316951"/>
          </a:xfrm>
        </p:grpSpPr>
        <p:grpSp>
          <p:nvGrpSpPr>
            <p:cNvPr id="113" name="Group 8743"/>
            <p:cNvGrpSpPr/>
            <p:nvPr/>
          </p:nvGrpSpPr>
          <p:grpSpPr>
            <a:xfrm>
              <a:off x="7643813" y="1487844"/>
              <a:ext cx="787402" cy="787402"/>
              <a:chOff x="0" y="0"/>
              <a:chExt cx="787400" cy="787400"/>
            </a:xfrm>
          </p:grpSpPr>
          <p:grpSp>
            <p:nvGrpSpPr>
              <p:cNvPr id="118" name="Group 8741"/>
              <p:cNvGrpSpPr/>
              <p:nvPr/>
            </p:nvGrpSpPr>
            <p:grpSpPr>
              <a:xfrm>
                <a:off x="267720" y="205812"/>
                <a:ext cx="259897" cy="308493"/>
                <a:chOff x="0" y="0"/>
                <a:chExt cx="259895" cy="308492"/>
              </a:xfrm>
            </p:grpSpPr>
            <p:sp>
              <p:nvSpPr>
                <p:cNvPr id="120" name="Shape 8739"/>
                <p:cNvSpPr/>
                <p:nvPr/>
              </p:nvSpPr>
              <p:spPr>
                <a:xfrm>
                  <a:off x="0" y="0"/>
                  <a:ext cx="259896" cy="3084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218"/>
                      </a:moveTo>
                      <a:lnTo>
                        <a:pt x="11590" y="2218"/>
                      </a:lnTo>
                      <a:lnTo>
                        <a:pt x="11590" y="756"/>
                      </a:lnTo>
                      <a:cubicBezTo>
                        <a:pt x="11590" y="339"/>
                        <a:pt x="11187" y="0"/>
                        <a:pt x="10690" y="0"/>
                      </a:cubicBezTo>
                      <a:cubicBezTo>
                        <a:pt x="10192" y="0"/>
                        <a:pt x="9789" y="339"/>
                        <a:pt x="9789" y="756"/>
                      </a:cubicBezTo>
                      <a:lnTo>
                        <a:pt x="9789" y="2218"/>
                      </a:lnTo>
                      <a:lnTo>
                        <a:pt x="0" y="2218"/>
                      </a:lnTo>
                      <a:lnTo>
                        <a:pt x="0" y="14675"/>
                      </a:lnTo>
                      <a:lnTo>
                        <a:pt x="6717" y="14675"/>
                      </a:lnTo>
                      <a:lnTo>
                        <a:pt x="4086" y="20400"/>
                      </a:lnTo>
                      <a:cubicBezTo>
                        <a:pt x="3877" y="20855"/>
                        <a:pt x="4146" y="21365"/>
                        <a:pt x="4688" y="21541"/>
                      </a:cubicBezTo>
                      <a:cubicBezTo>
                        <a:pt x="4812" y="21581"/>
                        <a:pt x="4940" y="21600"/>
                        <a:pt x="5066" y="21600"/>
                      </a:cubicBezTo>
                      <a:cubicBezTo>
                        <a:pt x="5488" y="21600"/>
                        <a:pt x="5886" y="21385"/>
                        <a:pt x="6047" y="21035"/>
                      </a:cubicBezTo>
                      <a:lnTo>
                        <a:pt x="8970" y="14675"/>
                      </a:lnTo>
                      <a:lnTo>
                        <a:pt x="12408" y="14675"/>
                      </a:lnTo>
                      <a:lnTo>
                        <a:pt x="15333" y="21035"/>
                      </a:lnTo>
                      <a:cubicBezTo>
                        <a:pt x="15494" y="21385"/>
                        <a:pt x="15892" y="21599"/>
                        <a:pt x="16314" y="21599"/>
                      </a:cubicBezTo>
                      <a:cubicBezTo>
                        <a:pt x="16440" y="21599"/>
                        <a:pt x="16568" y="21581"/>
                        <a:pt x="16692" y="21540"/>
                      </a:cubicBezTo>
                      <a:cubicBezTo>
                        <a:pt x="17234" y="21365"/>
                        <a:pt x="17503" y="20854"/>
                        <a:pt x="17294" y="20400"/>
                      </a:cubicBezTo>
                      <a:lnTo>
                        <a:pt x="14662" y="14675"/>
                      </a:lnTo>
                      <a:lnTo>
                        <a:pt x="21600" y="14675"/>
                      </a:lnTo>
                      <a:lnTo>
                        <a:pt x="21600" y="2218"/>
                      </a:lnTo>
                      <a:close/>
                      <a:moveTo>
                        <a:pt x="19498" y="12911"/>
                      </a:moveTo>
                      <a:lnTo>
                        <a:pt x="2102" y="12911"/>
                      </a:lnTo>
                      <a:lnTo>
                        <a:pt x="2102" y="3982"/>
                      </a:lnTo>
                      <a:lnTo>
                        <a:pt x="19498" y="3982"/>
                      </a:lnTo>
                      <a:lnTo>
                        <a:pt x="19498" y="12911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21" name="Shape 8740"/>
                <p:cNvSpPr/>
                <p:nvPr/>
              </p:nvSpPr>
              <p:spPr>
                <a:xfrm>
                  <a:off x="43046" y="72838"/>
                  <a:ext cx="171112" cy="88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60" y="21600"/>
                      </a:moveTo>
                      <a:lnTo>
                        <a:pt x="8499" y="12117"/>
                      </a:lnTo>
                      <a:lnTo>
                        <a:pt x="10271" y="17202"/>
                      </a:lnTo>
                      <a:lnTo>
                        <a:pt x="18215" y="6937"/>
                      </a:lnTo>
                      <a:lnTo>
                        <a:pt x="19235" y="9860"/>
                      </a:lnTo>
                      <a:lnTo>
                        <a:pt x="21600" y="0"/>
                      </a:lnTo>
                      <a:lnTo>
                        <a:pt x="15960" y="464"/>
                      </a:lnTo>
                      <a:lnTo>
                        <a:pt x="17056" y="3610"/>
                      </a:lnTo>
                      <a:lnTo>
                        <a:pt x="10840" y="11641"/>
                      </a:lnTo>
                      <a:lnTo>
                        <a:pt x="9067" y="6556"/>
                      </a:lnTo>
                      <a:lnTo>
                        <a:pt x="0" y="18276"/>
                      </a:lnTo>
                      <a:lnTo>
                        <a:pt x="1160" y="21600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19" name="Shape 874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03AE9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14" name="Shape 8744"/>
            <p:cNvSpPr/>
            <p:nvPr/>
          </p:nvSpPr>
          <p:spPr>
            <a:xfrm>
              <a:off x="7398544" y="2356747"/>
              <a:ext cx="1277940" cy="399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Customer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115" name="Shape 8745"/>
            <p:cNvSpPr/>
            <p:nvPr/>
          </p:nvSpPr>
          <p:spPr>
            <a:xfrm>
              <a:off x="7339173" y="3160184"/>
              <a:ext cx="1435299" cy="4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Buy products from the export company directly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6" name="Shape 8746"/>
            <p:cNvSpPr/>
            <p:nvPr/>
          </p:nvSpPr>
          <p:spPr>
            <a:xfrm>
              <a:off x="8171430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117" name="Shape 8747"/>
            <p:cNvSpPr/>
            <p:nvPr/>
          </p:nvSpPr>
          <p:spPr>
            <a:xfrm>
              <a:off x="8165079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7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0" y="365126"/>
            <a:ext cx="702026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 err="1">
                <a:solidFill>
                  <a:srgbClr val="FFFFFF"/>
                </a:solidFill>
                <a:ea typeface="微软雅黑"/>
              </a:rPr>
              <a:t>SystemAdmin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Create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Admin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for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enterprises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70262"/>
            <a:ext cx="5941526" cy="38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0" y="365126"/>
            <a:ext cx="702026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Manufacturing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company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7585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- 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6897" y="1239487"/>
            <a:ext cx="1613881" cy="2728898"/>
            <a:chOff x="305895" y="1312561"/>
            <a:chExt cx="1613881" cy="2345308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393001" y="2361509"/>
              <a:ext cx="1433039" cy="63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Shipping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703"/>
            <p:cNvSpPr/>
            <p:nvPr/>
          </p:nvSpPr>
          <p:spPr>
            <a:xfrm>
              <a:off x="305895" y="3181744"/>
              <a:ext cx="1613881" cy="476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Collect the shipping information from the transport  company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48036" y="1256539"/>
            <a:ext cx="1654773" cy="2896512"/>
            <a:chOff x="2012901" y="1312561"/>
            <a:chExt cx="1654773" cy="2489431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012901" y="2349806"/>
              <a:ext cx="1647927" cy="6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Purchasing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019747" y="3167141"/>
              <a:ext cx="1647927" cy="634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Collect the products information from the manufacturing company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38814" y="1293493"/>
            <a:ext cx="1435299" cy="2741179"/>
            <a:chOff x="3928788" y="1312561"/>
            <a:chExt cx="1435299" cy="2322233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8" y="2361509"/>
              <a:ext cx="1435299" cy="63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Sales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928788" y="3165466"/>
              <a:ext cx="1435299" cy="4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Assign salesmen to sell products to different countries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7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7585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- Employee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6897" y="1239487"/>
            <a:ext cx="1613881" cy="2913564"/>
            <a:chOff x="305895" y="1312561"/>
            <a:chExt cx="1613881" cy="2504016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393001" y="2361509"/>
              <a:ext cx="1433039" cy="63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Of Shipping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703"/>
            <p:cNvSpPr/>
            <p:nvPr/>
          </p:nvSpPr>
          <p:spPr>
            <a:xfrm>
              <a:off x="305895" y="3181744"/>
              <a:ext cx="1613881" cy="634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Select the routes through that export company sells products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48036" y="1256539"/>
            <a:ext cx="1654773" cy="2711846"/>
            <a:chOff x="2012901" y="1312561"/>
            <a:chExt cx="1654773" cy="2330718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012901" y="2349806"/>
              <a:ext cx="1647927" cy="6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Of Purchasing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019747" y="3167141"/>
              <a:ext cx="1647927" cy="47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Buy products from the manufacturing company 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95957" y="1293493"/>
            <a:ext cx="1647927" cy="3040974"/>
            <a:chOff x="3785931" y="1312561"/>
            <a:chExt cx="1647927" cy="2576209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8" y="2361509"/>
              <a:ext cx="1435299" cy="63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Of Sales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785931" y="3106556"/>
              <a:ext cx="1647927" cy="782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Select where and what to sell from the information provided by other two departments</a:t>
              </a: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4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505" y="1752680"/>
            <a:ext cx="2505149" cy="1205617"/>
            <a:chOff x="107502" y="1752680"/>
            <a:chExt cx="2197589" cy="1205617"/>
          </a:xfrm>
        </p:grpSpPr>
        <p:sp>
          <p:nvSpPr>
            <p:cNvPr id="27" name="矩形 26"/>
            <p:cNvSpPr/>
            <p:nvPr/>
          </p:nvSpPr>
          <p:spPr>
            <a:xfrm>
              <a:off x="107502" y="2188856"/>
              <a:ext cx="2140552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7502" y="1752680"/>
              <a:ext cx="2140552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7502" y="1752680"/>
              <a:ext cx="2197589" cy="707874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Contents</a:t>
              </a:r>
              <a:endParaRPr lang="zh-CN" altLang="en-US" sz="3600" b="1" dirty="0">
                <a:solidFill>
                  <a:srgbClr val="FFFFFF"/>
                </a:solidFill>
                <a:latin typeface="微软雅黑"/>
                <a:ea typeface="微软雅黑"/>
                <a:sym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34084" y="987574"/>
            <a:ext cx="5386388" cy="628650"/>
            <a:chOff x="3434084" y="1371600"/>
            <a:chExt cx="5386388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4" name="Copyright Notice"/>
            <p:cNvSpPr>
              <a:spLocks/>
            </p:cNvSpPr>
            <p:nvPr/>
          </p:nvSpPr>
          <p:spPr bwMode="auto">
            <a:xfrm>
              <a:off x="4981335" y="1476722"/>
              <a:ext cx="2291896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1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PROBLEM</a:t>
              </a:r>
              <a:endParaRPr 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4084" y="1878162"/>
            <a:ext cx="5386388" cy="628650"/>
            <a:chOff x="3434084" y="2157413"/>
            <a:chExt cx="5386388" cy="628650"/>
          </a:xfrm>
        </p:grpSpPr>
        <p:sp>
          <p:nvSpPr>
            <p:cNvPr id="19" name="矩形 18"/>
            <p:cNvSpPr/>
            <p:nvPr/>
          </p:nvSpPr>
          <p:spPr>
            <a:xfrm>
              <a:off x="3434084" y="215741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5" name="Copyright Notice"/>
            <p:cNvSpPr>
              <a:spLocks/>
            </p:cNvSpPr>
            <p:nvPr/>
          </p:nvSpPr>
          <p:spPr bwMode="auto">
            <a:xfrm>
              <a:off x="4934878" y="2262535"/>
              <a:ext cx="2384807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2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APPROACH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34084" y="2768750"/>
            <a:ext cx="5386388" cy="628650"/>
            <a:chOff x="3434084" y="2943225"/>
            <a:chExt cx="5386388" cy="628650"/>
          </a:xfrm>
        </p:grpSpPr>
        <p:sp>
          <p:nvSpPr>
            <p:cNvPr id="21" name="矩形 20"/>
            <p:cNvSpPr/>
            <p:nvPr/>
          </p:nvSpPr>
          <p:spPr>
            <a:xfrm>
              <a:off x="3434084" y="2943225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6" name="Copyright Notice"/>
            <p:cNvSpPr>
              <a:spLocks/>
            </p:cNvSpPr>
            <p:nvPr/>
          </p:nvSpPr>
          <p:spPr bwMode="auto">
            <a:xfrm>
              <a:off x="4610014" y="3000375"/>
              <a:ext cx="3034536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3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OBJECT MODEL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34084" y="3659337"/>
            <a:ext cx="5386388" cy="628650"/>
            <a:chOff x="3434084" y="3729038"/>
            <a:chExt cx="5386388" cy="628650"/>
          </a:xfrm>
        </p:grpSpPr>
        <p:sp>
          <p:nvSpPr>
            <p:cNvPr id="23" name="矩形 22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31" name="Copyright Notice"/>
            <p:cNvSpPr>
              <a:spLocks/>
            </p:cNvSpPr>
            <p:nvPr/>
          </p:nvSpPr>
          <p:spPr bwMode="auto">
            <a:xfrm>
              <a:off x="5078086" y="3834160"/>
              <a:ext cx="2098382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4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USE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2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:Shipping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:Buying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:Sale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0" y="1059582"/>
            <a:ext cx="5495349" cy="3600400"/>
          </a:xfrm>
          <a:prstGeom prst="rect">
            <a:avLst/>
          </a:prstGeom>
        </p:spPr>
      </p:pic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8BD987-A3EC-B34F-8295-4DD50ECB1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063410"/>
            <a:ext cx="5576193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select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country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select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enterprise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select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enterprise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Order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data: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Profitable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product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of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each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67" y="987574"/>
            <a:ext cx="5124239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 err="1">
                <a:solidFill>
                  <a:srgbClr val="FFFFFF"/>
                </a:solidFill>
                <a:ea typeface="微软雅黑"/>
              </a:rPr>
              <a:t>data:Overall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product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revenue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ranking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86" y="1061807"/>
            <a:ext cx="4928802" cy="37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data: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Overall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revenue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>
                <a:solidFill>
                  <a:srgbClr val="FFFFFF"/>
                </a:solidFill>
                <a:ea typeface="微软雅黑"/>
              </a:rPr>
              <a:t>ranking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67" y="987574"/>
            <a:ext cx="5124239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1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PROLEM</a:t>
            </a:r>
            <a:r>
              <a:rPr lang="zh-CN" altLang="en-US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STATEMENT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37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data 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Overall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revenue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chart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50" y="987574"/>
            <a:ext cx="5203273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21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4800" b="1" dirty="0">
                <a:solidFill>
                  <a:prstClr val="white"/>
                </a:solidFill>
                <a:latin typeface="微软雅黑"/>
                <a:ea typeface="微软雅黑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33"/>
          <p:cNvSpPr>
            <a:spLocks noChangeArrowheads="1"/>
          </p:cNvSpPr>
          <p:nvPr/>
        </p:nvSpPr>
        <p:spPr bwMode="auto">
          <a:xfrm>
            <a:off x="287338" y="267495"/>
            <a:ext cx="1368152" cy="576064"/>
          </a:xfrm>
          <a:prstGeom prst="roundRect">
            <a:avLst/>
          </a:prstGeom>
          <a:solidFill>
            <a:srgbClr val="FFFFFF">
              <a:alpha val="32156"/>
            </a:srgbClr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800" kern="0" dirty="0">
                <a:solidFill>
                  <a:srgbClr val="FFFFFF"/>
                </a:solidFill>
                <a:ea typeface="微软雅黑"/>
              </a:rPr>
              <a:t>RZZ</a:t>
            </a:r>
            <a:endParaRPr lang="zh-CN" altLang="en-US" sz="2800" kern="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0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">
            <a:extLst>
              <a:ext uri="{FF2B5EF4-FFF2-40B4-BE49-F238E27FC236}">
                <a16:creationId xmlns:a16="http://schemas.microsoft.com/office/drawing/2014/main" id="{742B5753-56E5-4CE4-B5C1-C153615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6" name="组合 4">
            <a:extLst>
              <a:ext uri="{FF2B5EF4-FFF2-40B4-BE49-F238E27FC236}">
                <a16:creationId xmlns:a16="http://schemas.microsoft.com/office/drawing/2014/main" id="{EDAE55AA-38B9-7245-A128-511260347734}"/>
              </a:ext>
            </a:extLst>
          </p:cNvPr>
          <p:cNvGrpSpPr/>
          <p:nvPr/>
        </p:nvGrpSpPr>
        <p:grpSpPr>
          <a:xfrm>
            <a:off x="5354860" y="595709"/>
            <a:ext cx="1757319" cy="1643631"/>
            <a:chOff x="3021914" y="1333235"/>
            <a:chExt cx="1757319" cy="1643631"/>
          </a:xfrm>
        </p:grpSpPr>
        <p:sp>
          <p:nvSpPr>
            <p:cNvPr id="11" name="Shape 9699">
              <a:extLst>
                <a:ext uri="{FF2B5EF4-FFF2-40B4-BE49-F238E27FC236}">
                  <a16:creationId xmlns:a16="http://schemas.microsoft.com/office/drawing/2014/main" id="{F1A0896B-B8E0-9448-AD37-EC0C715A2FBE}"/>
                </a:ext>
              </a:extLst>
            </p:cNvPr>
            <p:cNvSpPr/>
            <p:nvPr/>
          </p:nvSpPr>
          <p:spPr>
            <a:xfrm>
              <a:off x="3082836" y="1333235"/>
              <a:ext cx="1635477" cy="1643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3" y="0"/>
                    <a:pt x="0" y="4826"/>
                    <a:pt x="0" y="10796"/>
                  </a:cubicBezTo>
                  <a:cubicBezTo>
                    <a:pt x="0" y="16765"/>
                    <a:pt x="4833" y="21600"/>
                    <a:pt x="10800" y="21600"/>
                  </a:cubicBezTo>
                  <a:cubicBezTo>
                    <a:pt x="16767" y="21600"/>
                    <a:pt x="21600" y="16765"/>
                    <a:pt x="21600" y="10796"/>
                  </a:cubicBezTo>
                  <a:cubicBezTo>
                    <a:pt x="21600" y="4826"/>
                    <a:pt x="16767" y="0"/>
                    <a:pt x="10800" y="0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12" name="组合 2">
              <a:extLst>
                <a:ext uri="{FF2B5EF4-FFF2-40B4-BE49-F238E27FC236}">
                  <a16:creationId xmlns:a16="http://schemas.microsoft.com/office/drawing/2014/main" id="{1AE92E1D-BDBA-5D45-8415-35EBC2B24E82}"/>
                </a:ext>
              </a:extLst>
            </p:cNvPr>
            <p:cNvGrpSpPr/>
            <p:nvPr/>
          </p:nvGrpSpPr>
          <p:grpSpPr>
            <a:xfrm>
              <a:off x="3719118" y="1612940"/>
              <a:ext cx="371910" cy="293025"/>
              <a:chOff x="1879601" y="623888"/>
              <a:chExt cx="544513" cy="519113"/>
            </a:xfrm>
          </p:grpSpPr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1B913097-6D57-C140-9297-ABD4D7FCB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601" y="623888"/>
                <a:ext cx="544513" cy="519113"/>
              </a:xfrm>
              <a:custGeom>
                <a:avLst/>
                <a:gdLst>
                  <a:gd name="T0" fmla="*/ 101 w 201"/>
                  <a:gd name="T1" fmla="*/ 8 h 192"/>
                  <a:gd name="T2" fmla="*/ 115 w 201"/>
                  <a:gd name="T3" fmla="*/ 13 h 192"/>
                  <a:gd name="T4" fmla="*/ 185 w 201"/>
                  <a:gd name="T5" fmla="*/ 75 h 192"/>
                  <a:gd name="T6" fmla="*/ 188 w 201"/>
                  <a:gd name="T7" fmla="*/ 78 h 192"/>
                  <a:gd name="T8" fmla="*/ 183 w 201"/>
                  <a:gd name="T9" fmla="*/ 78 h 192"/>
                  <a:gd name="T10" fmla="*/ 174 w 201"/>
                  <a:gd name="T11" fmla="*/ 78 h 192"/>
                  <a:gd name="T12" fmla="*/ 166 w 201"/>
                  <a:gd name="T13" fmla="*/ 78 h 192"/>
                  <a:gd name="T14" fmla="*/ 166 w 201"/>
                  <a:gd name="T15" fmla="*/ 86 h 192"/>
                  <a:gd name="T16" fmla="*/ 166 w 201"/>
                  <a:gd name="T17" fmla="*/ 184 h 192"/>
                  <a:gd name="T18" fmla="*/ 36 w 201"/>
                  <a:gd name="T19" fmla="*/ 184 h 192"/>
                  <a:gd name="T20" fmla="*/ 36 w 201"/>
                  <a:gd name="T21" fmla="*/ 86 h 192"/>
                  <a:gd name="T22" fmla="*/ 36 w 201"/>
                  <a:gd name="T23" fmla="*/ 78 h 192"/>
                  <a:gd name="T24" fmla="*/ 28 w 201"/>
                  <a:gd name="T25" fmla="*/ 78 h 192"/>
                  <a:gd name="T26" fmla="*/ 18 w 201"/>
                  <a:gd name="T27" fmla="*/ 78 h 192"/>
                  <a:gd name="T28" fmla="*/ 13 w 201"/>
                  <a:gd name="T29" fmla="*/ 78 h 192"/>
                  <a:gd name="T30" fmla="*/ 16 w 201"/>
                  <a:gd name="T31" fmla="*/ 75 h 192"/>
                  <a:gd name="T32" fmla="*/ 86 w 201"/>
                  <a:gd name="T33" fmla="*/ 13 h 192"/>
                  <a:gd name="T34" fmla="*/ 101 w 201"/>
                  <a:gd name="T35" fmla="*/ 8 h 192"/>
                  <a:gd name="T36" fmla="*/ 101 w 201"/>
                  <a:gd name="T37" fmla="*/ 0 h 192"/>
                  <a:gd name="T38" fmla="*/ 81 w 201"/>
                  <a:gd name="T39" fmla="*/ 7 h 192"/>
                  <a:gd name="T40" fmla="*/ 11 w 201"/>
                  <a:gd name="T41" fmla="*/ 69 h 192"/>
                  <a:gd name="T42" fmla="*/ 18 w 201"/>
                  <a:gd name="T43" fmla="*/ 86 h 192"/>
                  <a:gd name="T44" fmla="*/ 28 w 201"/>
                  <a:gd name="T45" fmla="*/ 86 h 192"/>
                  <a:gd name="T46" fmla="*/ 28 w 201"/>
                  <a:gd name="T47" fmla="*/ 192 h 192"/>
                  <a:gd name="T48" fmla="*/ 174 w 201"/>
                  <a:gd name="T49" fmla="*/ 192 h 192"/>
                  <a:gd name="T50" fmla="*/ 174 w 201"/>
                  <a:gd name="T51" fmla="*/ 86 h 192"/>
                  <a:gd name="T52" fmla="*/ 183 w 201"/>
                  <a:gd name="T53" fmla="*/ 86 h 192"/>
                  <a:gd name="T54" fmla="*/ 190 w 201"/>
                  <a:gd name="T55" fmla="*/ 69 h 192"/>
                  <a:gd name="T56" fmla="*/ 121 w 201"/>
                  <a:gd name="T57" fmla="*/ 7 h 192"/>
                  <a:gd name="T58" fmla="*/ 101 w 201"/>
                  <a:gd name="T5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192">
                    <a:moveTo>
                      <a:pt x="101" y="8"/>
                    </a:moveTo>
                    <a:cubicBezTo>
                      <a:pt x="106" y="8"/>
                      <a:pt x="112" y="10"/>
                      <a:pt x="115" y="13"/>
                    </a:cubicBezTo>
                    <a:cubicBezTo>
                      <a:pt x="185" y="75"/>
                      <a:pt x="185" y="75"/>
                      <a:pt x="185" y="75"/>
                    </a:cubicBezTo>
                    <a:cubicBezTo>
                      <a:pt x="186" y="76"/>
                      <a:pt x="187" y="77"/>
                      <a:pt x="188" y="78"/>
                    </a:cubicBezTo>
                    <a:cubicBezTo>
                      <a:pt x="187" y="78"/>
                      <a:pt x="185" y="78"/>
                      <a:pt x="183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66" y="86"/>
                      <a:pt x="166" y="86"/>
                      <a:pt x="166" y="86"/>
                    </a:cubicBezTo>
                    <a:cubicBezTo>
                      <a:pt x="166" y="184"/>
                      <a:pt x="166" y="184"/>
                      <a:pt x="166" y="184"/>
                    </a:cubicBezTo>
                    <a:cubicBezTo>
                      <a:pt x="36" y="184"/>
                      <a:pt x="36" y="184"/>
                      <a:pt x="36" y="184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6" y="78"/>
                      <a:pt x="14" y="78"/>
                      <a:pt x="13" y="78"/>
                    </a:cubicBezTo>
                    <a:cubicBezTo>
                      <a:pt x="14" y="77"/>
                      <a:pt x="15" y="76"/>
                      <a:pt x="16" y="75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0" y="10"/>
                      <a:pt x="95" y="8"/>
                      <a:pt x="101" y="8"/>
                    </a:cubicBezTo>
                    <a:moveTo>
                      <a:pt x="101" y="0"/>
                    </a:moveTo>
                    <a:cubicBezTo>
                      <a:pt x="93" y="0"/>
                      <a:pt x="86" y="2"/>
                      <a:pt x="81" y="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0" y="78"/>
                      <a:pt x="3" y="86"/>
                      <a:pt x="18" y="86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192"/>
                      <a:pt x="28" y="192"/>
                      <a:pt x="28" y="192"/>
                    </a:cubicBezTo>
                    <a:cubicBezTo>
                      <a:pt x="174" y="192"/>
                      <a:pt x="174" y="192"/>
                      <a:pt x="174" y="192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98" y="86"/>
                      <a:pt x="201" y="78"/>
                      <a:pt x="190" y="69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15" y="2"/>
                      <a:pt x="108" y="0"/>
                      <a:pt x="1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762E2EC6-D9F2-7045-867B-A7D0937A98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1" y="890588"/>
                <a:ext cx="176213" cy="252413"/>
              </a:xfrm>
              <a:custGeom>
                <a:avLst/>
                <a:gdLst>
                  <a:gd name="T0" fmla="*/ 57 w 65"/>
                  <a:gd name="T1" fmla="*/ 8 h 93"/>
                  <a:gd name="T2" fmla="*/ 57 w 65"/>
                  <a:gd name="T3" fmla="*/ 85 h 93"/>
                  <a:gd name="T4" fmla="*/ 8 w 65"/>
                  <a:gd name="T5" fmla="*/ 85 h 93"/>
                  <a:gd name="T6" fmla="*/ 8 w 65"/>
                  <a:gd name="T7" fmla="*/ 8 h 93"/>
                  <a:gd name="T8" fmla="*/ 57 w 65"/>
                  <a:gd name="T9" fmla="*/ 8 h 93"/>
                  <a:gd name="T10" fmla="*/ 61 w 65"/>
                  <a:gd name="T11" fmla="*/ 0 h 93"/>
                  <a:gd name="T12" fmla="*/ 4 w 65"/>
                  <a:gd name="T13" fmla="*/ 0 h 93"/>
                  <a:gd name="T14" fmla="*/ 0 w 65"/>
                  <a:gd name="T15" fmla="*/ 4 h 93"/>
                  <a:gd name="T16" fmla="*/ 0 w 65"/>
                  <a:gd name="T17" fmla="*/ 89 h 93"/>
                  <a:gd name="T18" fmla="*/ 4 w 65"/>
                  <a:gd name="T19" fmla="*/ 93 h 93"/>
                  <a:gd name="T20" fmla="*/ 61 w 65"/>
                  <a:gd name="T21" fmla="*/ 93 h 93"/>
                  <a:gd name="T22" fmla="*/ 65 w 65"/>
                  <a:gd name="T23" fmla="*/ 89 h 93"/>
                  <a:gd name="T24" fmla="*/ 65 w 65"/>
                  <a:gd name="T25" fmla="*/ 4 h 93"/>
                  <a:gd name="T26" fmla="*/ 61 w 65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93">
                    <a:moveTo>
                      <a:pt x="57" y="8"/>
                    </a:moveTo>
                    <a:cubicBezTo>
                      <a:pt x="57" y="85"/>
                      <a:pt x="57" y="85"/>
                      <a:pt x="57" y="85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57" y="8"/>
                      <a:pt x="57" y="8"/>
                      <a:pt x="57" y="8"/>
                    </a:cubicBezTo>
                    <a:moveTo>
                      <a:pt x="6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1"/>
                      <a:pt x="2" y="93"/>
                      <a:pt x="4" y="93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3" y="93"/>
                      <a:pt x="65" y="91"/>
                      <a:pt x="65" y="8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0" name="Shape 9690">
              <a:extLst>
                <a:ext uri="{FF2B5EF4-FFF2-40B4-BE49-F238E27FC236}">
                  <a16:creationId xmlns:a16="http://schemas.microsoft.com/office/drawing/2014/main" id="{DB9C39F1-7503-EE4C-A891-7B42BE4D4070}"/>
                </a:ext>
              </a:extLst>
            </p:cNvPr>
            <p:cNvSpPr/>
            <p:nvPr/>
          </p:nvSpPr>
          <p:spPr>
            <a:xfrm>
              <a:off x="3021914" y="1995562"/>
              <a:ext cx="175731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Manufacturing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19" name="组合 5">
            <a:extLst>
              <a:ext uri="{FF2B5EF4-FFF2-40B4-BE49-F238E27FC236}">
                <a16:creationId xmlns:a16="http://schemas.microsoft.com/office/drawing/2014/main" id="{EC5D8FE2-C6A0-0F43-8859-5B0A93590330}"/>
              </a:ext>
            </a:extLst>
          </p:cNvPr>
          <p:cNvGrpSpPr/>
          <p:nvPr/>
        </p:nvGrpSpPr>
        <p:grpSpPr>
          <a:xfrm>
            <a:off x="2053374" y="599786"/>
            <a:ext cx="1635477" cy="1639554"/>
            <a:chOff x="3717511" y="2078912"/>
            <a:chExt cx="1635477" cy="1639554"/>
          </a:xfrm>
        </p:grpSpPr>
        <p:sp>
          <p:nvSpPr>
            <p:cNvPr id="24" name="Shape 9702">
              <a:extLst>
                <a:ext uri="{FF2B5EF4-FFF2-40B4-BE49-F238E27FC236}">
                  <a16:creationId xmlns:a16="http://schemas.microsoft.com/office/drawing/2014/main" id="{1FBAA0B3-ED07-2745-8896-DDDED76CCB4E}"/>
                </a:ext>
              </a:extLst>
            </p:cNvPr>
            <p:cNvSpPr/>
            <p:nvPr/>
          </p:nvSpPr>
          <p:spPr>
            <a:xfrm>
              <a:off x="3717511" y="2078912"/>
              <a:ext cx="1635477" cy="163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4830"/>
                    <a:pt x="0" y="10796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2"/>
                    <a:pt x="21600" y="10796"/>
                  </a:cubicBezTo>
                  <a:cubicBezTo>
                    <a:pt x="21600" y="4830"/>
                    <a:pt x="16766" y="0"/>
                    <a:pt x="10800" y="0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25" name="Freeform 108">
              <a:extLst>
                <a:ext uri="{FF2B5EF4-FFF2-40B4-BE49-F238E27FC236}">
                  <a16:creationId xmlns:a16="http://schemas.microsoft.com/office/drawing/2014/main" id="{61242FB0-7F94-6648-A366-3919B953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086" y="2391834"/>
              <a:ext cx="322328" cy="323314"/>
            </a:xfrm>
            <a:custGeom>
              <a:avLst/>
              <a:gdLst>
                <a:gd name="T0" fmla="*/ 168 w 192"/>
                <a:gd name="T1" fmla="*/ 73 h 192"/>
                <a:gd name="T2" fmla="*/ 147 w 192"/>
                <a:gd name="T3" fmla="*/ 73 h 192"/>
                <a:gd name="T4" fmla="*/ 107 w 192"/>
                <a:gd name="T5" fmla="*/ 0 h 192"/>
                <a:gd name="T6" fmla="*/ 74 w 192"/>
                <a:gd name="T7" fmla="*/ 0 h 192"/>
                <a:gd name="T8" fmla="*/ 95 w 192"/>
                <a:gd name="T9" fmla="*/ 73 h 192"/>
                <a:gd name="T10" fmla="*/ 48 w 192"/>
                <a:gd name="T11" fmla="*/ 73 h 192"/>
                <a:gd name="T12" fmla="*/ 28 w 192"/>
                <a:gd name="T13" fmla="*/ 45 h 192"/>
                <a:gd name="T14" fmla="*/ 0 w 192"/>
                <a:gd name="T15" fmla="*/ 45 h 192"/>
                <a:gd name="T16" fmla="*/ 13 w 192"/>
                <a:gd name="T17" fmla="*/ 96 h 192"/>
                <a:gd name="T18" fmla="*/ 0 w 192"/>
                <a:gd name="T19" fmla="*/ 146 h 192"/>
                <a:gd name="T20" fmla="*/ 28 w 192"/>
                <a:gd name="T21" fmla="*/ 146 h 192"/>
                <a:gd name="T22" fmla="*/ 48 w 192"/>
                <a:gd name="T23" fmla="*/ 119 h 192"/>
                <a:gd name="T24" fmla="*/ 95 w 192"/>
                <a:gd name="T25" fmla="*/ 119 h 192"/>
                <a:gd name="T26" fmla="*/ 74 w 192"/>
                <a:gd name="T27" fmla="*/ 192 h 192"/>
                <a:gd name="T28" fmla="*/ 107 w 192"/>
                <a:gd name="T29" fmla="*/ 192 h 192"/>
                <a:gd name="T30" fmla="*/ 147 w 192"/>
                <a:gd name="T31" fmla="*/ 119 h 192"/>
                <a:gd name="T32" fmla="*/ 168 w 192"/>
                <a:gd name="T33" fmla="*/ 119 h 192"/>
                <a:gd name="T34" fmla="*/ 192 w 192"/>
                <a:gd name="T35" fmla="*/ 96 h 192"/>
                <a:gd name="T36" fmla="*/ 168 w 192"/>
                <a:gd name="T37" fmla="*/ 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92">
                  <a:moveTo>
                    <a:pt x="168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81" y="119"/>
                    <a:pt x="192" y="109"/>
                    <a:pt x="192" y="96"/>
                  </a:cubicBezTo>
                  <a:cubicBezTo>
                    <a:pt x="192" y="83"/>
                    <a:pt x="181" y="73"/>
                    <a:pt x="168" y="73"/>
                  </a:cubicBezTo>
                  <a:close/>
                </a:path>
              </a:pathLst>
            </a:cu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Shape 9674">
              <a:extLst>
                <a:ext uri="{FF2B5EF4-FFF2-40B4-BE49-F238E27FC236}">
                  <a16:creationId xmlns:a16="http://schemas.microsoft.com/office/drawing/2014/main" id="{8466DD07-C062-A84E-AB01-C6B6EA004C52}"/>
                </a:ext>
              </a:extLst>
            </p:cNvPr>
            <p:cNvSpPr/>
            <p:nvPr/>
          </p:nvSpPr>
          <p:spPr>
            <a:xfrm>
              <a:off x="3944870" y="2756617"/>
              <a:ext cx="1180758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Transport</a:t>
              </a: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46" name="组合 7">
            <a:extLst>
              <a:ext uri="{FF2B5EF4-FFF2-40B4-BE49-F238E27FC236}">
                <a16:creationId xmlns:a16="http://schemas.microsoft.com/office/drawing/2014/main" id="{2AEBE2B4-5BB5-E244-BD58-C23D5A996D00}"/>
              </a:ext>
            </a:extLst>
          </p:cNvPr>
          <p:cNvGrpSpPr/>
          <p:nvPr/>
        </p:nvGrpSpPr>
        <p:grpSpPr>
          <a:xfrm>
            <a:off x="3913337" y="3603616"/>
            <a:ext cx="1295626" cy="1298850"/>
            <a:chOff x="3265565" y="3542681"/>
            <a:chExt cx="1295626" cy="1298850"/>
          </a:xfrm>
        </p:grpSpPr>
        <p:sp>
          <p:nvSpPr>
            <p:cNvPr id="51" name="Shape 9708">
              <a:extLst>
                <a:ext uri="{FF2B5EF4-FFF2-40B4-BE49-F238E27FC236}">
                  <a16:creationId xmlns:a16="http://schemas.microsoft.com/office/drawing/2014/main" id="{26317102-D02F-8F48-9AFF-0046531DAAD9}"/>
                </a:ext>
              </a:extLst>
            </p:cNvPr>
            <p:cNvSpPr/>
            <p:nvPr/>
          </p:nvSpPr>
          <p:spPr>
            <a:xfrm>
              <a:off x="3265565" y="3542681"/>
              <a:ext cx="1295626" cy="129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cubicBezTo>
                    <a:pt x="4835" y="0"/>
                    <a:pt x="0" y="4829"/>
                    <a:pt x="0" y="10797"/>
                  </a:cubicBezTo>
                  <a:cubicBezTo>
                    <a:pt x="0" y="16758"/>
                    <a:pt x="4835" y="21600"/>
                    <a:pt x="10797" y="21600"/>
                  </a:cubicBezTo>
                  <a:cubicBezTo>
                    <a:pt x="16765" y="21600"/>
                    <a:pt x="21600" y="16758"/>
                    <a:pt x="21600" y="10797"/>
                  </a:cubicBezTo>
                  <a:cubicBezTo>
                    <a:pt x="21600" y="4829"/>
                    <a:pt x="16765" y="0"/>
                    <a:pt x="10797" y="0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52" name="组合 3">
              <a:extLst>
                <a:ext uri="{FF2B5EF4-FFF2-40B4-BE49-F238E27FC236}">
                  <a16:creationId xmlns:a16="http://schemas.microsoft.com/office/drawing/2014/main" id="{A6EB6D0E-F2D1-F746-A231-1A793946E9EC}"/>
                </a:ext>
              </a:extLst>
            </p:cNvPr>
            <p:cNvGrpSpPr/>
            <p:nvPr/>
          </p:nvGrpSpPr>
          <p:grpSpPr>
            <a:xfrm>
              <a:off x="3765065" y="3837317"/>
              <a:ext cx="339855" cy="306169"/>
              <a:chOff x="6391371" y="767919"/>
              <a:chExt cx="497583" cy="448262"/>
            </a:xfrm>
          </p:grpSpPr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11D8148F-B29F-8546-ACD3-6A574036E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371" y="938894"/>
                <a:ext cx="385791" cy="277287"/>
              </a:xfrm>
              <a:custGeom>
                <a:avLst/>
                <a:gdLst>
                  <a:gd name="T0" fmla="*/ 149 w 149"/>
                  <a:gd name="T1" fmla="*/ 103 h 107"/>
                  <a:gd name="T2" fmla="*/ 145 w 149"/>
                  <a:gd name="T3" fmla="*/ 107 h 107"/>
                  <a:gd name="T4" fmla="*/ 4 w 149"/>
                  <a:gd name="T5" fmla="*/ 107 h 107"/>
                  <a:gd name="T6" fmla="*/ 0 w 149"/>
                  <a:gd name="T7" fmla="*/ 103 h 107"/>
                  <a:gd name="T8" fmla="*/ 0 w 149"/>
                  <a:gd name="T9" fmla="*/ 4 h 107"/>
                  <a:gd name="T10" fmla="*/ 4 w 149"/>
                  <a:gd name="T11" fmla="*/ 0 h 107"/>
                  <a:gd name="T12" fmla="*/ 145 w 149"/>
                  <a:gd name="T13" fmla="*/ 0 h 107"/>
                  <a:gd name="T14" fmla="*/ 149 w 149"/>
                  <a:gd name="T15" fmla="*/ 4 h 107"/>
                  <a:gd name="T16" fmla="*/ 149 w 149"/>
                  <a:gd name="T17" fmla="*/ 10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07">
                    <a:moveTo>
                      <a:pt x="149" y="103"/>
                    </a:moveTo>
                    <a:cubicBezTo>
                      <a:pt x="149" y="105"/>
                      <a:pt x="147" y="107"/>
                      <a:pt x="145" y="107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2" y="107"/>
                      <a:pt x="0" y="105"/>
                      <a:pt x="0" y="10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7" y="0"/>
                      <a:pt x="149" y="2"/>
                      <a:pt x="149" y="4"/>
                    </a:cubicBezTo>
                    <a:lnTo>
                      <a:pt x="149" y="103"/>
                    </a:lnTo>
                    <a:close/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069EB296-49C6-4C4A-AE93-1469AACF2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122" y="959718"/>
                <a:ext cx="100832" cy="235639"/>
              </a:xfrm>
              <a:custGeom>
                <a:avLst/>
                <a:gdLst>
                  <a:gd name="T0" fmla="*/ 0 w 92"/>
                  <a:gd name="T1" fmla="*/ 52 h 215"/>
                  <a:gd name="T2" fmla="*/ 92 w 92"/>
                  <a:gd name="T3" fmla="*/ 0 h 215"/>
                  <a:gd name="T4" fmla="*/ 92 w 92"/>
                  <a:gd name="T5" fmla="*/ 215 h 215"/>
                  <a:gd name="T6" fmla="*/ 0 w 92"/>
                  <a:gd name="T7" fmla="*/ 16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15">
                    <a:moveTo>
                      <a:pt x="0" y="52"/>
                    </a:moveTo>
                    <a:lnTo>
                      <a:pt x="92" y="0"/>
                    </a:lnTo>
                    <a:lnTo>
                      <a:pt x="92" y="215"/>
                    </a:lnTo>
                    <a:lnTo>
                      <a:pt x="0" y="166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236161C2-B427-774A-BA1D-F68161BCA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2338" y="1146038"/>
                <a:ext cx="204951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40">
                <a:extLst>
                  <a:ext uri="{FF2B5EF4-FFF2-40B4-BE49-F238E27FC236}">
                    <a16:creationId xmlns:a16="http://schemas.microsoft.com/office/drawing/2014/main" id="{D79A158D-39FD-5444-A4BA-1EFD58BF6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883" y="767919"/>
                <a:ext cx="138096" cy="134808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41">
                <a:extLst>
                  <a:ext uri="{FF2B5EF4-FFF2-40B4-BE49-F238E27FC236}">
                    <a16:creationId xmlns:a16="http://schemas.microsoft.com/office/drawing/2014/main" id="{B83FAD05-C4B3-D54F-9214-49AB67FCD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7970" y="790935"/>
                <a:ext cx="100832" cy="100832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Shape 9698">
              <a:extLst>
                <a:ext uri="{FF2B5EF4-FFF2-40B4-BE49-F238E27FC236}">
                  <a16:creationId xmlns:a16="http://schemas.microsoft.com/office/drawing/2014/main" id="{225CE6D4-6BBE-5F4B-8C2D-DAD952D45430}"/>
                </a:ext>
              </a:extLst>
            </p:cNvPr>
            <p:cNvSpPr/>
            <p:nvPr/>
          </p:nvSpPr>
          <p:spPr>
            <a:xfrm>
              <a:off x="3330213" y="4143486"/>
              <a:ext cx="1166331" cy="3693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Customer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6DE979B7-F703-4A7F-AC01-FB06F1A07893}"/>
              </a:ext>
            </a:extLst>
          </p:cNvPr>
          <p:cNvSpPr/>
          <p:nvPr/>
        </p:nvSpPr>
        <p:spPr>
          <a:xfrm>
            <a:off x="192284" y="234268"/>
            <a:ext cx="1635477" cy="1009369"/>
          </a:xfrm>
          <a:prstGeom prst="wedgeEllipseCallout">
            <a:avLst>
              <a:gd name="adj1" fmla="val 42229"/>
              <a:gd name="adj2" fmla="val 50913"/>
            </a:avLst>
          </a:prstGeom>
          <a:noFill/>
          <a:ln w="28575" cap="flat">
            <a:solidFill>
              <a:srgbClr val="3194C6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No stable </a:t>
            </a:r>
            <a:r>
              <a:rPr lang="en-US" altLang="zh-CN" dirty="0"/>
              <a:t>Collaborator</a:t>
            </a:r>
            <a:endParaRPr lang="en-US" altLang="zh-CN" kern="0" dirty="0">
              <a:latin typeface="微软雅黑"/>
              <a:ea typeface="微软雅黑"/>
            </a:endParaRPr>
          </a:p>
        </p:txBody>
      </p:sp>
      <p:sp>
        <p:nvSpPr>
          <p:cNvPr id="32" name="对话气泡: 椭圆形 31">
            <a:extLst>
              <a:ext uri="{FF2B5EF4-FFF2-40B4-BE49-F238E27FC236}">
                <a16:creationId xmlns:a16="http://schemas.microsoft.com/office/drawing/2014/main" id="{340BACA5-FBFB-4E2E-94CF-734370252498}"/>
              </a:ext>
            </a:extLst>
          </p:cNvPr>
          <p:cNvSpPr/>
          <p:nvPr/>
        </p:nvSpPr>
        <p:spPr>
          <a:xfrm>
            <a:off x="7096778" y="1660521"/>
            <a:ext cx="1949134" cy="1009369"/>
          </a:xfrm>
          <a:prstGeom prst="wedgeEllipseCallout">
            <a:avLst>
              <a:gd name="adj1" fmla="val -55961"/>
              <a:gd name="adj2" fmla="val -20717"/>
            </a:avLst>
          </a:prstGeom>
          <a:noFill/>
          <a:ln w="28575" cap="flat">
            <a:solidFill>
              <a:srgbClr val="A5C067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Lack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of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the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sale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market</a:t>
            </a:r>
          </a:p>
        </p:txBody>
      </p:sp>
      <p:sp>
        <p:nvSpPr>
          <p:cNvPr id="33" name="对话气泡: 椭圆形 32">
            <a:extLst>
              <a:ext uri="{FF2B5EF4-FFF2-40B4-BE49-F238E27FC236}">
                <a16:creationId xmlns:a16="http://schemas.microsoft.com/office/drawing/2014/main" id="{DE8CEABA-0C5D-40ED-9955-FF872D969901}"/>
              </a:ext>
            </a:extLst>
          </p:cNvPr>
          <p:cNvSpPr/>
          <p:nvPr/>
        </p:nvSpPr>
        <p:spPr>
          <a:xfrm>
            <a:off x="6908865" y="87194"/>
            <a:ext cx="2217362" cy="1009369"/>
          </a:xfrm>
          <a:prstGeom prst="wedgeEllipseCallout">
            <a:avLst>
              <a:gd name="adj1" fmla="val -37855"/>
              <a:gd name="adj2" fmla="val 77248"/>
            </a:avLst>
          </a:prstGeom>
          <a:noFill/>
          <a:ln w="28575" cap="flat">
            <a:solidFill>
              <a:srgbClr val="A5C067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Large cost on the process of retail </a:t>
            </a: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241268E7-3073-4759-B2A5-6CE5A20CD50D}"/>
              </a:ext>
            </a:extLst>
          </p:cNvPr>
          <p:cNvSpPr/>
          <p:nvPr/>
        </p:nvSpPr>
        <p:spPr>
          <a:xfrm>
            <a:off x="1332274" y="3358102"/>
            <a:ext cx="2347372" cy="1009369"/>
          </a:xfrm>
          <a:prstGeom prst="wedgeEllipseCallout">
            <a:avLst>
              <a:gd name="adj1" fmla="val 42229"/>
              <a:gd name="adj2" fmla="val 50913"/>
            </a:avLst>
          </a:prstGeom>
          <a:noFill/>
          <a:ln w="28575" cap="flat">
            <a:solidFill>
              <a:srgbClr val="3A5063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Can’t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easily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buy</a:t>
            </a:r>
            <a:r>
              <a:rPr lang="zh-CN" altLang="en-US" kern="0" dirty="0">
                <a:latin typeface="微软雅黑"/>
                <a:ea typeface="微软雅黑"/>
              </a:rPr>
              <a:t>  </a:t>
            </a:r>
            <a:r>
              <a:rPr lang="en-US" altLang="zh-CN" kern="0" dirty="0">
                <a:latin typeface="微软雅黑"/>
                <a:ea typeface="微软雅黑"/>
              </a:rPr>
              <a:t>product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overseas</a:t>
            </a:r>
          </a:p>
        </p:txBody>
      </p:sp>
      <p:sp>
        <p:nvSpPr>
          <p:cNvPr id="35" name="对话气泡: 椭圆形 34">
            <a:extLst>
              <a:ext uri="{FF2B5EF4-FFF2-40B4-BE49-F238E27FC236}">
                <a16:creationId xmlns:a16="http://schemas.microsoft.com/office/drawing/2014/main" id="{597579C7-B2B2-48EA-824F-81FED240F56E}"/>
              </a:ext>
            </a:extLst>
          </p:cNvPr>
          <p:cNvSpPr/>
          <p:nvPr/>
        </p:nvSpPr>
        <p:spPr>
          <a:xfrm>
            <a:off x="5445743" y="3571656"/>
            <a:ext cx="2347372" cy="1009369"/>
          </a:xfrm>
          <a:prstGeom prst="wedgeEllipseCallout">
            <a:avLst>
              <a:gd name="adj1" fmla="val -58327"/>
              <a:gd name="adj2" fmla="val 42486"/>
            </a:avLst>
          </a:prstGeom>
          <a:noFill/>
          <a:ln w="28575" cap="flat">
            <a:solidFill>
              <a:srgbClr val="3A5063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Have no idea about the price change</a:t>
            </a:r>
          </a:p>
        </p:txBody>
      </p:sp>
      <p:sp>
        <p:nvSpPr>
          <p:cNvPr id="38" name="Shape 9674">
            <a:extLst>
              <a:ext uri="{FF2B5EF4-FFF2-40B4-BE49-F238E27FC236}">
                <a16:creationId xmlns:a16="http://schemas.microsoft.com/office/drawing/2014/main" id="{F0994419-0E5E-4081-9624-11A55647FC04}"/>
              </a:ext>
            </a:extLst>
          </p:cNvPr>
          <p:cNvSpPr/>
          <p:nvPr/>
        </p:nvSpPr>
        <p:spPr>
          <a:xfrm rot="1984401">
            <a:off x="770301" y="78108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0" name="Shape 9674">
            <a:extLst>
              <a:ext uri="{FF2B5EF4-FFF2-40B4-BE49-F238E27FC236}">
                <a16:creationId xmlns:a16="http://schemas.microsoft.com/office/drawing/2014/main" id="{63769219-2D0B-4569-AB93-C6CE8C607EC3}"/>
              </a:ext>
            </a:extLst>
          </p:cNvPr>
          <p:cNvSpPr/>
          <p:nvPr/>
        </p:nvSpPr>
        <p:spPr>
          <a:xfrm rot="1984401">
            <a:off x="6961565" y="169342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1" name="Shape 9674">
            <a:extLst>
              <a:ext uri="{FF2B5EF4-FFF2-40B4-BE49-F238E27FC236}">
                <a16:creationId xmlns:a16="http://schemas.microsoft.com/office/drawing/2014/main" id="{DE847C50-B302-4A65-87F7-253258E6F99D}"/>
              </a:ext>
            </a:extLst>
          </p:cNvPr>
          <p:cNvSpPr/>
          <p:nvPr/>
        </p:nvSpPr>
        <p:spPr>
          <a:xfrm rot="1984401">
            <a:off x="7201461" y="1786314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2" name="Shape 9674">
            <a:extLst>
              <a:ext uri="{FF2B5EF4-FFF2-40B4-BE49-F238E27FC236}">
                <a16:creationId xmlns:a16="http://schemas.microsoft.com/office/drawing/2014/main" id="{6F5B4AA9-B0B7-4381-9527-7109B7C25838}"/>
              </a:ext>
            </a:extLst>
          </p:cNvPr>
          <p:cNvSpPr/>
          <p:nvPr/>
        </p:nvSpPr>
        <p:spPr>
          <a:xfrm rot="1984401">
            <a:off x="5598889" y="3712932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3" name="Shape 9674">
            <a:extLst>
              <a:ext uri="{FF2B5EF4-FFF2-40B4-BE49-F238E27FC236}">
                <a16:creationId xmlns:a16="http://schemas.microsoft.com/office/drawing/2014/main" id="{B149A2F5-631B-4ED1-B458-C1EB187664A9}"/>
              </a:ext>
            </a:extLst>
          </p:cNvPr>
          <p:cNvSpPr/>
          <p:nvPr/>
        </p:nvSpPr>
        <p:spPr>
          <a:xfrm rot="1984401">
            <a:off x="1392825" y="3480363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C341BC48-9D18-4208-9C11-171D84A817C5}"/>
              </a:ext>
            </a:extLst>
          </p:cNvPr>
          <p:cNvSpPr/>
          <p:nvPr/>
        </p:nvSpPr>
        <p:spPr>
          <a:xfrm>
            <a:off x="4343020" y="3822696"/>
            <a:ext cx="457959" cy="459753"/>
          </a:xfrm>
          <a:prstGeom prst="smileyFace">
            <a:avLst/>
          </a:prstGeom>
          <a:solidFill>
            <a:srgbClr val="3A5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2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APPROACH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6">
            <a:extLst>
              <a:ext uri="{FF2B5EF4-FFF2-40B4-BE49-F238E27FC236}">
                <a16:creationId xmlns:a16="http://schemas.microsoft.com/office/drawing/2014/main" id="{C8A47214-1FDA-447E-ADC7-26EDAEA0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236046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6" name="组合 4">
            <a:extLst>
              <a:ext uri="{FF2B5EF4-FFF2-40B4-BE49-F238E27FC236}">
                <a16:creationId xmlns:a16="http://schemas.microsoft.com/office/drawing/2014/main" id="{EDAE55AA-38B9-7245-A128-511260347734}"/>
              </a:ext>
            </a:extLst>
          </p:cNvPr>
          <p:cNvGrpSpPr/>
          <p:nvPr/>
        </p:nvGrpSpPr>
        <p:grpSpPr>
          <a:xfrm>
            <a:off x="5354860" y="595709"/>
            <a:ext cx="1757319" cy="1643631"/>
            <a:chOff x="3021914" y="1333235"/>
            <a:chExt cx="1757319" cy="1643631"/>
          </a:xfrm>
        </p:grpSpPr>
        <p:sp>
          <p:nvSpPr>
            <p:cNvPr id="11" name="Shape 9699">
              <a:extLst>
                <a:ext uri="{FF2B5EF4-FFF2-40B4-BE49-F238E27FC236}">
                  <a16:creationId xmlns:a16="http://schemas.microsoft.com/office/drawing/2014/main" id="{F1A0896B-B8E0-9448-AD37-EC0C715A2FBE}"/>
                </a:ext>
              </a:extLst>
            </p:cNvPr>
            <p:cNvSpPr/>
            <p:nvPr/>
          </p:nvSpPr>
          <p:spPr>
            <a:xfrm>
              <a:off x="3082836" y="1333235"/>
              <a:ext cx="1635477" cy="1643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3" y="0"/>
                    <a:pt x="0" y="4826"/>
                    <a:pt x="0" y="10796"/>
                  </a:cubicBezTo>
                  <a:cubicBezTo>
                    <a:pt x="0" y="16765"/>
                    <a:pt x="4833" y="21600"/>
                    <a:pt x="10800" y="21600"/>
                  </a:cubicBezTo>
                  <a:cubicBezTo>
                    <a:pt x="16767" y="21600"/>
                    <a:pt x="21600" y="16765"/>
                    <a:pt x="21600" y="10796"/>
                  </a:cubicBezTo>
                  <a:cubicBezTo>
                    <a:pt x="21600" y="4826"/>
                    <a:pt x="16767" y="0"/>
                    <a:pt x="10800" y="0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12" name="组合 2">
              <a:extLst>
                <a:ext uri="{FF2B5EF4-FFF2-40B4-BE49-F238E27FC236}">
                  <a16:creationId xmlns:a16="http://schemas.microsoft.com/office/drawing/2014/main" id="{1AE92E1D-BDBA-5D45-8415-35EBC2B24E82}"/>
                </a:ext>
              </a:extLst>
            </p:cNvPr>
            <p:cNvGrpSpPr/>
            <p:nvPr/>
          </p:nvGrpSpPr>
          <p:grpSpPr>
            <a:xfrm>
              <a:off x="3719118" y="1612940"/>
              <a:ext cx="371910" cy="293025"/>
              <a:chOff x="1879601" y="623888"/>
              <a:chExt cx="544513" cy="519113"/>
            </a:xfrm>
          </p:grpSpPr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1B913097-6D57-C140-9297-ABD4D7FCB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601" y="623888"/>
                <a:ext cx="544513" cy="519113"/>
              </a:xfrm>
              <a:custGeom>
                <a:avLst/>
                <a:gdLst>
                  <a:gd name="T0" fmla="*/ 101 w 201"/>
                  <a:gd name="T1" fmla="*/ 8 h 192"/>
                  <a:gd name="T2" fmla="*/ 115 w 201"/>
                  <a:gd name="T3" fmla="*/ 13 h 192"/>
                  <a:gd name="T4" fmla="*/ 185 w 201"/>
                  <a:gd name="T5" fmla="*/ 75 h 192"/>
                  <a:gd name="T6" fmla="*/ 188 w 201"/>
                  <a:gd name="T7" fmla="*/ 78 h 192"/>
                  <a:gd name="T8" fmla="*/ 183 w 201"/>
                  <a:gd name="T9" fmla="*/ 78 h 192"/>
                  <a:gd name="T10" fmla="*/ 174 w 201"/>
                  <a:gd name="T11" fmla="*/ 78 h 192"/>
                  <a:gd name="T12" fmla="*/ 166 w 201"/>
                  <a:gd name="T13" fmla="*/ 78 h 192"/>
                  <a:gd name="T14" fmla="*/ 166 w 201"/>
                  <a:gd name="T15" fmla="*/ 86 h 192"/>
                  <a:gd name="T16" fmla="*/ 166 w 201"/>
                  <a:gd name="T17" fmla="*/ 184 h 192"/>
                  <a:gd name="T18" fmla="*/ 36 w 201"/>
                  <a:gd name="T19" fmla="*/ 184 h 192"/>
                  <a:gd name="T20" fmla="*/ 36 w 201"/>
                  <a:gd name="T21" fmla="*/ 86 h 192"/>
                  <a:gd name="T22" fmla="*/ 36 w 201"/>
                  <a:gd name="T23" fmla="*/ 78 h 192"/>
                  <a:gd name="T24" fmla="*/ 28 w 201"/>
                  <a:gd name="T25" fmla="*/ 78 h 192"/>
                  <a:gd name="T26" fmla="*/ 18 w 201"/>
                  <a:gd name="T27" fmla="*/ 78 h 192"/>
                  <a:gd name="T28" fmla="*/ 13 w 201"/>
                  <a:gd name="T29" fmla="*/ 78 h 192"/>
                  <a:gd name="T30" fmla="*/ 16 w 201"/>
                  <a:gd name="T31" fmla="*/ 75 h 192"/>
                  <a:gd name="T32" fmla="*/ 86 w 201"/>
                  <a:gd name="T33" fmla="*/ 13 h 192"/>
                  <a:gd name="T34" fmla="*/ 101 w 201"/>
                  <a:gd name="T35" fmla="*/ 8 h 192"/>
                  <a:gd name="T36" fmla="*/ 101 w 201"/>
                  <a:gd name="T37" fmla="*/ 0 h 192"/>
                  <a:gd name="T38" fmla="*/ 81 w 201"/>
                  <a:gd name="T39" fmla="*/ 7 h 192"/>
                  <a:gd name="T40" fmla="*/ 11 w 201"/>
                  <a:gd name="T41" fmla="*/ 69 h 192"/>
                  <a:gd name="T42" fmla="*/ 18 w 201"/>
                  <a:gd name="T43" fmla="*/ 86 h 192"/>
                  <a:gd name="T44" fmla="*/ 28 w 201"/>
                  <a:gd name="T45" fmla="*/ 86 h 192"/>
                  <a:gd name="T46" fmla="*/ 28 w 201"/>
                  <a:gd name="T47" fmla="*/ 192 h 192"/>
                  <a:gd name="T48" fmla="*/ 174 w 201"/>
                  <a:gd name="T49" fmla="*/ 192 h 192"/>
                  <a:gd name="T50" fmla="*/ 174 w 201"/>
                  <a:gd name="T51" fmla="*/ 86 h 192"/>
                  <a:gd name="T52" fmla="*/ 183 w 201"/>
                  <a:gd name="T53" fmla="*/ 86 h 192"/>
                  <a:gd name="T54" fmla="*/ 190 w 201"/>
                  <a:gd name="T55" fmla="*/ 69 h 192"/>
                  <a:gd name="T56" fmla="*/ 121 w 201"/>
                  <a:gd name="T57" fmla="*/ 7 h 192"/>
                  <a:gd name="T58" fmla="*/ 101 w 201"/>
                  <a:gd name="T5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192">
                    <a:moveTo>
                      <a:pt x="101" y="8"/>
                    </a:moveTo>
                    <a:cubicBezTo>
                      <a:pt x="106" y="8"/>
                      <a:pt x="112" y="10"/>
                      <a:pt x="115" y="13"/>
                    </a:cubicBezTo>
                    <a:cubicBezTo>
                      <a:pt x="185" y="75"/>
                      <a:pt x="185" y="75"/>
                      <a:pt x="185" y="75"/>
                    </a:cubicBezTo>
                    <a:cubicBezTo>
                      <a:pt x="186" y="76"/>
                      <a:pt x="187" y="77"/>
                      <a:pt x="188" y="78"/>
                    </a:cubicBezTo>
                    <a:cubicBezTo>
                      <a:pt x="187" y="78"/>
                      <a:pt x="185" y="78"/>
                      <a:pt x="183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66" y="86"/>
                      <a:pt x="166" y="86"/>
                      <a:pt x="166" y="86"/>
                    </a:cubicBezTo>
                    <a:cubicBezTo>
                      <a:pt x="166" y="184"/>
                      <a:pt x="166" y="184"/>
                      <a:pt x="166" y="184"/>
                    </a:cubicBezTo>
                    <a:cubicBezTo>
                      <a:pt x="36" y="184"/>
                      <a:pt x="36" y="184"/>
                      <a:pt x="36" y="184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6" y="78"/>
                      <a:pt x="14" y="78"/>
                      <a:pt x="13" y="78"/>
                    </a:cubicBezTo>
                    <a:cubicBezTo>
                      <a:pt x="14" y="77"/>
                      <a:pt x="15" y="76"/>
                      <a:pt x="16" y="75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0" y="10"/>
                      <a:pt x="95" y="8"/>
                      <a:pt x="101" y="8"/>
                    </a:cubicBezTo>
                    <a:moveTo>
                      <a:pt x="101" y="0"/>
                    </a:moveTo>
                    <a:cubicBezTo>
                      <a:pt x="93" y="0"/>
                      <a:pt x="86" y="2"/>
                      <a:pt x="81" y="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0" y="78"/>
                      <a:pt x="3" y="86"/>
                      <a:pt x="18" y="86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192"/>
                      <a:pt x="28" y="192"/>
                      <a:pt x="28" y="192"/>
                    </a:cubicBezTo>
                    <a:cubicBezTo>
                      <a:pt x="174" y="192"/>
                      <a:pt x="174" y="192"/>
                      <a:pt x="174" y="192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98" y="86"/>
                      <a:pt x="201" y="78"/>
                      <a:pt x="190" y="69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15" y="2"/>
                      <a:pt x="108" y="0"/>
                      <a:pt x="1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762E2EC6-D9F2-7045-867B-A7D0937A98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1" y="890588"/>
                <a:ext cx="176213" cy="252413"/>
              </a:xfrm>
              <a:custGeom>
                <a:avLst/>
                <a:gdLst>
                  <a:gd name="T0" fmla="*/ 57 w 65"/>
                  <a:gd name="T1" fmla="*/ 8 h 93"/>
                  <a:gd name="T2" fmla="*/ 57 w 65"/>
                  <a:gd name="T3" fmla="*/ 85 h 93"/>
                  <a:gd name="T4" fmla="*/ 8 w 65"/>
                  <a:gd name="T5" fmla="*/ 85 h 93"/>
                  <a:gd name="T6" fmla="*/ 8 w 65"/>
                  <a:gd name="T7" fmla="*/ 8 h 93"/>
                  <a:gd name="T8" fmla="*/ 57 w 65"/>
                  <a:gd name="T9" fmla="*/ 8 h 93"/>
                  <a:gd name="T10" fmla="*/ 61 w 65"/>
                  <a:gd name="T11" fmla="*/ 0 h 93"/>
                  <a:gd name="T12" fmla="*/ 4 w 65"/>
                  <a:gd name="T13" fmla="*/ 0 h 93"/>
                  <a:gd name="T14" fmla="*/ 0 w 65"/>
                  <a:gd name="T15" fmla="*/ 4 h 93"/>
                  <a:gd name="T16" fmla="*/ 0 w 65"/>
                  <a:gd name="T17" fmla="*/ 89 h 93"/>
                  <a:gd name="T18" fmla="*/ 4 w 65"/>
                  <a:gd name="T19" fmla="*/ 93 h 93"/>
                  <a:gd name="T20" fmla="*/ 61 w 65"/>
                  <a:gd name="T21" fmla="*/ 93 h 93"/>
                  <a:gd name="T22" fmla="*/ 65 w 65"/>
                  <a:gd name="T23" fmla="*/ 89 h 93"/>
                  <a:gd name="T24" fmla="*/ 65 w 65"/>
                  <a:gd name="T25" fmla="*/ 4 h 93"/>
                  <a:gd name="T26" fmla="*/ 61 w 65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93">
                    <a:moveTo>
                      <a:pt x="57" y="8"/>
                    </a:moveTo>
                    <a:cubicBezTo>
                      <a:pt x="57" y="85"/>
                      <a:pt x="57" y="85"/>
                      <a:pt x="57" y="85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57" y="8"/>
                      <a:pt x="57" y="8"/>
                      <a:pt x="57" y="8"/>
                    </a:cubicBezTo>
                    <a:moveTo>
                      <a:pt x="6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1"/>
                      <a:pt x="2" y="93"/>
                      <a:pt x="4" y="93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3" y="93"/>
                      <a:pt x="65" y="91"/>
                      <a:pt x="65" y="8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0" name="Shape 9690">
              <a:extLst>
                <a:ext uri="{FF2B5EF4-FFF2-40B4-BE49-F238E27FC236}">
                  <a16:creationId xmlns:a16="http://schemas.microsoft.com/office/drawing/2014/main" id="{DB9C39F1-7503-EE4C-A891-7B42BE4D4070}"/>
                </a:ext>
              </a:extLst>
            </p:cNvPr>
            <p:cNvSpPr/>
            <p:nvPr/>
          </p:nvSpPr>
          <p:spPr>
            <a:xfrm>
              <a:off x="3021914" y="1995562"/>
              <a:ext cx="175731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Manufacturing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19" name="组合 5">
            <a:extLst>
              <a:ext uri="{FF2B5EF4-FFF2-40B4-BE49-F238E27FC236}">
                <a16:creationId xmlns:a16="http://schemas.microsoft.com/office/drawing/2014/main" id="{EC5D8FE2-C6A0-0F43-8859-5B0A93590330}"/>
              </a:ext>
            </a:extLst>
          </p:cNvPr>
          <p:cNvGrpSpPr/>
          <p:nvPr/>
        </p:nvGrpSpPr>
        <p:grpSpPr>
          <a:xfrm>
            <a:off x="2053374" y="599786"/>
            <a:ext cx="1635477" cy="1639554"/>
            <a:chOff x="3717511" y="2078912"/>
            <a:chExt cx="1635477" cy="1639554"/>
          </a:xfrm>
        </p:grpSpPr>
        <p:sp>
          <p:nvSpPr>
            <p:cNvPr id="24" name="Shape 9702">
              <a:extLst>
                <a:ext uri="{FF2B5EF4-FFF2-40B4-BE49-F238E27FC236}">
                  <a16:creationId xmlns:a16="http://schemas.microsoft.com/office/drawing/2014/main" id="{1FBAA0B3-ED07-2745-8896-DDDED76CCB4E}"/>
                </a:ext>
              </a:extLst>
            </p:cNvPr>
            <p:cNvSpPr/>
            <p:nvPr/>
          </p:nvSpPr>
          <p:spPr>
            <a:xfrm>
              <a:off x="3717511" y="2078912"/>
              <a:ext cx="1635477" cy="163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4830"/>
                    <a:pt x="0" y="10796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2"/>
                    <a:pt x="21600" y="10796"/>
                  </a:cubicBezTo>
                  <a:cubicBezTo>
                    <a:pt x="21600" y="4830"/>
                    <a:pt x="16766" y="0"/>
                    <a:pt x="10800" y="0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25" name="Freeform 108">
              <a:extLst>
                <a:ext uri="{FF2B5EF4-FFF2-40B4-BE49-F238E27FC236}">
                  <a16:creationId xmlns:a16="http://schemas.microsoft.com/office/drawing/2014/main" id="{61242FB0-7F94-6648-A366-3919B953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086" y="2391834"/>
              <a:ext cx="322328" cy="323314"/>
            </a:xfrm>
            <a:custGeom>
              <a:avLst/>
              <a:gdLst>
                <a:gd name="T0" fmla="*/ 168 w 192"/>
                <a:gd name="T1" fmla="*/ 73 h 192"/>
                <a:gd name="T2" fmla="*/ 147 w 192"/>
                <a:gd name="T3" fmla="*/ 73 h 192"/>
                <a:gd name="T4" fmla="*/ 107 w 192"/>
                <a:gd name="T5" fmla="*/ 0 h 192"/>
                <a:gd name="T6" fmla="*/ 74 w 192"/>
                <a:gd name="T7" fmla="*/ 0 h 192"/>
                <a:gd name="T8" fmla="*/ 95 w 192"/>
                <a:gd name="T9" fmla="*/ 73 h 192"/>
                <a:gd name="T10" fmla="*/ 48 w 192"/>
                <a:gd name="T11" fmla="*/ 73 h 192"/>
                <a:gd name="T12" fmla="*/ 28 w 192"/>
                <a:gd name="T13" fmla="*/ 45 h 192"/>
                <a:gd name="T14" fmla="*/ 0 w 192"/>
                <a:gd name="T15" fmla="*/ 45 h 192"/>
                <a:gd name="T16" fmla="*/ 13 w 192"/>
                <a:gd name="T17" fmla="*/ 96 h 192"/>
                <a:gd name="T18" fmla="*/ 0 w 192"/>
                <a:gd name="T19" fmla="*/ 146 h 192"/>
                <a:gd name="T20" fmla="*/ 28 w 192"/>
                <a:gd name="T21" fmla="*/ 146 h 192"/>
                <a:gd name="T22" fmla="*/ 48 w 192"/>
                <a:gd name="T23" fmla="*/ 119 h 192"/>
                <a:gd name="T24" fmla="*/ 95 w 192"/>
                <a:gd name="T25" fmla="*/ 119 h 192"/>
                <a:gd name="T26" fmla="*/ 74 w 192"/>
                <a:gd name="T27" fmla="*/ 192 h 192"/>
                <a:gd name="T28" fmla="*/ 107 w 192"/>
                <a:gd name="T29" fmla="*/ 192 h 192"/>
                <a:gd name="T30" fmla="*/ 147 w 192"/>
                <a:gd name="T31" fmla="*/ 119 h 192"/>
                <a:gd name="T32" fmla="*/ 168 w 192"/>
                <a:gd name="T33" fmla="*/ 119 h 192"/>
                <a:gd name="T34" fmla="*/ 192 w 192"/>
                <a:gd name="T35" fmla="*/ 96 h 192"/>
                <a:gd name="T36" fmla="*/ 168 w 192"/>
                <a:gd name="T37" fmla="*/ 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92">
                  <a:moveTo>
                    <a:pt x="168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81" y="119"/>
                    <a:pt x="192" y="109"/>
                    <a:pt x="192" y="96"/>
                  </a:cubicBezTo>
                  <a:cubicBezTo>
                    <a:pt x="192" y="83"/>
                    <a:pt x="181" y="73"/>
                    <a:pt x="168" y="73"/>
                  </a:cubicBezTo>
                  <a:close/>
                </a:path>
              </a:pathLst>
            </a:cu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Shape 9674">
              <a:extLst>
                <a:ext uri="{FF2B5EF4-FFF2-40B4-BE49-F238E27FC236}">
                  <a16:creationId xmlns:a16="http://schemas.microsoft.com/office/drawing/2014/main" id="{8466DD07-C062-A84E-AB01-C6B6EA004C52}"/>
                </a:ext>
              </a:extLst>
            </p:cNvPr>
            <p:cNvSpPr/>
            <p:nvPr/>
          </p:nvSpPr>
          <p:spPr>
            <a:xfrm>
              <a:off x="3944870" y="2756617"/>
              <a:ext cx="1180758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Transport</a:t>
              </a: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46" name="组合 7">
            <a:extLst>
              <a:ext uri="{FF2B5EF4-FFF2-40B4-BE49-F238E27FC236}">
                <a16:creationId xmlns:a16="http://schemas.microsoft.com/office/drawing/2014/main" id="{2AEBE2B4-5BB5-E244-BD58-C23D5A996D00}"/>
              </a:ext>
            </a:extLst>
          </p:cNvPr>
          <p:cNvGrpSpPr/>
          <p:nvPr/>
        </p:nvGrpSpPr>
        <p:grpSpPr>
          <a:xfrm>
            <a:off x="3913337" y="3603616"/>
            <a:ext cx="1295626" cy="1298850"/>
            <a:chOff x="3265565" y="3542681"/>
            <a:chExt cx="1295626" cy="1298850"/>
          </a:xfrm>
        </p:grpSpPr>
        <p:sp>
          <p:nvSpPr>
            <p:cNvPr id="51" name="Shape 9708">
              <a:extLst>
                <a:ext uri="{FF2B5EF4-FFF2-40B4-BE49-F238E27FC236}">
                  <a16:creationId xmlns:a16="http://schemas.microsoft.com/office/drawing/2014/main" id="{26317102-D02F-8F48-9AFF-0046531DAAD9}"/>
                </a:ext>
              </a:extLst>
            </p:cNvPr>
            <p:cNvSpPr/>
            <p:nvPr/>
          </p:nvSpPr>
          <p:spPr>
            <a:xfrm>
              <a:off x="3265565" y="3542681"/>
              <a:ext cx="1295626" cy="129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cubicBezTo>
                    <a:pt x="4835" y="0"/>
                    <a:pt x="0" y="4829"/>
                    <a:pt x="0" y="10797"/>
                  </a:cubicBezTo>
                  <a:cubicBezTo>
                    <a:pt x="0" y="16758"/>
                    <a:pt x="4835" y="21600"/>
                    <a:pt x="10797" y="21600"/>
                  </a:cubicBezTo>
                  <a:cubicBezTo>
                    <a:pt x="16765" y="21600"/>
                    <a:pt x="21600" y="16758"/>
                    <a:pt x="21600" y="10797"/>
                  </a:cubicBezTo>
                  <a:cubicBezTo>
                    <a:pt x="21600" y="4829"/>
                    <a:pt x="16765" y="0"/>
                    <a:pt x="10797" y="0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52" name="组合 3">
              <a:extLst>
                <a:ext uri="{FF2B5EF4-FFF2-40B4-BE49-F238E27FC236}">
                  <a16:creationId xmlns:a16="http://schemas.microsoft.com/office/drawing/2014/main" id="{A6EB6D0E-F2D1-F746-A231-1A793946E9EC}"/>
                </a:ext>
              </a:extLst>
            </p:cNvPr>
            <p:cNvGrpSpPr/>
            <p:nvPr/>
          </p:nvGrpSpPr>
          <p:grpSpPr>
            <a:xfrm>
              <a:off x="3765065" y="3837317"/>
              <a:ext cx="339855" cy="306169"/>
              <a:chOff x="6391371" y="767919"/>
              <a:chExt cx="497583" cy="448262"/>
            </a:xfrm>
          </p:grpSpPr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11D8148F-B29F-8546-ACD3-6A574036E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371" y="938894"/>
                <a:ext cx="385791" cy="277287"/>
              </a:xfrm>
              <a:custGeom>
                <a:avLst/>
                <a:gdLst>
                  <a:gd name="T0" fmla="*/ 149 w 149"/>
                  <a:gd name="T1" fmla="*/ 103 h 107"/>
                  <a:gd name="T2" fmla="*/ 145 w 149"/>
                  <a:gd name="T3" fmla="*/ 107 h 107"/>
                  <a:gd name="T4" fmla="*/ 4 w 149"/>
                  <a:gd name="T5" fmla="*/ 107 h 107"/>
                  <a:gd name="T6" fmla="*/ 0 w 149"/>
                  <a:gd name="T7" fmla="*/ 103 h 107"/>
                  <a:gd name="T8" fmla="*/ 0 w 149"/>
                  <a:gd name="T9" fmla="*/ 4 h 107"/>
                  <a:gd name="T10" fmla="*/ 4 w 149"/>
                  <a:gd name="T11" fmla="*/ 0 h 107"/>
                  <a:gd name="T12" fmla="*/ 145 w 149"/>
                  <a:gd name="T13" fmla="*/ 0 h 107"/>
                  <a:gd name="T14" fmla="*/ 149 w 149"/>
                  <a:gd name="T15" fmla="*/ 4 h 107"/>
                  <a:gd name="T16" fmla="*/ 149 w 149"/>
                  <a:gd name="T17" fmla="*/ 10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07">
                    <a:moveTo>
                      <a:pt x="149" y="103"/>
                    </a:moveTo>
                    <a:cubicBezTo>
                      <a:pt x="149" y="105"/>
                      <a:pt x="147" y="107"/>
                      <a:pt x="145" y="107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2" y="107"/>
                      <a:pt x="0" y="105"/>
                      <a:pt x="0" y="10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7" y="0"/>
                      <a:pt x="149" y="2"/>
                      <a:pt x="149" y="4"/>
                    </a:cubicBezTo>
                    <a:lnTo>
                      <a:pt x="149" y="103"/>
                    </a:lnTo>
                    <a:close/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069EB296-49C6-4C4A-AE93-1469AACF2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122" y="959718"/>
                <a:ext cx="100832" cy="235639"/>
              </a:xfrm>
              <a:custGeom>
                <a:avLst/>
                <a:gdLst>
                  <a:gd name="T0" fmla="*/ 0 w 92"/>
                  <a:gd name="T1" fmla="*/ 52 h 215"/>
                  <a:gd name="T2" fmla="*/ 92 w 92"/>
                  <a:gd name="T3" fmla="*/ 0 h 215"/>
                  <a:gd name="T4" fmla="*/ 92 w 92"/>
                  <a:gd name="T5" fmla="*/ 215 h 215"/>
                  <a:gd name="T6" fmla="*/ 0 w 92"/>
                  <a:gd name="T7" fmla="*/ 16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15">
                    <a:moveTo>
                      <a:pt x="0" y="52"/>
                    </a:moveTo>
                    <a:lnTo>
                      <a:pt x="92" y="0"/>
                    </a:lnTo>
                    <a:lnTo>
                      <a:pt x="92" y="215"/>
                    </a:lnTo>
                    <a:lnTo>
                      <a:pt x="0" y="166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236161C2-B427-774A-BA1D-F68161BCA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2338" y="1146038"/>
                <a:ext cx="204951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40">
                <a:extLst>
                  <a:ext uri="{FF2B5EF4-FFF2-40B4-BE49-F238E27FC236}">
                    <a16:creationId xmlns:a16="http://schemas.microsoft.com/office/drawing/2014/main" id="{D79A158D-39FD-5444-A4BA-1EFD58BF6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883" y="767919"/>
                <a:ext cx="138096" cy="134808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41">
                <a:extLst>
                  <a:ext uri="{FF2B5EF4-FFF2-40B4-BE49-F238E27FC236}">
                    <a16:creationId xmlns:a16="http://schemas.microsoft.com/office/drawing/2014/main" id="{B83FAD05-C4B3-D54F-9214-49AB67FCD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7970" y="790935"/>
                <a:ext cx="100832" cy="100832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Shape 9698">
              <a:extLst>
                <a:ext uri="{FF2B5EF4-FFF2-40B4-BE49-F238E27FC236}">
                  <a16:creationId xmlns:a16="http://schemas.microsoft.com/office/drawing/2014/main" id="{225CE6D4-6BBE-5F4B-8C2D-DAD952D45430}"/>
                </a:ext>
              </a:extLst>
            </p:cNvPr>
            <p:cNvSpPr/>
            <p:nvPr/>
          </p:nvSpPr>
          <p:spPr>
            <a:xfrm>
              <a:off x="3330213" y="4143486"/>
              <a:ext cx="1166331" cy="3693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Customer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27" name="组合 6">
            <a:extLst>
              <a:ext uri="{FF2B5EF4-FFF2-40B4-BE49-F238E27FC236}">
                <a16:creationId xmlns:a16="http://schemas.microsoft.com/office/drawing/2014/main" id="{A65A72C0-962D-45B8-AC3B-F26F85BF0EEC}"/>
              </a:ext>
            </a:extLst>
          </p:cNvPr>
          <p:cNvGrpSpPr/>
          <p:nvPr/>
        </p:nvGrpSpPr>
        <p:grpSpPr>
          <a:xfrm>
            <a:off x="3870435" y="1812042"/>
            <a:ext cx="1421664" cy="1468160"/>
            <a:chOff x="3144211" y="2908731"/>
            <a:chExt cx="1421664" cy="1468160"/>
          </a:xfrm>
        </p:grpSpPr>
        <p:sp>
          <p:nvSpPr>
            <p:cNvPr id="43" name="Shape 9676">
              <a:extLst>
                <a:ext uri="{FF2B5EF4-FFF2-40B4-BE49-F238E27FC236}">
                  <a16:creationId xmlns:a16="http://schemas.microsoft.com/office/drawing/2014/main" id="{15E21106-FBE5-4D32-9AC3-1E0FE104DE1D}"/>
                </a:ext>
              </a:extLst>
            </p:cNvPr>
            <p:cNvSpPr/>
            <p:nvPr/>
          </p:nvSpPr>
          <p:spPr>
            <a:xfrm>
              <a:off x="4179659" y="4099892"/>
              <a:ext cx="6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pc="-6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pc="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0" name="Shape 9705">
              <a:extLst>
                <a:ext uri="{FF2B5EF4-FFF2-40B4-BE49-F238E27FC236}">
                  <a16:creationId xmlns:a16="http://schemas.microsoft.com/office/drawing/2014/main" id="{C33E9E9B-971C-4A0D-9BA6-90EA473F022E}"/>
                </a:ext>
              </a:extLst>
            </p:cNvPr>
            <p:cNvSpPr/>
            <p:nvPr/>
          </p:nvSpPr>
          <p:spPr>
            <a:xfrm>
              <a:off x="3144211" y="2908731"/>
              <a:ext cx="1421664" cy="14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0" y="0"/>
                    <a:pt x="0" y="4830"/>
                    <a:pt x="0" y="10793"/>
                  </a:cubicBezTo>
                  <a:cubicBezTo>
                    <a:pt x="0" y="16763"/>
                    <a:pt x="4830" y="21600"/>
                    <a:pt x="10800" y="21600"/>
                  </a:cubicBezTo>
                  <a:cubicBezTo>
                    <a:pt x="16763" y="21600"/>
                    <a:pt x="21600" y="16763"/>
                    <a:pt x="21600" y="10793"/>
                  </a:cubicBezTo>
                  <a:cubicBezTo>
                    <a:pt x="21600" y="4830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31" name="组合 215">
              <a:extLst>
                <a:ext uri="{FF2B5EF4-FFF2-40B4-BE49-F238E27FC236}">
                  <a16:creationId xmlns:a16="http://schemas.microsoft.com/office/drawing/2014/main" id="{C91D1411-3B98-4702-B4B5-398EE11C8518}"/>
                </a:ext>
              </a:extLst>
            </p:cNvPr>
            <p:cNvGrpSpPr/>
            <p:nvPr/>
          </p:nvGrpSpPr>
          <p:grpSpPr>
            <a:xfrm>
              <a:off x="3727792" y="3101990"/>
              <a:ext cx="354561" cy="307938"/>
              <a:chOff x="1898651" y="2697163"/>
              <a:chExt cx="519113" cy="450851"/>
            </a:xfrm>
          </p:grpSpPr>
          <p:sp>
            <p:nvSpPr>
              <p:cNvPr id="37" name="Line 92">
                <a:extLst>
                  <a:ext uri="{FF2B5EF4-FFF2-40B4-BE49-F238E27FC236}">
                    <a16:creationId xmlns:a16="http://schemas.microsoft.com/office/drawing/2014/main" id="{23C5F337-A2A3-4110-9E29-F98095D46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789" y="3095626"/>
                <a:ext cx="103188" cy="0"/>
              </a:xfrm>
              <a:prstGeom prst="lin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93">
                <a:extLst>
                  <a:ext uri="{FF2B5EF4-FFF2-40B4-BE49-F238E27FC236}">
                    <a16:creationId xmlns:a16="http://schemas.microsoft.com/office/drawing/2014/main" id="{E8A094BD-70C3-41DB-A9A1-8FD6DBE53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51" y="2697163"/>
                <a:ext cx="519113" cy="398463"/>
              </a:xfrm>
              <a:custGeom>
                <a:avLst/>
                <a:gdLst>
                  <a:gd name="T0" fmla="*/ 159 w 192"/>
                  <a:gd name="T1" fmla="*/ 147 h 147"/>
                  <a:gd name="T2" fmla="*/ 168 w 192"/>
                  <a:gd name="T3" fmla="*/ 147 h 147"/>
                  <a:gd name="T4" fmla="*/ 192 w 192"/>
                  <a:gd name="T5" fmla="*/ 123 h 147"/>
                  <a:gd name="T6" fmla="*/ 192 w 192"/>
                  <a:gd name="T7" fmla="*/ 78 h 147"/>
                  <a:gd name="T8" fmla="*/ 102 w 192"/>
                  <a:gd name="T9" fmla="*/ 78 h 147"/>
                  <a:gd name="T10" fmla="*/ 102 w 192"/>
                  <a:gd name="T11" fmla="*/ 0 h 147"/>
                  <a:gd name="T12" fmla="*/ 24 w 192"/>
                  <a:gd name="T13" fmla="*/ 0 h 147"/>
                  <a:gd name="T14" fmla="*/ 0 w 192"/>
                  <a:gd name="T15" fmla="*/ 24 h 147"/>
                  <a:gd name="T16" fmla="*/ 0 w 192"/>
                  <a:gd name="T17" fmla="*/ 123 h 147"/>
                  <a:gd name="T18" fmla="*/ 24 w 192"/>
                  <a:gd name="T19" fmla="*/ 147 h 147"/>
                  <a:gd name="T20" fmla="*/ 36 w 192"/>
                  <a:gd name="T2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" h="147">
                    <a:moveTo>
                      <a:pt x="159" y="147"/>
                    </a:moveTo>
                    <a:cubicBezTo>
                      <a:pt x="168" y="147"/>
                      <a:pt x="168" y="147"/>
                      <a:pt x="168" y="147"/>
                    </a:cubicBezTo>
                    <a:cubicBezTo>
                      <a:pt x="181" y="147"/>
                      <a:pt x="192" y="136"/>
                      <a:pt x="192" y="123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02" y="78"/>
                      <a:pt x="102" y="78"/>
                      <a:pt x="102" y="7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6"/>
                      <a:pt x="10" y="147"/>
                      <a:pt x="24" y="147"/>
                    </a:cubicBezTo>
                    <a:cubicBezTo>
                      <a:pt x="36" y="147"/>
                      <a:pt x="36" y="147"/>
                      <a:pt x="36" y="147"/>
                    </a:cubicBez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94">
                <a:extLst>
                  <a:ext uri="{FF2B5EF4-FFF2-40B4-BE49-F238E27FC236}">
                    <a16:creationId xmlns:a16="http://schemas.microsoft.com/office/drawing/2014/main" id="{2D66A7FE-E97A-4AE6-A81B-64001841A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764" y="2727326"/>
                <a:ext cx="252413" cy="180975"/>
              </a:xfrm>
              <a:custGeom>
                <a:avLst/>
                <a:gdLst>
                  <a:gd name="T0" fmla="*/ 0 w 159"/>
                  <a:gd name="T1" fmla="*/ 0 h 114"/>
                  <a:gd name="T2" fmla="*/ 79 w 159"/>
                  <a:gd name="T3" fmla="*/ 0 h 114"/>
                  <a:gd name="T4" fmla="*/ 159 w 159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" h="114">
                    <a:moveTo>
                      <a:pt x="0" y="0"/>
                    </a:moveTo>
                    <a:lnTo>
                      <a:pt x="79" y="0"/>
                    </a:lnTo>
                    <a:lnTo>
                      <a:pt x="159" y="114"/>
                    </a:ln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95">
                <a:extLst>
                  <a:ext uri="{FF2B5EF4-FFF2-40B4-BE49-F238E27FC236}">
                    <a16:creationId xmlns:a16="http://schemas.microsoft.com/office/drawing/2014/main" id="{EA794F40-782E-4E82-BD10-039CD73B8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964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96">
                <a:extLst>
                  <a:ext uri="{FF2B5EF4-FFF2-40B4-BE49-F238E27FC236}">
                    <a16:creationId xmlns:a16="http://schemas.microsoft.com/office/drawing/2014/main" id="{B695463D-B6BD-45C6-A000-D49467CF1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976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Shape 9682">
              <a:extLst>
                <a:ext uri="{FF2B5EF4-FFF2-40B4-BE49-F238E27FC236}">
                  <a16:creationId xmlns:a16="http://schemas.microsoft.com/office/drawing/2014/main" id="{B04C4E25-E8C9-489D-AD5E-04017DC3AE7E}"/>
                </a:ext>
              </a:extLst>
            </p:cNvPr>
            <p:cNvSpPr/>
            <p:nvPr/>
          </p:nvSpPr>
          <p:spPr>
            <a:xfrm>
              <a:off x="3306039" y="3479232"/>
              <a:ext cx="111182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Export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endParaRPr lang="en-US" altLang="zh-CN" kern="0" dirty="0">
                <a:latin typeface="微软雅黑"/>
                <a:ea typeface="微软雅黑"/>
              </a:endParaRP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52F9832-D89B-448A-A2ED-54397C7E4DD4}"/>
              </a:ext>
            </a:extLst>
          </p:cNvPr>
          <p:cNvCxnSpPr/>
          <p:nvPr/>
        </p:nvCxnSpPr>
        <p:spPr>
          <a:xfrm>
            <a:off x="3521586" y="1904355"/>
            <a:ext cx="414097" cy="305939"/>
          </a:xfrm>
          <a:prstGeom prst="straightConnector1">
            <a:avLst/>
          </a:prstGeom>
          <a:ln w="38100">
            <a:solidFill>
              <a:srgbClr val="F7A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8110F38-FE72-4C7C-B8C4-3CFC07B38BC4}"/>
              </a:ext>
            </a:extLst>
          </p:cNvPr>
          <p:cNvCxnSpPr>
            <a:cxnSpLocks/>
          </p:cNvCxnSpPr>
          <p:nvPr/>
        </p:nvCxnSpPr>
        <p:spPr>
          <a:xfrm flipH="1">
            <a:off x="5234818" y="1933076"/>
            <a:ext cx="345294" cy="296673"/>
          </a:xfrm>
          <a:prstGeom prst="straightConnector1">
            <a:avLst/>
          </a:prstGeom>
          <a:ln w="38100">
            <a:solidFill>
              <a:srgbClr val="F7A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5D4ED9-E94C-438A-8E06-537107210421}"/>
              </a:ext>
            </a:extLst>
          </p:cNvPr>
          <p:cNvGrpSpPr/>
          <p:nvPr/>
        </p:nvGrpSpPr>
        <p:grpSpPr>
          <a:xfrm>
            <a:off x="192284" y="234268"/>
            <a:ext cx="1635477" cy="1009369"/>
            <a:chOff x="192284" y="234268"/>
            <a:chExt cx="1635477" cy="1009369"/>
          </a:xfrm>
        </p:grpSpPr>
        <p:sp>
          <p:nvSpPr>
            <p:cNvPr id="8" name="对话气泡: 椭圆形 7">
              <a:extLst>
                <a:ext uri="{FF2B5EF4-FFF2-40B4-BE49-F238E27FC236}">
                  <a16:creationId xmlns:a16="http://schemas.microsoft.com/office/drawing/2014/main" id="{6DE979B7-F703-4A7F-AC01-FB06F1A07893}"/>
                </a:ext>
              </a:extLst>
            </p:cNvPr>
            <p:cNvSpPr/>
            <p:nvPr/>
          </p:nvSpPr>
          <p:spPr>
            <a:xfrm>
              <a:off x="192284" y="234268"/>
              <a:ext cx="1635477" cy="1009369"/>
            </a:xfrm>
            <a:prstGeom prst="wedgeEllipseCallout">
              <a:avLst>
                <a:gd name="adj1" fmla="val 42229"/>
                <a:gd name="adj2" fmla="val 50913"/>
              </a:avLst>
            </a:prstGeom>
            <a:noFill/>
            <a:ln w="28575" cap="flat">
              <a:solidFill>
                <a:srgbClr val="3194C6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stable </a:t>
              </a:r>
              <a:r>
                <a:rPr lang="en-US" altLang="zh-CN" dirty="0"/>
                <a:t>Collaborator</a:t>
              </a:r>
              <a:endParaRPr lang="en-US" altLang="zh-CN" kern="0" dirty="0">
                <a:latin typeface="微软雅黑"/>
                <a:ea typeface="微软雅黑"/>
              </a:endParaRPr>
            </a:p>
          </p:txBody>
        </p:sp>
        <p:sp>
          <p:nvSpPr>
            <p:cNvPr id="20" name="L 形 19">
              <a:extLst>
                <a:ext uri="{FF2B5EF4-FFF2-40B4-BE49-F238E27FC236}">
                  <a16:creationId xmlns:a16="http://schemas.microsoft.com/office/drawing/2014/main" id="{F1BCC7C7-8073-4809-BDF2-A625CA26FD78}"/>
                </a:ext>
              </a:extLst>
            </p:cNvPr>
            <p:cNvSpPr/>
            <p:nvPr/>
          </p:nvSpPr>
          <p:spPr>
            <a:xfrm rot="19277685">
              <a:off x="1010252" y="294559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D4BBA5-AFA2-4F44-A15F-C7C475F54D6C}"/>
              </a:ext>
            </a:extLst>
          </p:cNvPr>
          <p:cNvGrpSpPr/>
          <p:nvPr/>
        </p:nvGrpSpPr>
        <p:grpSpPr>
          <a:xfrm>
            <a:off x="1332274" y="3358102"/>
            <a:ext cx="2347372" cy="1009369"/>
            <a:chOff x="1332274" y="3358102"/>
            <a:chExt cx="2347372" cy="1009369"/>
          </a:xfrm>
        </p:grpSpPr>
        <p:sp>
          <p:nvSpPr>
            <p:cNvPr id="34" name="对话气泡: 椭圆形 33">
              <a:extLst>
                <a:ext uri="{FF2B5EF4-FFF2-40B4-BE49-F238E27FC236}">
                  <a16:creationId xmlns:a16="http://schemas.microsoft.com/office/drawing/2014/main" id="{241268E7-3073-4759-B2A5-6CE5A20CD50D}"/>
                </a:ext>
              </a:extLst>
            </p:cNvPr>
            <p:cNvSpPr/>
            <p:nvPr/>
          </p:nvSpPr>
          <p:spPr>
            <a:xfrm>
              <a:off x="1332274" y="3358102"/>
              <a:ext cx="2347372" cy="1009369"/>
            </a:xfrm>
            <a:prstGeom prst="wedgeEllipseCallout">
              <a:avLst>
                <a:gd name="adj1" fmla="val 42229"/>
                <a:gd name="adj2" fmla="val 50913"/>
              </a:avLst>
            </a:prstGeom>
            <a:noFill/>
            <a:ln w="28575" cap="flat">
              <a:solidFill>
                <a:srgbClr val="3A5063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Can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easily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buy</a:t>
              </a:r>
              <a:r>
                <a:rPr lang="zh-CN" altLang="en-US" kern="0" dirty="0">
                  <a:latin typeface="微软雅黑"/>
                  <a:ea typeface="微软雅黑"/>
                </a:rPr>
                <a:t>  </a:t>
              </a:r>
              <a:r>
                <a:rPr lang="en-US" altLang="zh-CN" kern="0" dirty="0">
                  <a:latin typeface="微软雅黑"/>
                  <a:ea typeface="微软雅黑"/>
                </a:rPr>
                <a:t>product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overseas</a:t>
              </a:r>
            </a:p>
          </p:txBody>
        </p:sp>
        <p:sp>
          <p:nvSpPr>
            <p:cNvPr id="63" name="L 形 62">
              <a:extLst>
                <a:ext uri="{FF2B5EF4-FFF2-40B4-BE49-F238E27FC236}">
                  <a16:creationId xmlns:a16="http://schemas.microsoft.com/office/drawing/2014/main" id="{3034D252-1BEF-4BF9-92A5-CFD983847C8B}"/>
                </a:ext>
              </a:extLst>
            </p:cNvPr>
            <p:cNvSpPr/>
            <p:nvPr/>
          </p:nvSpPr>
          <p:spPr>
            <a:xfrm rot="19277685">
              <a:off x="1475144" y="3928708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F58B816-6645-465E-A9E6-8033A20AC086}"/>
              </a:ext>
            </a:extLst>
          </p:cNvPr>
          <p:cNvGrpSpPr/>
          <p:nvPr/>
        </p:nvGrpSpPr>
        <p:grpSpPr>
          <a:xfrm>
            <a:off x="6516450" y="12557"/>
            <a:ext cx="2828030" cy="1009369"/>
            <a:chOff x="6516450" y="12557"/>
            <a:chExt cx="2828030" cy="1009369"/>
          </a:xfrm>
        </p:grpSpPr>
        <p:sp>
          <p:nvSpPr>
            <p:cNvPr id="33" name="对话气泡: 椭圆形 32">
              <a:extLst>
                <a:ext uri="{FF2B5EF4-FFF2-40B4-BE49-F238E27FC236}">
                  <a16:creationId xmlns:a16="http://schemas.microsoft.com/office/drawing/2014/main" id="{DE8CEABA-0C5D-40ED-9955-FF872D969901}"/>
                </a:ext>
              </a:extLst>
            </p:cNvPr>
            <p:cNvSpPr/>
            <p:nvPr/>
          </p:nvSpPr>
          <p:spPr>
            <a:xfrm>
              <a:off x="6516450" y="12557"/>
              <a:ext cx="2828030" cy="1009369"/>
            </a:xfrm>
            <a:prstGeom prst="wedgeEllipseCallout">
              <a:avLst>
                <a:gd name="adj1" fmla="val -12576"/>
                <a:gd name="adj2" fmla="val 62424"/>
              </a:avLst>
            </a:prstGeom>
            <a:noFill/>
            <a:ln w="28575" cap="flat">
              <a:solidFill>
                <a:srgbClr val="A5C06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Sell large amount products directly</a:t>
              </a:r>
            </a:p>
          </p:txBody>
        </p:sp>
        <p:sp>
          <p:nvSpPr>
            <p:cNvPr id="64" name="L 形 63">
              <a:extLst>
                <a:ext uri="{FF2B5EF4-FFF2-40B4-BE49-F238E27FC236}">
                  <a16:creationId xmlns:a16="http://schemas.microsoft.com/office/drawing/2014/main" id="{BBC5F6FE-0496-4D4F-98E8-AEFEE7A53F15}"/>
                </a:ext>
              </a:extLst>
            </p:cNvPr>
            <p:cNvSpPr/>
            <p:nvPr/>
          </p:nvSpPr>
          <p:spPr>
            <a:xfrm rot="19277685">
              <a:off x="7190509" y="749506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F466ED8-9A53-4BC3-8467-9EB83D6A8374}"/>
              </a:ext>
            </a:extLst>
          </p:cNvPr>
          <p:cNvGrpSpPr/>
          <p:nvPr/>
        </p:nvGrpSpPr>
        <p:grpSpPr>
          <a:xfrm>
            <a:off x="6746751" y="1976804"/>
            <a:ext cx="2421381" cy="1103343"/>
            <a:chOff x="6746751" y="1976804"/>
            <a:chExt cx="2421381" cy="1103343"/>
          </a:xfrm>
        </p:grpSpPr>
        <p:sp>
          <p:nvSpPr>
            <p:cNvPr id="32" name="对话气泡: 椭圆形 31">
              <a:extLst>
                <a:ext uri="{FF2B5EF4-FFF2-40B4-BE49-F238E27FC236}">
                  <a16:creationId xmlns:a16="http://schemas.microsoft.com/office/drawing/2014/main" id="{340BACA5-FBFB-4E2E-94CF-734370252498}"/>
                </a:ext>
              </a:extLst>
            </p:cNvPr>
            <p:cNvSpPr/>
            <p:nvPr/>
          </p:nvSpPr>
          <p:spPr>
            <a:xfrm>
              <a:off x="6746751" y="1976804"/>
              <a:ext cx="2421381" cy="1103343"/>
            </a:xfrm>
            <a:prstGeom prst="wedgeEllipseCallout">
              <a:avLst>
                <a:gd name="adj1" fmla="val -55961"/>
                <a:gd name="adj2" fmla="val -20717"/>
              </a:avLst>
            </a:prstGeom>
            <a:noFill/>
            <a:ln w="28575" cap="flat">
              <a:solidFill>
                <a:srgbClr val="A5C06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Expand sale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market to other countries</a:t>
              </a:r>
            </a:p>
          </p:txBody>
        </p:sp>
        <p:sp>
          <p:nvSpPr>
            <p:cNvPr id="65" name="L 形 64">
              <a:extLst>
                <a:ext uri="{FF2B5EF4-FFF2-40B4-BE49-F238E27FC236}">
                  <a16:creationId xmlns:a16="http://schemas.microsoft.com/office/drawing/2014/main" id="{0C9B7282-41B0-41D9-B8FE-CC4035C0B9D6}"/>
                </a:ext>
              </a:extLst>
            </p:cNvPr>
            <p:cNvSpPr/>
            <p:nvPr/>
          </p:nvSpPr>
          <p:spPr>
            <a:xfrm rot="19277685">
              <a:off x="6876866" y="2463027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ABF2338-F6F2-4B8E-BF05-724FC94CEC40}"/>
              </a:ext>
            </a:extLst>
          </p:cNvPr>
          <p:cNvGrpSpPr/>
          <p:nvPr/>
        </p:nvGrpSpPr>
        <p:grpSpPr>
          <a:xfrm>
            <a:off x="5445743" y="3571656"/>
            <a:ext cx="2347372" cy="1009369"/>
            <a:chOff x="5445743" y="3571656"/>
            <a:chExt cx="2347372" cy="1009369"/>
          </a:xfrm>
        </p:grpSpPr>
        <p:sp>
          <p:nvSpPr>
            <p:cNvPr id="35" name="对话气泡: 椭圆形 34">
              <a:extLst>
                <a:ext uri="{FF2B5EF4-FFF2-40B4-BE49-F238E27FC236}">
                  <a16:creationId xmlns:a16="http://schemas.microsoft.com/office/drawing/2014/main" id="{597579C7-B2B2-48EA-824F-81FED240F56E}"/>
                </a:ext>
              </a:extLst>
            </p:cNvPr>
            <p:cNvSpPr/>
            <p:nvPr/>
          </p:nvSpPr>
          <p:spPr>
            <a:xfrm>
              <a:off x="5445743" y="3571656"/>
              <a:ext cx="2347372" cy="1009369"/>
            </a:xfrm>
            <a:prstGeom prst="wedgeEllipseCallout">
              <a:avLst>
                <a:gd name="adj1" fmla="val -58327"/>
                <a:gd name="adj2" fmla="val 42486"/>
              </a:avLst>
            </a:prstGeom>
            <a:noFill/>
            <a:ln w="28575" cap="flat">
              <a:solidFill>
                <a:srgbClr val="3A5063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Compare price easily</a:t>
              </a:r>
            </a:p>
          </p:txBody>
        </p:sp>
        <p:sp>
          <p:nvSpPr>
            <p:cNvPr id="66" name="L 形 65">
              <a:extLst>
                <a:ext uri="{FF2B5EF4-FFF2-40B4-BE49-F238E27FC236}">
                  <a16:creationId xmlns:a16="http://schemas.microsoft.com/office/drawing/2014/main" id="{EEAC3F60-2AAC-43DA-9939-9ACEFCA65A7A}"/>
                </a:ext>
              </a:extLst>
            </p:cNvPr>
            <p:cNvSpPr/>
            <p:nvPr/>
          </p:nvSpPr>
          <p:spPr>
            <a:xfrm rot="19277685">
              <a:off x="5633148" y="4129228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Shape 9674">
            <a:extLst>
              <a:ext uri="{FF2B5EF4-FFF2-40B4-BE49-F238E27FC236}">
                <a16:creationId xmlns:a16="http://schemas.microsoft.com/office/drawing/2014/main" id="{7DA5C66C-591E-4859-906A-606520C113E9}"/>
              </a:ext>
            </a:extLst>
          </p:cNvPr>
          <p:cNvSpPr/>
          <p:nvPr/>
        </p:nvSpPr>
        <p:spPr>
          <a:xfrm rot="2073712">
            <a:off x="3572694" y="1638896"/>
            <a:ext cx="687033" cy="3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latin typeface="微软雅黑"/>
                <a:ea typeface="微软雅黑"/>
              </a:rPr>
              <a:t>Routes</a:t>
            </a:r>
            <a:endParaRPr sz="1400" kern="0" dirty="0">
              <a:latin typeface="微软雅黑"/>
              <a:ea typeface="微软雅黑"/>
            </a:endParaRPr>
          </a:p>
        </p:txBody>
      </p:sp>
      <p:sp>
        <p:nvSpPr>
          <p:cNvPr id="72" name="Shape 9674">
            <a:extLst>
              <a:ext uri="{FF2B5EF4-FFF2-40B4-BE49-F238E27FC236}">
                <a16:creationId xmlns:a16="http://schemas.microsoft.com/office/drawing/2014/main" id="{2F936830-B9CC-4B0E-BCFE-0DDA4081311B}"/>
              </a:ext>
            </a:extLst>
          </p:cNvPr>
          <p:cNvSpPr/>
          <p:nvPr/>
        </p:nvSpPr>
        <p:spPr>
          <a:xfrm>
            <a:off x="5271725" y="2166310"/>
            <a:ext cx="856951" cy="3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products</a:t>
            </a:r>
            <a:endParaRPr sz="1400" kern="0" dirty="0">
              <a:solidFill>
                <a:srgbClr val="000000"/>
              </a:solidFill>
              <a:uFillTx/>
              <a:latin typeface="微软雅黑"/>
              <a:ea typeface="微软雅黑"/>
            </a:endParaRPr>
          </a:p>
        </p:txBody>
      </p:sp>
      <p:sp>
        <p:nvSpPr>
          <p:cNvPr id="73" name="Shape 9674">
            <a:extLst>
              <a:ext uri="{FF2B5EF4-FFF2-40B4-BE49-F238E27FC236}">
                <a16:creationId xmlns:a16="http://schemas.microsoft.com/office/drawing/2014/main" id="{F1D06136-1B1D-4660-9E25-047C70CAAF66}"/>
              </a:ext>
            </a:extLst>
          </p:cNvPr>
          <p:cNvSpPr/>
          <p:nvPr/>
        </p:nvSpPr>
        <p:spPr>
          <a:xfrm>
            <a:off x="4621316" y="3211311"/>
            <a:ext cx="856951" cy="3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products</a:t>
            </a:r>
            <a:endParaRPr sz="1400" kern="0" dirty="0">
              <a:solidFill>
                <a:srgbClr val="000000"/>
              </a:solidFill>
              <a:uFillTx/>
              <a:latin typeface="微软雅黑"/>
              <a:ea typeface="微软雅黑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A0C5B0D-2695-445B-8667-CEF32267D184}"/>
              </a:ext>
            </a:extLst>
          </p:cNvPr>
          <p:cNvCxnSpPr>
            <a:cxnSpLocks/>
          </p:cNvCxnSpPr>
          <p:nvPr/>
        </p:nvCxnSpPr>
        <p:spPr>
          <a:xfrm>
            <a:off x="4550791" y="3214367"/>
            <a:ext cx="4842" cy="373155"/>
          </a:xfrm>
          <a:prstGeom prst="straightConnector1">
            <a:avLst/>
          </a:prstGeom>
          <a:ln w="38100">
            <a:solidFill>
              <a:srgbClr val="F7A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">
            <a:extLst>
              <a:ext uri="{FF2B5EF4-FFF2-40B4-BE49-F238E27FC236}">
                <a16:creationId xmlns:a16="http://schemas.microsoft.com/office/drawing/2014/main" id="{D74F5332-E7E2-44B5-AE14-26FEBE29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634" y="108771"/>
            <a:ext cx="2333183" cy="56246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8" name="矩形 1">
            <a:extLst>
              <a:ext uri="{FF2B5EF4-FFF2-40B4-BE49-F238E27FC236}">
                <a16:creationId xmlns:a16="http://schemas.microsoft.com/office/drawing/2014/main" id="{E42773DD-6BE2-4C53-9AC2-CCD6BC7E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122" y="111992"/>
            <a:ext cx="220810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1" kern="0" dirty="0">
                <a:solidFill>
                  <a:schemeClr val="bg1"/>
                </a:solidFill>
                <a:ea typeface="微软雅黑"/>
              </a:rPr>
              <a:t>Link together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80" name="笑脸 79">
            <a:extLst>
              <a:ext uri="{FF2B5EF4-FFF2-40B4-BE49-F238E27FC236}">
                <a16:creationId xmlns:a16="http://schemas.microsoft.com/office/drawing/2014/main" id="{91CF7F23-8A95-482D-8382-273F8D3EDC07}"/>
              </a:ext>
            </a:extLst>
          </p:cNvPr>
          <p:cNvSpPr/>
          <p:nvPr/>
        </p:nvSpPr>
        <p:spPr>
          <a:xfrm>
            <a:off x="4343020" y="3822696"/>
            <a:ext cx="457959" cy="459753"/>
          </a:xfrm>
          <a:prstGeom prst="smileyFace">
            <a:avLst/>
          </a:prstGeom>
          <a:solidFill>
            <a:srgbClr val="3A5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7" grpId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6">
            <a:extLst>
              <a:ext uri="{FF2B5EF4-FFF2-40B4-BE49-F238E27FC236}">
                <a16:creationId xmlns:a16="http://schemas.microsoft.com/office/drawing/2014/main" id="{E0B2924A-DAB8-42E0-B07A-5BC89B76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27" name="组合 6">
            <a:extLst>
              <a:ext uri="{FF2B5EF4-FFF2-40B4-BE49-F238E27FC236}">
                <a16:creationId xmlns:a16="http://schemas.microsoft.com/office/drawing/2014/main" id="{A65A72C0-962D-45B8-AC3B-F26F85BF0EEC}"/>
              </a:ext>
            </a:extLst>
          </p:cNvPr>
          <p:cNvGrpSpPr/>
          <p:nvPr/>
        </p:nvGrpSpPr>
        <p:grpSpPr>
          <a:xfrm>
            <a:off x="683568" y="2040206"/>
            <a:ext cx="1421664" cy="1468160"/>
            <a:chOff x="3144211" y="2908731"/>
            <a:chExt cx="1421664" cy="1468160"/>
          </a:xfrm>
        </p:grpSpPr>
        <p:sp>
          <p:nvSpPr>
            <p:cNvPr id="43" name="Shape 9676">
              <a:extLst>
                <a:ext uri="{FF2B5EF4-FFF2-40B4-BE49-F238E27FC236}">
                  <a16:creationId xmlns:a16="http://schemas.microsoft.com/office/drawing/2014/main" id="{15E21106-FBE5-4D32-9AC3-1E0FE104DE1D}"/>
                </a:ext>
              </a:extLst>
            </p:cNvPr>
            <p:cNvSpPr/>
            <p:nvPr/>
          </p:nvSpPr>
          <p:spPr>
            <a:xfrm>
              <a:off x="4179659" y="4099892"/>
              <a:ext cx="6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pc="-6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pc="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0" name="Shape 9705">
              <a:extLst>
                <a:ext uri="{FF2B5EF4-FFF2-40B4-BE49-F238E27FC236}">
                  <a16:creationId xmlns:a16="http://schemas.microsoft.com/office/drawing/2014/main" id="{C33E9E9B-971C-4A0D-9BA6-90EA473F022E}"/>
                </a:ext>
              </a:extLst>
            </p:cNvPr>
            <p:cNvSpPr/>
            <p:nvPr/>
          </p:nvSpPr>
          <p:spPr>
            <a:xfrm>
              <a:off x="3144211" y="2908731"/>
              <a:ext cx="1421664" cy="14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0" y="0"/>
                    <a:pt x="0" y="4830"/>
                    <a:pt x="0" y="10793"/>
                  </a:cubicBezTo>
                  <a:cubicBezTo>
                    <a:pt x="0" y="16763"/>
                    <a:pt x="4830" y="21600"/>
                    <a:pt x="10800" y="21600"/>
                  </a:cubicBezTo>
                  <a:cubicBezTo>
                    <a:pt x="16763" y="21600"/>
                    <a:pt x="21600" y="16763"/>
                    <a:pt x="21600" y="10793"/>
                  </a:cubicBezTo>
                  <a:cubicBezTo>
                    <a:pt x="21600" y="4830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31" name="组合 215">
              <a:extLst>
                <a:ext uri="{FF2B5EF4-FFF2-40B4-BE49-F238E27FC236}">
                  <a16:creationId xmlns:a16="http://schemas.microsoft.com/office/drawing/2014/main" id="{C91D1411-3B98-4702-B4B5-398EE11C8518}"/>
                </a:ext>
              </a:extLst>
            </p:cNvPr>
            <p:cNvGrpSpPr/>
            <p:nvPr/>
          </p:nvGrpSpPr>
          <p:grpSpPr>
            <a:xfrm>
              <a:off x="3727792" y="3101990"/>
              <a:ext cx="354561" cy="307938"/>
              <a:chOff x="1898651" y="2697163"/>
              <a:chExt cx="519113" cy="450851"/>
            </a:xfrm>
          </p:grpSpPr>
          <p:sp>
            <p:nvSpPr>
              <p:cNvPr id="37" name="Line 92">
                <a:extLst>
                  <a:ext uri="{FF2B5EF4-FFF2-40B4-BE49-F238E27FC236}">
                    <a16:creationId xmlns:a16="http://schemas.microsoft.com/office/drawing/2014/main" id="{23C5F337-A2A3-4110-9E29-F98095D46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789" y="3095626"/>
                <a:ext cx="103188" cy="0"/>
              </a:xfrm>
              <a:prstGeom prst="lin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93">
                <a:extLst>
                  <a:ext uri="{FF2B5EF4-FFF2-40B4-BE49-F238E27FC236}">
                    <a16:creationId xmlns:a16="http://schemas.microsoft.com/office/drawing/2014/main" id="{E8A094BD-70C3-41DB-A9A1-8FD6DBE53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51" y="2697163"/>
                <a:ext cx="519113" cy="398463"/>
              </a:xfrm>
              <a:custGeom>
                <a:avLst/>
                <a:gdLst>
                  <a:gd name="T0" fmla="*/ 159 w 192"/>
                  <a:gd name="T1" fmla="*/ 147 h 147"/>
                  <a:gd name="T2" fmla="*/ 168 w 192"/>
                  <a:gd name="T3" fmla="*/ 147 h 147"/>
                  <a:gd name="T4" fmla="*/ 192 w 192"/>
                  <a:gd name="T5" fmla="*/ 123 h 147"/>
                  <a:gd name="T6" fmla="*/ 192 w 192"/>
                  <a:gd name="T7" fmla="*/ 78 h 147"/>
                  <a:gd name="T8" fmla="*/ 102 w 192"/>
                  <a:gd name="T9" fmla="*/ 78 h 147"/>
                  <a:gd name="T10" fmla="*/ 102 w 192"/>
                  <a:gd name="T11" fmla="*/ 0 h 147"/>
                  <a:gd name="T12" fmla="*/ 24 w 192"/>
                  <a:gd name="T13" fmla="*/ 0 h 147"/>
                  <a:gd name="T14" fmla="*/ 0 w 192"/>
                  <a:gd name="T15" fmla="*/ 24 h 147"/>
                  <a:gd name="T16" fmla="*/ 0 w 192"/>
                  <a:gd name="T17" fmla="*/ 123 h 147"/>
                  <a:gd name="T18" fmla="*/ 24 w 192"/>
                  <a:gd name="T19" fmla="*/ 147 h 147"/>
                  <a:gd name="T20" fmla="*/ 36 w 192"/>
                  <a:gd name="T2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" h="147">
                    <a:moveTo>
                      <a:pt x="159" y="147"/>
                    </a:moveTo>
                    <a:cubicBezTo>
                      <a:pt x="168" y="147"/>
                      <a:pt x="168" y="147"/>
                      <a:pt x="168" y="147"/>
                    </a:cubicBezTo>
                    <a:cubicBezTo>
                      <a:pt x="181" y="147"/>
                      <a:pt x="192" y="136"/>
                      <a:pt x="192" y="123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02" y="78"/>
                      <a:pt x="102" y="78"/>
                      <a:pt x="102" y="7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6"/>
                      <a:pt x="10" y="147"/>
                      <a:pt x="24" y="147"/>
                    </a:cubicBezTo>
                    <a:cubicBezTo>
                      <a:pt x="36" y="147"/>
                      <a:pt x="36" y="147"/>
                      <a:pt x="36" y="147"/>
                    </a:cubicBez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94">
                <a:extLst>
                  <a:ext uri="{FF2B5EF4-FFF2-40B4-BE49-F238E27FC236}">
                    <a16:creationId xmlns:a16="http://schemas.microsoft.com/office/drawing/2014/main" id="{2D66A7FE-E97A-4AE6-A81B-64001841A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764" y="2727326"/>
                <a:ext cx="252413" cy="180975"/>
              </a:xfrm>
              <a:custGeom>
                <a:avLst/>
                <a:gdLst>
                  <a:gd name="T0" fmla="*/ 0 w 159"/>
                  <a:gd name="T1" fmla="*/ 0 h 114"/>
                  <a:gd name="T2" fmla="*/ 79 w 159"/>
                  <a:gd name="T3" fmla="*/ 0 h 114"/>
                  <a:gd name="T4" fmla="*/ 159 w 159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" h="114">
                    <a:moveTo>
                      <a:pt x="0" y="0"/>
                    </a:moveTo>
                    <a:lnTo>
                      <a:pt x="79" y="0"/>
                    </a:lnTo>
                    <a:lnTo>
                      <a:pt x="159" y="114"/>
                    </a:ln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95">
                <a:extLst>
                  <a:ext uri="{FF2B5EF4-FFF2-40B4-BE49-F238E27FC236}">
                    <a16:creationId xmlns:a16="http://schemas.microsoft.com/office/drawing/2014/main" id="{EA794F40-782E-4E82-BD10-039CD73B8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964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96">
                <a:extLst>
                  <a:ext uri="{FF2B5EF4-FFF2-40B4-BE49-F238E27FC236}">
                    <a16:creationId xmlns:a16="http://schemas.microsoft.com/office/drawing/2014/main" id="{B695463D-B6BD-45C6-A000-D49467CF1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976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Shape 9682">
              <a:extLst>
                <a:ext uri="{FF2B5EF4-FFF2-40B4-BE49-F238E27FC236}">
                  <a16:creationId xmlns:a16="http://schemas.microsoft.com/office/drawing/2014/main" id="{B04C4E25-E8C9-489D-AD5E-04017DC3AE7E}"/>
                </a:ext>
              </a:extLst>
            </p:cNvPr>
            <p:cNvSpPr/>
            <p:nvPr/>
          </p:nvSpPr>
          <p:spPr>
            <a:xfrm>
              <a:off x="3306039" y="3479232"/>
              <a:ext cx="111182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Export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endParaRPr lang="en-US" altLang="zh-CN" kern="0" dirty="0">
                <a:latin typeface="微软雅黑"/>
                <a:ea typeface="微软雅黑"/>
              </a:endParaRP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sp>
        <p:nvSpPr>
          <p:cNvPr id="69" name="Shape 9682">
            <a:extLst>
              <a:ext uri="{FF2B5EF4-FFF2-40B4-BE49-F238E27FC236}">
                <a16:creationId xmlns:a16="http://schemas.microsoft.com/office/drawing/2014/main" id="{F0757A1F-CD9A-4463-83C9-DD0AF419C51E}"/>
              </a:ext>
            </a:extLst>
          </p:cNvPr>
          <p:cNvSpPr/>
          <p:nvPr/>
        </p:nvSpPr>
        <p:spPr>
          <a:xfrm>
            <a:off x="2325121" y="1284721"/>
            <a:ext cx="6811516" cy="3416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A Comprehensive view of business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 Handle all work flows in operation process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Separately roles’ work area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Detailed order &amp; revenue information for business decision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CDFEA82B-3A99-4541-9885-01134576C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" y="365126"/>
            <a:ext cx="8532434" cy="56246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54" name="矩形 1">
            <a:extLst>
              <a:ext uri="{FF2B5EF4-FFF2-40B4-BE49-F238E27FC236}">
                <a16:creationId xmlns:a16="http://schemas.microsoft.com/office/drawing/2014/main" id="{A617C8C0-D8D3-43E8-B3B6-B8200EFD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" y="365125"/>
            <a:ext cx="7956371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1" kern="0" dirty="0">
                <a:solidFill>
                  <a:schemeClr val="bg1"/>
                </a:solidFill>
                <a:ea typeface="微软雅黑"/>
              </a:rPr>
              <a:t>Value to export company: Overseas Retail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4452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355970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4748317" cy="9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ECO</a:t>
            </a:r>
            <a:r>
              <a:rPr kumimoji="1" lang="zh-TW" altLang="en-US" sz="2800" dirty="0">
                <a:solidFill>
                  <a:schemeClr val="bg1"/>
                </a:solidFill>
              </a:rPr>
              <a:t>  </a:t>
            </a:r>
            <a:r>
              <a:rPr kumimoji="1" lang="en-US" altLang="zh-TW" sz="2800" dirty="0">
                <a:solidFill>
                  <a:schemeClr val="bg1"/>
                </a:solidFill>
              </a:rPr>
              <a:t>SYSTEM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76" y="932650"/>
            <a:ext cx="6651848" cy="37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0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3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Object Model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7958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599</Words>
  <Application>Microsoft Macintosh PowerPoint</Application>
  <PresentationFormat>On-screen Show (16:9)</PresentationFormat>
  <Paragraphs>132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微软雅黑</vt:lpstr>
      <vt:lpstr>Arial</vt:lpstr>
      <vt:lpstr>Calibri</vt:lpstr>
      <vt:lpstr>第一PPT模板网-WWW.1PPT.COM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yugeboice@gmail.com</cp:lastModifiedBy>
  <cp:revision>112</cp:revision>
  <dcterms:created xsi:type="dcterms:W3CDTF">2015-04-30T08:31:44Z</dcterms:created>
  <dcterms:modified xsi:type="dcterms:W3CDTF">2018-12-10T04:10:42Z</dcterms:modified>
  <cp:category>第一PPT模板网-WWW.1PPT.COM</cp:category>
</cp:coreProperties>
</file>