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56" r:id="rId1"/>
    <p:sldMasterId id="2147483790" r:id="rId2"/>
    <p:sldMasterId id="2147483803" r:id="rId3"/>
  </p:sldMasterIdLst>
  <p:notesMasterIdLst>
    <p:notesMasterId r:id="rId10"/>
  </p:notesMasterIdLst>
  <p:handoutMasterIdLst>
    <p:handoutMasterId r:id="rId11"/>
  </p:handoutMasterIdLst>
  <p:sldIdLst>
    <p:sldId id="2840" r:id="rId4"/>
    <p:sldId id="3773" r:id="rId5"/>
    <p:sldId id="3774" r:id="rId6"/>
    <p:sldId id="3776" r:id="rId7"/>
    <p:sldId id="3775" r:id="rId8"/>
    <p:sldId id="3770" r:id="rId9"/>
  </p:sldIdLst>
  <p:sldSz cx="12192000" cy="6858000"/>
  <p:notesSz cx="6858000" cy="9144000"/>
  <p:custShowLst>
    <p:custShow name="字段图谱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08A113-91DF-41EE-9A9D-3B3F6D712C97}">
          <p14:sldIdLst>
            <p14:sldId id="2840"/>
            <p14:sldId id="3773"/>
            <p14:sldId id="3774"/>
            <p14:sldId id="3776"/>
            <p14:sldId id="3775"/>
            <p14:sldId id="37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40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6A3A"/>
    <a:srgbClr val="E7533D"/>
    <a:srgbClr val="E7543D"/>
    <a:srgbClr val="F9D5D2"/>
    <a:srgbClr val="474747"/>
    <a:srgbClr val="ED8278"/>
    <a:srgbClr val="ED7D31"/>
    <a:srgbClr val="E85E3C"/>
    <a:srgbClr val="ED7838"/>
    <a:srgbClr val="EF8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185" autoAdjust="0"/>
  </p:normalViewPr>
  <p:slideViewPr>
    <p:cSldViewPr snapToGrid="0" snapToObjects="1">
      <p:cViewPr varScale="1">
        <p:scale>
          <a:sx n="67" d="100"/>
          <a:sy n="67" d="100"/>
        </p:scale>
        <p:origin x="592" y="52"/>
      </p:cViewPr>
      <p:guideLst>
        <p:guide orient="horz" pos="391"/>
        <p:guide pos="4044"/>
      </p:guideLst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4" d="100"/>
        <a:sy n="64" d="100"/>
      </p:scale>
      <p:origin x="0" y="-5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6E84A-96C1-40D5-BA2E-059614CF8E26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7D640-EA8F-49A1-98B1-FD1FF36BBD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17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9F543-50A7-7947-A85E-D970B13D7B07}" type="datetimeFigureOut">
              <a:rPr kumimoji="1" lang="zh-CN" altLang="en-US" smtClean="0"/>
              <a:pPr/>
              <a:t>2019/12/19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042D8-2098-D544-849E-BA217164927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871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042D8-2098-D544-849E-BA217164927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3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042D8-2098-D544-849E-BA2171649274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87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"/>
          <a:stretch/>
        </p:blipFill>
        <p:spPr>
          <a:xfrm>
            <a:off x="2233246" y="1198694"/>
            <a:ext cx="9954406" cy="5659306"/>
          </a:xfrm>
          <a:prstGeom prst="rect">
            <a:avLst/>
          </a:prstGeom>
        </p:spPr>
      </p:pic>
      <p:pic>
        <p:nvPicPr>
          <p:cNvPr id="15" name="Picture 2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9747" y="6351019"/>
            <a:ext cx="468605" cy="43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17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293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7144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5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0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"/>
          <a:stretch/>
        </p:blipFill>
        <p:spPr>
          <a:xfrm>
            <a:off x="2233246" y="1198694"/>
            <a:ext cx="9954406" cy="5659306"/>
          </a:xfrm>
          <a:prstGeom prst="rect">
            <a:avLst/>
          </a:prstGeom>
        </p:spPr>
      </p:pic>
      <p:pic>
        <p:nvPicPr>
          <p:cNvPr id="15" name="Picture 2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9747" y="6351019"/>
            <a:ext cx="468605" cy="43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45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 userDrawn="1"/>
        </p:nvSpPr>
        <p:spPr>
          <a:xfrm>
            <a:off x="11327911" y="6533968"/>
            <a:ext cx="798497" cy="26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defPPr>
              <a:defRPr lang="zh-CN"/>
            </a:defPPr>
            <a:lvl1pPr algn="r">
              <a:defRPr sz="800">
                <a:solidFill>
                  <a:srgbClr val="000000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fld id="{AD833BBA-32B7-43FA-9188-20B80DB3E1B8}" type="slidenum">
              <a:rPr lang="en-US" altLang="zh-CN" sz="1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pPr algn="ctr"/>
              <a:t>‹#›</a:t>
            </a:fld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/20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619125" y="159987"/>
            <a:ext cx="10840660" cy="46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 defTabSz="91440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72862" y="188562"/>
            <a:ext cx="54000" cy="396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60585" y="244710"/>
            <a:ext cx="36000" cy="28370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30308" y="296562"/>
            <a:ext cx="18000" cy="180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 userDrawn="1"/>
        </p:nvSpPr>
        <p:spPr bwMode="auto">
          <a:xfrm>
            <a:off x="-12699" y="4461421"/>
            <a:ext cx="12188757" cy="131233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" fmla="*/ 10196 w 10196"/>
              <a:gd name="connsiteY0" fmla="*/ 0 h 10000"/>
              <a:gd name="connsiteX1" fmla="*/ 1334 w 10196"/>
              <a:gd name="connsiteY1" fmla="*/ 0 h 10000"/>
              <a:gd name="connsiteX2" fmla="*/ 1242 w 10196"/>
              <a:gd name="connsiteY2" fmla="*/ 10000 h 10000"/>
              <a:gd name="connsiteX3" fmla="*/ 1138 w 10196"/>
              <a:gd name="connsiteY3" fmla="*/ 0 h 10000"/>
              <a:gd name="connsiteX4" fmla="*/ 0 w 10196"/>
              <a:gd name="connsiteY4" fmla="*/ 0 h 10000"/>
              <a:gd name="connsiteX0" fmla="*/ 10341 w 10341"/>
              <a:gd name="connsiteY0" fmla="*/ 0 h 10000"/>
              <a:gd name="connsiteX1" fmla="*/ 1334 w 10341"/>
              <a:gd name="connsiteY1" fmla="*/ 0 h 10000"/>
              <a:gd name="connsiteX2" fmla="*/ 1242 w 10341"/>
              <a:gd name="connsiteY2" fmla="*/ 10000 h 10000"/>
              <a:gd name="connsiteX3" fmla="*/ 1138 w 10341"/>
              <a:gd name="connsiteY3" fmla="*/ 0 h 10000"/>
              <a:gd name="connsiteX4" fmla="*/ 0 w 10341"/>
              <a:gd name="connsiteY4" fmla="*/ 0 h 10000"/>
              <a:gd name="connsiteX0" fmla="*/ 10475 w 10475"/>
              <a:gd name="connsiteY0" fmla="*/ 0 h 10000"/>
              <a:gd name="connsiteX1" fmla="*/ 1334 w 10475"/>
              <a:gd name="connsiteY1" fmla="*/ 0 h 10000"/>
              <a:gd name="connsiteX2" fmla="*/ 1242 w 10475"/>
              <a:gd name="connsiteY2" fmla="*/ 10000 h 10000"/>
              <a:gd name="connsiteX3" fmla="*/ 1138 w 10475"/>
              <a:gd name="connsiteY3" fmla="*/ 0 h 10000"/>
              <a:gd name="connsiteX4" fmla="*/ 0 w 1047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E1301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pPr defTabSz="1218996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51" y="518651"/>
            <a:ext cx="11366500" cy="656591"/>
          </a:xfrm>
        </p:spPr>
        <p:txBody>
          <a:bodyPr/>
          <a:lstStyle>
            <a:lvl1pPr>
              <a:defRPr sz="4267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D317-9521-46E8-AA0D-98583659D7B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12/19/2019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2753" y="4990009"/>
            <a:ext cx="6269567" cy="129267"/>
          </a:xfrm>
        </p:spPr>
        <p:txBody>
          <a:bodyPr/>
          <a:lstStyle>
            <a:lvl1pPr>
              <a:lnSpc>
                <a:spcPct val="105000"/>
              </a:lnSpc>
              <a:spcBef>
                <a:spcPts val="0"/>
              </a:spcBef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53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 userDrawn="1"/>
        </p:nvSpPr>
        <p:spPr>
          <a:xfrm>
            <a:off x="11327911" y="6533968"/>
            <a:ext cx="798497" cy="26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defPPr>
              <a:defRPr lang="zh-CN"/>
            </a:defPPr>
            <a:lvl1pPr algn="r">
              <a:defRPr sz="800">
                <a:solidFill>
                  <a:srgbClr val="000000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fld id="{AD833BBA-32B7-43FA-9188-20B80DB3E1B8}" type="slidenum">
              <a:rPr lang="en-US" altLang="zh-CN" sz="1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pPr algn="ctr"/>
              <a:t>‹#›</a:t>
            </a:fld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619125" y="159987"/>
            <a:ext cx="10840660" cy="46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 defTabSz="91440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72862" y="188562"/>
            <a:ext cx="54000" cy="396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60585" y="244710"/>
            <a:ext cx="36000" cy="28370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30308" y="296562"/>
            <a:ext cx="18000" cy="180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 userDrawn="1"/>
        </p:nvSpPr>
        <p:spPr>
          <a:xfrm>
            <a:off x="11327911" y="6533968"/>
            <a:ext cx="798497" cy="26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defPPr>
              <a:defRPr lang="zh-CN"/>
            </a:defPPr>
            <a:lvl1pPr algn="r">
              <a:defRPr sz="800">
                <a:solidFill>
                  <a:srgbClr val="000000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fld id="{AD833BBA-32B7-43FA-9188-20B80DB3E1B8}" type="slidenum">
              <a:rPr lang="en-US" altLang="zh-CN" sz="1000" b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pPr algn="ctr"/>
              <a:t>‹#›</a:t>
            </a:fld>
            <a:r>
              <a:rPr lang="en-US" altLang="zh-CN" sz="8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/20</a:t>
            </a:r>
            <a:endParaRPr lang="zh-CN" altLang="en-US" sz="14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619125" y="159987"/>
            <a:ext cx="10840660" cy="46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 defTabSz="91440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72862" y="188562"/>
            <a:ext cx="54000" cy="396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60585" y="244710"/>
            <a:ext cx="36000" cy="28370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0308" y="296562"/>
            <a:ext cx="18000" cy="180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5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6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512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3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8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3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867D-A259-4994-9A38-675E6B8029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49BA-5312-47B6-A2A6-951A922CA25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5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1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315885" y="2132014"/>
            <a:ext cx="1849844" cy="52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727" tIns="29365" rIns="58727" bIns="29365">
            <a:spAutoFit/>
          </a:bodyPr>
          <a:lstStyle/>
          <a:p>
            <a:pPr defTabSz="58816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000" dirty="0">
                <a:solidFill>
                  <a:srgbClr val="FFFFFF"/>
                </a:solidFill>
                <a:latin typeface="FrutigerNext LT Medium" pitchFamily="34" charset="0"/>
                <a:ea typeface="MS PGothic" pitchFamily="34" charset="-128"/>
              </a:rPr>
              <a:t>Thank You</a:t>
            </a:r>
            <a:endParaRPr lang="en-US" altLang="zh-CN" sz="3000" dirty="0">
              <a:solidFill>
                <a:srgbClr val="000000"/>
              </a:solidFill>
              <a:latin typeface="FrutigerNext LT Medium" pitchFamily="34" charset="0"/>
              <a:ea typeface="MS PGothic" pitchFamily="34" charset="-128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614333" y="3330575"/>
            <a:ext cx="1812078" cy="30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727" tIns="29365" rIns="58727" bIns="29365">
            <a:spAutoFit/>
          </a:bodyPr>
          <a:lstStyle/>
          <a:p>
            <a:pPr defTabSz="58816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75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rPr>
              <a:t>www.huawei.com</a:t>
            </a:r>
            <a:endParaRPr lang="en-US" altLang="zh-CN" sz="3000" dirty="0">
              <a:solidFill>
                <a:srgbClr val="000000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29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/>
  <p:txStyles>
    <p:titleStyle>
      <a:lvl1pPr algn="ctr" defTabSz="588169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+mj-lt"/>
          <a:ea typeface="+mj-ea"/>
          <a:cs typeface="+mj-cs"/>
        </a:defRPr>
      </a:lvl1pPr>
      <a:lvl2pPr algn="ctr" defTabSz="588169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588169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588169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588169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ctr" defTabSz="588169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ctr" defTabSz="588169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ctr" defTabSz="588169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ctr" defTabSz="588169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20266" indent="-220266" algn="l" defTabSz="588169" rtl="0" eaLnBrk="0" fontAlgn="base" hangingPunct="0">
        <a:spcBef>
          <a:spcPct val="20000"/>
        </a:spcBef>
        <a:spcAft>
          <a:spcPct val="0"/>
        </a:spcAft>
        <a:buChar char="•"/>
        <a:defRPr sz="2025">
          <a:solidFill>
            <a:schemeClr val="tx1"/>
          </a:solidFill>
          <a:latin typeface="+mn-lt"/>
          <a:ea typeface="+mn-ea"/>
          <a:cs typeface="+mn-cs"/>
        </a:defRPr>
      </a:lvl1pPr>
      <a:lvl2pPr marL="477441" indent="-183356" algn="l" defTabSz="588169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734616" indent="-146447" algn="l" defTabSz="588169" rtl="0" eaLnBrk="0" fontAlgn="base" hangingPunct="0">
        <a:spcBef>
          <a:spcPct val="20000"/>
        </a:spcBef>
        <a:spcAft>
          <a:spcPct val="0"/>
        </a:spcAft>
        <a:buChar char="•"/>
        <a:defRPr sz="1575">
          <a:solidFill>
            <a:schemeClr val="tx1"/>
          </a:solidFill>
          <a:latin typeface="+mn-lt"/>
          <a:ea typeface="+mn-ea"/>
        </a:defRPr>
      </a:lvl3pPr>
      <a:lvl4pPr marL="1028700" indent="-147638" algn="l" defTabSz="588169" rtl="0" eaLnBrk="0" fontAlgn="base" hangingPunct="0">
        <a:spcBef>
          <a:spcPct val="20000"/>
        </a:spcBef>
        <a:spcAft>
          <a:spcPct val="0"/>
        </a:spcAft>
        <a:buChar char="–"/>
        <a:defRPr sz="1275">
          <a:solidFill>
            <a:schemeClr val="tx1"/>
          </a:solidFill>
          <a:latin typeface="+mn-lt"/>
          <a:ea typeface="+mn-ea"/>
        </a:defRPr>
      </a:lvl4pPr>
      <a:lvl5pPr marL="1322785" indent="-147638" algn="l" defTabSz="588169" rtl="0" eaLnBrk="0" fontAlgn="base" hangingPunct="0">
        <a:spcBef>
          <a:spcPct val="20000"/>
        </a:spcBef>
        <a:spcAft>
          <a:spcPct val="0"/>
        </a:spcAft>
        <a:buChar char="»"/>
        <a:defRPr sz="1275">
          <a:solidFill>
            <a:schemeClr val="tx1"/>
          </a:solidFill>
          <a:latin typeface="+mn-lt"/>
          <a:ea typeface="+mn-ea"/>
        </a:defRPr>
      </a:lvl5pPr>
      <a:lvl6pPr marL="1665685" indent="-147638" algn="l" defTabSz="588169" rtl="0" fontAlgn="base">
        <a:spcBef>
          <a:spcPct val="20000"/>
        </a:spcBef>
        <a:spcAft>
          <a:spcPct val="0"/>
        </a:spcAft>
        <a:buChar char="»"/>
        <a:defRPr sz="1275">
          <a:solidFill>
            <a:schemeClr val="tx1"/>
          </a:solidFill>
          <a:latin typeface="+mn-lt"/>
          <a:ea typeface="+mn-ea"/>
        </a:defRPr>
      </a:lvl6pPr>
      <a:lvl7pPr marL="2008585" indent="-147638" algn="l" defTabSz="588169" rtl="0" fontAlgn="base">
        <a:spcBef>
          <a:spcPct val="20000"/>
        </a:spcBef>
        <a:spcAft>
          <a:spcPct val="0"/>
        </a:spcAft>
        <a:buChar char="»"/>
        <a:defRPr sz="1275">
          <a:solidFill>
            <a:schemeClr val="tx1"/>
          </a:solidFill>
          <a:latin typeface="+mn-lt"/>
          <a:ea typeface="+mn-ea"/>
        </a:defRPr>
      </a:lvl7pPr>
      <a:lvl8pPr marL="2351485" indent="-147638" algn="l" defTabSz="588169" rtl="0" fontAlgn="base">
        <a:spcBef>
          <a:spcPct val="20000"/>
        </a:spcBef>
        <a:spcAft>
          <a:spcPct val="0"/>
        </a:spcAft>
        <a:buChar char="»"/>
        <a:defRPr sz="1275">
          <a:solidFill>
            <a:schemeClr val="tx1"/>
          </a:solidFill>
          <a:latin typeface="+mn-lt"/>
          <a:ea typeface="+mn-ea"/>
        </a:defRPr>
      </a:lvl8pPr>
      <a:lvl9pPr marL="2694385" indent="-147638" algn="l" defTabSz="588169" rtl="0" fontAlgn="base">
        <a:spcBef>
          <a:spcPct val="20000"/>
        </a:spcBef>
        <a:spcAft>
          <a:spcPct val="0"/>
        </a:spcAft>
        <a:buChar char="»"/>
        <a:defRPr sz="127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867D-A259-4994-9A38-675E6B8029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49BA-5312-47B6-A2A6-951A922CA25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5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d.huawei.com/p/e6e594fb833caa3f7081773e7b9c46b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407367" y="2238028"/>
            <a:ext cx="6783545" cy="792088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zh-CN" altLang="en-US" sz="32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199" b="1">
                <a:solidFill>
                  <a:schemeClr val="tx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199" b="1">
                <a:solidFill>
                  <a:schemeClr val="tx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199" b="1">
                <a:solidFill>
                  <a:schemeClr val="tx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199" b="1">
                <a:solidFill>
                  <a:schemeClr val="tx1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063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126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189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251" algn="l" rtl="0" eaLnBrk="1" fontAlgn="base" hangingPunct="1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lvl="0" algn="ctr">
              <a:defRPr/>
            </a:pPr>
            <a:r>
              <a:rPr lang="en-US" altLang="zh-CN" sz="4000" kern="0" dirty="0" smtClean="0">
                <a:solidFill>
                  <a:sysClr val="windowText" lastClr="000000"/>
                </a:solidFill>
              </a:rPr>
              <a:t>HR</a:t>
            </a:r>
            <a:r>
              <a:rPr lang="zh-CN" altLang="en-US" sz="4000" kern="0" dirty="0" smtClean="0">
                <a:solidFill>
                  <a:sysClr val="windowText" lastClr="000000"/>
                </a:solidFill>
              </a:rPr>
              <a:t>领域监控方案</a:t>
            </a:r>
            <a:endParaRPr lang="zh-CN" altLang="en-US" sz="4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524"/>
    </mc:Choice>
    <mc:Fallback xmlns="">
      <p:transition advTm="25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25" y="193586"/>
            <a:ext cx="10840660" cy="424732"/>
          </a:xfrm>
        </p:spPr>
        <p:txBody>
          <a:bodyPr/>
          <a:lstStyle/>
          <a:p>
            <a:r>
              <a:rPr lang="en-US" altLang="zh-CN" dirty="0" smtClean="0"/>
              <a:t>HR</a:t>
            </a:r>
            <a:r>
              <a:rPr lang="zh-CN" altLang="en-US" dirty="0" smtClean="0"/>
              <a:t>领域日志监控配置现状</a:t>
            </a:r>
            <a:endParaRPr lang="zh-CN" altLang="en-US" dirty="0"/>
          </a:p>
        </p:txBody>
      </p:sp>
      <p:sp>
        <p:nvSpPr>
          <p:cNvPr id="48" name="燕尾形 62"/>
          <p:cNvSpPr>
            <a:spLocks noChangeArrowheads="1"/>
          </p:cNvSpPr>
          <p:nvPr/>
        </p:nvSpPr>
        <p:spPr bwMode="auto">
          <a:xfrm>
            <a:off x="1695661" y="1049683"/>
            <a:ext cx="1638397" cy="1017242"/>
          </a:xfrm>
          <a:prstGeom prst="homePlate">
            <a:avLst>
              <a:gd name="adj" fmla="val 23869"/>
            </a:avLst>
          </a:prstGeom>
          <a:solidFill>
            <a:srgbClr val="E64E3E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35988" tIns="45704" rIns="35988" bIns="45704" anchor="ctr"/>
          <a:lstStyle/>
          <a:p>
            <a:pPr algn="ctr" defTabSz="1001344" eaLnBrk="0" hangingPunct="0"/>
            <a:r>
              <a:rPr lang="zh-CN" altLang="en-US" sz="1400" b="1" kern="0" dirty="0" smtClean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监控策略</a:t>
            </a:r>
            <a:endParaRPr lang="en-US" altLang="zh-CN" sz="1400" b="1" kern="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124508" y="1057491"/>
            <a:ext cx="5667376" cy="1017242"/>
            <a:chOff x="2219324" y="3000446"/>
            <a:chExt cx="5324476" cy="1017242"/>
          </a:xfrm>
        </p:grpSpPr>
        <p:sp>
          <p:nvSpPr>
            <p:cNvPr id="53" name="燕尾形 62"/>
            <p:cNvSpPr>
              <a:spLocks noChangeArrowheads="1"/>
            </p:cNvSpPr>
            <p:nvPr/>
          </p:nvSpPr>
          <p:spPr bwMode="auto">
            <a:xfrm>
              <a:off x="2219324" y="3000446"/>
              <a:ext cx="5324476" cy="1017242"/>
            </a:xfrm>
            <a:prstGeom prst="chevron">
              <a:avLst>
                <a:gd name="adj" fmla="val 24093"/>
              </a:avLst>
            </a:prstGeom>
            <a:solidFill>
              <a:srgbClr val="E64E3E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5988" tIns="45704" rIns="35988" bIns="45704" anchor="b"/>
            <a:lstStyle/>
            <a:p>
              <a:pPr algn="ctr" defTabSz="1001344" eaLnBrk="0" hangingPunct="0"/>
              <a:r>
                <a:rPr lang="zh-CN" altLang="en-US" sz="1400" b="1" kern="0" dirty="0" smtClean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容器监控</a:t>
              </a:r>
              <a:endParaRPr lang="en-US" altLang="zh-CN" sz="100" b="1" kern="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endParaRPr>
            </a:p>
          </p:txBody>
        </p:sp>
        <p:cxnSp>
          <p:nvCxnSpPr>
            <p:cNvPr id="57" name="直接连接符 56"/>
            <p:cNvCxnSpPr>
              <a:endCxn id="53" idx="3"/>
            </p:cNvCxnSpPr>
            <p:nvPr/>
          </p:nvCxnSpPr>
          <p:spPr>
            <a:xfrm>
              <a:off x="2505928" y="3495321"/>
              <a:ext cx="5037872" cy="137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燕尾形 62"/>
            <p:cNvSpPr>
              <a:spLocks noChangeArrowheads="1"/>
            </p:cNvSpPr>
            <p:nvPr/>
          </p:nvSpPr>
          <p:spPr bwMode="auto">
            <a:xfrm>
              <a:off x="4030236" y="3007319"/>
              <a:ext cx="1702652" cy="494875"/>
            </a:xfrm>
            <a:prstGeom prst="chevron">
              <a:avLst>
                <a:gd name="adj" fmla="val 34996"/>
              </a:avLst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5988" tIns="45704" rIns="35988" bIns="45704" anchor="ctr"/>
            <a:lstStyle/>
            <a:p>
              <a:pPr algn="ctr" defTabSz="1001344" eaLnBrk="0" hangingPunct="0"/>
              <a:r>
                <a:rPr lang="zh-CN" altLang="en-US" sz="1400" b="1" kern="0" dirty="0" smtClean="0">
                  <a:solidFill>
                    <a:prstClr val="white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程序日志</a:t>
              </a:r>
              <a:endParaRPr lang="en-US" altLang="zh-CN" sz="1400" b="1" kern="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endParaRPr>
            </a:p>
          </p:txBody>
        </p:sp>
      </p:grpSp>
      <p:sp>
        <p:nvSpPr>
          <p:cNvPr id="61" name="燕尾形 62"/>
          <p:cNvSpPr>
            <a:spLocks noChangeArrowheads="1"/>
          </p:cNvSpPr>
          <p:nvPr/>
        </p:nvSpPr>
        <p:spPr bwMode="auto">
          <a:xfrm>
            <a:off x="3259033" y="1049683"/>
            <a:ext cx="1885937" cy="453467"/>
          </a:xfrm>
          <a:prstGeom prst="chevron">
            <a:avLst>
              <a:gd name="adj" fmla="val 34996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lIns="35988" tIns="45704" rIns="35988" bIns="45704" anchor="ctr"/>
          <a:lstStyle/>
          <a:p>
            <a:pPr algn="ctr" defTabSz="1001344" eaLnBrk="0" hangingPunct="0"/>
            <a:r>
              <a:rPr lang="zh-CN" altLang="en-US" sz="1400" b="1" kern="0" dirty="0" smtClean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访问日志</a:t>
            </a:r>
            <a:endParaRPr lang="en-US" altLang="zh-CN" sz="1400" b="1" kern="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62" name="燕尾形 62"/>
          <p:cNvSpPr>
            <a:spLocks noChangeArrowheads="1"/>
          </p:cNvSpPr>
          <p:nvPr/>
        </p:nvSpPr>
        <p:spPr bwMode="auto">
          <a:xfrm>
            <a:off x="6466636" y="1057491"/>
            <a:ext cx="1839474" cy="453467"/>
          </a:xfrm>
          <a:prstGeom prst="chevron">
            <a:avLst>
              <a:gd name="adj" fmla="val 34996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lIns="35988" tIns="45704" rIns="35988" bIns="45704" anchor="ctr"/>
          <a:lstStyle/>
          <a:p>
            <a:pPr algn="ctr" defTabSz="1001344" eaLnBrk="0" hangingPunct="0"/>
            <a:r>
              <a:rPr lang="en-US" altLang="zh-CN" sz="1400" b="1" kern="0" dirty="0" smtClean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API</a:t>
            </a:r>
            <a:r>
              <a:rPr lang="zh-CN" altLang="en-US" sz="1400" b="1" kern="0" dirty="0" smtClean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日志</a:t>
            </a:r>
            <a:endParaRPr lang="en-US" altLang="zh-CN" sz="1400" b="1" kern="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1532070" y="2276349"/>
            <a:ext cx="4912784" cy="3644320"/>
          </a:xfrm>
          <a:prstGeom prst="ellipse">
            <a:avLst/>
          </a:prstGeom>
          <a:solidFill>
            <a:srgbClr val="E0301E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1553853" y="2881294"/>
            <a:ext cx="2446647" cy="2309832"/>
          </a:xfrm>
          <a:prstGeom prst="ellipse">
            <a:avLst/>
          </a:prstGeom>
          <a:solidFill>
            <a:srgbClr val="E0301E">
              <a:lumMod val="40000"/>
              <a:lumOff val="6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7007222" y="2738194"/>
            <a:ext cx="2460627" cy="2425578"/>
          </a:xfrm>
          <a:prstGeom prst="ellipse">
            <a:avLst/>
          </a:prstGeom>
          <a:solidFill>
            <a:srgbClr val="E0301E">
              <a:lumMod val="60000"/>
              <a:lumOff val="4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gray">
          <a:xfrm>
            <a:off x="1695661" y="3204954"/>
            <a:ext cx="1531999" cy="4671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API</a:t>
            </a:r>
            <a:r>
              <a:rPr lang="zh-CN" altLang="en-US" sz="16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日志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169625" y="2945266"/>
            <a:ext cx="14244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访问日志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710845" y="3207830"/>
            <a:ext cx="8207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程序日志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918716" y="3596712"/>
            <a:ext cx="10858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20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399454" y="3393103"/>
            <a:ext cx="121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静态资源：</a:t>
            </a:r>
            <a:r>
              <a:rPr lang="en-US" altLang="zh-CN" sz="1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120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65794" y="4053970"/>
            <a:ext cx="1563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Request_time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2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2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Cookie_login_id</a:t>
            </a:r>
            <a:endParaRPr lang="en-US" altLang="zh-CN" sz="12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76347" y="3755603"/>
            <a:ext cx="2122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Hostname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logtype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threadid</a:t>
            </a:r>
            <a:r>
              <a: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74" name="矩形 73"/>
          <p:cNvSpPr/>
          <p:nvPr/>
        </p:nvSpPr>
        <p:spPr>
          <a:xfrm>
            <a:off x="5594098" y="5778367"/>
            <a:ext cx="635553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相关监控配置指导：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://cd.huawei.com/p/e6e594fb833caa3f7081773e7b9c46bb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4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25" y="193586"/>
            <a:ext cx="10840660" cy="424732"/>
          </a:xfrm>
        </p:spPr>
        <p:txBody>
          <a:bodyPr/>
          <a:lstStyle/>
          <a:p>
            <a:r>
              <a:rPr lang="zh-CN" altLang="en-US" dirty="0" smtClean="0"/>
              <a:t>当前程序日志监控的问题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没有数据层面的监控</a:t>
            </a:r>
            <a:endParaRPr lang="zh-CN" altLang="en-US" dirty="0"/>
          </a:p>
        </p:txBody>
      </p:sp>
      <p:sp>
        <p:nvSpPr>
          <p:cNvPr id="3" name="Rectangle 35"/>
          <p:cNvSpPr/>
          <p:nvPr/>
        </p:nvSpPr>
        <p:spPr>
          <a:xfrm>
            <a:off x="2231052" y="2502478"/>
            <a:ext cx="2680438" cy="2471006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Text" lastClr="000000">
                <a:lumMod val="50000"/>
                <a:lumOff val="50000"/>
              </a:sysClr>
            </a:solidFill>
          </a:ln>
          <a:effectLst/>
        </p:spPr>
        <p:txBody>
          <a:bodyPr vert="horz" wrap="square" lIns="121876" tIns="60938" rIns="121876" bIns="6093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9"/>
          <p:cNvSpPr/>
          <p:nvPr/>
        </p:nvSpPr>
        <p:spPr bwMode="auto">
          <a:xfrm>
            <a:off x="481035" y="2502478"/>
            <a:ext cx="1665540" cy="2471006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Text" lastClr="000000">
                <a:lumMod val="50000"/>
                <a:lumOff val="50000"/>
              </a:sysClr>
            </a:solidFill>
          </a:ln>
          <a:effectLst/>
          <a:extLst/>
        </p:spPr>
        <p:txBody>
          <a:bodyPr vert="horz" wrap="square" lIns="121876" tIns="60938" rIns="121876" bIns="6093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>
          <a:xfrm>
            <a:off x="594320" y="3626256"/>
            <a:ext cx="212595" cy="297569"/>
            <a:chOff x="797213" y="3388076"/>
            <a:chExt cx="257524" cy="367759"/>
          </a:xfrm>
          <a:solidFill>
            <a:srgbClr val="ED8278"/>
          </a:solidFill>
        </p:grpSpPr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871061" y="3388076"/>
              <a:ext cx="107933" cy="101759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0" y="57"/>
                </a:cxn>
                <a:cxn ang="0">
                  <a:pos x="2" y="69"/>
                </a:cxn>
                <a:cxn ang="0">
                  <a:pos x="5" y="80"/>
                </a:cxn>
                <a:cxn ang="0">
                  <a:pos x="11" y="89"/>
                </a:cxn>
                <a:cxn ang="0">
                  <a:pos x="17" y="97"/>
                </a:cxn>
                <a:cxn ang="0">
                  <a:pos x="26" y="105"/>
                </a:cxn>
                <a:cxn ang="0">
                  <a:pos x="35" y="109"/>
                </a:cxn>
                <a:cxn ang="0">
                  <a:pos x="47" y="114"/>
                </a:cxn>
                <a:cxn ang="0">
                  <a:pos x="57" y="114"/>
                </a:cxn>
                <a:cxn ang="0">
                  <a:pos x="57" y="114"/>
                </a:cxn>
                <a:cxn ang="0">
                  <a:pos x="69" y="114"/>
                </a:cxn>
                <a:cxn ang="0">
                  <a:pos x="79" y="109"/>
                </a:cxn>
                <a:cxn ang="0">
                  <a:pos x="90" y="105"/>
                </a:cxn>
                <a:cxn ang="0">
                  <a:pos x="97" y="97"/>
                </a:cxn>
                <a:cxn ang="0">
                  <a:pos x="105" y="89"/>
                </a:cxn>
                <a:cxn ang="0">
                  <a:pos x="111" y="80"/>
                </a:cxn>
                <a:cxn ang="0">
                  <a:pos x="114" y="69"/>
                </a:cxn>
                <a:cxn ang="0">
                  <a:pos x="115" y="57"/>
                </a:cxn>
                <a:cxn ang="0">
                  <a:pos x="115" y="57"/>
                </a:cxn>
                <a:cxn ang="0">
                  <a:pos x="114" y="45"/>
                </a:cxn>
                <a:cxn ang="0">
                  <a:pos x="111" y="35"/>
                </a:cxn>
                <a:cxn ang="0">
                  <a:pos x="105" y="26"/>
                </a:cxn>
                <a:cxn ang="0">
                  <a:pos x="97" y="17"/>
                </a:cxn>
                <a:cxn ang="0">
                  <a:pos x="90" y="9"/>
                </a:cxn>
                <a:cxn ang="0">
                  <a:pos x="79" y="5"/>
                </a:cxn>
                <a:cxn ang="0">
                  <a:pos x="69" y="2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47" y="2"/>
                </a:cxn>
                <a:cxn ang="0">
                  <a:pos x="35" y="5"/>
                </a:cxn>
                <a:cxn ang="0">
                  <a:pos x="26" y="9"/>
                </a:cxn>
                <a:cxn ang="0">
                  <a:pos x="17" y="17"/>
                </a:cxn>
                <a:cxn ang="0">
                  <a:pos x="11" y="26"/>
                </a:cxn>
                <a:cxn ang="0">
                  <a:pos x="5" y="35"/>
                </a:cxn>
                <a:cxn ang="0">
                  <a:pos x="2" y="45"/>
                </a:cxn>
                <a:cxn ang="0">
                  <a:pos x="0" y="57"/>
                </a:cxn>
              </a:cxnLst>
              <a:rect l="0" t="0" r="r" b="b"/>
              <a:pathLst>
                <a:path w="115" h="114">
                  <a:moveTo>
                    <a:pt x="0" y="57"/>
                  </a:moveTo>
                  <a:lnTo>
                    <a:pt x="0" y="57"/>
                  </a:lnTo>
                  <a:lnTo>
                    <a:pt x="2" y="69"/>
                  </a:lnTo>
                  <a:lnTo>
                    <a:pt x="5" y="80"/>
                  </a:lnTo>
                  <a:lnTo>
                    <a:pt x="11" y="89"/>
                  </a:lnTo>
                  <a:lnTo>
                    <a:pt x="17" y="97"/>
                  </a:lnTo>
                  <a:lnTo>
                    <a:pt x="26" y="105"/>
                  </a:lnTo>
                  <a:lnTo>
                    <a:pt x="35" y="109"/>
                  </a:lnTo>
                  <a:lnTo>
                    <a:pt x="47" y="114"/>
                  </a:lnTo>
                  <a:lnTo>
                    <a:pt x="57" y="114"/>
                  </a:lnTo>
                  <a:lnTo>
                    <a:pt x="57" y="114"/>
                  </a:lnTo>
                  <a:lnTo>
                    <a:pt x="69" y="114"/>
                  </a:lnTo>
                  <a:lnTo>
                    <a:pt x="79" y="109"/>
                  </a:lnTo>
                  <a:lnTo>
                    <a:pt x="90" y="105"/>
                  </a:lnTo>
                  <a:lnTo>
                    <a:pt x="97" y="97"/>
                  </a:lnTo>
                  <a:lnTo>
                    <a:pt x="105" y="89"/>
                  </a:lnTo>
                  <a:lnTo>
                    <a:pt x="111" y="80"/>
                  </a:lnTo>
                  <a:lnTo>
                    <a:pt x="114" y="69"/>
                  </a:lnTo>
                  <a:lnTo>
                    <a:pt x="115" y="57"/>
                  </a:lnTo>
                  <a:lnTo>
                    <a:pt x="115" y="57"/>
                  </a:lnTo>
                  <a:lnTo>
                    <a:pt x="114" y="45"/>
                  </a:lnTo>
                  <a:lnTo>
                    <a:pt x="111" y="35"/>
                  </a:lnTo>
                  <a:lnTo>
                    <a:pt x="105" y="26"/>
                  </a:lnTo>
                  <a:lnTo>
                    <a:pt x="97" y="17"/>
                  </a:lnTo>
                  <a:lnTo>
                    <a:pt x="90" y="9"/>
                  </a:lnTo>
                  <a:lnTo>
                    <a:pt x="79" y="5"/>
                  </a:lnTo>
                  <a:lnTo>
                    <a:pt x="69" y="2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47" y="2"/>
                  </a:lnTo>
                  <a:lnTo>
                    <a:pt x="35" y="5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6"/>
                  </a:lnTo>
                  <a:lnTo>
                    <a:pt x="5" y="35"/>
                  </a:lnTo>
                  <a:lnTo>
                    <a:pt x="2" y="4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876" tIns="60938" rIns="121876" bIns="60938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797213" y="3504116"/>
              <a:ext cx="257524" cy="251719"/>
            </a:xfrm>
            <a:custGeom>
              <a:avLst/>
              <a:gdLst/>
              <a:ahLst/>
              <a:cxnLst>
                <a:cxn ang="0">
                  <a:pos x="62" y="88"/>
                </a:cxn>
                <a:cxn ang="0">
                  <a:pos x="50" y="249"/>
                </a:cxn>
                <a:cxn ang="0">
                  <a:pos x="49" y="260"/>
                </a:cxn>
                <a:cxn ang="0">
                  <a:pos x="41" y="272"/>
                </a:cxn>
                <a:cxn ang="0">
                  <a:pos x="34" y="278"/>
                </a:cxn>
                <a:cxn ang="0">
                  <a:pos x="25" y="279"/>
                </a:cxn>
                <a:cxn ang="0">
                  <a:pos x="16" y="278"/>
                </a:cxn>
                <a:cxn ang="0">
                  <a:pos x="4" y="270"/>
                </a:cxn>
                <a:cxn ang="0">
                  <a:pos x="0" y="258"/>
                </a:cxn>
                <a:cxn ang="0">
                  <a:pos x="0" y="249"/>
                </a:cxn>
                <a:cxn ang="0">
                  <a:pos x="0" y="73"/>
                </a:cxn>
                <a:cxn ang="0">
                  <a:pos x="1" y="48"/>
                </a:cxn>
                <a:cxn ang="0">
                  <a:pos x="9" y="30"/>
                </a:cxn>
                <a:cxn ang="0">
                  <a:pos x="18" y="18"/>
                </a:cxn>
                <a:cxn ang="0">
                  <a:pos x="30" y="9"/>
                </a:cxn>
                <a:cxn ang="0">
                  <a:pos x="50" y="2"/>
                </a:cxn>
                <a:cxn ang="0">
                  <a:pos x="213" y="0"/>
                </a:cxn>
                <a:cxn ang="0">
                  <a:pos x="222" y="2"/>
                </a:cxn>
                <a:cxn ang="0">
                  <a:pos x="243" y="9"/>
                </a:cxn>
                <a:cxn ang="0">
                  <a:pos x="255" y="18"/>
                </a:cxn>
                <a:cxn ang="0">
                  <a:pos x="264" y="30"/>
                </a:cxn>
                <a:cxn ang="0">
                  <a:pos x="270" y="48"/>
                </a:cxn>
                <a:cxn ang="0">
                  <a:pos x="273" y="73"/>
                </a:cxn>
                <a:cxn ang="0">
                  <a:pos x="273" y="249"/>
                </a:cxn>
                <a:cxn ang="0">
                  <a:pos x="271" y="258"/>
                </a:cxn>
                <a:cxn ang="0">
                  <a:pos x="267" y="270"/>
                </a:cxn>
                <a:cxn ang="0">
                  <a:pos x="255" y="278"/>
                </a:cxn>
                <a:cxn ang="0">
                  <a:pos x="246" y="279"/>
                </a:cxn>
                <a:cxn ang="0">
                  <a:pos x="238" y="278"/>
                </a:cxn>
                <a:cxn ang="0">
                  <a:pos x="229" y="272"/>
                </a:cxn>
                <a:cxn ang="0">
                  <a:pos x="223" y="260"/>
                </a:cxn>
                <a:cxn ang="0">
                  <a:pos x="222" y="88"/>
                </a:cxn>
                <a:cxn ang="0">
                  <a:pos x="209" y="282"/>
                </a:cxn>
              </a:cxnLst>
              <a:rect l="0" t="0" r="r" b="b"/>
              <a:pathLst>
                <a:path w="273" h="282">
                  <a:moveTo>
                    <a:pt x="62" y="282"/>
                  </a:moveTo>
                  <a:lnTo>
                    <a:pt x="62" y="88"/>
                  </a:lnTo>
                  <a:lnTo>
                    <a:pt x="50" y="88"/>
                  </a:lnTo>
                  <a:lnTo>
                    <a:pt x="50" y="249"/>
                  </a:lnTo>
                  <a:lnTo>
                    <a:pt x="50" y="249"/>
                  </a:lnTo>
                  <a:lnTo>
                    <a:pt x="49" y="260"/>
                  </a:lnTo>
                  <a:lnTo>
                    <a:pt x="46" y="267"/>
                  </a:lnTo>
                  <a:lnTo>
                    <a:pt x="41" y="272"/>
                  </a:lnTo>
                  <a:lnTo>
                    <a:pt x="39" y="276"/>
                  </a:lnTo>
                  <a:lnTo>
                    <a:pt x="34" y="278"/>
                  </a:lnTo>
                  <a:lnTo>
                    <a:pt x="30" y="279"/>
                  </a:lnTo>
                  <a:lnTo>
                    <a:pt x="25" y="279"/>
                  </a:lnTo>
                  <a:lnTo>
                    <a:pt x="25" y="279"/>
                  </a:lnTo>
                  <a:lnTo>
                    <a:pt x="16" y="278"/>
                  </a:lnTo>
                  <a:lnTo>
                    <a:pt x="10" y="275"/>
                  </a:lnTo>
                  <a:lnTo>
                    <a:pt x="4" y="270"/>
                  </a:lnTo>
                  <a:lnTo>
                    <a:pt x="1" y="264"/>
                  </a:lnTo>
                  <a:lnTo>
                    <a:pt x="0" y="258"/>
                  </a:lnTo>
                  <a:lnTo>
                    <a:pt x="0" y="254"/>
                  </a:lnTo>
                  <a:lnTo>
                    <a:pt x="0" y="249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60"/>
                  </a:lnTo>
                  <a:lnTo>
                    <a:pt x="1" y="48"/>
                  </a:lnTo>
                  <a:lnTo>
                    <a:pt x="4" y="39"/>
                  </a:lnTo>
                  <a:lnTo>
                    <a:pt x="9" y="30"/>
                  </a:lnTo>
                  <a:lnTo>
                    <a:pt x="13" y="24"/>
                  </a:lnTo>
                  <a:lnTo>
                    <a:pt x="18" y="18"/>
                  </a:lnTo>
                  <a:lnTo>
                    <a:pt x="24" y="14"/>
                  </a:lnTo>
                  <a:lnTo>
                    <a:pt x="30" y="9"/>
                  </a:lnTo>
                  <a:lnTo>
                    <a:pt x="40" y="5"/>
                  </a:lnTo>
                  <a:lnTo>
                    <a:pt x="50" y="2"/>
                  </a:lnTo>
                  <a:lnTo>
                    <a:pt x="59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22" y="2"/>
                  </a:lnTo>
                  <a:lnTo>
                    <a:pt x="232" y="5"/>
                  </a:lnTo>
                  <a:lnTo>
                    <a:pt x="243" y="9"/>
                  </a:lnTo>
                  <a:lnTo>
                    <a:pt x="249" y="14"/>
                  </a:lnTo>
                  <a:lnTo>
                    <a:pt x="255" y="18"/>
                  </a:lnTo>
                  <a:lnTo>
                    <a:pt x="259" y="24"/>
                  </a:lnTo>
                  <a:lnTo>
                    <a:pt x="264" y="30"/>
                  </a:lnTo>
                  <a:lnTo>
                    <a:pt x="267" y="39"/>
                  </a:lnTo>
                  <a:lnTo>
                    <a:pt x="270" y="48"/>
                  </a:lnTo>
                  <a:lnTo>
                    <a:pt x="273" y="60"/>
                  </a:lnTo>
                  <a:lnTo>
                    <a:pt x="273" y="73"/>
                  </a:lnTo>
                  <a:lnTo>
                    <a:pt x="273" y="249"/>
                  </a:lnTo>
                  <a:lnTo>
                    <a:pt x="273" y="249"/>
                  </a:lnTo>
                  <a:lnTo>
                    <a:pt x="273" y="254"/>
                  </a:lnTo>
                  <a:lnTo>
                    <a:pt x="271" y="258"/>
                  </a:lnTo>
                  <a:lnTo>
                    <a:pt x="270" y="264"/>
                  </a:lnTo>
                  <a:lnTo>
                    <a:pt x="267" y="270"/>
                  </a:lnTo>
                  <a:lnTo>
                    <a:pt x="262" y="275"/>
                  </a:lnTo>
                  <a:lnTo>
                    <a:pt x="255" y="278"/>
                  </a:lnTo>
                  <a:lnTo>
                    <a:pt x="246" y="279"/>
                  </a:lnTo>
                  <a:lnTo>
                    <a:pt x="246" y="279"/>
                  </a:lnTo>
                  <a:lnTo>
                    <a:pt x="243" y="279"/>
                  </a:lnTo>
                  <a:lnTo>
                    <a:pt x="238" y="278"/>
                  </a:lnTo>
                  <a:lnTo>
                    <a:pt x="234" y="276"/>
                  </a:lnTo>
                  <a:lnTo>
                    <a:pt x="229" y="272"/>
                  </a:lnTo>
                  <a:lnTo>
                    <a:pt x="226" y="267"/>
                  </a:lnTo>
                  <a:lnTo>
                    <a:pt x="223" y="260"/>
                  </a:lnTo>
                  <a:lnTo>
                    <a:pt x="222" y="249"/>
                  </a:lnTo>
                  <a:lnTo>
                    <a:pt x="222" y="88"/>
                  </a:lnTo>
                  <a:lnTo>
                    <a:pt x="209" y="88"/>
                  </a:lnTo>
                  <a:lnTo>
                    <a:pt x="209" y="282"/>
                  </a:lnTo>
                  <a:lnTo>
                    <a:pt x="62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876" tIns="60938" rIns="121876" bIns="60938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65"/>
          <p:cNvSpPr txBox="1"/>
          <p:nvPr/>
        </p:nvSpPr>
        <p:spPr>
          <a:xfrm>
            <a:off x="701503" y="2389237"/>
            <a:ext cx="1293221" cy="1997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188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服务对象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Box 66"/>
          <p:cNvSpPr txBox="1"/>
          <p:nvPr/>
        </p:nvSpPr>
        <p:spPr>
          <a:xfrm>
            <a:off x="2658415" y="2389237"/>
            <a:ext cx="1603974" cy="1997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188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主要业务场景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04264" y="2952585"/>
            <a:ext cx="3932558" cy="1623238"/>
            <a:chOff x="761931" y="3716966"/>
            <a:chExt cx="3932558" cy="1202157"/>
          </a:xfrm>
        </p:grpSpPr>
        <p:sp>
          <p:nvSpPr>
            <p:cNvPr id="15" name="Rectangle 42"/>
            <p:cNvSpPr/>
            <p:nvPr/>
          </p:nvSpPr>
          <p:spPr>
            <a:xfrm>
              <a:off x="761931" y="4151138"/>
              <a:ext cx="1159555" cy="333812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numCol="1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应用责任人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Rectangle 61"/>
            <p:cNvSpPr/>
            <p:nvPr/>
          </p:nvSpPr>
          <p:spPr>
            <a:xfrm>
              <a:off x="2230385" y="4426768"/>
              <a:ext cx="2361686" cy="216540"/>
            </a:xfrm>
            <a:prstGeom prst="rect">
              <a:avLst/>
            </a:prstGeom>
            <a:solidFill>
              <a:srgbClr val="E0301E">
                <a:lumMod val="60000"/>
                <a:lumOff val="40000"/>
              </a:srgbClr>
            </a:solidFill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en-US" altLang="zh-CN" sz="13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3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接口返回数据是否异常</a:t>
              </a:r>
              <a:endPara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64"/>
            <p:cNvSpPr/>
            <p:nvPr/>
          </p:nvSpPr>
          <p:spPr>
            <a:xfrm>
              <a:off x="2237576" y="4006201"/>
              <a:ext cx="2332468" cy="216540"/>
            </a:xfrm>
            <a:prstGeom prst="rect">
              <a:avLst/>
            </a:prstGeom>
            <a:solidFill>
              <a:srgbClr val="E0301E">
                <a:lumMod val="60000"/>
                <a:lumOff val="40000"/>
              </a:srgbClr>
            </a:solidFill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kumimoji="0" lang="en-US" altLang="zh-CN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3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接口运行状态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75312" y="3716966"/>
              <a:ext cx="2519177" cy="1202157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" name="燕尾形 19"/>
          <p:cNvSpPr/>
          <p:nvPr/>
        </p:nvSpPr>
        <p:spPr>
          <a:xfrm>
            <a:off x="8124415" y="3156972"/>
            <a:ext cx="195601" cy="216131"/>
          </a:xfrm>
          <a:prstGeom prst="chevron">
            <a:avLst/>
          </a:prstGeom>
          <a:solidFill>
            <a:srgbClr val="E0301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宋体"/>
              <a:cs typeface="+mn-cs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8107874" y="4066817"/>
            <a:ext cx="195601" cy="216131"/>
          </a:xfrm>
          <a:prstGeom prst="chevron">
            <a:avLst/>
          </a:prstGeom>
          <a:solidFill>
            <a:srgbClr val="E0301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宋体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51788" y="3021810"/>
            <a:ext cx="6303612" cy="1454412"/>
            <a:chOff x="4830350" y="1813048"/>
            <a:chExt cx="6303612" cy="1155462"/>
          </a:xfrm>
        </p:grpSpPr>
        <p:sp>
          <p:nvSpPr>
            <p:cNvPr id="38" name="矩形 37"/>
            <p:cNvSpPr/>
            <p:nvPr/>
          </p:nvSpPr>
          <p:spPr>
            <a:xfrm>
              <a:off x="4847602" y="1813049"/>
              <a:ext cx="2897130" cy="49327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宋体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236832" y="1813048"/>
              <a:ext cx="2897130" cy="493277"/>
            </a:xfrm>
            <a:prstGeom prst="rect">
              <a:avLst/>
            </a:prstGeom>
            <a:solidFill>
              <a:srgbClr val="E0301E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宋体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31061" y="2473513"/>
              <a:ext cx="2897130" cy="49327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宋体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220291" y="2473512"/>
              <a:ext cx="2897130" cy="493277"/>
            </a:xfrm>
            <a:prstGeom prst="rect">
              <a:avLst/>
            </a:prstGeom>
            <a:solidFill>
              <a:srgbClr val="E0301E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宋体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831379" y="1914799"/>
              <a:ext cx="2896811" cy="2640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200" b="1" kern="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：只能看到应用</a:t>
              </a:r>
              <a:r>
                <a:rPr kumimoji="0" lang="en-US" altLang="zh-CN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log_info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208785" y="1925272"/>
              <a:ext cx="2828763" cy="2640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30350" y="2513714"/>
              <a:ext cx="2743691" cy="45479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eaLnBrk="0" hangingPunct="0">
                <a:lnSpc>
                  <a:spcPct val="130000"/>
                </a:lnSpc>
                <a:spcBef>
                  <a:spcPts val="600"/>
                </a:spcBef>
                <a:defRPr/>
              </a:pPr>
              <a:r>
                <a:rPr lang="zh-CN" altLang="en-US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修改代码</a:t>
              </a: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：针对关键接口的</a:t>
              </a: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返回值做过滤，打印相应日志信息</a:t>
              </a:r>
              <a:endPara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179401" y="2603120"/>
              <a:ext cx="2938019" cy="23473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引用一个过滤工具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jar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包，灵活实现监控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223775" y="2599776"/>
            <a:ext cx="4792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i="1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AS-IS</a:t>
            </a:r>
            <a:endParaRPr lang="zh-CN" altLang="en-US" sz="1400" b="1" i="1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29574" y="2605814"/>
            <a:ext cx="5545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i="1" dirty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TO-BE</a:t>
            </a:r>
            <a:endParaRPr lang="zh-CN" altLang="en-US" sz="1400" b="1" i="1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37825" y="3164717"/>
            <a:ext cx="2938019" cy="2954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2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返回数值层进行监控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3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25" y="193586"/>
            <a:ext cx="10840660" cy="424732"/>
          </a:xfrm>
        </p:spPr>
        <p:txBody>
          <a:bodyPr/>
          <a:lstStyle/>
          <a:p>
            <a:r>
              <a:rPr lang="zh-CN" altLang="en-US" dirty="0" smtClean="0"/>
              <a:t>程序日志数据层监控方案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630322" y="1820195"/>
            <a:ext cx="10495965" cy="3854152"/>
            <a:chOff x="619125" y="1424178"/>
            <a:chExt cx="10495965" cy="3854152"/>
          </a:xfrm>
        </p:grpSpPr>
        <p:grpSp>
          <p:nvGrpSpPr>
            <p:cNvPr id="33" name="组合 32"/>
            <p:cNvGrpSpPr/>
            <p:nvPr/>
          </p:nvGrpSpPr>
          <p:grpSpPr>
            <a:xfrm>
              <a:off x="4530811" y="2387606"/>
              <a:ext cx="2981325" cy="2890724"/>
              <a:chOff x="1524000" y="1509826"/>
              <a:chExt cx="2981325" cy="289072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524000" y="1609725"/>
                <a:ext cx="2981325" cy="2790825"/>
              </a:xfrm>
              <a:prstGeom prst="rect">
                <a:avLst/>
              </a:prstGeom>
              <a:solidFill>
                <a:srgbClr val="F9D5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TextBox 65"/>
              <p:cNvSpPr txBox="1"/>
              <p:nvPr/>
            </p:nvSpPr>
            <p:spPr>
              <a:xfrm>
                <a:off x="2368051" y="1509826"/>
                <a:ext cx="1293221" cy="21544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121880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微服务</a:t>
                </a: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>
            <a:xfrm>
              <a:off x="2112148" y="4506669"/>
              <a:ext cx="2224247" cy="0"/>
            </a:xfrm>
            <a:prstGeom prst="straightConnector1">
              <a:avLst/>
            </a:prstGeom>
            <a:ln>
              <a:solidFill>
                <a:srgbClr val="E754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5"/>
            <p:cNvSpPr txBox="1"/>
            <p:nvPr/>
          </p:nvSpPr>
          <p:spPr>
            <a:xfrm>
              <a:off x="2112146" y="4241276"/>
              <a:ext cx="1939832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8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读取配置器的内容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9718587" y="3526428"/>
              <a:ext cx="1396503" cy="1681049"/>
              <a:chOff x="1524000" y="1509826"/>
              <a:chExt cx="2981325" cy="289072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524000" y="1609725"/>
                <a:ext cx="2981325" cy="2790825"/>
              </a:xfrm>
              <a:prstGeom prst="rect">
                <a:avLst/>
              </a:prstGeom>
              <a:solidFill>
                <a:srgbClr val="F9D5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extBox 65"/>
              <p:cNvSpPr txBox="1"/>
              <p:nvPr/>
            </p:nvSpPr>
            <p:spPr>
              <a:xfrm>
                <a:off x="2368052" y="1509826"/>
                <a:ext cx="1293222" cy="370476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121880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b="1" kern="0" noProof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本地</a:t>
                </a: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" name="直接箭头连接符 13"/>
            <p:cNvCxnSpPr>
              <a:stCxn id="34" idx="3"/>
            </p:cNvCxnSpPr>
            <p:nvPr/>
          </p:nvCxnSpPr>
          <p:spPr>
            <a:xfrm>
              <a:off x="7512136" y="3882918"/>
              <a:ext cx="2070015" cy="0"/>
            </a:xfrm>
            <a:prstGeom prst="straightConnector1">
              <a:avLst/>
            </a:prstGeom>
            <a:ln>
              <a:solidFill>
                <a:srgbClr val="E754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5"/>
            <p:cNvSpPr txBox="1"/>
            <p:nvPr/>
          </p:nvSpPr>
          <p:spPr>
            <a:xfrm>
              <a:off x="7889543" y="3584522"/>
              <a:ext cx="1315199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8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持久</a:t>
              </a: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化到本地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19125" y="3497382"/>
              <a:ext cx="1396503" cy="1681049"/>
              <a:chOff x="1524000" y="1509826"/>
              <a:chExt cx="2981325" cy="289072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524000" y="1609725"/>
                <a:ext cx="2981325" cy="2790825"/>
              </a:xfrm>
              <a:prstGeom prst="rect">
                <a:avLst/>
              </a:prstGeom>
              <a:solidFill>
                <a:srgbClr val="F9D5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65"/>
              <p:cNvSpPr txBox="1"/>
              <p:nvPr/>
            </p:nvSpPr>
            <p:spPr>
              <a:xfrm>
                <a:off x="2368052" y="1509826"/>
                <a:ext cx="1293222" cy="370476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121880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b="1" kern="0" noProof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配置器</a:t>
                </a: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2" name="直接箭头连接符 61"/>
            <p:cNvCxnSpPr/>
            <p:nvPr/>
          </p:nvCxnSpPr>
          <p:spPr>
            <a:xfrm flipH="1">
              <a:off x="2136375" y="3899543"/>
              <a:ext cx="2224247" cy="0"/>
            </a:xfrm>
            <a:prstGeom prst="straightConnector1">
              <a:avLst/>
            </a:prstGeom>
            <a:ln>
              <a:solidFill>
                <a:srgbClr val="E754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5"/>
            <p:cNvSpPr txBox="1"/>
            <p:nvPr/>
          </p:nvSpPr>
          <p:spPr>
            <a:xfrm>
              <a:off x="2136373" y="3634150"/>
              <a:ext cx="1939832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8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每</a:t>
              </a: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隔</a:t>
              </a:r>
              <a:r>
                <a: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5min</a:t>
              </a: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发送心跳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2533942" y="1492619"/>
              <a:ext cx="1266825" cy="828675"/>
            </a:xfrm>
            <a:prstGeom prst="roundRect">
              <a:avLst/>
            </a:prstGeom>
            <a:solidFill>
              <a:srgbClr val="F9D5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5"/>
            <p:cNvSpPr txBox="1"/>
            <p:nvPr/>
          </p:nvSpPr>
          <p:spPr>
            <a:xfrm>
              <a:off x="2743493" y="1424178"/>
              <a:ext cx="857250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8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</a:t>
              </a:r>
              <a:r>
                <a:rPr lang="en-US" altLang="zh-CN" sz="1400" b="1" kern="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ar</a:t>
              </a:r>
              <a:r>
                <a:rPr lang="zh-CN" altLang="en-US" sz="1400" b="1" kern="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包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2" name="直接箭头连接符 21"/>
            <p:cNvCxnSpPr>
              <a:stCxn id="20" idx="3"/>
            </p:cNvCxnSpPr>
            <p:nvPr/>
          </p:nvCxnSpPr>
          <p:spPr>
            <a:xfrm>
              <a:off x="3800767" y="1906957"/>
              <a:ext cx="606510" cy="606509"/>
            </a:xfrm>
            <a:prstGeom prst="straightConnector1">
              <a:avLst/>
            </a:prstGeom>
            <a:ln>
              <a:solidFill>
                <a:srgbClr val="E754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5"/>
            <p:cNvSpPr txBox="1"/>
            <p:nvPr/>
          </p:nvSpPr>
          <p:spPr>
            <a:xfrm>
              <a:off x="4051043" y="1965337"/>
              <a:ext cx="1200150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8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jar</a:t>
              </a: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包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7512136" y="4348998"/>
              <a:ext cx="2070015" cy="0"/>
            </a:xfrm>
            <a:prstGeom prst="straightConnector1">
              <a:avLst/>
            </a:prstGeom>
            <a:ln>
              <a:solidFill>
                <a:srgbClr val="E754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5"/>
            <p:cNvSpPr txBox="1"/>
            <p:nvPr/>
          </p:nvSpPr>
          <p:spPr>
            <a:xfrm>
              <a:off x="7889542" y="4378665"/>
              <a:ext cx="1464009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8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读取本地配置文件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TextBox 65"/>
            <p:cNvSpPr txBox="1"/>
            <p:nvPr/>
          </p:nvSpPr>
          <p:spPr>
            <a:xfrm>
              <a:off x="5307451" y="3146545"/>
              <a:ext cx="1464009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8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调用</a:t>
              </a:r>
              <a:r>
                <a: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72" name="TextBox 65"/>
            <p:cNvSpPr txBox="1"/>
            <p:nvPr/>
          </p:nvSpPr>
          <p:spPr>
            <a:xfrm>
              <a:off x="5107833" y="3594457"/>
              <a:ext cx="1827278" cy="430887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8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正</a:t>
              </a: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则匹配返回值与配置文件中返回值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" name="TextBox 65"/>
            <p:cNvSpPr txBox="1"/>
            <p:nvPr/>
          </p:nvSpPr>
          <p:spPr>
            <a:xfrm>
              <a:off x="5324856" y="4294058"/>
              <a:ext cx="1464009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8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打印日志信息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6021472" y="3361989"/>
              <a:ext cx="0" cy="193487"/>
            </a:xfrm>
            <a:prstGeom prst="straightConnector1">
              <a:avLst/>
            </a:prstGeom>
            <a:ln>
              <a:solidFill>
                <a:srgbClr val="E753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2" idx="2"/>
            </p:cNvCxnSpPr>
            <p:nvPr/>
          </p:nvCxnSpPr>
          <p:spPr>
            <a:xfrm>
              <a:off x="6021472" y="4025344"/>
              <a:ext cx="0" cy="215932"/>
            </a:xfrm>
            <a:prstGeom prst="straightConnector1">
              <a:avLst/>
            </a:prstGeom>
            <a:ln>
              <a:solidFill>
                <a:srgbClr val="E753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3908189" y="1469788"/>
              <a:ext cx="419100" cy="419100"/>
            </a:xfrm>
            <a:prstGeom prst="ellipse">
              <a:avLst/>
            </a:prstGeom>
            <a:solidFill>
              <a:srgbClr val="EA6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sz="2000" b="1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2041696" y="3127557"/>
              <a:ext cx="419100" cy="419100"/>
            </a:xfrm>
            <a:prstGeom prst="ellipse">
              <a:avLst/>
            </a:prstGeom>
            <a:solidFill>
              <a:srgbClr val="EA6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sz="2000" b="1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2051134" y="4594109"/>
              <a:ext cx="419100" cy="419100"/>
            </a:xfrm>
            <a:prstGeom prst="ellipse">
              <a:avLst/>
            </a:prstGeom>
            <a:solidFill>
              <a:srgbClr val="EA6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sz="2000" b="1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7628817" y="3078282"/>
              <a:ext cx="419100" cy="419100"/>
            </a:xfrm>
            <a:prstGeom prst="ellipse">
              <a:avLst/>
            </a:prstGeom>
            <a:solidFill>
              <a:srgbClr val="EA6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sz="2000" b="1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608220" y="4623775"/>
              <a:ext cx="419100" cy="419100"/>
            </a:xfrm>
            <a:prstGeom prst="ellipse">
              <a:avLst/>
            </a:prstGeom>
            <a:solidFill>
              <a:srgbClr val="EA6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5</a:t>
              </a:r>
              <a:endParaRPr lang="zh-CN" altLang="en-US" sz="2000" b="1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4868008" y="2741123"/>
              <a:ext cx="419100" cy="419100"/>
            </a:xfrm>
            <a:prstGeom prst="ellipse">
              <a:avLst/>
            </a:prstGeom>
            <a:solidFill>
              <a:srgbClr val="EA6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6</a:t>
              </a:r>
              <a:endParaRPr lang="zh-CN" altLang="en-US" sz="20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52475" y="3818644"/>
              <a:ext cx="1171575" cy="1359787"/>
            </a:xfrm>
            <a:prstGeom prst="rect">
              <a:avLst/>
            </a:prstGeom>
            <a:noFill/>
            <a:ln w="3175">
              <a:solidFill>
                <a:srgbClr val="F9D5D2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  <a:buClr>
                  <a:srgbClr val="ED8278"/>
                </a:buClr>
              </a:pP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pPr>
                <a:lnSpc>
                  <a:spcPct val="130000"/>
                </a:lnSpc>
                <a:buClr>
                  <a:srgbClr val="ED8278"/>
                </a:buClr>
              </a:pPr>
              <a:r>
                <a:rPr lang="en-US" altLang="zh-CN" sz="1200" dirty="0" err="1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API:xxx</a:t>
              </a:r>
              <a:endParaRPr lang="en-US" altLang="zh-CN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buClr>
                  <a:srgbClr val="ED8278"/>
                </a:buClr>
              </a:pP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</a:t>
              </a:r>
              <a:r>
                <a:rPr lang="zh-CN" altLang="en-US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>
                <a:lnSpc>
                  <a:spcPct val="130000"/>
                </a:lnSpc>
                <a:buClr>
                  <a:srgbClr val="ED8278"/>
                </a:buClr>
              </a:pP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</a:t>
              </a:r>
              <a:r>
                <a:rPr lang="zh-CN" altLang="en-US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>
                <a:lnSpc>
                  <a:spcPct val="130000"/>
                </a:lnSpc>
                <a:buClr>
                  <a:srgbClr val="ED8278"/>
                </a:buClr>
              </a:pP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31050" y="3808787"/>
              <a:ext cx="1171575" cy="1359787"/>
            </a:xfrm>
            <a:prstGeom prst="rect">
              <a:avLst/>
            </a:prstGeom>
            <a:noFill/>
            <a:ln w="3175">
              <a:solidFill>
                <a:srgbClr val="F9D5D2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  <a:buClr>
                  <a:srgbClr val="ED8278"/>
                </a:buClr>
              </a:pP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pPr>
                <a:lnSpc>
                  <a:spcPct val="130000"/>
                </a:lnSpc>
                <a:buClr>
                  <a:srgbClr val="ED8278"/>
                </a:buClr>
              </a:pPr>
              <a:r>
                <a:rPr lang="en-US" altLang="zh-CN" sz="1200" dirty="0" err="1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API:xxx</a:t>
              </a:r>
              <a:endParaRPr lang="en-US" altLang="zh-CN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buClr>
                  <a:srgbClr val="ED8278"/>
                </a:buClr>
              </a:pP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</a:t>
              </a:r>
              <a:r>
                <a:rPr lang="zh-CN" altLang="en-US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>
                <a:lnSpc>
                  <a:spcPct val="130000"/>
                </a:lnSpc>
                <a:buClr>
                  <a:srgbClr val="ED8278"/>
                </a:buClr>
              </a:pP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</a:t>
              </a:r>
              <a:r>
                <a:rPr lang="zh-CN" altLang="en-US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>
                <a:lnSpc>
                  <a:spcPct val="130000"/>
                </a:lnSpc>
                <a:buClr>
                  <a:srgbClr val="ED8278"/>
                </a:buClr>
              </a:pPr>
              <a:r>
                <a:rPr lang="en-US" altLang="zh-CN" sz="1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五边形 35"/>
          <p:cNvSpPr/>
          <p:nvPr/>
        </p:nvSpPr>
        <p:spPr>
          <a:xfrm>
            <a:off x="8973760" y="538778"/>
            <a:ext cx="2961065" cy="495300"/>
          </a:xfrm>
          <a:prstGeom prst="homePlate">
            <a:avLst/>
          </a:prstGeom>
          <a:solidFill>
            <a:srgbClr val="EA6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n-ea"/>
              </a:rPr>
              <a:t>微</a:t>
            </a:r>
            <a:r>
              <a:rPr lang="zh-CN" altLang="en-US" b="1" dirty="0" smtClean="0">
                <a:latin typeface="+mn-ea"/>
              </a:rPr>
              <a:t>服务与配置器解耦</a:t>
            </a:r>
            <a:endParaRPr lang="zh-CN" altLang="en-US" b="1" dirty="0">
              <a:latin typeface="+mn-ea"/>
            </a:endParaRPr>
          </a:p>
        </p:txBody>
      </p:sp>
      <p:sp>
        <p:nvSpPr>
          <p:cNvPr id="103" name="五边形 102"/>
          <p:cNvSpPr/>
          <p:nvPr/>
        </p:nvSpPr>
        <p:spPr>
          <a:xfrm>
            <a:off x="8973759" y="1427968"/>
            <a:ext cx="2961066" cy="495300"/>
          </a:xfrm>
          <a:prstGeom prst="homePlate">
            <a:avLst/>
          </a:prstGeom>
          <a:solidFill>
            <a:srgbClr val="EA6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+mn-ea"/>
              </a:rPr>
              <a:t>注解方式引入无侵入</a:t>
            </a:r>
            <a:endParaRPr lang="zh-CN" altLang="en-US" b="1" dirty="0">
              <a:latin typeface="+mn-ea"/>
            </a:endParaRPr>
          </a:p>
        </p:txBody>
      </p:sp>
      <p:sp>
        <p:nvSpPr>
          <p:cNvPr id="104" name="五边形 103"/>
          <p:cNvSpPr/>
          <p:nvPr/>
        </p:nvSpPr>
        <p:spPr>
          <a:xfrm>
            <a:off x="8973760" y="2346204"/>
            <a:ext cx="2961066" cy="605699"/>
          </a:xfrm>
          <a:prstGeom prst="homePlate">
            <a:avLst/>
          </a:prstGeom>
          <a:solidFill>
            <a:srgbClr val="EA6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+mn-ea"/>
              </a:rPr>
              <a:t>网关日志不保存业务数据，各业务系统处理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13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25" y="193586"/>
            <a:ext cx="10840660" cy="424732"/>
          </a:xfrm>
        </p:spPr>
        <p:txBody>
          <a:bodyPr/>
          <a:lstStyle/>
          <a:p>
            <a:r>
              <a:rPr lang="zh-CN" altLang="en-US" dirty="0" smtClean="0"/>
              <a:t>程序日志数据层监控</a:t>
            </a:r>
            <a:r>
              <a:rPr lang="zh-CN" altLang="en-US" dirty="0" smtClean="0"/>
              <a:t>方案流程图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90575" y="1403429"/>
            <a:ext cx="3228976" cy="800100"/>
          </a:xfrm>
          <a:prstGeom prst="rect">
            <a:avLst/>
          </a:prstGeom>
          <a:solidFill>
            <a:srgbClr val="F9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+mn-ea"/>
              </a:rPr>
              <a:t>读取配置文件关键</a:t>
            </a:r>
            <a:r>
              <a:rPr lang="en-US" altLang="zh-CN" sz="1400" b="1" dirty="0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zh-CN" altLang="en-US" sz="1400" b="1" dirty="0" smtClean="0">
                <a:solidFill>
                  <a:schemeClr val="tx1"/>
                </a:solidFill>
                <a:latin typeface="+mn-ea"/>
              </a:rPr>
              <a:t>及返回关键值</a:t>
            </a:r>
            <a:endParaRPr lang="zh-CN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0574" y="2451179"/>
            <a:ext cx="3228978" cy="800100"/>
          </a:xfrm>
          <a:prstGeom prst="rect">
            <a:avLst/>
          </a:prstGeom>
          <a:solidFill>
            <a:srgbClr val="F9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+mn-ea"/>
              </a:rPr>
              <a:t>调用</a:t>
            </a:r>
            <a:r>
              <a:rPr lang="en-US" altLang="zh-CN" sz="1400" b="1" dirty="0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zh-CN" altLang="en-US" sz="1400" b="1" dirty="0" smtClean="0">
                <a:solidFill>
                  <a:schemeClr val="tx1"/>
                </a:solidFill>
                <a:latin typeface="+mn-ea"/>
              </a:rPr>
              <a:t>、正则匹配返回值</a:t>
            </a:r>
            <a:endParaRPr lang="zh-CN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菱形 50"/>
          <p:cNvSpPr/>
          <p:nvPr/>
        </p:nvSpPr>
        <p:spPr>
          <a:xfrm>
            <a:off x="1466848" y="3359308"/>
            <a:ext cx="1866900" cy="936467"/>
          </a:xfrm>
          <a:prstGeom prst="diamond">
            <a:avLst/>
          </a:prstGeom>
          <a:solidFill>
            <a:srgbClr val="F9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是否包含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3787" y="873156"/>
            <a:ext cx="2474879" cy="2898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90574" y="5011194"/>
            <a:ext cx="2219326" cy="800100"/>
          </a:xfrm>
          <a:prstGeom prst="rect">
            <a:avLst/>
          </a:prstGeom>
          <a:solidFill>
            <a:srgbClr val="F9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+mn-ea"/>
              </a:rPr>
              <a:t>接口返回正常</a:t>
            </a:r>
            <a:endParaRPr lang="en-US" altLang="zh-CN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+mn-ea"/>
              </a:rPr>
              <a:t>不打印日志</a:t>
            </a:r>
            <a:endParaRPr lang="zh-CN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333748" y="4611144"/>
            <a:ext cx="2457449" cy="800100"/>
          </a:xfrm>
          <a:prstGeom prst="rect">
            <a:avLst/>
          </a:prstGeom>
          <a:solidFill>
            <a:srgbClr val="F9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+mn-ea"/>
              </a:rPr>
              <a:t>接口返回异常</a:t>
            </a:r>
            <a:endParaRPr lang="en-US" altLang="zh-CN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+mn-ea"/>
              </a:rPr>
              <a:t>logger.info</a:t>
            </a:r>
          </a:p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+mn-ea"/>
              </a:rPr>
              <a:t>(“return exception”)</a:t>
            </a:r>
            <a:endParaRPr lang="zh-CN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59161" y="5841457"/>
            <a:ext cx="2219326" cy="800100"/>
          </a:xfrm>
          <a:prstGeom prst="rect">
            <a:avLst/>
          </a:prstGeom>
          <a:solidFill>
            <a:srgbClr val="F9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+mn-ea"/>
              </a:rPr>
              <a:t>配置告警策略</a:t>
            </a:r>
            <a:endParaRPr lang="zh-CN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直接箭头连接符 58"/>
          <p:cNvCxnSpPr>
            <a:stCxn id="49" idx="2"/>
            <a:endCxn id="50" idx="0"/>
          </p:cNvCxnSpPr>
          <p:nvPr/>
        </p:nvCxnSpPr>
        <p:spPr>
          <a:xfrm>
            <a:off x="2405063" y="2203529"/>
            <a:ext cx="0" cy="247650"/>
          </a:xfrm>
          <a:prstGeom prst="straightConnector1">
            <a:avLst/>
          </a:prstGeom>
          <a:ln>
            <a:solidFill>
              <a:srgbClr val="E75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51" idx="0"/>
          </p:cNvCxnSpPr>
          <p:nvPr/>
        </p:nvCxnSpPr>
        <p:spPr>
          <a:xfrm flipH="1">
            <a:off x="2400298" y="3251279"/>
            <a:ext cx="4765" cy="108029"/>
          </a:xfrm>
          <a:prstGeom prst="straightConnector1">
            <a:avLst/>
          </a:prstGeom>
          <a:ln>
            <a:solidFill>
              <a:srgbClr val="E75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1" idx="2"/>
            <a:endCxn id="53" idx="0"/>
          </p:cNvCxnSpPr>
          <p:nvPr/>
        </p:nvCxnSpPr>
        <p:spPr>
          <a:xfrm rot="5400000">
            <a:off x="1792559" y="4403454"/>
            <a:ext cx="715419" cy="500061"/>
          </a:xfrm>
          <a:prstGeom prst="bentConnector3">
            <a:avLst/>
          </a:prstGeom>
          <a:ln>
            <a:solidFill>
              <a:srgbClr val="E75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51" idx="3"/>
            <a:endCxn id="54" idx="0"/>
          </p:cNvCxnSpPr>
          <p:nvPr/>
        </p:nvCxnSpPr>
        <p:spPr>
          <a:xfrm>
            <a:off x="3333748" y="3827542"/>
            <a:ext cx="1228725" cy="783602"/>
          </a:xfrm>
          <a:prstGeom prst="bentConnector2">
            <a:avLst/>
          </a:prstGeom>
          <a:ln>
            <a:solidFill>
              <a:srgbClr val="E75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54" idx="2"/>
            <a:endCxn id="57" idx="0"/>
          </p:cNvCxnSpPr>
          <p:nvPr/>
        </p:nvCxnSpPr>
        <p:spPr>
          <a:xfrm rot="16200000" flipH="1">
            <a:off x="4350542" y="5623174"/>
            <a:ext cx="430213" cy="6351"/>
          </a:xfrm>
          <a:prstGeom prst="bentConnector3">
            <a:avLst/>
          </a:prstGeom>
          <a:ln>
            <a:solidFill>
              <a:srgbClr val="E754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748647" y="4305300"/>
            <a:ext cx="600073" cy="315369"/>
          </a:xfrm>
          <a:prstGeom prst="rect">
            <a:avLst/>
          </a:prstGeom>
          <a:solidFill>
            <a:srgbClr val="F9D5D2"/>
          </a:solidFill>
          <a:ln w="3175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  <a:buClr>
                <a:srgbClr val="ED8278"/>
              </a:buClr>
            </a:pPr>
            <a:r>
              <a:rPr lang="zh-CN" altLang="en-US" sz="1400" b="1" dirty="0" smtClean="0">
                <a:latin typeface="+mn-ea"/>
              </a:rPr>
              <a:t>包含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667124" y="3849959"/>
            <a:ext cx="752476" cy="337322"/>
          </a:xfrm>
          <a:prstGeom prst="rect">
            <a:avLst/>
          </a:prstGeom>
          <a:solidFill>
            <a:srgbClr val="F9D5D2"/>
          </a:solidFill>
          <a:ln w="3175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  <a:buClr>
                <a:srgbClr val="ED8278"/>
              </a:buClr>
            </a:pPr>
            <a:r>
              <a:rPr lang="zh-CN" altLang="en-US" sz="1400" b="1" dirty="0" smtClean="0">
                <a:latin typeface="+mn-ea"/>
              </a:rPr>
              <a:t>不包含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7658097" y="865968"/>
            <a:ext cx="3266300" cy="5299437"/>
            <a:chOff x="15821008" y="884072"/>
            <a:chExt cx="3266300" cy="5299437"/>
          </a:xfrm>
        </p:grpSpPr>
        <p:sp>
          <p:nvSpPr>
            <p:cNvPr id="81" name="Rectangle 39"/>
            <p:cNvSpPr/>
            <p:nvPr/>
          </p:nvSpPr>
          <p:spPr bwMode="auto">
            <a:xfrm>
              <a:off x="15821008" y="981201"/>
              <a:ext cx="3266300" cy="2563262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  <a:extLst/>
          </p:spPr>
          <p:txBody>
            <a:bodyPr vert="horz" wrap="square" lIns="121876" tIns="60938" rIns="121876" bIns="609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65"/>
            <p:cNvSpPr txBox="1"/>
            <p:nvPr/>
          </p:nvSpPr>
          <p:spPr>
            <a:xfrm>
              <a:off x="16738987" y="884072"/>
              <a:ext cx="1293221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8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noProof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作用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3" name="Rectangle 64"/>
            <p:cNvSpPr/>
            <p:nvPr/>
          </p:nvSpPr>
          <p:spPr>
            <a:xfrm>
              <a:off x="15889194" y="1385474"/>
              <a:ext cx="3129923" cy="307777"/>
            </a:xfrm>
            <a:prstGeom prst="rect">
              <a:avLst/>
            </a:prstGeom>
            <a:solidFill>
              <a:srgbClr val="E6503E"/>
            </a:solidFill>
          </p:spPr>
          <p:txBody>
            <a:bodyPr wrap="squar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将数据层的日志打印功能集成</a:t>
              </a:r>
              <a:endParaRPr lang="zh-CN" altLang="en-US" sz="1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Rectangle 64"/>
            <p:cNvSpPr/>
            <p:nvPr/>
          </p:nvSpPr>
          <p:spPr>
            <a:xfrm>
              <a:off x="15889196" y="1905224"/>
              <a:ext cx="3129923" cy="307777"/>
            </a:xfrm>
            <a:prstGeom prst="rect">
              <a:avLst/>
            </a:prstGeom>
            <a:solidFill>
              <a:srgbClr val="E6503E"/>
            </a:solidFill>
          </p:spPr>
          <p:txBody>
            <a:bodyPr wrap="squar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方便各应用系统引入</a:t>
              </a:r>
              <a:endParaRPr lang="zh-CN" altLang="en-US" sz="1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Rectangle 64"/>
            <p:cNvSpPr/>
            <p:nvPr/>
          </p:nvSpPr>
          <p:spPr>
            <a:xfrm>
              <a:off x="15889861" y="2482194"/>
              <a:ext cx="3129923" cy="307777"/>
            </a:xfrm>
            <a:prstGeom prst="rect">
              <a:avLst/>
            </a:prstGeom>
            <a:solidFill>
              <a:srgbClr val="E6503E"/>
            </a:solidFill>
          </p:spPr>
          <p:txBody>
            <a:bodyPr wrap="squar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全方位对程序日志进行监控</a:t>
              </a:r>
              <a:endParaRPr lang="zh-CN" altLang="en-US" sz="1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Rectangle 64"/>
            <p:cNvSpPr/>
            <p:nvPr/>
          </p:nvSpPr>
          <p:spPr>
            <a:xfrm>
              <a:off x="15889861" y="3034146"/>
              <a:ext cx="3129923" cy="307777"/>
            </a:xfrm>
            <a:prstGeom prst="rect">
              <a:avLst/>
            </a:prstGeom>
            <a:solidFill>
              <a:srgbClr val="E6503E"/>
            </a:solidFill>
          </p:spPr>
          <p:txBody>
            <a:bodyPr wrap="squar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不收集业务数据、保证隐私安全</a:t>
              </a:r>
              <a:endParaRPr lang="zh-CN" altLang="en-US" sz="1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39"/>
            <p:cNvSpPr/>
            <p:nvPr/>
          </p:nvSpPr>
          <p:spPr bwMode="auto">
            <a:xfrm>
              <a:off x="15821008" y="3620247"/>
              <a:ext cx="3266300" cy="2563262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Text" lastClr="000000">
                  <a:lumMod val="50000"/>
                  <a:lumOff val="50000"/>
                </a:sysClr>
              </a:solidFill>
            </a:ln>
            <a:effectLst/>
            <a:extLst/>
          </p:spPr>
          <p:txBody>
            <a:bodyPr vert="horz" wrap="square" lIns="121876" tIns="60938" rIns="121876" bIns="609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64"/>
            <p:cNvSpPr/>
            <p:nvPr/>
          </p:nvSpPr>
          <p:spPr>
            <a:xfrm>
              <a:off x="15889194" y="4024520"/>
              <a:ext cx="3129923" cy="307777"/>
            </a:xfrm>
            <a:prstGeom prst="rect">
              <a:avLst/>
            </a:prstGeom>
            <a:solidFill>
              <a:srgbClr val="E6503E"/>
            </a:solidFill>
          </p:spPr>
          <p:txBody>
            <a:bodyPr wrap="squar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如何对代码无侵入</a:t>
              </a:r>
              <a:endParaRPr lang="zh-CN" altLang="en-US" sz="1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64"/>
            <p:cNvSpPr/>
            <p:nvPr/>
          </p:nvSpPr>
          <p:spPr>
            <a:xfrm>
              <a:off x="15889196" y="4544270"/>
              <a:ext cx="3129923" cy="307777"/>
            </a:xfrm>
            <a:prstGeom prst="rect">
              <a:avLst/>
            </a:prstGeom>
            <a:solidFill>
              <a:srgbClr val="E6503E"/>
            </a:solidFill>
          </p:spPr>
          <p:txBody>
            <a:bodyPr wrap="squar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业务场景梳理</a:t>
              </a:r>
              <a:endParaRPr lang="zh-CN" altLang="en-US" sz="1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Rectangle 64"/>
            <p:cNvSpPr/>
            <p:nvPr/>
          </p:nvSpPr>
          <p:spPr>
            <a:xfrm>
              <a:off x="15889861" y="5121240"/>
              <a:ext cx="3129923" cy="307777"/>
            </a:xfrm>
            <a:prstGeom prst="rect">
              <a:avLst/>
            </a:prstGeom>
            <a:solidFill>
              <a:srgbClr val="E6503E"/>
            </a:solidFill>
          </p:spPr>
          <p:txBody>
            <a:bodyPr wrap="squar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异常日志打印规范化</a:t>
              </a:r>
              <a:endParaRPr lang="zh-CN" altLang="en-US" sz="1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Rectangle 64"/>
            <p:cNvSpPr/>
            <p:nvPr/>
          </p:nvSpPr>
          <p:spPr>
            <a:xfrm>
              <a:off x="15889861" y="5673192"/>
              <a:ext cx="3129923" cy="307777"/>
            </a:xfrm>
            <a:prstGeom prst="rect">
              <a:avLst/>
            </a:prstGeom>
            <a:solidFill>
              <a:srgbClr val="E6503E"/>
            </a:solidFill>
          </p:spPr>
          <p:txBody>
            <a:bodyPr wrap="square" anchor="ctr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告警策略梳理</a:t>
              </a:r>
              <a:endParaRPr lang="zh-CN" altLang="en-US" sz="1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Box 65"/>
            <p:cNvSpPr txBox="1"/>
            <p:nvPr/>
          </p:nvSpPr>
          <p:spPr>
            <a:xfrm>
              <a:off x="16725744" y="3515940"/>
              <a:ext cx="1293221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88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思考点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29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12192528" cy="54033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 descr="Logo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8268" y="4324029"/>
            <a:ext cx="823497" cy="75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20319" y="6360010"/>
            <a:ext cx="2473204" cy="283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181467" y="2211094"/>
            <a:ext cx="5829063" cy="1404449"/>
          </a:xfrm>
          <a:prstGeom prst="rect">
            <a:avLst/>
          </a:prstGeom>
        </p:spPr>
        <p:txBody>
          <a:bodyPr/>
          <a:lstStyle>
            <a:lvl1pPr marL="0" indent="0" algn="l" defTabSz="9142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173013" indent="-173013" algn="l" defTabSz="9142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39677" indent="-166664" algn="l" defTabSz="9142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4277" indent="-174600" algn="l" defTabSz="9142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7291" indent="-173013" algn="l" defTabSz="9142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244" indent="-228568" algn="l" defTabSz="9142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9" indent="-228568" algn="l" defTabSz="9142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14" indent="-228568" algn="l" defTabSz="9142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50" indent="-228568" algn="l" defTabSz="9142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prstClr val="black"/>
                </a:solidFill>
                <a:latin typeface="Georgia" panose="02040502050405020303" pitchFamily="18" charset="0"/>
              </a:rPr>
              <a:t>Thank You!</a:t>
            </a:r>
            <a:endParaRPr lang="zh-CN" altLang="en-US" sz="4400" b="1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-528" y="5403696"/>
            <a:ext cx="12193056" cy="1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3175">
          <a:solidFill>
            <a:srgbClr val="F9D5D2"/>
          </a:solidFill>
        </a:ln>
      </a:spPr>
      <a:bodyPr wrap="square" rtlCol="0">
        <a:noAutofit/>
      </a:bodyPr>
      <a:lstStyle>
        <a:defPPr marL="285750" indent="-285750">
          <a:lnSpc>
            <a:spcPct val="130000"/>
          </a:lnSpc>
          <a:buClr>
            <a:srgbClr val="ED8278"/>
          </a:buClr>
          <a:buFont typeface="Wingdings" panose="05000000000000000000" pitchFamily="2" charset="2"/>
          <a:buChar char="n"/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151498</TotalTime>
  <Words>369</Words>
  <Application>Microsoft Office PowerPoint</Application>
  <PresentationFormat>宽屏</PresentationFormat>
  <Paragraphs>88</Paragraphs>
  <Slides>6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  <vt:variant>
        <vt:lpstr>自定义放映</vt:lpstr>
      </vt:variant>
      <vt:variant>
        <vt:i4>1</vt:i4>
      </vt:variant>
    </vt:vector>
  </HeadingPairs>
  <TitlesOfParts>
    <vt:vector size="25" baseType="lpstr">
      <vt:lpstr>Arial Unicode MS</vt:lpstr>
      <vt:lpstr>FrutigerNext LT Medium</vt:lpstr>
      <vt:lpstr>FrutigerNext LT Regular</vt:lpstr>
      <vt:lpstr>Malgun Gothic</vt:lpstr>
      <vt:lpstr>MS PGothic</vt:lpstr>
      <vt:lpstr>等线</vt:lpstr>
      <vt:lpstr>华文中宋</vt:lpstr>
      <vt:lpstr>宋体</vt:lpstr>
      <vt:lpstr>微软雅黑</vt:lpstr>
      <vt:lpstr>Arial</vt:lpstr>
      <vt:lpstr>Calibri</vt:lpstr>
      <vt:lpstr>Calibri Light</vt:lpstr>
      <vt:lpstr>Georgia</vt:lpstr>
      <vt:lpstr>Wingdings</vt:lpstr>
      <vt:lpstr>1_Office 主题</vt:lpstr>
      <vt:lpstr>自定义设计方案</vt:lpstr>
      <vt:lpstr>2_Office 主题</vt:lpstr>
      <vt:lpstr>think-cell Slide</vt:lpstr>
      <vt:lpstr>PowerPoint 演示文稿</vt:lpstr>
      <vt:lpstr>HR领域日志监控配置现状</vt:lpstr>
      <vt:lpstr>当前程序日志监控的问题——没有数据层面的监控</vt:lpstr>
      <vt:lpstr>程序日志数据层监控方案</vt:lpstr>
      <vt:lpstr>程序日志数据层监控方案流程图</vt:lpstr>
      <vt:lpstr>PowerPoint 演示文稿</vt:lpstr>
      <vt:lpstr>字段图谱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HR产品应用架构规划</dc:title>
  <dc:creator>weiran (A)</dc:creator>
  <cp:keywords>实习答辩材料</cp:keywords>
  <cp:lastModifiedBy>weiran (A)</cp:lastModifiedBy>
  <cp:revision>7507</cp:revision>
  <dcterms:created xsi:type="dcterms:W3CDTF">2015-11-10T03:00:47Z</dcterms:created>
  <dcterms:modified xsi:type="dcterms:W3CDTF">2019-12-19T12:04:01Z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(3)qzv+SdFJnQNL0/DOO+O8RcqXx5WD/CU+vLhBZ4c2TNSqFeBz1MeYIEttyzMBYSMorom4YYRG
OZO/ib2vHLeKbbBopxq1tkwqLJjl8nbw0+lCUuuh2P0pmvWrM2CQ73jETY4EYL6668oSLX1m
aXcoOp9qxu6j+IRNV2vDevBp7kmfprS7QRjxYW6RM/a4WPUIgP//ss3jJskiOqsDoUPlpeAF
F7YOZhhtxB8b2ivoKk</vt:lpwstr>
  </property>
  <property fmtid="{D5CDD505-2E9C-101B-9397-08002B2CF9AE}" pid="3" name="_2015_ms_pID_7253431">
    <vt:lpwstr>MOtFhdaMAiyWtd7stR7d3LvEF+R9viTIGVHmj9Et4F1Nazp1wyNyL1
CzHlf8+JuZIm4Lq9daygsV+wHVl1WcHCVvDkh1J9fXcMa85jY6lVuPqdMO0h/Dy1fE6Dq5CM
4lvRqYyd72wzs4KfeK6v/odtSVbTvI4VQVjsNK+i/FyngrV0OZk9lVblCGAKiv1tHsNXeSZU
9bXMAoR8mZpjV0fv5MCyTOdjJFeBKpbxhtyF</vt:lpwstr>
  </property>
  <property fmtid="{D5CDD505-2E9C-101B-9397-08002B2CF9AE}" pid="4" name="_2015_ms_pID_7253432">
    <vt:lpwstr>eg==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1542190336</vt:lpwstr>
  </property>
</Properties>
</file>