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29" r:id="rId4"/>
    <p:sldId id="351" r:id="rId5"/>
    <p:sldId id="352" r:id="rId6"/>
    <p:sldId id="355" r:id="rId7"/>
    <p:sldId id="354" r:id="rId8"/>
    <p:sldId id="367" r:id="rId9"/>
    <p:sldId id="361" r:id="rId10"/>
    <p:sldId id="363" r:id="rId11"/>
    <p:sldId id="364" r:id="rId12"/>
    <p:sldId id="366" r:id="rId13"/>
    <p:sldId id="365" r:id="rId14"/>
    <p:sldId id="362" r:id="rId15"/>
    <p:sldId id="357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256" autoAdjust="0"/>
  </p:normalViewPr>
  <p:slideViewPr>
    <p:cSldViewPr snapToGrid="0" showGuides="1">
      <p:cViewPr varScale="1">
        <p:scale>
          <a:sx n="89" d="100"/>
          <a:sy n="89" d="100"/>
        </p:scale>
        <p:origin x="540" y="5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56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07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0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1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40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78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85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35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 defTabSz="342900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pPr algn="ctr" defTabSz="342900">
                <a:defRPr/>
              </a:pPr>
              <a:t>‹#›</a:t>
            </a:fld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48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3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=""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=""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=""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=""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=""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=""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=""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=""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=""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=""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=""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=""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=""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=""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=""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=""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=""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=""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=""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=""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=""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=""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=""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=""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=""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=""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=""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=""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=""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=""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=""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=""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=""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=""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=""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=""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=""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=""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=""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=""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=""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=""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=""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=""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=""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=""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=""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=""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=""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=""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=""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=""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=""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=""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=""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=""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=""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=""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=""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=""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=""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=""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=""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=""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=""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=""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=""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=""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=""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=""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=""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=""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=""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=""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=""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=""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=""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=""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=""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=""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=""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=""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=""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=""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=""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=""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=""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=""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=""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=""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=""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=""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=""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=""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=""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=""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=""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=""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=""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=""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=""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=""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=""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=""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=""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=""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=""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=""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=""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=""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=""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=""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=""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=""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=""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=""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=""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=""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=""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=""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=""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=""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=""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=""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=""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=""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=""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=""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=""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=""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=""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=""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=""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=""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=""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=""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=""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=""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=""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=""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=""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=""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=""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=""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=""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=""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=""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=""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=""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=""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=""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=""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=""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=""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=""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=""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=""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=""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=""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=""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=""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=""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=""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=""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=""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=""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=""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=""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=""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=""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=""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=""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=""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=""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=""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=""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=""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=""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=""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=""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=""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=""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=""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=""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=""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=""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=""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=""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=""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=""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=""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=""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=""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=""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=""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=""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=""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=""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=""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=""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=""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=""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=""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=""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=""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=""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=""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=""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=""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=""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ELK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的日志分析监控系统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=""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=""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=""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=""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=""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=""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=""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=""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=""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=""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=""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=""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=""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=""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=""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=""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=""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=""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=""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=""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=""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=""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=""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=""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=""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=""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=""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=""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=""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=""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=""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=""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=""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=""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=""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=""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=""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=""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=""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=""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=""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=""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=""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=""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=""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=""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=""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=""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=""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=""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=""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=""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=""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=""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=""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=""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=""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=""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=""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=""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=""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=""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=""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=""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=""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=""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=""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=""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设计方案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1522" y="839899"/>
            <a:ext cx="2216215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日志分析监控系统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3597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数据采集</a:t>
            </a:r>
          </a:p>
        </p:txBody>
      </p:sp>
      <p:sp>
        <p:nvSpPr>
          <p:cNvPr id="7" name="矩形 6"/>
          <p:cNvSpPr/>
          <p:nvPr/>
        </p:nvSpPr>
        <p:spPr>
          <a:xfrm>
            <a:off x="182358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数据存储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770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7134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数据展示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采集数据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1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预处理数据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4153" y="3386666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数据持久化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5884" y="3386665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数据操作接口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357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离线分析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770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数据查询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图表展示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20" name="肘形连接符 19"/>
          <p:cNvCxnSpPr>
            <a:stCxn id="2" idx="2"/>
            <a:endCxn id="3" idx="0"/>
          </p:cNvCxnSpPr>
          <p:nvPr/>
        </p:nvCxnSpPr>
        <p:spPr>
          <a:xfrm rot="5400000">
            <a:off x="1657509" y="599522"/>
            <a:ext cx="343744" cy="1840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7" idx="0"/>
          </p:cNvCxnSpPr>
          <p:nvPr/>
        </p:nvCxnSpPr>
        <p:spPr>
          <a:xfrm rot="5400000">
            <a:off x="2237503" y="1179516"/>
            <a:ext cx="343744" cy="680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" idx="2"/>
            <a:endCxn id="8" idx="0"/>
          </p:cNvCxnSpPr>
          <p:nvPr/>
        </p:nvCxnSpPr>
        <p:spPr>
          <a:xfrm rot="16200000" flipH="1">
            <a:off x="2894563" y="1202966"/>
            <a:ext cx="343744" cy="63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" idx="2"/>
            <a:endCxn id="9" idx="0"/>
          </p:cNvCxnSpPr>
          <p:nvPr/>
        </p:nvCxnSpPr>
        <p:spPr>
          <a:xfrm rot="16200000" flipH="1">
            <a:off x="3559277" y="538252"/>
            <a:ext cx="343744" cy="196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0" idx="0"/>
          </p:cNvCxnSpPr>
          <p:nvPr/>
        </p:nvCxnSpPr>
        <p:spPr>
          <a:xfrm rot="5400000">
            <a:off x="602915" y="3080451"/>
            <a:ext cx="179490" cy="432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2" idx="0"/>
          </p:cNvCxnSpPr>
          <p:nvPr/>
        </p:nvCxnSpPr>
        <p:spPr>
          <a:xfrm rot="16200000" flipH="1">
            <a:off x="920414" y="3195893"/>
            <a:ext cx="179490" cy="202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4" idx="0"/>
          </p:cNvCxnSpPr>
          <p:nvPr/>
        </p:nvCxnSpPr>
        <p:spPr>
          <a:xfrm rot="5400000">
            <a:off x="1856610" y="3174155"/>
            <a:ext cx="179489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5" idx="0"/>
          </p:cNvCxnSpPr>
          <p:nvPr/>
        </p:nvCxnSpPr>
        <p:spPr>
          <a:xfrm rot="16200000" flipH="1">
            <a:off x="2172475" y="3103822"/>
            <a:ext cx="179488" cy="386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6" idx="0"/>
          </p:cNvCxnSpPr>
          <p:nvPr/>
        </p:nvCxnSpPr>
        <p:spPr>
          <a:xfrm rot="5400000">
            <a:off x="3163381" y="3166802"/>
            <a:ext cx="179485" cy="260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17" idx="0"/>
          </p:cNvCxnSpPr>
          <p:nvPr/>
        </p:nvCxnSpPr>
        <p:spPr>
          <a:xfrm rot="16200000" flipH="1">
            <a:off x="3497224" y="3093193"/>
            <a:ext cx="179485" cy="407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18" idx="0"/>
          </p:cNvCxnSpPr>
          <p:nvPr/>
        </p:nvCxnSpPr>
        <p:spPr>
          <a:xfrm rot="5400000">
            <a:off x="4500160" y="3174153"/>
            <a:ext cx="179485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19" idx="0"/>
          </p:cNvCxnSpPr>
          <p:nvPr/>
        </p:nvCxnSpPr>
        <p:spPr>
          <a:xfrm rot="16200000" flipH="1">
            <a:off x="4806938" y="3112907"/>
            <a:ext cx="179485" cy="368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107"/>
          <p:cNvSpPr txBox="1"/>
          <p:nvPr/>
        </p:nvSpPr>
        <p:spPr>
          <a:xfrm>
            <a:off x="5662658" y="1541602"/>
            <a:ext cx="324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基于分布式日志采集的数据采集模块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5" name="文本框 107"/>
          <p:cNvSpPr txBox="1"/>
          <p:nvPr/>
        </p:nvSpPr>
        <p:spPr>
          <a:xfrm>
            <a:off x="5662657" y="2015736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Elasticsearch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存储的数据存储模块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6" name="文本框 107"/>
          <p:cNvSpPr txBox="1"/>
          <p:nvPr/>
        </p:nvSpPr>
        <p:spPr>
          <a:xfrm>
            <a:off x="5662657" y="2471246"/>
            <a:ext cx="32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基于大数据处理框架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Spark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和机器学习模型的数据分析模块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7" name="文本框 107"/>
          <p:cNvSpPr txBox="1"/>
          <p:nvPr/>
        </p:nvSpPr>
        <p:spPr>
          <a:xfrm>
            <a:off x="5662657" y="3086580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Kibana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Grafana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的数据展示模块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8" name="文本框 42"/>
          <p:cNvSpPr txBox="1"/>
          <p:nvPr/>
        </p:nvSpPr>
        <p:spPr>
          <a:xfrm>
            <a:off x="5290125" y="1156111"/>
            <a:ext cx="196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数据流过程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97590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3" grpId="0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计划进度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7619"/>
              </p:ext>
            </p:extLst>
          </p:nvPr>
        </p:nvGraphicFramePr>
        <p:xfrm>
          <a:off x="1266824" y="1368425"/>
          <a:ext cx="6391276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3"/>
                <a:gridCol w="1143000"/>
                <a:gridCol w="40433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主要工作内容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查阅文献资料，编写课题开题报告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搭建</a:t>
                      </a:r>
                      <a:r>
                        <a:rPr lang="en-US" altLang="zh-CN" dirty="0" smtClean="0"/>
                        <a:t>ELK Stack</a:t>
                      </a:r>
                      <a:r>
                        <a:rPr lang="zh-CN" altLang="en-US" dirty="0" smtClean="0"/>
                        <a:t>的日志分析系统框架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对时序日志数据进行动态阈值预测、异常点检测、用户行为分析监控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安全监控告警功能、数据可视化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撰写论文正文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7383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预期成果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419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搭建基于</a:t>
            </a:r>
            <a:r>
              <a:rPr lang="en-US" altLang="zh-CN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的日志分析系统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搭建可以快速处理大数据、能对日志进行分布式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采集</a:t>
            </a:r>
            <a:r>
              <a:rPr lang="zh-CN" altLang="en-US" sz="1200" dirty="0" smtClean="0">
                <a:latin typeface="+mn-ea"/>
              </a:rPr>
              <a:t>、分布式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存储</a:t>
            </a:r>
            <a:r>
              <a:rPr lang="zh-CN" altLang="en-US" sz="1200" dirty="0" smtClean="0">
                <a:latin typeface="+mn-ea"/>
              </a:rPr>
              <a:t>管理并提供全文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搜索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统计</a:t>
            </a:r>
            <a:r>
              <a:rPr lang="zh-CN" altLang="en-US" sz="1200" dirty="0" smtClean="0">
                <a:latin typeface="+mn-ea"/>
              </a:rPr>
              <a:t>分析的日志分析系统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214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基于机器学习的数据处理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3" y="2698479"/>
            <a:ext cx="19270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能够实时预测当前应用的访问流量、报错率、延时率的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动态阈值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异常点检测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行为安全预警</a:t>
            </a:r>
            <a:r>
              <a:rPr lang="zh-CN" altLang="en-US" sz="1200" dirty="0" smtClean="0">
                <a:solidFill>
                  <a:srgbClr val="212834"/>
                </a:solidFill>
                <a:latin typeface="+mn-ea"/>
              </a:rPr>
              <a:t>，进行潜在用户安全问题的监控</a:t>
            </a:r>
            <a:endParaRPr lang="en-US" altLang="zh-CN" sz="1200" dirty="0">
              <a:solidFill>
                <a:srgbClr val="212834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日志告警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当数据触发通过数据分析模块后的阈值，则会发送邮件和短信给相关责任人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3767" y="1942325"/>
            <a:ext cx="15398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日志数据的可视化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8008" y="2261077"/>
            <a:ext cx="164974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开发人员</a:t>
            </a:r>
            <a:r>
              <a:rPr lang="zh-CN" altLang="en-US" sz="1200" dirty="0" smtClean="0">
                <a:latin typeface="+mn-ea"/>
              </a:rPr>
              <a:t>：随时进行数据查询和系统维护，快速查找数据和定位问题</a:t>
            </a:r>
            <a:endParaRPr lang="en-US" altLang="zh-CN" sz="12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dirty="0" smtClean="0">
                <a:latin typeface="+mn-ea"/>
              </a:rPr>
              <a:t>：提供直观可视化的图表界面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2899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5765" y="973444"/>
            <a:ext cx="7838852" cy="36375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肖俊良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基于云计算的</a:t>
            </a:r>
            <a:r>
              <a:rPr lang="en-US" altLang="zh-CN" sz="1200" dirty="0">
                <a:latin typeface="+mj-ea"/>
                <a:ea typeface="+mj-ea"/>
              </a:rPr>
              <a:t> WEB 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,2014.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孟庆翔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en-US" altLang="zh-CN" sz="1200" dirty="0" err="1">
                <a:latin typeface="+mj-ea"/>
                <a:ea typeface="+mj-ea"/>
              </a:rPr>
              <a:t>HBase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zh-CN" altLang="zh-CN" sz="1200" dirty="0">
                <a:latin typeface="+mj-ea"/>
                <a:ea typeface="+mj-ea"/>
              </a:rPr>
              <a:t>的日志异常分析与相关算法研究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,2016.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[3]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周海靖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日志大数据分析平台技术研究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山东大学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李祥池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 Spark Streaming </a:t>
            </a:r>
            <a:r>
              <a:rPr lang="zh-CN" altLang="zh-CN" sz="1200" dirty="0">
                <a:latin typeface="+mj-ea"/>
                <a:ea typeface="+mj-ea"/>
              </a:rPr>
              <a:t>的日志分析系统设计</a:t>
            </a:r>
            <a:r>
              <a:rPr lang="zh-CN" altLang="zh-CN" sz="1200" dirty="0" smtClean="0">
                <a:latin typeface="+mj-ea"/>
                <a:ea typeface="+mj-ea"/>
              </a:rPr>
              <a:t>与 </a:t>
            </a:r>
            <a:r>
              <a:rPr lang="en-US" altLang="zh-CN" sz="1200" dirty="0" smtClean="0">
                <a:latin typeface="+mj-ea"/>
                <a:ea typeface="+mj-ea"/>
              </a:rPr>
              <a:t>[</a:t>
            </a:r>
            <a:r>
              <a:rPr lang="en-US" altLang="zh-CN" sz="1200" dirty="0">
                <a:latin typeface="+mj-ea"/>
                <a:ea typeface="+mj-ea"/>
              </a:rPr>
              <a:t>J].</a:t>
            </a:r>
            <a:r>
              <a:rPr lang="zh-CN" altLang="zh-CN" sz="1200" dirty="0">
                <a:latin typeface="+mj-ea"/>
                <a:ea typeface="+mj-ea"/>
              </a:rPr>
              <a:t>电子科学技术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胡谦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基于云平台的日志实时分析系统设计与实现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华中科技大学</a:t>
            </a:r>
            <a:r>
              <a:rPr lang="en-US" altLang="zh-CN" sz="1200" dirty="0">
                <a:latin typeface="+mj-ea"/>
                <a:ea typeface="+mj-ea"/>
              </a:rPr>
              <a:t>,2016 </a:t>
            </a:r>
            <a:r>
              <a:rPr lang="en-US" altLang="zh-CN" sz="1200" dirty="0" smtClean="0">
                <a:latin typeface="+mj-ea"/>
                <a:ea typeface="+mj-ea"/>
              </a:rPr>
              <a:t>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[6]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龚萍</a:t>
            </a:r>
            <a:r>
              <a:rPr lang="en-US" altLang="zh-CN" sz="1200" dirty="0">
                <a:latin typeface="+mj-ea"/>
                <a:ea typeface="+mj-ea"/>
              </a:rPr>
              <a:t>,ELK-Stack </a:t>
            </a:r>
            <a:r>
              <a:rPr lang="zh-CN" altLang="zh-CN" sz="1200" dirty="0">
                <a:latin typeface="+mj-ea"/>
                <a:ea typeface="+mj-ea"/>
              </a:rPr>
              <a:t>在业务监控系统中的应用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学术探讨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应用技术与研究</a:t>
            </a: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smtClean="0">
                <a:latin typeface="+mj-ea"/>
                <a:ea typeface="+mj-ea"/>
              </a:rPr>
              <a:t>2017.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[7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宫铭豪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姚颖颖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梁晋春等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浅谈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日志分析平台在有线网中的应用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广播电视信息</a:t>
            </a:r>
            <a:r>
              <a:rPr lang="en-US" altLang="zh-CN" sz="1200" dirty="0">
                <a:latin typeface="+mj-ea"/>
                <a:ea typeface="+mj-ea"/>
              </a:rPr>
              <a:t>,2016(12):54-56. 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8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孟凡荣，姚彦旭，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常玉虎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等</a:t>
            </a:r>
            <a:r>
              <a:rPr lang="zh-CN" altLang="zh-CN" sz="1200" dirty="0">
                <a:latin typeface="+mj-ea"/>
                <a:ea typeface="+mj-ea"/>
              </a:rPr>
              <a:t>．一种不确定连续时间序列的</a:t>
            </a:r>
            <a:r>
              <a:rPr lang="en-US" altLang="zh-CN" sz="1200" dirty="0">
                <a:latin typeface="+mj-ea"/>
                <a:ea typeface="+mj-ea"/>
              </a:rPr>
              <a:t> Top-K </a:t>
            </a:r>
            <a:r>
              <a:rPr lang="zh-CN" altLang="zh-CN" sz="1200" dirty="0">
                <a:latin typeface="+mj-ea"/>
                <a:ea typeface="+mj-ea"/>
              </a:rPr>
              <a:t>异常检测算法</a:t>
            </a:r>
            <a:r>
              <a:rPr lang="en-US" altLang="zh-CN" sz="1200" dirty="0">
                <a:latin typeface="+mj-ea"/>
                <a:ea typeface="+mj-ea"/>
              </a:rPr>
              <a:t>[J]</a:t>
            </a:r>
            <a:r>
              <a:rPr lang="zh-CN" altLang="zh-CN" sz="1200" dirty="0">
                <a:latin typeface="+mj-ea"/>
                <a:ea typeface="+mj-ea"/>
              </a:rPr>
              <a:t>．计算机科学，</a:t>
            </a:r>
            <a:r>
              <a:rPr lang="en-US" altLang="zh-CN" sz="1200" dirty="0">
                <a:latin typeface="+mj-ea"/>
                <a:ea typeface="+mj-ea"/>
              </a:rPr>
              <a:t>2014</a:t>
            </a:r>
            <a:r>
              <a:rPr lang="zh-CN" altLang="zh-CN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31(3):765-768.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9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袁华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基实现于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Spark</a:t>
            </a:r>
            <a:r>
              <a:rPr lang="zh-CN" altLang="zh-CN" sz="1200" dirty="0">
                <a:latin typeface="+mj-ea"/>
                <a:ea typeface="+mj-ea"/>
              </a:rPr>
              <a:t>的日志分析系统的研究与实现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南昌大学</a:t>
            </a:r>
            <a:r>
              <a:rPr lang="en-US" altLang="zh-CN" sz="1200" dirty="0">
                <a:latin typeface="+mj-ea"/>
                <a:ea typeface="+mj-ea"/>
              </a:rPr>
              <a:t>,2018.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10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王裕辰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 Stack</a:t>
            </a:r>
            <a:r>
              <a:rPr lang="zh-CN" altLang="zh-CN" sz="1200" dirty="0">
                <a:latin typeface="+mj-ea"/>
                <a:ea typeface="+mj-ea"/>
              </a:rPr>
              <a:t>的实时日志分析系统的设计与实现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北京邮电大学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en-US" altLang="zh-CN" sz="1200" dirty="0" smtClean="0">
                <a:latin typeface="+mj-ea"/>
                <a:ea typeface="+mj-ea"/>
              </a:rPr>
              <a:t>2018.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[11]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罗学贯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的</a:t>
            </a:r>
            <a:r>
              <a:rPr lang="en-US" altLang="zh-CN" sz="1200" dirty="0">
                <a:latin typeface="+mj-ea"/>
                <a:ea typeface="+mj-ea"/>
              </a:rPr>
              <a:t>Web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华南理工大学</a:t>
            </a:r>
            <a:r>
              <a:rPr lang="en-US" altLang="zh-CN" sz="1200" dirty="0">
                <a:latin typeface="+mj-ea"/>
                <a:ea typeface="+mj-ea"/>
              </a:rPr>
              <a:t>.2018.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拉斐尔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酷奇著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张世武译</a:t>
            </a:r>
            <a:r>
              <a:rPr lang="en-US" altLang="zh-CN" sz="1200" dirty="0">
                <a:latin typeface="+mj-ea"/>
                <a:ea typeface="+mj-ea"/>
              </a:rPr>
              <a:t>. </a:t>
            </a:r>
            <a:r>
              <a:rPr lang="zh-CN" altLang="zh-CN" sz="1200" dirty="0">
                <a:latin typeface="+mj-ea"/>
                <a:ea typeface="+mj-ea"/>
              </a:rPr>
              <a:t>深入理解</a:t>
            </a:r>
            <a:r>
              <a:rPr lang="en-US" altLang="zh-CN" sz="1200" dirty="0" err="1">
                <a:latin typeface="+mj-ea"/>
                <a:ea typeface="+mj-ea"/>
              </a:rPr>
              <a:t>Elasticsearch</a:t>
            </a:r>
            <a:r>
              <a:rPr lang="en-US" altLang="zh-CN" sz="1200" dirty="0">
                <a:latin typeface="+mj-ea"/>
                <a:ea typeface="+mj-ea"/>
              </a:rPr>
              <a:t> [M].</a:t>
            </a:r>
            <a:r>
              <a:rPr lang="zh-CN" altLang="zh-CN" sz="1200" dirty="0">
                <a:latin typeface="+mj-ea"/>
                <a:ea typeface="+mj-ea"/>
              </a:rPr>
              <a:t>北京</a:t>
            </a:r>
            <a:r>
              <a:rPr lang="en-US" altLang="zh-CN" sz="1200" dirty="0">
                <a:latin typeface="+mj-ea"/>
                <a:ea typeface="+mj-ea"/>
              </a:rPr>
              <a:t>:</a:t>
            </a:r>
            <a:r>
              <a:rPr lang="zh-CN" altLang="zh-CN" sz="1200" dirty="0">
                <a:latin typeface="+mj-ea"/>
                <a:ea typeface="+mj-ea"/>
              </a:rPr>
              <a:t>机器工业出版社，</a:t>
            </a:r>
            <a:r>
              <a:rPr lang="en-US" altLang="zh-CN" sz="1200" dirty="0">
                <a:latin typeface="+mj-ea"/>
                <a:ea typeface="+mj-ea"/>
              </a:rPr>
              <a:t>2017:18-11.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74254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感谢各位专家批评指正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=""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=""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=""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=""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=""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=""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=""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=""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=""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=""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=""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=""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=""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=""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=""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=""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=""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=""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=""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=""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=""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=""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=""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=""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=""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=""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=""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=""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=""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=""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=""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=""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=""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=""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=""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=""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=""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=""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=""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=""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=""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=""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=""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=""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=""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=""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=""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=""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=""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=""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=""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=""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=""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=""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=""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=""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=""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=""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=""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=""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=""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=""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=""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=""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=""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=""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=""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=""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4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conveyor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=""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=""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选题的背景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与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意义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1748480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=""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研究的目标与内容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=""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=""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研究方法与设计方案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=""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1748480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=""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课题计划与预期成果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=""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=""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024895" y="1703793"/>
            <a:ext cx="1315024" cy="1256607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>
          <a:xfrm>
            <a:off x="664381" y="783985"/>
            <a:ext cx="46907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课题来源：华为</a:t>
            </a:r>
            <a:r>
              <a:rPr lang="en-US" altLang="zh-CN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HR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领域工程应用程序的日志监控项目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5233386" y="1964464"/>
            <a:ext cx="1065318" cy="667706"/>
            <a:chOff x="2802033" y="2594811"/>
            <a:chExt cx="1516626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2878599" y="2594811"/>
              <a:ext cx="1122811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802033" y="2822372"/>
              <a:ext cx="1516626" cy="480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342900"/>
              <a:r>
                <a:rPr lang="zh-CN" altLang="en-US" sz="1400" dirty="0" smtClean="0">
                  <a:solidFill>
                    <a:prstClr val="white"/>
                  </a:solidFill>
                  <a:latin typeface="微软雅黑" pitchFamily="34" charset="-122"/>
                </a:rPr>
                <a:t>传统运维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微软雅黑" pitchFamily="34" charset="-122"/>
                </a:rPr>
                <a:t> </a:t>
              </a:r>
              <a:endParaRPr lang="zh-CN" altLang="en-US" sz="14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57111" y="1524967"/>
            <a:ext cx="191590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</a:t>
            </a:r>
            <a:r>
              <a:rPr lang="zh-CN" altLang="en-US" sz="1500" dirty="0" smtClean="0">
                <a:solidFill>
                  <a:srgbClr val="212834"/>
                </a:solidFill>
                <a:latin typeface="微软雅黑" pitchFamily="34" charset="-122"/>
              </a:rPr>
              <a:t>数据类型多</a:t>
            </a:r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样化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解析困难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33515" y="2111925"/>
            <a:ext cx="133882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日志数据量大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采集困难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342900">
              <a:buFont typeface="Arial" charset="0"/>
              <a:buNone/>
            </a:pPr>
            <a:r>
              <a:rPr lang="zh-CN" altLang="en-US" sz="2400" b="1" dirty="0" smtClean="0">
                <a:solidFill>
                  <a:srgbClr val="071F65"/>
                </a:solidFill>
              </a:rPr>
              <a:t>选题背景</a:t>
            </a:r>
            <a:endParaRPr lang="zh-CN" altLang="en-US" sz="2400" b="1" dirty="0">
              <a:solidFill>
                <a:srgbClr val="071F65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342900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TextBox 100"/>
          <p:cNvSpPr txBox="1"/>
          <p:nvPr/>
        </p:nvSpPr>
        <p:spPr>
          <a:xfrm>
            <a:off x="6185271" y="1456254"/>
            <a:ext cx="255069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实时查询、分析日志耗时长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效率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低</a:t>
            </a:r>
          </a:p>
        </p:txBody>
      </p:sp>
      <p:sp>
        <p:nvSpPr>
          <p:cNvPr id="32" name="TextBox 100"/>
          <p:cNvSpPr txBox="1"/>
          <p:nvPr/>
        </p:nvSpPr>
        <p:spPr>
          <a:xfrm>
            <a:off x="6526387" y="2137164"/>
            <a:ext cx="158889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分析场景智能化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不智能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5" name="TextBox 100"/>
          <p:cNvSpPr txBox="1"/>
          <p:nvPr/>
        </p:nvSpPr>
        <p:spPr>
          <a:xfrm>
            <a:off x="6146066" y="2805246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事后告警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安全</a:t>
            </a:r>
          </a:p>
        </p:txBody>
      </p:sp>
      <p:sp>
        <p:nvSpPr>
          <p:cNvPr id="36" name="TextBox 100"/>
          <p:cNvSpPr txBox="1"/>
          <p:nvPr/>
        </p:nvSpPr>
        <p:spPr>
          <a:xfrm>
            <a:off x="4066561" y="2852668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运行状况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不直观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7" name="文本框 105"/>
          <p:cNvSpPr txBox="1"/>
          <p:nvPr/>
        </p:nvSpPr>
        <p:spPr>
          <a:xfrm>
            <a:off x="717397" y="1551699"/>
            <a:ext cx="898591" cy="30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单体应用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05"/>
          <p:cNvSpPr txBox="1"/>
          <p:nvPr/>
        </p:nvSpPr>
        <p:spPr>
          <a:xfrm>
            <a:off x="581389" y="3734951"/>
            <a:ext cx="1205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微服务架构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001013" y="2013275"/>
            <a:ext cx="196521" cy="1564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00"/>
          <p:cNvSpPr txBox="1"/>
          <p:nvPr/>
        </p:nvSpPr>
        <p:spPr>
          <a:xfrm>
            <a:off x="5084834" y="37886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2000" b="1" dirty="0" smtClean="0">
                <a:latin typeface="微软雅黑" pitchFamily="34" charset="-122"/>
              </a:rPr>
              <a:t>智能运维</a:t>
            </a:r>
            <a:endParaRPr lang="zh-CN" altLang="en-US" sz="2000" b="1" dirty="0">
              <a:latin typeface="微软雅黑" pitchFamily="34" charset="-122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5576721" y="3076316"/>
            <a:ext cx="202831" cy="739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06"/>
          <p:cNvSpPr txBox="1"/>
          <p:nvPr/>
        </p:nvSpPr>
        <p:spPr>
          <a:xfrm>
            <a:off x="1251316" y="1853729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数量少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日志结构简单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量小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文本框 106"/>
          <p:cNvSpPr txBox="1"/>
          <p:nvPr/>
        </p:nvSpPr>
        <p:spPr>
          <a:xfrm>
            <a:off x="1251315" y="3990130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模块数量多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</a:t>
            </a: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结构复杂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量大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7969" y="4168653"/>
            <a:ext cx="3589444" cy="744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探索基于</a:t>
            </a:r>
            <a:r>
              <a:rPr lang="en-US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ELK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的日志分析监控系统的构建</a:t>
            </a:r>
            <a:endParaRPr lang="en-US" altLang="zh-CN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搭建一套实时分布式日志分析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监控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系统</a:t>
            </a:r>
            <a:endParaRPr lang="zh-CN" altLang="en-US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2357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4" grpId="0"/>
      <p:bldP spid="33" grpId="0"/>
      <p:bldP spid="34" grpId="0" animBg="1"/>
      <p:bldP spid="31" grpId="0"/>
      <p:bldP spid="32" grpId="0"/>
      <p:bldP spid="35" grpId="0"/>
      <p:bldP spid="36" grpId="0"/>
      <p:bldP spid="37" grpId="0"/>
      <p:bldP spid="38" grpId="0"/>
      <p:bldP spid="2" grpId="0" animBg="1"/>
      <p:bldP spid="111" grpId="0"/>
      <p:bldP spid="112" grpId="0" animBg="1"/>
      <p:bldP spid="114" grpId="0"/>
      <p:bldP spid="1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zh-CN" altLang="en-US" sz="1200" dirty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完善的日志系统是进一步利用数据挖掘相关算法实现对所收集日志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智能化的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200" dirty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集中管理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，便于查询，效率高，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提高系统性能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开发人员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实时查询、分析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通过数据挖掘算法实现对应用异常的预警，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加强系统安全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定位问题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运维人员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通过图表等形式对日志数据的可视化可起到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宏观概览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更加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地查看产品运行情况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改善业务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更好的支持市场决策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管理者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12924" y="2046938"/>
            <a:ext cx="1380958" cy="5065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835418" y="2572542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237654" y="1550289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84357" y="2553491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500188" y="1771780"/>
            <a:ext cx="1610345" cy="1580066"/>
            <a:chOff x="3731605" y="1104900"/>
            <a:chExt cx="1579091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31605" y="1654127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2873" y="933856"/>
            <a:ext cx="1611856" cy="1113082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4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38436" y="1252647"/>
            <a:ext cx="1632108" cy="1092575"/>
            <a:chOff x="1277256" y="1131476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0344" y="113147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0632" y="2553491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数据展示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83863" y="2838089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1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3536" y="1673314"/>
            <a:ext cx="1595205" cy="1580066"/>
            <a:chOff x="3746451" y="1104900"/>
            <a:chExt cx="1564245" cy="1549400"/>
          </a:xfrm>
        </p:grpSpPr>
        <p:sp>
          <p:nvSpPr>
            <p:cNvPr id="30" name="椭圆 29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4"/>
            <p:cNvSpPr txBox="1"/>
            <p:nvPr/>
          </p:nvSpPr>
          <p:spPr>
            <a:xfrm>
              <a:off x="3746451" y="1528241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环境搭建（</a:t>
              </a:r>
              <a:r>
                <a:rPr lang="en-US" altLang="zh-CN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960050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548227" y="1635459"/>
            <a:ext cx="1871912" cy="2020237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3925" y="1201949"/>
            <a:ext cx="2668730" cy="2013116"/>
            <a:chOff x="78673" y="1528142"/>
            <a:chExt cx="3142299" cy="2684153"/>
          </a:xfrm>
        </p:grpSpPr>
        <p:sp>
          <p:nvSpPr>
            <p:cNvPr id="86" name="文本框 105"/>
            <p:cNvSpPr txBox="1"/>
            <p:nvPr/>
          </p:nvSpPr>
          <p:spPr>
            <a:xfrm>
              <a:off x="78673" y="1528142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en-US" altLang="zh-CN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78674" y="1885506"/>
              <a:ext cx="3142298" cy="232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全文搜索引擎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对外提供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Restful API</a:t>
              </a: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分布式地对日志数据进行存储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处理结构化和非结构化的数据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64915" y="1201949"/>
            <a:ext cx="2504437" cy="2028248"/>
            <a:chOff x="6041719" y="1506001"/>
            <a:chExt cx="3339250" cy="2704329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1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en-US" altLang="zh-CN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41719" y="1885506"/>
              <a:ext cx="3339250" cy="232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日志采集框架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就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收、处理并输出日志数据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处理不同类型的日志（系统日志、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Apache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Nginx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Tomcat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日志）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85136" y="3022883"/>
            <a:ext cx="2109769" cy="1159347"/>
            <a:chOff x="390154" y="1556241"/>
            <a:chExt cx="2813025" cy="1545796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577308" cy="120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可视化组件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自定义表格、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柱状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图、直线图等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46802" y="3022883"/>
            <a:ext cx="2551364" cy="1818448"/>
            <a:chOff x="6093451" y="1546193"/>
            <a:chExt cx="3154170" cy="2424595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195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异步消息队列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分布式、基于发布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订阅模式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消费者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生产者架构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支持离线、实时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494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内容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环境搭建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417466"/>
      </p:ext>
    </p:extLst>
  </p:cSld>
  <p:clrMapOvr>
    <a:masterClrMapping/>
  </p:clrMapOvr>
  <p:transition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976613" y="1230456"/>
            <a:ext cx="2459189" cy="1734573"/>
            <a:chOff x="390154" y="1526097"/>
            <a:chExt cx="2830818" cy="2312762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数据采集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830818" cy="195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程序日志：通过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中容器的程序日志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访问日志：采集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Ngix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代理服务器中的访问日志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56392" y="1247229"/>
            <a:ext cx="2315621" cy="1749645"/>
            <a:chOff x="6093451" y="1506001"/>
            <a:chExt cx="2680423" cy="2332857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数据存储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95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搭建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通过消息队列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将日志数据存储到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ES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集群中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71239" y="3019702"/>
            <a:ext cx="2401997" cy="1467124"/>
            <a:chOff x="390154" y="1556241"/>
            <a:chExt cx="2813025" cy="1956165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680422" cy="161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动态阈值的预测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异常点检测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用户访问异常行为检测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856391" y="2925745"/>
            <a:ext cx="2715671" cy="1258296"/>
            <a:chOff x="6093451" y="1546192"/>
            <a:chExt cx="3154170" cy="1677726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2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数据可视化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120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开发者：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快速查找日志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用户：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Grafna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图表展示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494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内容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数据处理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48227" y="1635459"/>
            <a:ext cx="1871912" cy="2020237"/>
            <a:chOff x="3761090" y="2476501"/>
            <a:chExt cx="1787040" cy="192864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534629"/>
      </p:ext>
    </p:extLst>
  </p:cSld>
  <p:clrMapOvr>
    <a:masterClrMapping/>
  </p:clrMapOvr>
  <p:transition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86820" y="2243700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26024" y="3328786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19193" y="2620349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19193" y="3138435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8"/>
            <a:ext cx="4566499" cy="838437"/>
            <a:chOff x="4012556" y="1375083"/>
            <a:chExt cx="5516462" cy="1117917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763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对分布式集群环境中的日志进行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收集，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采集适配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不同系统格式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的日志数据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分布式日志采集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0325" y="2126137"/>
            <a:ext cx="4566499" cy="838435"/>
            <a:chOff x="4873534" y="3109566"/>
            <a:chExt cx="5516462" cy="1117913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76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对于收集到的日志要实时地进行处理和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保证系统数据的及时性和有效性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实时计算问题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57096" y="3226924"/>
            <a:ext cx="5315392" cy="1798702"/>
            <a:chOff x="4012556" y="5002204"/>
            <a:chExt cx="5516462" cy="2398270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7"/>
              <a:ext cx="5516462" cy="204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针对时间序列的日志数据处理，做合适的増维操作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，预测流量、延时率、错误率的实时动态阈值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采用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iForest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算法独立森林异常点检测法来检测应用程序日志中的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异常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对不同隐私数据做分类，根据历史访问记录来预测访问次数的阈值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7730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/>
          <p:nvPr/>
        </p:nvCxnSpPr>
        <p:spPr>
          <a:xfrm flipV="1">
            <a:off x="7380877" y="2657140"/>
            <a:ext cx="872108" cy="23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5040856" y="4518411"/>
            <a:ext cx="797504" cy="29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180778" y="4461234"/>
            <a:ext cx="8566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263978" y="1453823"/>
            <a:ext cx="338327" cy="280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226354" y="1913587"/>
            <a:ext cx="1216025" cy="834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895841" y="2170034"/>
            <a:ext cx="736274" cy="783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199848" y="3160493"/>
            <a:ext cx="1258554" cy="8604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90455" y="2973735"/>
            <a:ext cx="1176530" cy="1148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684282" y="2640759"/>
            <a:ext cx="2152286" cy="108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789099" y="797689"/>
            <a:ext cx="838649" cy="3047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759629" y="787643"/>
            <a:ext cx="784262" cy="1919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55201" y="1936532"/>
            <a:ext cx="1638606" cy="81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37579" y="1513657"/>
            <a:ext cx="1294944" cy="125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930391" y="1967758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667723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8418" y="602045"/>
            <a:ext cx="1727300" cy="1445829"/>
            <a:chOff x="6548393" y="889280"/>
            <a:chExt cx="1549400" cy="1234262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440816" cy="123426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548393" y="1180506"/>
              <a:ext cx="1549400" cy="49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57360" y="1491157"/>
            <a:ext cx="1632108" cy="1092575"/>
            <a:chOff x="1277255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5" y="1339776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 Stack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05346" y="2013306"/>
            <a:ext cx="2100460" cy="140612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37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异常点检测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48293" y="3547824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51141" y="3642122"/>
            <a:ext cx="2045602" cy="1419316"/>
            <a:chOff x="7713949" y="1877556"/>
            <a:chExt cx="1549400" cy="1042438"/>
          </a:xfrm>
        </p:grpSpPr>
        <p:sp>
          <p:nvSpPr>
            <p:cNvPr id="29" name="椭圆 28"/>
            <p:cNvSpPr/>
            <p:nvPr/>
          </p:nvSpPr>
          <p:spPr>
            <a:xfrm>
              <a:off x="7901496" y="1877556"/>
              <a:ext cx="1174306" cy="10424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46"/>
            <p:cNvSpPr txBox="1"/>
            <p:nvPr/>
          </p:nvSpPr>
          <p:spPr>
            <a:xfrm>
              <a:off x="7713949" y="2184730"/>
              <a:ext cx="1549400" cy="37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8541" y="2706490"/>
            <a:ext cx="1534919" cy="754677"/>
            <a:chOff x="5057160" y="2306076"/>
            <a:chExt cx="1549400" cy="761797"/>
          </a:xfrm>
        </p:grpSpPr>
        <p:sp>
          <p:nvSpPr>
            <p:cNvPr id="34" name="椭圆 3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Kibana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9832" y="1743383"/>
            <a:ext cx="1534919" cy="853302"/>
            <a:chOff x="5109867" y="2306076"/>
            <a:chExt cx="1549400" cy="861352"/>
          </a:xfrm>
        </p:grpSpPr>
        <p:sp>
          <p:nvSpPr>
            <p:cNvPr id="37" name="椭圆 36"/>
            <p:cNvSpPr/>
            <p:nvPr/>
          </p:nvSpPr>
          <p:spPr>
            <a:xfrm>
              <a:off x="5453891" y="2306076"/>
              <a:ext cx="861352" cy="8613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5109867" y="2585296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Logstash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38541" y="626288"/>
            <a:ext cx="1687096" cy="1114948"/>
            <a:chOff x="5172209" y="2306075"/>
            <a:chExt cx="1703013" cy="1125467"/>
          </a:xfrm>
        </p:grpSpPr>
        <p:sp>
          <p:nvSpPr>
            <p:cNvPr id="40" name="椭圆 39"/>
            <p:cNvSpPr/>
            <p:nvPr/>
          </p:nvSpPr>
          <p:spPr>
            <a:xfrm>
              <a:off x="5453890" y="2306075"/>
              <a:ext cx="1125467" cy="112546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9"/>
            <p:cNvSpPr txBox="1"/>
            <p:nvPr/>
          </p:nvSpPr>
          <p:spPr>
            <a:xfrm>
              <a:off x="5172209" y="2720403"/>
              <a:ext cx="1703013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Elasticsearch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95352" y="388372"/>
            <a:ext cx="1534919" cy="754677"/>
            <a:chOff x="5057160" y="2306076"/>
            <a:chExt cx="1549400" cy="761797"/>
          </a:xfrm>
        </p:grpSpPr>
        <p:sp>
          <p:nvSpPr>
            <p:cNvPr id="48" name="椭圆 47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86142" y="321323"/>
            <a:ext cx="1534919" cy="754677"/>
            <a:chOff x="5057160" y="2306076"/>
            <a:chExt cx="1549400" cy="761797"/>
          </a:xfrm>
        </p:grpSpPr>
        <p:sp>
          <p:nvSpPr>
            <p:cNvPr id="51" name="椭圆 50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随机森林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30391" y="4141073"/>
            <a:ext cx="1534919" cy="754677"/>
            <a:chOff x="5057160" y="2306076"/>
            <a:chExt cx="1549400" cy="761797"/>
          </a:xfrm>
        </p:grpSpPr>
        <p:sp>
          <p:nvSpPr>
            <p:cNvPr id="54" name="椭圆 5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27748" y="4043718"/>
            <a:ext cx="1534919" cy="754677"/>
            <a:chOff x="5057160" y="2306076"/>
            <a:chExt cx="1549400" cy="761797"/>
          </a:xfrm>
        </p:grpSpPr>
        <p:sp>
          <p:nvSpPr>
            <p:cNvPr id="57" name="椭圆 56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Kmeans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78629" y="2279802"/>
            <a:ext cx="1534919" cy="754677"/>
            <a:chOff x="5057160" y="2306076"/>
            <a:chExt cx="1549400" cy="761797"/>
          </a:xfrm>
        </p:grpSpPr>
        <p:sp>
          <p:nvSpPr>
            <p:cNvPr id="74" name="椭圆 7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iForest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603294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71F65"/>
      </a:accent1>
      <a:accent2>
        <a:srgbClr val="374B85"/>
      </a:accent2>
      <a:accent3>
        <a:srgbClr val="374B85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1198</Words>
  <Application>Microsoft Office PowerPoint</Application>
  <PresentationFormat>全屏显示(16:9)</PresentationFormat>
  <Paragraphs>222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宋体</vt:lpstr>
      <vt:lpstr>微软雅黑</vt:lpstr>
      <vt:lpstr>微软雅黑 Light</vt:lpstr>
      <vt:lpstr>幼圆</vt:lpstr>
      <vt:lpstr>Arial</vt:lpstr>
      <vt:lpstr>Arial Black</vt:lpstr>
      <vt:lpstr>Calibri</vt:lpstr>
      <vt:lpstr>Calibri Light</vt:lpstr>
      <vt:lpstr>Wingdings 2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weiran (A)</cp:lastModifiedBy>
  <cp:revision>441</cp:revision>
  <dcterms:created xsi:type="dcterms:W3CDTF">2017-06-30T01:20:51Z</dcterms:created>
  <dcterms:modified xsi:type="dcterms:W3CDTF">2019-11-21T09:03:37Z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(3)aLUXQJTVPiHUx5DFhCiowPyCA17oRsu653rH6cdCyXl2Q8lIhiZfg9JDFrEciidunKmDZcvQ
J+koMlndFPjqwABCkqgodIlmKd/jmbnQYUggFnHD6h/IKp4hwrjJAHYjpFakGvSyfQPgINk9
CFaTb02Llr2pSiXzvqSdDoe0KY8EbaGyAxebDnGK6WMwiZKXD5jG7nL8xLSWEyzMtpiQ8Z/A
E+a1n+OH62M1kICoEs</vt:lpwstr>
  </property>
  <property fmtid="{D5CDD505-2E9C-101B-9397-08002B2CF9AE}" pid="3" name="_2015_ms_pID_7253431">
    <vt:lpwstr>VPwRe3dEp5Q7BHFPh6PPRX4zT6dz5Yq4YRBL9kyxvt9yYaZUyx1+5O
qkC4Fu5Hm82Uso4naZxH9xNpkT7fGLentyxuIBKoXIniJtHSps4hxrWXgYp1Jl5OJUIZpJc6
z30h7Rv3OZMzVrYUtEvhIR61HLZBd9nafkj/bBZ6OmWtigD81sBlezmrUOqJ7L0k+PwBWgbe
gnXfAKMT6SjFK7sRxRu5whJJvZVflVTP9xJB</vt:lpwstr>
  </property>
  <property fmtid="{D5CDD505-2E9C-101B-9397-08002B2CF9AE}" pid="4" name="_2015_ms_pID_7253432">
    <vt:lpwstr>eg==</vt:lpwstr>
  </property>
</Properties>
</file>