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6"/>
  </p:notesMasterIdLst>
  <p:handoutMasterIdLst>
    <p:handoutMasterId r:id="rId17"/>
  </p:handoutMasterIdLst>
  <p:sldIdLst>
    <p:sldId id="256" r:id="rId3"/>
    <p:sldId id="329" r:id="rId4"/>
    <p:sldId id="351" r:id="rId5"/>
    <p:sldId id="352" r:id="rId6"/>
    <p:sldId id="355" r:id="rId7"/>
    <p:sldId id="354" r:id="rId8"/>
    <p:sldId id="361" r:id="rId9"/>
    <p:sldId id="363" r:id="rId10"/>
    <p:sldId id="364" r:id="rId11"/>
    <p:sldId id="366" r:id="rId12"/>
    <p:sldId id="365" r:id="rId13"/>
    <p:sldId id="362" r:id="rId14"/>
    <p:sldId id="357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 showGuides="1">
      <p:cViewPr varScale="1">
        <p:scale>
          <a:sx n="89" d="100"/>
          <a:sy n="89" d="100"/>
        </p:scale>
        <p:origin x="540" y="5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3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6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078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1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0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5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5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342900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pPr algn="ctr" defTabSz="342900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48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=""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=""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=""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=""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=""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=""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=""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=""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=""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=""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=""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=""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=""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=""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=""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=""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=""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=""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=""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=""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=""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=""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=""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=""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=""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=""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=""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=""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=""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=""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=""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=""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=""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=""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=""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=""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=""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=""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=""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=""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=""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=""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=""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=""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=""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=""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=""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=""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=""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=""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=""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=""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=""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=""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=""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=""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=""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=""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=""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=""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=""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=""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=""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=""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=""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=""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=""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=""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=""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=""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=""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=""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=""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=""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=""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=""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=""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=""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=""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=""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=""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=""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=""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=""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=""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=""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=""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=""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=""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=""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=""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=""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=""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=""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=""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=""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=""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=""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=""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=""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=""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=""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=""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=""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=""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=""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=""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=""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=""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=""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=""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=""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=""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=""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=""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=""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=""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=""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=""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=""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=""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=""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=""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=""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=""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=""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=""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=""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=""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=""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=""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=""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=""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=""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=""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=""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=""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=""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=""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=""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=""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=""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=""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=""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=""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=""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=""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=""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=""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=""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=""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=""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=""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=""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=""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=""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=""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=""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=""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=""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=""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=""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=""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=""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=""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=""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=""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=""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=""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=""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=""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=""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=""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=""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=""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=""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=""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=""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=""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=""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=""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=""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=""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=""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=""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=""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=""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=""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=""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=""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=""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=""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=""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=""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=""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=""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=""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=""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=""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=""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=""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=""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=""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=""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=""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=""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=""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=""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=""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=""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ELK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的日志分析监控系统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计划进度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17619"/>
              </p:ext>
            </p:extLst>
          </p:nvPr>
        </p:nvGraphicFramePr>
        <p:xfrm>
          <a:off x="1266824" y="1368425"/>
          <a:ext cx="6391276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/>
                <a:gridCol w="1143000"/>
                <a:gridCol w="40433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主要工作内容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查阅文献资料，编写课题开题报告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搭建</a:t>
                      </a:r>
                      <a:r>
                        <a:rPr lang="en-US" altLang="zh-CN" dirty="0" smtClean="0"/>
                        <a:t>ELK Stack</a:t>
                      </a:r>
                      <a:r>
                        <a:rPr lang="zh-CN" altLang="en-US" dirty="0" smtClean="0"/>
                        <a:t>的日志分析系统框架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对时序日志数据进行动态阈值预测、异常点检测、用户行为分析监控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安全监控告警功能</a:t>
                      </a:r>
                      <a:r>
                        <a:rPr lang="zh-CN" altLang="en-US" dirty="0" smtClean="0"/>
                        <a:t>、数据可视化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撰写论文正文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419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搭建基于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的日志分析系统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689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+mn-ea"/>
              </a:rPr>
              <a:t>搭建可以快速处理大数据、能对日志进行分布式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采集</a:t>
            </a:r>
            <a:r>
              <a:rPr lang="zh-CN" altLang="en-US" sz="1000" dirty="0" smtClean="0">
                <a:latin typeface="+mn-ea"/>
              </a:rPr>
              <a:t>、分布式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存储</a:t>
            </a:r>
            <a:r>
              <a:rPr lang="zh-CN" altLang="en-US" sz="1000" dirty="0" smtClean="0">
                <a:latin typeface="+mn-ea"/>
              </a:rPr>
              <a:t>管理并提供全文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搜索</a:t>
            </a:r>
            <a:r>
              <a:rPr lang="zh-CN" altLang="en-US" sz="1000" dirty="0" smtClean="0">
                <a:latin typeface="+mn-ea"/>
              </a:rPr>
              <a:t>、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统计</a:t>
            </a:r>
            <a:r>
              <a:rPr lang="zh-CN" altLang="en-US" sz="1000" dirty="0" smtClean="0">
                <a:latin typeface="+mn-ea"/>
              </a:rPr>
              <a:t>分析的日志分析系统</a:t>
            </a:r>
            <a:endParaRPr lang="en-US" altLang="zh-CN" sz="10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214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基于机器学习的数据处理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3" y="2698479"/>
            <a:ext cx="1927051" cy="946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000" dirty="0" smtClean="0">
                <a:latin typeface="+mn-ea"/>
              </a:rPr>
              <a:t>能够实时预测当前应用的访问流量、报错率、延时率的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动态阈值</a:t>
            </a:r>
            <a:endParaRPr lang="en-US" altLang="zh-CN" sz="105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异常点检测</a:t>
            </a:r>
            <a:endParaRPr lang="en-US" altLang="zh-CN" sz="105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000" b="1" dirty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000" b="1" dirty="0" smtClean="0">
                <a:solidFill>
                  <a:srgbClr val="C00000"/>
                </a:solidFill>
                <a:latin typeface="+mn-ea"/>
              </a:rPr>
              <a:t>行为安全预警</a:t>
            </a:r>
            <a:endParaRPr lang="en-US" altLang="zh-CN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日志告警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435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latin typeface="+mn-ea"/>
              </a:rPr>
              <a:t>当数据触发通过数据分析模块后的阈值，则会发送邮件和短信给相关责任人</a:t>
            </a:r>
            <a:endParaRPr lang="en-US" altLang="zh-CN" sz="10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3767" y="1919694"/>
            <a:ext cx="1539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日志数据的可视化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3608" y="2293146"/>
            <a:ext cx="1375572" cy="1396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开发人员</a:t>
            </a:r>
            <a:r>
              <a:rPr lang="zh-CN" altLang="en-US" sz="1000" dirty="0" smtClean="0">
                <a:latin typeface="+mn-ea"/>
              </a:rPr>
              <a:t>：随时进行数据查询和系统维护，快速查找数据和定位问题</a:t>
            </a:r>
            <a:endParaRPr lang="en-US" altLang="zh-CN" sz="10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050" b="1" dirty="0" smtClean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000" dirty="0" smtClean="0">
                <a:latin typeface="+mn-ea"/>
              </a:rPr>
              <a:t>：提供直观可视化的图表界面</a:t>
            </a:r>
            <a:endParaRPr lang="en-US" altLang="zh-CN" sz="10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2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308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肖俊良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基于云计算的</a:t>
            </a:r>
            <a:r>
              <a:rPr lang="en-US" altLang="zh-CN" sz="1100" dirty="0">
                <a:latin typeface="+mj-ea"/>
                <a:ea typeface="+mj-ea"/>
              </a:rPr>
              <a:t> WEB </a:t>
            </a:r>
            <a:r>
              <a:rPr lang="zh-CN" altLang="zh-CN" sz="1100" dirty="0">
                <a:latin typeface="+mj-ea"/>
                <a:ea typeface="+mj-ea"/>
              </a:rPr>
              <a:t>日志分析系统的设计与实现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电子科技大学</a:t>
            </a:r>
            <a:r>
              <a:rPr lang="en-US" altLang="zh-CN" sz="1100" dirty="0">
                <a:latin typeface="+mj-ea"/>
                <a:ea typeface="+mj-ea"/>
              </a:rPr>
              <a:t>,2014.</a:t>
            </a:r>
            <a:endParaRPr lang="zh-CN" altLang="zh-CN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孟庆翔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en-US" altLang="zh-CN" sz="1100" dirty="0" err="1">
                <a:latin typeface="+mj-ea"/>
                <a:ea typeface="+mj-ea"/>
              </a:rPr>
              <a:t>HBase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zh-CN" sz="1100" dirty="0">
                <a:latin typeface="+mj-ea"/>
                <a:ea typeface="+mj-ea"/>
              </a:rPr>
              <a:t>的日志异常分析与相关算法研究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电子科技大学</a:t>
            </a:r>
            <a:r>
              <a:rPr lang="en-US" altLang="zh-CN" sz="1100" dirty="0">
                <a:latin typeface="+mj-ea"/>
                <a:ea typeface="+mj-ea"/>
              </a:rPr>
              <a:t>,2016.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[3]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周海靖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日志大数据分析平台技术研究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山东大学</a:t>
            </a:r>
            <a:r>
              <a:rPr lang="en-US" altLang="zh-CN" sz="1100" dirty="0">
                <a:latin typeface="+mj-ea"/>
                <a:ea typeface="+mj-ea"/>
              </a:rPr>
              <a:t>,2015.</a:t>
            </a:r>
            <a:endParaRPr lang="zh-CN" altLang="zh-CN" sz="11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4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李祥池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</a:t>
            </a:r>
            <a:r>
              <a:rPr lang="en-US" altLang="zh-CN" sz="1100" dirty="0">
                <a:latin typeface="+mj-ea"/>
                <a:ea typeface="+mj-ea"/>
              </a:rPr>
              <a:t> ELK </a:t>
            </a:r>
            <a:r>
              <a:rPr lang="zh-CN" altLang="zh-CN" sz="1100" dirty="0">
                <a:latin typeface="+mj-ea"/>
                <a:ea typeface="+mj-ea"/>
              </a:rPr>
              <a:t>和</a:t>
            </a:r>
            <a:r>
              <a:rPr lang="en-US" altLang="zh-CN" sz="1100" dirty="0">
                <a:latin typeface="+mj-ea"/>
                <a:ea typeface="+mj-ea"/>
              </a:rPr>
              <a:t> Spark Streaming </a:t>
            </a:r>
            <a:r>
              <a:rPr lang="zh-CN" altLang="zh-CN" sz="1100" dirty="0">
                <a:latin typeface="+mj-ea"/>
                <a:ea typeface="+mj-ea"/>
              </a:rPr>
              <a:t>的日志分析系统设计与实现</a:t>
            </a:r>
            <a:r>
              <a:rPr lang="en-US" altLang="zh-CN" sz="1100" dirty="0">
                <a:latin typeface="+mj-ea"/>
                <a:ea typeface="+mj-ea"/>
              </a:rPr>
              <a:t>[J].</a:t>
            </a:r>
            <a:r>
              <a:rPr lang="zh-CN" altLang="zh-CN" sz="1100" dirty="0">
                <a:latin typeface="+mj-ea"/>
                <a:ea typeface="+mj-ea"/>
              </a:rPr>
              <a:t>电子科学技术</a:t>
            </a:r>
            <a:r>
              <a:rPr lang="en-US" altLang="zh-CN" sz="1100" dirty="0">
                <a:latin typeface="+mj-ea"/>
                <a:ea typeface="+mj-ea"/>
              </a:rPr>
              <a:t>,2015.</a:t>
            </a:r>
            <a:endParaRPr lang="zh-CN" altLang="zh-CN" sz="11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5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胡谦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基于云平台的日志实时分析系统设计与实现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华中科技大学</a:t>
            </a:r>
            <a:r>
              <a:rPr lang="en-US" altLang="zh-CN" sz="1100" dirty="0">
                <a:latin typeface="+mj-ea"/>
                <a:ea typeface="+mj-ea"/>
              </a:rPr>
              <a:t>,2016 </a:t>
            </a:r>
            <a:r>
              <a:rPr lang="en-US" altLang="zh-CN" sz="1100" dirty="0" smtClean="0">
                <a:latin typeface="+mj-ea"/>
                <a:ea typeface="+mj-ea"/>
              </a:rPr>
              <a:t>.</a:t>
            </a:r>
            <a:endParaRPr lang="zh-CN" altLang="zh-CN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[6]</a:t>
            </a:r>
            <a:r>
              <a:rPr lang="zh-CN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龚萍</a:t>
            </a:r>
            <a:r>
              <a:rPr lang="en-US" altLang="zh-CN" sz="1100" dirty="0">
                <a:latin typeface="+mj-ea"/>
                <a:ea typeface="+mj-ea"/>
              </a:rPr>
              <a:t>,ELK-Stack </a:t>
            </a:r>
            <a:r>
              <a:rPr lang="zh-CN" altLang="zh-CN" sz="1100" dirty="0">
                <a:latin typeface="+mj-ea"/>
                <a:ea typeface="+mj-ea"/>
              </a:rPr>
              <a:t>在业务监控系统中的应用</a:t>
            </a:r>
            <a:r>
              <a:rPr lang="en-US" altLang="zh-CN" sz="1100" dirty="0">
                <a:latin typeface="+mj-ea"/>
                <a:ea typeface="+mj-ea"/>
              </a:rPr>
              <a:t>[J].</a:t>
            </a:r>
            <a:r>
              <a:rPr lang="zh-CN" altLang="zh-CN" sz="1100" dirty="0">
                <a:latin typeface="+mj-ea"/>
                <a:ea typeface="+mj-ea"/>
              </a:rPr>
              <a:t>学术探讨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应用技术与研究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smtClean="0">
                <a:latin typeface="+mj-ea"/>
                <a:ea typeface="+mj-ea"/>
              </a:rPr>
              <a:t>2017.</a:t>
            </a:r>
            <a:endParaRPr lang="zh-CN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[7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宫铭豪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姚颖颖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梁晋春等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浅谈</a:t>
            </a:r>
            <a:r>
              <a:rPr lang="en-US" altLang="zh-CN" sz="1100" dirty="0">
                <a:latin typeface="+mj-ea"/>
                <a:ea typeface="+mj-ea"/>
              </a:rPr>
              <a:t> ELK </a:t>
            </a:r>
            <a:r>
              <a:rPr lang="zh-CN" altLang="zh-CN" sz="1100" dirty="0">
                <a:latin typeface="+mj-ea"/>
                <a:ea typeface="+mj-ea"/>
              </a:rPr>
              <a:t>日志分析平台在有线网中的应用</a:t>
            </a:r>
            <a:r>
              <a:rPr lang="en-US" altLang="zh-CN" sz="1100" dirty="0">
                <a:latin typeface="+mj-ea"/>
                <a:ea typeface="+mj-ea"/>
              </a:rPr>
              <a:t>[J].</a:t>
            </a:r>
            <a:r>
              <a:rPr lang="zh-CN" altLang="zh-CN" sz="1100" dirty="0">
                <a:latin typeface="+mj-ea"/>
                <a:ea typeface="+mj-ea"/>
              </a:rPr>
              <a:t>广播电视信息</a:t>
            </a:r>
            <a:r>
              <a:rPr lang="en-US" altLang="zh-CN" sz="1100" dirty="0">
                <a:latin typeface="+mj-ea"/>
                <a:ea typeface="+mj-ea"/>
              </a:rPr>
              <a:t>,2016(12):54-56. </a:t>
            </a:r>
            <a:endParaRPr lang="zh-CN" altLang="zh-CN" sz="11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8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孟凡荣，姚彦旭，</a:t>
            </a:r>
            <a:r>
              <a:rPr lang="zh-CN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常玉虎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等</a:t>
            </a:r>
            <a:r>
              <a:rPr lang="zh-CN" altLang="zh-CN" sz="1100" dirty="0">
                <a:latin typeface="+mj-ea"/>
                <a:ea typeface="+mj-ea"/>
              </a:rPr>
              <a:t>．一种不确定连续时间序列的</a:t>
            </a:r>
            <a:r>
              <a:rPr lang="en-US" altLang="zh-CN" sz="1100" dirty="0">
                <a:latin typeface="+mj-ea"/>
                <a:ea typeface="+mj-ea"/>
              </a:rPr>
              <a:t> Top-K </a:t>
            </a:r>
            <a:r>
              <a:rPr lang="zh-CN" altLang="zh-CN" sz="1100" dirty="0">
                <a:latin typeface="+mj-ea"/>
                <a:ea typeface="+mj-ea"/>
              </a:rPr>
              <a:t>异常检测算法</a:t>
            </a:r>
            <a:r>
              <a:rPr lang="en-US" altLang="zh-CN" sz="1100" dirty="0">
                <a:latin typeface="+mj-ea"/>
                <a:ea typeface="+mj-ea"/>
              </a:rPr>
              <a:t>[J]</a:t>
            </a:r>
            <a:r>
              <a:rPr lang="zh-CN" altLang="zh-CN" sz="1100" dirty="0">
                <a:latin typeface="+mj-ea"/>
                <a:ea typeface="+mj-ea"/>
              </a:rPr>
              <a:t>．计算机科学，</a:t>
            </a:r>
            <a:r>
              <a:rPr lang="en-US" altLang="zh-CN" sz="1100" dirty="0">
                <a:latin typeface="+mj-ea"/>
                <a:ea typeface="+mj-ea"/>
              </a:rPr>
              <a:t>2014</a:t>
            </a:r>
            <a:r>
              <a:rPr lang="zh-CN" altLang="zh-CN" sz="1100" dirty="0">
                <a:latin typeface="+mj-ea"/>
                <a:ea typeface="+mj-ea"/>
              </a:rPr>
              <a:t>，</a:t>
            </a:r>
            <a:r>
              <a:rPr lang="en-US" altLang="zh-CN" sz="1100" dirty="0">
                <a:latin typeface="+mj-ea"/>
                <a:ea typeface="+mj-ea"/>
              </a:rPr>
              <a:t>31(3):765-768.</a:t>
            </a:r>
            <a:endParaRPr lang="zh-CN" altLang="zh-CN" sz="11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9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袁华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</a:t>
            </a:r>
            <a:r>
              <a:rPr lang="en-US" altLang="zh-CN" sz="1100" dirty="0">
                <a:latin typeface="+mj-ea"/>
                <a:ea typeface="+mj-ea"/>
              </a:rPr>
              <a:t>ELK</a:t>
            </a:r>
            <a:r>
              <a:rPr lang="zh-CN" altLang="zh-CN" sz="1100" dirty="0">
                <a:latin typeface="+mj-ea"/>
                <a:ea typeface="+mj-ea"/>
              </a:rPr>
              <a:t>和</a:t>
            </a:r>
            <a:r>
              <a:rPr lang="en-US" altLang="zh-CN" sz="1100" dirty="0">
                <a:latin typeface="+mj-ea"/>
                <a:ea typeface="+mj-ea"/>
              </a:rPr>
              <a:t>Spark</a:t>
            </a:r>
            <a:r>
              <a:rPr lang="zh-CN" altLang="zh-CN" sz="1100" dirty="0">
                <a:latin typeface="+mj-ea"/>
                <a:ea typeface="+mj-ea"/>
              </a:rPr>
              <a:t>的日志分析系统的研究与实现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南昌大学</a:t>
            </a:r>
            <a:r>
              <a:rPr lang="en-US" altLang="zh-CN" sz="1100" dirty="0">
                <a:latin typeface="+mj-ea"/>
                <a:ea typeface="+mj-ea"/>
              </a:rPr>
              <a:t>,2018.</a:t>
            </a:r>
            <a:endParaRPr lang="zh-CN" altLang="zh-CN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10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王裕辰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</a:t>
            </a:r>
            <a:r>
              <a:rPr lang="en-US" altLang="zh-CN" sz="1100" dirty="0">
                <a:latin typeface="+mj-ea"/>
                <a:ea typeface="+mj-ea"/>
              </a:rPr>
              <a:t>ELK Stack</a:t>
            </a:r>
            <a:r>
              <a:rPr lang="zh-CN" altLang="zh-CN" sz="1100" dirty="0">
                <a:latin typeface="+mj-ea"/>
                <a:ea typeface="+mj-ea"/>
              </a:rPr>
              <a:t>的实时日志分析系统的设计与实现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北京邮电大学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en-US" altLang="zh-CN" sz="1100" dirty="0" smtClean="0">
                <a:latin typeface="+mj-ea"/>
                <a:ea typeface="+mj-ea"/>
              </a:rPr>
              <a:t>2018.</a:t>
            </a: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[11]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罗学贯</a:t>
            </a:r>
            <a:r>
              <a:rPr lang="en-US" altLang="zh-CN" sz="1100" dirty="0">
                <a:latin typeface="+mj-ea"/>
                <a:ea typeface="+mj-ea"/>
              </a:rPr>
              <a:t>.</a:t>
            </a:r>
            <a:r>
              <a:rPr lang="zh-CN" altLang="zh-CN" sz="1100" dirty="0">
                <a:latin typeface="+mj-ea"/>
                <a:ea typeface="+mj-ea"/>
              </a:rPr>
              <a:t>基于</a:t>
            </a:r>
            <a:r>
              <a:rPr lang="en-US" altLang="zh-CN" sz="1100" dirty="0">
                <a:latin typeface="+mj-ea"/>
                <a:ea typeface="+mj-ea"/>
              </a:rPr>
              <a:t>ELK</a:t>
            </a:r>
            <a:r>
              <a:rPr lang="zh-CN" altLang="zh-CN" sz="1100" dirty="0">
                <a:latin typeface="+mj-ea"/>
                <a:ea typeface="+mj-ea"/>
              </a:rPr>
              <a:t>的</a:t>
            </a:r>
            <a:r>
              <a:rPr lang="en-US" altLang="zh-CN" sz="1100" dirty="0">
                <a:latin typeface="+mj-ea"/>
                <a:ea typeface="+mj-ea"/>
              </a:rPr>
              <a:t>Web</a:t>
            </a:r>
            <a:r>
              <a:rPr lang="zh-CN" altLang="zh-CN" sz="1100" dirty="0">
                <a:latin typeface="+mj-ea"/>
                <a:ea typeface="+mj-ea"/>
              </a:rPr>
              <a:t>日志分析系统的设计与实现</a:t>
            </a:r>
            <a:r>
              <a:rPr lang="en-US" altLang="zh-CN" sz="1100" dirty="0">
                <a:latin typeface="+mj-ea"/>
                <a:ea typeface="+mj-ea"/>
              </a:rPr>
              <a:t>[D].</a:t>
            </a:r>
            <a:r>
              <a:rPr lang="zh-CN" altLang="zh-CN" sz="1100" dirty="0">
                <a:latin typeface="+mj-ea"/>
                <a:ea typeface="+mj-ea"/>
              </a:rPr>
              <a:t>华南理工大学</a:t>
            </a:r>
            <a:r>
              <a:rPr lang="en-US" altLang="zh-CN" sz="1100" dirty="0">
                <a:latin typeface="+mj-ea"/>
                <a:ea typeface="+mj-ea"/>
              </a:rPr>
              <a:t>.2018.</a:t>
            </a:r>
            <a:endParaRPr lang="zh-CN" altLang="zh-CN" sz="11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[12]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拉斐尔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酷奇著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张世武译</a:t>
            </a:r>
            <a:r>
              <a:rPr lang="en-US" altLang="zh-CN" sz="1100" dirty="0">
                <a:latin typeface="+mj-ea"/>
                <a:ea typeface="+mj-ea"/>
              </a:rPr>
              <a:t>. </a:t>
            </a:r>
            <a:r>
              <a:rPr lang="zh-CN" altLang="zh-CN" sz="1100" dirty="0">
                <a:latin typeface="+mj-ea"/>
                <a:ea typeface="+mj-ea"/>
              </a:rPr>
              <a:t>深入理解</a:t>
            </a:r>
            <a:r>
              <a:rPr lang="en-US" altLang="zh-CN" sz="1100" dirty="0" err="1">
                <a:latin typeface="+mj-ea"/>
                <a:ea typeface="+mj-ea"/>
              </a:rPr>
              <a:t>Elasticsearch</a:t>
            </a:r>
            <a:r>
              <a:rPr lang="en-US" altLang="zh-CN" sz="1100" dirty="0">
                <a:latin typeface="+mj-ea"/>
                <a:ea typeface="+mj-ea"/>
              </a:rPr>
              <a:t> [M].</a:t>
            </a:r>
            <a:r>
              <a:rPr lang="zh-CN" altLang="zh-CN" sz="1100" dirty="0">
                <a:latin typeface="+mj-ea"/>
                <a:ea typeface="+mj-ea"/>
              </a:rPr>
              <a:t>北京</a:t>
            </a:r>
            <a:r>
              <a:rPr lang="en-US" altLang="zh-CN" sz="1100" dirty="0">
                <a:latin typeface="+mj-ea"/>
                <a:ea typeface="+mj-ea"/>
              </a:rPr>
              <a:t>:</a:t>
            </a:r>
            <a:r>
              <a:rPr lang="zh-CN" altLang="zh-CN" sz="1100" dirty="0">
                <a:latin typeface="+mj-ea"/>
                <a:ea typeface="+mj-ea"/>
              </a:rPr>
              <a:t>机器工业出版社，</a:t>
            </a:r>
            <a:r>
              <a:rPr lang="en-US" altLang="zh-CN" sz="1100" dirty="0">
                <a:latin typeface="+mj-ea"/>
                <a:ea typeface="+mj-ea"/>
              </a:rPr>
              <a:t>2017:18-11.</a:t>
            </a:r>
            <a:endParaRPr lang="zh-CN" altLang="zh-CN" sz="1100" dirty="0"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感谢各位专家批评指正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=""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选题的背景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意义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748480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=""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研究的目标与内容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=""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研究方法与设计方案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1748480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=""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课题计划与预期成果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=""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=""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21268" y="1616159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664381" y="783985"/>
            <a:ext cx="4690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课题来源：华为</a:t>
            </a:r>
            <a:r>
              <a:rPr lang="en-US" altLang="zh-CN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HR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领域工程应用程序的日志监控项目</a:t>
            </a:r>
            <a:endParaRPr lang="zh-CN" altLang="en-US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3804733" y="2054788"/>
            <a:ext cx="1043885" cy="994650"/>
            <a:chOff x="3254772" y="2872916"/>
            <a:chExt cx="99762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3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285424" y="3180355"/>
              <a:ext cx="966972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342900"/>
              <a:r>
                <a:rPr lang="zh-CN" altLang="en-US" sz="1500" dirty="0" smtClean="0">
                  <a:solidFill>
                    <a:prstClr val="white"/>
                  </a:solidFill>
                  <a:latin typeface="微软雅黑" pitchFamily="34" charset="-122"/>
                </a:rPr>
                <a:t>传统运维</a:t>
              </a:r>
              <a:r>
                <a:rPr lang="en-US" altLang="zh-CN" sz="1500" dirty="0" smtClean="0">
                  <a:solidFill>
                    <a:prstClr val="white"/>
                  </a:solidFill>
                  <a:latin typeface="微软雅黑" pitchFamily="34" charset="-122"/>
                </a:rPr>
                <a:t> </a:t>
              </a:r>
              <a:endParaRPr lang="zh-CN" altLang="en-US" sz="15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365129" y="1384327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日志数据量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大</a:t>
            </a:r>
            <a:endParaRPr lang="zh-CN" altLang="en-US" sz="15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41742" y="240492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日志采集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342900">
              <a:buFont typeface="Arial" charset="0"/>
              <a:buNone/>
            </a:pPr>
            <a:r>
              <a:rPr lang="zh-CN" altLang="en-US" sz="2400" b="1" dirty="0" smtClean="0">
                <a:solidFill>
                  <a:srgbClr val="071F65"/>
                </a:solidFill>
              </a:rPr>
              <a:t>选题背景</a:t>
            </a:r>
            <a:endParaRPr lang="zh-CN" altLang="en-US" sz="2400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342900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TextBox 100"/>
          <p:cNvSpPr txBox="1"/>
          <p:nvPr/>
        </p:nvSpPr>
        <p:spPr>
          <a:xfrm>
            <a:off x="4964604" y="1378229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查询、分析日志耗时长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效率低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2" name="TextBox 100"/>
          <p:cNvSpPr txBox="1"/>
          <p:nvPr/>
        </p:nvSpPr>
        <p:spPr>
          <a:xfrm>
            <a:off x="5482433" y="239387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定位问题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慢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4962341" y="3558979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事后告警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不安全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6" name="TextBox 100"/>
          <p:cNvSpPr txBox="1"/>
          <p:nvPr/>
        </p:nvSpPr>
        <p:spPr>
          <a:xfrm>
            <a:off x="2457291" y="3563064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运行状况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不直观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7" name="文本框 105"/>
          <p:cNvSpPr txBox="1"/>
          <p:nvPr/>
        </p:nvSpPr>
        <p:spPr>
          <a:xfrm>
            <a:off x="542733" y="1616159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05"/>
          <p:cNvSpPr txBox="1"/>
          <p:nvPr/>
        </p:nvSpPr>
        <p:spPr>
          <a:xfrm>
            <a:off x="488369" y="3385038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分布式结构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893635" y="1941337"/>
            <a:ext cx="197416" cy="14437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日志集中管理，查询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zh-CN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开发人员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实时异常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预警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，保障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定位问题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运维人员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查看产品运行情况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管理者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12924" y="2046938"/>
            <a:ext cx="1380958" cy="5065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35418" y="2572542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37654" y="1550289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84357" y="2553491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500188" y="1771780"/>
            <a:ext cx="1610345" cy="1580066"/>
            <a:chOff x="3731605" y="1104900"/>
            <a:chExt cx="1579091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31605" y="1654127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2873" y="933856"/>
            <a:ext cx="1611856" cy="1113082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8436" y="1252647"/>
            <a:ext cx="1632108" cy="1092575"/>
            <a:chOff x="1277256" y="1131476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0344" y="113147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0632" y="2553491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数据展示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83863" y="2838089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1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3536" y="1673314"/>
            <a:ext cx="1595205" cy="1580066"/>
            <a:chOff x="3746451" y="1104900"/>
            <a:chExt cx="1564245" cy="1549400"/>
          </a:xfrm>
        </p:grpSpPr>
        <p:sp>
          <p:nvSpPr>
            <p:cNvPr id="30" name="椭圆 29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3746451" y="1528241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环境搭建（</a:t>
              </a:r>
              <a:r>
                <a:rPr lang="en-US" altLang="zh-CN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9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1"/>
            <a:ext cx="2123113" cy="1322153"/>
            <a:chOff x="390154" y="1526097"/>
            <a:chExt cx="2830818" cy="1762869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数据采集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830818" cy="140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程序日志：通过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采集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容器的程序日志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访问日志：采集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Ngix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代理服务器中的访问日志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9"/>
            <a:ext cx="2010317" cy="1097159"/>
            <a:chOff x="6093451" y="1506001"/>
            <a:chExt cx="2680423" cy="146287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数据存储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08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搭建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通过消息队列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将日志数据存储到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ES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集群中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067014"/>
            <a:chOff x="390154" y="1556241"/>
            <a:chExt cx="2813025" cy="142268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680422" cy="108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动态阈值的预测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异常点检测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用户访问异常行为检测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2"/>
            <a:ext cx="2365627" cy="925896"/>
            <a:chOff x="6093451" y="1546193"/>
            <a:chExt cx="3154170" cy="1234527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数据可视化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763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开发者：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快速查找日志</a:t>
              </a:r>
              <a:endPara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用户：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Grafna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图表展示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6820" y="224370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26024" y="3328786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19193" y="2620349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9193" y="3138435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8"/>
            <a:ext cx="4566499" cy="814713"/>
            <a:chOff x="4012556" y="1375083"/>
            <a:chExt cx="5516462" cy="1086285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731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对分布式集群环境中的日志进行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收集，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采集适配不同格式的日志数据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分布式日志采集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0325" y="2126137"/>
            <a:ext cx="4566499" cy="838435"/>
            <a:chOff x="4873534" y="3109566"/>
            <a:chExt cx="5516462" cy="11179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76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对于收集到的日志要实时地进行处理和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保证系统数据的及时性和有效性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实时计算问题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57096" y="3226924"/>
            <a:ext cx="5315392" cy="1798702"/>
            <a:chOff x="4012556" y="5002204"/>
            <a:chExt cx="5516462" cy="2398270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7"/>
              <a:ext cx="5516462" cy="204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针对时间序列的日志数据处理，做合适的増维操作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，预测流量、延时率、错误率的实时动态阈值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iForest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算法独立森林异常点检测法来检测应用程序日志中的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异常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对不同隐私数据做分类，根据历史访问记录来预测访问次数的阈值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512276" y="1775706"/>
            <a:ext cx="1638606" cy="81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692418" y="2607694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094654" y="1352831"/>
            <a:ext cx="1294944" cy="125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141357" y="2479933"/>
            <a:ext cx="2152286" cy="108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387466" y="1806932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667723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7501" y="490719"/>
            <a:ext cx="1727300" cy="1445829"/>
            <a:chOff x="6534652" y="889280"/>
            <a:chExt cx="1549400" cy="1234262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440816" cy="1234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534652" y="1107770"/>
              <a:ext cx="1549400" cy="7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、随机森林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43674" y="901979"/>
            <a:ext cx="1632108" cy="1092575"/>
            <a:chOff x="1277255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5" y="1339776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 Stack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53875" y="1825009"/>
            <a:ext cx="2100460" cy="140612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42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iForest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40863" y="2873241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08216" y="3481296"/>
            <a:ext cx="2045602" cy="1419316"/>
            <a:chOff x="7713949" y="1877556"/>
            <a:chExt cx="1549400" cy="1042438"/>
          </a:xfrm>
        </p:grpSpPr>
        <p:sp>
          <p:nvSpPr>
            <p:cNvPr id="29" name="椭圆 28"/>
            <p:cNvSpPr/>
            <p:nvPr/>
          </p:nvSpPr>
          <p:spPr>
            <a:xfrm>
              <a:off x="7901496" y="1877556"/>
              <a:ext cx="1174306" cy="10424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7713949" y="2059227"/>
              <a:ext cx="1549400" cy="525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规则、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Kmeans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4247530" y="2812909"/>
            <a:ext cx="1176530" cy="1148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0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设计方案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4" y="904875"/>
            <a:ext cx="5272088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71F65"/>
      </a:accent1>
      <a:accent2>
        <a:srgbClr val="374B85"/>
      </a:accent2>
      <a:accent3>
        <a:srgbClr val="374B85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3845</TotalTime>
  <Words>906</Words>
  <Application>Microsoft Office PowerPoint</Application>
  <PresentationFormat>全屏显示(16:9)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Wingdings 2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weiran (A)</cp:lastModifiedBy>
  <cp:revision>407</cp:revision>
  <dcterms:created xsi:type="dcterms:W3CDTF">2017-06-30T01:20:51Z</dcterms:created>
  <dcterms:modified xsi:type="dcterms:W3CDTF">2019-11-20T15:58:15Z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(3)aLUXQJTVPiHUx5DFhCiowPyCA17oRsu653rH6cdCyXl2Q8lIhiZfg9JDFrEciidunKmDZcvQ
J+koMlndFPjqwABCkqgodIlmKd/jmbnQYUggFnHD6h/IKp4hwrjJAHYjpFakGvSyfQPgINk9
CFaTb02Llr2pSiXzvqSdDoe0KY8EbaGyAxebDnGK6WMwiZKXD5jG7nL8xLSWEyzMtpiQ8Z/A
E+a1n+OH62M1kICoEs</vt:lpwstr>
  </property>
  <property fmtid="{D5CDD505-2E9C-101B-9397-08002B2CF9AE}" pid="3" name="_2015_ms_pID_7253431">
    <vt:lpwstr>VPwRe3dEp5Q7BHFPh6PPRX4zT6dz5Yq4YRBL9kyxvt9yYaZUyx1+5O
qkC4Fu5Hm82Uso4naZxH9xNpkT7fGLentyxuIBKoXIniJtHSps4hxrWXgYp1Jl5OJUIZpJc6
z30h7Rv3OZMzVrYUtEvhIR61HLZBd9nafkj/bBZ6OmWtigD81sBlezmrUOqJ7L0k+PwBWgbe
gnXfAKMT6SjFK7sRxRu5whJJvZVflVTP9xJB</vt:lpwstr>
  </property>
  <property fmtid="{D5CDD505-2E9C-101B-9397-08002B2CF9AE}" pid="4" name="_2015_ms_pID_7253432">
    <vt:lpwstr>eg==</vt:lpwstr>
  </property>
</Properties>
</file>