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83" r:id="rId2"/>
    <p:sldId id="484" r:id="rId3"/>
    <p:sldId id="498" r:id="rId4"/>
    <p:sldId id="511" r:id="rId5"/>
    <p:sldId id="502" r:id="rId6"/>
    <p:sldId id="504" r:id="rId7"/>
    <p:sldId id="499" r:id="rId8"/>
    <p:sldId id="507" r:id="rId9"/>
    <p:sldId id="514" r:id="rId10"/>
    <p:sldId id="509" r:id="rId11"/>
    <p:sldId id="500" r:id="rId12"/>
    <p:sldId id="515" r:id="rId13"/>
    <p:sldId id="512" r:id="rId14"/>
    <p:sldId id="519" r:id="rId15"/>
    <p:sldId id="51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935" userDrawn="1">
          <p15:clr>
            <a:srgbClr val="A4A3A4"/>
          </p15:clr>
        </p15:guide>
        <p15:guide id="5" orient="horz" pos="1366" userDrawn="1">
          <p15:clr>
            <a:srgbClr val="A4A3A4"/>
          </p15:clr>
        </p15:guide>
        <p15:guide id="6" pos="5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843"/>
    <a:srgbClr val="77CF7B"/>
    <a:srgbClr val="C3E294"/>
    <a:srgbClr val="95CD59"/>
    <a:srgbClr val="6FB54F"/>
    <a:srgbClr val="9BD05D"/>
    <a:srgbClr val="004821"/>
    <a:srgbClr val="213F01"/>
    <a:srgbClr val="E0F9A6"/>
    <a:srgbClr val="B1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5357" autoAdjust="0"/>
  </p:normalViewPr>
  <p:slideViewPr>
    <p:cSldViewPr snapToGrid="0">
      <p:cViewPr varScale="1">
        <p:scale>
          <a:sx n="87" d="100"/>
          <a:sy n="87" d="100"/>
        </p:scale>
        <p:origin x="42" y="63"/>
      </p:cViewPr>
      <p:guideLst>
        <p:guide pos="3840"/>
        <p:guide pos="1935"/>
        <p:guide orient="horz" pos="1366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8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6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4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3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1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1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2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7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7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7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5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80681" y="1883391"/>
            <a:ext cx="8111319" cy="497460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897737" y="1105469"/>
            <a:ext cx="1294263" cy="941695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122" y="0"/>
            <a:ext cx="12335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805388"/>
            <a:ext cx="12192000" cy="0"/>
          </a:xfrm>
          <a:prstGeom prst="line">
            <a:avLst/>
          </a:prstGeom>
          <a:ln w="19050">
            <a:solidFill>
              <a:srgbClr val="77C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63773" y="162067"/>
            <a:ext cx="11864454" cy="653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1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0BD1-C905-4D60-9453-913B44028850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C796C-0F48-4C2D-8197-006D182BF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42" r:id="rId3"/>
    <p:sldLayoutId id="2147483740" r:id="rId4"/>
    <p:sldLayoutId id="2147483741" r:id="rId5"/>
    <p:sldLayoutId id="2147483743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2826327" y="2466828"/>
            <a:ext cx="689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rPr>
              <a:t>ECTSS</a:t>
            </a:r>
            <a:r>
              <a:rPr lang="zh-CN" altLang="en-US" sz="600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rPr>
              <a:t>后台管理系统</a:t>
            </a:r>
            <a:endParaRPr lang="en-US" altLang="zh-CN" sz="6000" dirty="0">
              <a:solidFill>
                <a:schemeClr val="bg1"/>
              </a:solidFill>
              <a:latin typeface="AvantGarde Md BT" pitchFamily="34" charset="0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3700883" y="4175934"/>
            <a:ext cx="525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 ECTSS project is the best in the world. The code is written very well and the user interface is very nice. Welcome to see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35609" y="3564228"/>
            <a:ext cx="2874072" cy="529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实训答辩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3D2AC-0CE1-4FCF-80D1-AE05DD2C033E}"/>
              </a:ext>
            </a:extLst>
          </p:cNvPr>
          <p:cNvSpPr/>
          <p:nvPr/>
        </p:nvSpPr>
        <p:spPr>
          <a:xfrm>
            <a:off x="135828" y="6132001"/>
            <a:ext cx="2874072" cy="529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153 </a:t>
            </a:r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陈贺 陈建 王磊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D20B1BE6-D84D-4180-B938-646C3202A9ED}"/>
              </a:ext>
            </a:extLst>
          </p:cNvPr>
          <p:cNvSpPr txBox="1"/>
          <p:nvPr/>
        </p:nvSpPr>
        <p:spPr>
          <a:xfrm>
            <a:off x="10044545" y="191218"/>
            <a:ext cx="206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rPr>
              <a:t>制作：陈贺</a:t>
            </a:r>
            <a:endParaRPr lang="en-US" altLang="zh-CN" sz="2000" dirty="0">
              <a:solidFill>
                <a:schemeClr val="bg1"/>
              </a:solidFill>
              <a:latin typeface="AvantGarde Md B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2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61" name="等腰三角形 60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等腰三角形 61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57" name="等腰三角形 5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3" name="等腰三角形 42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9" name="任意多边形 3"/>
          <p:cNvSpPr/>
          <p:nvPr/>
        </p:nvSpPr>
        <p:spPr>
          <a:xfrm rot="16200000" flipH="1">
            <a:off x="8057375" y="1677093"/>
            <a:ext cx="2774271" cy="3982522"/>
          </a:xfrm>
          <a:custGeom>
            <a:avLst/>
            <a:gdLst>
              <a:gd name="connsiteX0" fmla="*/ 0 w 1021607"/>
              <a:gd name="connsiteY0" fmla="*/ 1219907 h 1219907"/>
              <a:gd name="connsiteX1" fmla="*/ 0 w 1021607"/>
              <a:gd name="connsiteY1" fmla="*/ 116036 h 1219907"/>
              <a:gd name="connsiteX2" fmla="*/ 381631 w 1021607"/>
              <a:gd name="connsiteY2" fmla="*/ 116036 h 1219907"/>
              <a:gd name="connsiteX3" fmla="*/ 510804 w 1021607"/>
              <a:gd name="connsiteY3" fmla="*/ 0 h 1219907"/>
              <a:gd name="connsiteX4" fmla="*/ 639977 w 1021607"/>
              <a:gd name="connsiteY4" fmla="*/ 116036 h 1219907"/>
              <a:gd name="connsiteX5" fmla="*/ 1021607 w 1021607"/>
              <a:gd name="connsiteY5" fmla="*/ 116036 h 1219907"/>
              <a:gd name="connsiteX6" fmla="*/ 1021607 w 1021607"/>
              <a:gd name="connsiteY6" fmla="*/ 1219907 h 12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607" h="1219907">
                <a:moveTo>
                  <a:pt x="0" y="1219907"/>
                </a:moveTo>
                <a:lnTo>
                  <a:pt x="0" y="116036"/>
                </a:lnTo>
                <a:lnTo>
                  <a:pt x="381631" y="116036"/>
                </a:lnTo>
                <a:lnTo>
                  <a:pt x="510804" y="0"/>
                </a:lnTo>
                <a:lnTo>
                  <a:pt x="639977" y="116036"/>
                </a:lnTo>
                <a:lnTo>
                  <a:pt x="1021607" y="116036"/>
                </a:lnTo>
                <a:lnTo>
                  <a:pt x="1021607" y="1219907"/>
                </a:lnTo>
                <a:close/>
              </a:path>
            </a:pathLst>
          </a:cu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KSO_Shape"/>
          <p:cNvSpPr>
            <a:spLocks/>
          </p:cNvSpPr>
          <p:nvPr/>
        </p:nvSpPr>
        <p:spPr bwMode="auto">
          <a:xfrm>
            <a:off x="8966517" y="2713034"/>
            <a:ext cx="1320800" cy="1306239"/>
          </a:xfrm>
          <a:custGeom>
            <a:avLst/>
            <a:gdLst>
              <a:gd name="T0" fmla="*/ 1456255 w 4409"/>
              <a:gd name="T1" fmla="*/ 872981 h 4408"/>
              <a:gd name="T2" fmla="*/ 1602959 w 4409"/>
              <a:gd name="T3" fmla="*/ 804266 h 4408"/>
              <a:gd name="T4" fmla="*/ 1713419 w 4409"/>
              <a:gd name="T5" fmla="*/ 710485 h 4408"/>
              <a:gd name="T6" fmla="*/ 1793674 w 4409"/>
              <a:gd name="T7" fmla="*/ 600715 h 4408"/>
              <a:gd name="T8" fmla="*/ 1847178 w 4409"/>
              <a:gd name="T9" fmla="*/ 482733 h 4408"/>
              <a:gd name="T10" fmla="*/ 1879971 w 4409"/>
              <a:gd name="T11" fmla="*/ 366047 h 4408"/>
              <a:gd name="T12" fmla="*/ 1901545 w 4409"/>
              <a:gd name="T13" fmla="*/ 180647 h 4408"/>
              <a:gd name="T14" fmla="*/ 1633594 w 4409"/>
              <a:gd name="T15" fmla="*/ 79087 h 4408"/>
              <a:gd name="T16" fmla="*/ 2589 w 4409"/>
              <a:gd name="T17" fmla="*/ 79087 h 4408"/>
              <a:gd name="T18" fmla="*/ 1726 w 4409"/>
              <a:gd name="T19" fmla="*/ 205280 h 4408"/>
              <a:gd name="T20" fmla="*/ 26320 w 4409"/>
              <a:gd name="T21" fmla="*/ 382902 h 4408"/>
              <a:gd name="T22" fmla="*/ 61271 w 4409"/>
              <a:gd name="T23" fmla="*/ 500451 h 4408"/>
              <a:gd name="T24" fmla="*/ 118658 w 4409"/>
              <a:gd name="T25" fmla="*/ 618001 h 4408"/>
              <a:gd name="T26" fmla="*/ 202797 w 4409"/>
              <a:gd name="T27" fmla="*/ 726476 h 4408"/>
              <a:gd name="T28" fmla="*/ 318434 w 4409"/>
              <a:gd name="T29" fmla="*/ 816799 h 4408"/>
              <a:gd name="T30" fmla="*/ 446585 w 4409"/>
              <a:gd name="T31" fmla="*/ 872981 h 4408"/>
              <a:gd name="T32" fmla="*/ 626513 w 4409"/>
              <a:gd name="T33" fmla="*/ 952068 h 4408"/>
              <a:gd name="T34" fmla="*/ 742151 w 4409"/>
              <a:gd name="T35" fmla="*/ 1047577 h 4408"/>
              <a:gd name="T36" fmla="*/ 872027 w 4409"/>
              <a:gd name="T37" fmla="*/ 1101598 h 4408"/>
              <a:gd name="T38" fmla="*/ 751212 w 4409"/>
              <a:gd name="T39" fmla="*/ 1683297 h 4408"/>
              <a:gd name="T40" fmla="*/ 603645 w 4409"/>
              <a:gd name="T41" fmla="*/ 1720032 h 4408"/>
              <a:gd name="T42" fmla="*/ 489302 w 4409"/>
              <a:gd name="T43" fmla="*/ 1773621 h 4408"/>
              <a:gd name="T44" fmla="*/ 417675 w 4409"/>
              <a:gd name="T45" fmla="*/ 1840607 h 4408"/>
              <a:gd name="T46" fmla="*/ 398690 w 4409"/>
              <a:gd name="T47" fmla="*/ 1883392 h 4408"/>
              <a:gd name="T48" fmla="*/ 1506307 w 4409"/>
              <a:gd name="T49" fmla="*/ 1899814 h 4408"/>
              <a:gd name="T50" fmla="*/ 1496814 w 4409"/>
              <a:gd name="T51" fmla="*/ 1861351 h 4408"/>
              <a:gd name="T52" fmla="*/ 1450214 w 4409"/>
              <a:gd name="T53" fmla="*/ 1800847 h 4408"/>
              <a:gd name="T54" fmla="*/ 1353130 w 4409"/>
              <a:gd name="T55" fmla="*/ 1741208 h 4408"/>
              <a:gd name="T56" fmla="*/ 1218076 w 4409"/>
              <a:gd name="T57" fmla="*/ 1696695 h 4408"/>
              <a:gd name="T58" fmla="*/ 1055839 w 4409"/>
              <a:gd name="T59" fmla="*/ 1671629 h 4408"/>
              <a:gd name="T60" fmla="*/ 1106754 w 4409"/>
              <a:gd name="T61" fmla="*/ 1076532 h 4408"/>
              <a:gd name="T62" fmla="*/ 1228000 w 4409"/>
              <a:gd name="T63" fmla="*/ 998310 h 4408"/>
              <a:gd name="T64" fmla="*/ 1506307 w 4409"/>
              <a:gd name="T65" fmla="*/ 158606 h 4408"/>
              <a:gd name="T66" fmla="*/ 1820858 w 4409"/>
              <a:gd name="T67" fmla="*/ 226889 h 4408"/>
              <a:gd name="T68" fmla="*/ 1797126 w 4409"/>
              <a:gd name="T69" fmla="*/ 377283 h 4408"/>
              <a:gd name="T70" fmla="*/ 1741896 w 4409"/>
              <a:gd name="T71" fmla="*/ 530271 h 4408"/>
              <a:gd name="T72" fmla="*/ 1694002 w 4409"/>
              <a:gd name="T73" fmla="*/ 610222 h 4408"/>
              <a:gd name="T74" fmla="*/ 1630574 w 4409"/>
              <a:gd name="T75" fmla="*/ 682395 h 4408"/>
              <a:gd name="T76" fmla="*/ 1549024 w 4409"/>
              <a:gd name="T77" fmla="*/ 744195 h 4408"/>
              <a:gd name="T78" fmla="*/ 1448488 w 4409"/>
              <a:gd name="T79" fmla="*/ 792165 h 4408"/>
              <a:gd name="T80" fmla="*/ 1419147 w 4409"/>
              <a:gd name="T81" fmla="*/ 734687 h 4408"/>
              <a:gd name="T82" fmla="*/ 1486890 w 4409"/>
              <a:gd name="T83" fmla="*/ 528542 h 4408"/>
              <a:gd name="T84" fmla="*/ 1505012 w 4409"/>
              <a:gd name="T85" fmla="*/ 388952 h 4408"/>
              <a:gd name="T86" fmla="*/ 454351 w 4409"/>
              <a:gd name="T87" fmla="*/ 792165 h 4408"/>
              <a:gd name="T88" fmla="*/ 353384 w 4409"/>
              <a:gd name="T89" fmla="*/ 744627 h 4408"/>
              <a:gd name="T90" fmla="*/ 271834 w 4409"/>
              <a:gd name="T91" fmla="*/ 682827 h 4408"/>
              <a:gd name="T92" fmla="*/ 208406 w 4409"/>
              <a:gd name="T93" fmla="*/ 610654 h 4408"/>
              <a:gd name="T94" fmla="*/ 160512 w 4409"/>
              <a:gd name="T95" fmla="*/ 531135 h 4408"/>
              <a:gd name="T96" fmla="*/ 105282 w 4409"/>
              <a:gd name="T97" fmla="*/ 377716 h 4408"/>
              <a:gd name="T98" fmla="*/ 81982 w 4409"/>
              <a:gd name="T99" fmla="*/ 226889 h 4408"/>
              <a:gd name="T100" fmla="*/ 396533 w 4409"/>
              <a:gd name="T101" fmla="*/ 341846 h 4408"/>
              <a:gd name="T102" fmla="*/ 401279 w 4409"/>
              <a:gd name="T103" fmla="*/ 435626 h 4408"/>
              <a:gd name="T104" fmla="*/ 439681 w 4409"/>
              <a:gd name="T105" fmla="*/ 618866 h 4408"/>
              <a:gd name="T106" fmla="*/ 525115 w 4409"/>
              <a:gd name="T107" fmla="*/ 814638 h 4408"/>
              <a:gd name="T108" fmla="*/ 853473 w 4409"/>
              <a:gd name="T109" fmla="*/ 400620 h 440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8233868" y="4204964"/>
            <a:ext cx="2695490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下拉联动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503B3EE-DDF6-44D1-9253-7D7ECA9BA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3" y="2098473"/>
            <a:ext cx="6538377" cy="3114645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C04619D4-746C-4C49-A565-FC9424A31964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  <p:grpSp>
        <p:nvGrpSpPr>
          <p:cNvPr id="73" name="组合 7">
            <a:extLst>
              <a:ext uri="{FF2B5EF4-FFF2-40B4-BE49-F238E27FC236}">
                <a16:creationId xmlns:a16="http://schemas.microsoft.com/office/drawing/2014/main" id="{309570B9-7A43-4449-860B-077DDD936ECE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2447925" cy="735012"/>
            <a:chOff x="400051" y="175469"/>
            <a:chExt cx="2448377" cy="735668"/>
          </a:xfrm>
        </p:grpSpPr>
        <p:sp>
          <p:nvSpPr>
            <p:cNvPr id="78" name="任意多边形 3">
              <a:extLst>
                <a:ext uri="{FF2B5EF4-FFF2-40B4-BE49-F238E27FC236}">
                  <a16:creationId xmlns:a16="http://schemas.microsoft.com/office/drawing/2014/main" id="{7B50485B-97DE-40DA-9416-87BADA65D52C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9" name="组合 6">
              <a:extLst>
                <a:ext uri="{FF2B5EF4-FFF2-40B4-BE49-F238E27FC236}">
                  <a16:creationId xmlns:a16="http://schemas.microsoft.com/office/drawing/2014/main" id="{55B1CF8E-25AA-4856-93C1-B6977727E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1938695" cy="735668"/>
              <a:chOff x="1142869" y="2551080"/>
              <a:chExt cx="1938695" cy="735668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3AF291-1D41-4C6F-BD9B-B9B6D0ADD81E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1938695" cy="5227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界面展示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C39624E-BC0F-4F11-8383-46B4F35034EE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499405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User Interface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4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2700000" flipH="1">
            <a:off x="5781675" y="2566784"/>
            <a:ext cx="628650" cy="62865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4539717" y="3564041"/>
            <a:ext cx="3112566" cy="1007669"/>
            <a:chOff x="3587289" y="1868032"/>
            <a:chExt cx="3113314" cy="1007706"/>
          </a:xfrm>
        </p:grpSpPr>
        <p:sp>
          <p:nvSpPr>
            <p:cNvPr id="8" name="文本框 38"/>
            <p:cNvSpPr txBox="1">
              <a:spLocks noChangeArrowheads="1"/>
            </p:cNvSpPr>
            <p:nvPr/>
          </p:nvSpPr>
          <p:spPr bwMode="auto">
            <a:xfrm>
              <a:off x="3587289" y="2118580"/>
              <a:ext cx="3113314" cy="75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代码展示</a:t>
              </a:r>
            </a:p>
          </p:txBody>
        </p:sp>
        <p:sp>
          <p:nvSpPr>
            <p:cNvPr id="9" name="矩形 39"/>
            <p:cNvSpPr>
              <a:spLocks noChangeArrowheads="1"/>
            </p:cNvSpPr>
            <p:nvPr/>
          </p:nvSpPr>
          <p:spPr bwMode="auto">
            <a:xfrm>
              <a:off x="4390193" y="1868032"/>
              <a:ext cx="1507505" cy="293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 Perfect Code</a:t>
              </a:r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flipH="1">
            <a:off x="5510213" y="4830866"/>
            <a:ext cx="1171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5376" y="4919721"/>
            <a:ext cx="50612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of our project is the best in the world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3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" name="组合 7"/>
          <p:cNvGrpSpPr>
            <a:grpSpLocks/>
          </p:cNvGrpSpPr>
          <p:nvPr/>
        </p:nvGrpSpPr>
        <p:grpSpPr bwMode="auto">
          <a:xfrm>
            <a:off x="400050" y="176213"/>
            <a:ext cx="2447925" cy="735945"/>
            <a:chOff x="400051" y="175469"/>
            <a:chExt cx="2448377" cy="736602"/>
          </a:xfrm>
        </p:grpSpPr>
        <p:sp>
          <p:nvSpPr>
            <p:cNvPr id="37" name="任意多边形 3"/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8" name="组合 6"/>
            <p:cNvGrpSpPr>
              <a:grpSpLocks/>
            </p:cNvGrpSpPr>
            <p:nvPr/>
          </p:nvGrpSpPr>
          <p:grpSpPr bwMode="auto">
            <a:xfrm>
              <a:off x="909733" y="175469"/>
              <a:ext cx="1938695" cy="736602"/>
              <a:chOff x="1142869" y="2551080"/>
              <a:chExt cx="1938695" cy="73660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142869" y="2763995"/>
                <a:ext cx="1938695" cy="5236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代码展示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88914" y="2551080"/>
                <a:ext cx="1400001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Perfect Code</a:t>
                </a:r>
              </a:p>
            </p:txBody>
          </p:sp>
        </p:grpSp>
      </p:grpSp>
      <p:grpSp>
        <p:nvGrpSpPr>
          <p:cNvPr id="41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61" name="等腰三角形 60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等腰三角形 61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57" name="等腰三角形 5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3" name="等腰三角形 42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687128" y="2020918"/>
            <a:ext cx="176587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登录页面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代码，异步提交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846116" y="2030414"/>
            <a:ext cx="54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C65914AD-3B35-4B86-AF78-D73EE30E3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30" y="1057274"/>
            <a:ext cx="9760492" cy="5506427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5664CAE-4420-4B73-AAE7-C85B45B277DB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</p:spTree>
    <p:extLst>
      <p:ext uri="{BB962C8B-B14F-4D97-AF65-F5344CB8AC3E}">
        <p14:creationId xmlns:p14="http://schemas.microsoft.com/office/powerpoint/2010/main" val="15701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7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108" name="组合 107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121" name="组合 120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127" name="等腰三角形 12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8" name="等腰三角形 127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9" name="等腰三角形 128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0" name="等腰三角形 129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1" name="等腰三角形 130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2" name="等腰三角形 131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123" name="等腰三角形 122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4" name="等腰三角形 123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5" name="等腰三角形 124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6" name="等腰三角形 125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9" name="等腰三角形 108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87625" y="4562280"/>
            <a:ext cx="5017909" cy="210377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8478" y="4429698"/>
            <a:ext cx="44470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下拉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Action</a:t>
            </a:r>
          </a:p>
          <a:p>
            <a:pPr algn="ctr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E8F136F-2B43-4E33-B5D7-4966A2149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5" y="945382"/>
            <a:ext cx="10724311" cy="3484316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F6D2E2B6-6280-4E26-BAF2-9164BE2C8928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  <p:grpSp>
        <p:nvGrpSpPr>
          <p:cNvPr id="50" name="组合 7">
            <a:extLst>
              <a:ext uri="{FF2B5EF4-FFF2-40B4-BE49-F238E27FC236}">
                <a16:creationId xmlns:a16="http://schemas.microsoft.com/office/drawing/2014/main" id="{36E29AD7-75E3-4106-9F21-7969F9BBE174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2447925" cy="735945"/>
            <a:chOff x="400051" y="175469"/>
            <a:chExt cx="2448377" cy="736602"/>
          </a:xfrm>
        </p:grpSpPr>
        <p:sp>
          <p:nvSpPr>
            <p:cNvPr id="51" name="任意多边形 3">
              <a:extLst>
                <a:ext uri="{FF2B5EF4-FFF2-40B4-BE49-F238E27FC236}">
                  <a16:creationId xmlns:a16="http://schemas.microsoft.com/office/drawing/2014/main" id="{94E59402-892E-490B-9C85-D3457FE17546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2" name="组合 6">
              <a:extLst>
                <a:ext uri="{FF2B5EF4-FFF2-40B4-BE49-F238E27FC236}">
                  <a16:creationId xmlns:a16="http://schemas.microsoft.com/office/drawing/2014/main" id="{19FA6AB6-8656-4A15-BAAC-DFCA10E7D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1938695" cy="736602"/>
              <a:chOff x="1142869" y="2551080"/>
              <a:chExt cx="1938695" cy="73660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D08E8E3-C4E7-432D-9C2C-73FC0820E2B3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1938695" cy="5236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代码展示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C4DB029-971B-49EC-8A23-5A65C03C9774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400001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Perfect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4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61" name="等腰三角形 60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等腰三角形 61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57" name="等腰三角形 5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3" name="等腰三角形 42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9" name="任意多边形 3"/>
          <p:cNvSpPr/>
          <p:nvPr/>
        </p:nvSpPr>
        <p:spPr>
          <a:xfrm rot="16200000" flipH="1">
            <a:off x="6290015" y="3395013"/>
            <a:ext cx="2774271" cy="3982522"/>
          </a:xfrm>
          <a:custGeom>
            <a:avLst/>
            <a:gdLst>
              <a:gd name="connsiteX0" fmla="*/ 0 w 1021607"/>
              <a:gd name="connsiteY0" fmla="*/ 1219907 h 1219907"/>
              <a:gd name="connsiteX1" fmla="*/ 0 w 1021607"/>
              <a:gd name="connsiteY1" fmla="*/ 116036 h 1219907"/>
              <a:gd name="connsiteX2" fmla="*/ 381631 w 1021607"/>
              <a:gd name="connsiteY2" fmla="*/ 116036 h 1219907"/>
              <a:gd name="connsiteX3" fmla="*/ 510804 w 1021607"/>
              <a:gd name="connsiteY3" fmla="*/ 0 h 1219907"/>
              <a:gd name="connsiteX4" fmla="*/ 639977 w 1021607"/>
              <a:gd name="connsiteY4" fmla="*/ 116036 h 1219907"/>
              <a:gd name="connsiteX5" fmla="*/ 1021607 w 1021607"/>
              <a:gd name="connsiteY5" fmla="*/ 116036 h 1219907"/>
              <a:gd name="connsiteX6" fmla="*/ 1021607 w 1021607"/>
              <a:gd name="connsiteY6" fmla="*/ 1219907 h 12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607" h="1219907">
                <a:moveTo>
                  <a:pt x="0" y="1219907"/>
                </a:moveTo>
                <a:lnTo>
                  <a:pt x="0" y="116036"/>
                </a:lnTo>
                <a:lnTo>
                  <a:pt x="381631" y="116036"/>
                </a:lnTo>
                <a:lnTo>
                  <a:pt x="510804" y="0"/>
                </a:lnTo>
                <a:lnTo>
                  <a:pt x="639977" y="116036"/>
                </a:lnTo>
                <a:lnTo>
                  <a:pt x="1021607" y="116036"/>
                </a:lnTo>
                <a:lnTo>
                  <a:pt x="1021607" y="1219907"/>
                </a:lnTo>
                <a:close/>
              </a:path>
            </a:pathLst>
          </a:cu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KSO_Shape"/>
          <p:cNvSpPr>
            <a:spLocks/>
          </p:cNvSpPr>
          <p:nvPr/>
        </p:nvSpPr>
        <p:spPr bwMode="auto">
          <a:xfrm>
            <a:off x="7286624" y="4287834"/>
            <a:ext cx="1320800" cy="1306239"/>
          </a:xfrm>
          <a:custGeom>
            <a:avLst/>
            <a:gdLst>
              <a:gd name="T0" fmla="*/ 1456255 w 4409"/>
              <a:gd name="T1" fmla="*/ 872981 h 4408"/>
              <a:gd name="T2" fmla="*/ 1602959 w 4409"/>
              <a:gd name="T3" fmla="*/ 804266 h 4408"/>
              <a:gd name="T4" fmla="*/ 1713419 w 4409"/>
              <a:gd name="T5" fmla="*/ 710485 h 4408"/>
              <a:gd name="T6" fmla="*/ 1793674 w 4409"/>
              <a:gd name="T7" fmla="*/ 600715 h 4408"/>
              <a:gd name="T8" fmla="*/ 1847178 w 4409"/>
              <a:gd name="T9" fmla="*/ 482733 h 4408"/>
              <a:gd name="T10" fmla="*/ 1879971 w 4409"/>
              <a:gd name="T11" fmla="*/ 366047 h 4408"/>
              <a:gd name="T12" fmla="*/ 1901545 w 4409"/>
              <a:gd name="T13" fmla="*/ 180647 h 4408"/>
              <a:gd name="T14" fmla="*/ 1633594 w 4409"/>
              <a:gd name="T15" fmla="*/ 79087 h 4408"/>
              <a:gd name="T16" fmla="*/ 2589 w 4409"/>
              <a:gd name="T17" fmla="*/ 79087 h 4408"/>
              <a:gd name="T18" fmla="*/ 1726 w 4409"/>
              <a:gd name="T19" fmla="*/ 205280 h 4408"/>
              <a:gd name="T20" fmla="*/ 26320 w 4409"/>
              <a:gd name="T21" fmla="*/ 382902 h 4408"/>
              <a:gd name="T22" fmla="*/ 61271 w 4409"/>
              <a:gd name="T23" fmla="*/ 500451 h 4408"/>
              <a:gd name="T24" fmla="*/ 118658 w 4409"/>
              <a:gd name="T25" fmla="*/ 618001 h 4408"/>
              <a:gd name="T26" fmla="*/ 202797 w 4409"/>
              <a:gd name="T27" fmla="*/ 726476 h 4408"/>
              <a:gd name="T28" fmla="*/ 318434 w 4409"/>
              <a:gd name="T29" fmla="*/ 816799 h 4408"/>
              <a:gd name="T30" fmla="*/ 446585 w 4409"/>
              <a:gd name="T31" fmla="*/ 872981 h 4408"/>
              <a:gd name="T32" fmla="*/ 626513 w 4409"/>
              <a:gd name="T33" fmla="*/ 952068 h 4408"/>
              <a:gd name="T34" fmla="*/ 742151 w 4409"/>
              <a:gd name="T35" fmla="*/ 1047577 h 4408"/>
              <a:gd name="T36" fmla="*/ 872027 w 4409"/>
              <a:gd name="T37" fmla="*/ 1101598 h 4408"/>
              <a:gd name="T38" fmla="*/ 751212 w 4409"/>
              <a:gd name="T39" fmla="*/ 1683297 h 4408"/>
              <a:gd name="T40" fmla="*/ 603645 w 4409"/>
              <a:gd name="T41" fmla="*/ 1720032 h 4408"/>
              <a:gd name="T42" fmla="*/ 489302 w 4409"/>
              <a:gd name="T43" fmla="*/ 1773621 h 4408"/>
              <a:gd name="T44" fmla="*/ 417675 w 4409"/>
              <a:gd name="T45" fmla="*/ 1840607 h 4408"/>
              <a:gd name="T46" fmla="*/ 398690 w 4409"/>
              <a:gd name="T47" fmla="*/ 1883392 h 4408"/>
              <a:gd name="T48" fmla="*/ 1506307 w 4409"/>
              <a:gd name="T49" fmla="*/ 1899814 h 4408"/>
              <a:gd name="T50" fmla="*/ 1496814 w 4409"/>
              <a:gd name="T51" fmla="*/ 1861351 h 4408"/>
              <a:gd name="T52" fmla="*/ 1450214 w 4409"/>
              <a:gd name="T53" fmla="*/ 1800847 h 4408"/>
              <a:gd name="T54" fmla="*/ 1353130 w 4409"/>
              <a:gd name="T55" fmla="*/ 1741208 h 4408"/>
              <a:gd name="T56" fmla="*/ 1218076 w 4409"/>
              <a:gd name="T57" fmla="*/ 1696695 h 4408"/>
              <a:gd name="T58" fmla="*/ 1055839 w 4409"/>
              <a:gd name="T59" fmla="*/ 1671629 h 4408"/>
              <a:gd name="T60" fmla="*/ 1106754 w 4409"/>
              <a:gd name="T61" fmla="*/ 1076532 h 4408"/>
              <a:gd name="T62" fmla="*/ 1228000 w 4409"/>
              <a:gd name="T63" fmla="*/ 998310 h 4408"/>
              <a:gd name="T64" fmla="*/ 1506307 w 4409"/>
              <a:gd name="T65" fmla="*/ 158606 h 4408"/>
              <a:gd name="T66" fmla="*/ 1820858 w 4409"/>
              <a:gd name="T67" fmla="*/ 226889 h 4408"/>
              <a:gd name="T68" fmla="*/ 1797126 w 4409"/>
              <a:gd name="T69" fmla="*/ 377283 h 4408"/>
              <a:gd name="T70" fmla="*/ 1741896 w 4409"/>
              <a:gd name="T71" fmla="*/ 530271 h 4408"/>
              <a:gd name="T72" fmla="*/ 1694002 w 4409"/>
              <a:gd name="T73" fmla="*/ 610222 h 4408"/>
              <a:gd name="T74" fmla="*/ 1630574 w 4409"/>
              <a:gd name="T75" fmla="*/ 682395 h 4408"/>
              <a:gd name="T76" fmla="*/ 1549024 w 4409"/>
              <a:gd name="T77" fmla="*/ 744195 h 4408"/>
              <a:gd name="T78" fmla="*/ 1448488 w 4409"/>
              <a:gd name="T79" fmla="*/ 792165 h 4408"/>
              <a:gd name="T80" fmla="*/ 1419147 w 4409"/>
              <a:gd name="T81" fmla="*/ 734687 h 4408"/>
              <a:gd name="T82" fmla="*/ 1486890 w 4409"/>
              <a:gd name="T83" fmla="*/ 528542 h 4408"/>
              <a:gd name="T84" fmla="*/ 1505012 w 4409"/>
              <a:gd name="T85" fmla="*/ 388952 h 4408"/>
              <a:gd name="T86" fmla="*/ 454351 w 4409"/>
              <a:gd name="T87" fmla="*/ 792165 h 4408"/>
              <a:gd name="T88" fmla="*/ 353384 w 4409"/>
              <a:gd name="T89" fmla="*/ 744627 h 4408"/>
              <a:gd name="T90" fmla="*/ 271834 w 4409"/>
              <a:gd name="T91" fmla="*/ 682827 h 4408"/>
              <a:gd name="T92" fmla="*/ 208406 w 4409"/>
              <a:gd name="T93" fmla="*/ 610654 h 4408"/>
              <a:gd name="T94" fmla="*/ 160512 w 4409"/>
              <a:gd name="T95" fmla="*/ 531135 h 4408"/>
              <a:gd name="T96" fmla="*/ 105282 w 4409"/>
              <a:gd name="T97" fmla="*/ 377716 h 4408"/>
              <a:gd name="T98" fmla="*/ 81982 w 4409"/>
              <a:gd name="T99" fmla="*/ 226889 h 4408"/>
              <a:gd name="T100" fmla="*/ 396533 w 4409"/>
              <a:gd name="T101" fmla="*/ 341846 h 4408"/>
              <a:gd name="T102" fmla="*/ 401279 w 4409"/>
              <a:gd name="T103" fmla="*/ 435626 h 4408"/>
              <a:gd name="T104" fmla="*/ 439681 w 4409"/>
              <a:gd name="T105" fmla="*/ 618866 h 4408"/>
              <a:gd name="T106" fmla="*/ 525115 w 4409"/>
              <a:gd name="T107" fmla="*/ 814638 h 4408"/>
              <a:gd name="T108" fmla="*/ 853473 w 4409"/>
              <a:gd name="T109" fmla="*/ 400620 h 440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6599279" y="5783860"/>
            <a:ext cx="2695490" cy="107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主要</a:t>
            </a:r>
            <a:r>
              <a:rPr lang="en-US" altLang="zh-CN" b="1" dirty="0">
                <a:solidFill>
                  <a:schemeClr val="bg1"/>
                </a:solidFill>
              </a:rPr>
              <a:t>JS</a:t>
            </a:r>
            <a:r>
              <a:rPr lang="zh-CN" altLang="en-US" b="1" dirty="0">
                <a:solidFill>
                  <a:schemeClr val="bg1"/>
                </a:solidFill>
              </a:rPr>
              <a:t>代码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bg1"/>
                </a:solidFill>
              </a:rPr>
              <a:t>采用</a:t>
            </a:r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异步多联动下拉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5E68CF2-9A4A-491B-9BDE-CCA7D7199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94" y="86519"/>
            <a:ext cx="6733327" cy="360686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C3850EFF-D6FC-45DB-B25D-A88090610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119"/>
            <a:ext cx="4200802" cy="5272881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1A3AD1FE-142B-4973-B94C-EEFC3D47CDDB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  <p:grpSp>
        <p:nvGrpSpPr>
          <p:cNvPr id="76" name="组合 7">
            <a:extLst>
              <a:ext uri="{FF2B5EF4-FFF2-40B4-BE49-F238E27FC236}">
                <a16:creationId xmlns:a16="http://schemas.microsoft.com/office/drawing/2014/main" id="{26B35B9C-477F-4F50-96C5-CF49160C958E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2447925" cy="735945"/>
            <a:chOff x="400051" y="175469"/>
            <a:chExt cx="2448377" cy="736602"/>
          </a:xfrm>
        </p:grpSpPr>
        <p:sp>
          <p:nvSpPr>
            <p:cNvPr id="77" name="任意多边形 3">
              <a:extLst>
                <a:ext uri="{FF2B5EF4-FFF2-40B4-BE49-F238E27FC236}">
                  <a16:creationId xmlns:a16="http://schemas.microsoft.com/office/drawing/2014/main" id="{E28EB225-8C4C-4FD2-B5C6-262CF76831F9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8" name="组合 6">
              <a:extLst>
                <a:ext uri="{FF2B5EF4-FFF2-40B4-BE49-F238E27FC236}">
                  <a16:creationId xmlns:a16="http://schemas.microsoft.com/office/drawing/2014/main" id="{776C3F57-6D41-481A-98E3-6B3129575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1938695" cy="736602"/>
              <a:chOff x="1142869" y="2551080"/>
              <a:chExt cx="1938695" cy="736602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D57E277-3C46-4351-86B9-7D50010EA679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1938695" cy="5236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代码展示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16284EA-6DCE-4F0E-ADB5-DA3F0BB3C5EA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400001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Perfect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7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4473911" y="249874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rPr>
              <a:t>谢谢观看</a:t>
            </a:r>
            <a:endParaRPr lang="en-US" altLang="zh-CN" sz="6000" dirty="0">
              <a:solidFill>
                <a:schemeClr val="bg1"/>
              </a:solidFill>
              <a:latin typeface="AvantGarde Md BT" pitchFamily="34" charset="0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3778950" y="4114576"/>
            <a:ext cx="4540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 ECTSS project is the best in the world. The code is written very well and the interface is very nice. Welcome to see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FE76A-785C-45F6-A1A1-F7B88930D6CA}"/>
              </a:ext>
            </a:extLst>
          </p:cNvPr>
          <p:cNvSpPr/>
          <p:nvPr/>
        </p:nvSpPr>
        <p:spPr>
          <a:xfrm>
            <a:off x="3808141" y="3514411"/>
            <a:ext cx="4482259" cy="44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153     </a:t>
            </a:r>
            <a:r>
              <a:rPr lang="zh-CN" altLang="en-US" dirty="0">
                <a:solidFill>
                  <a:srgbClr val="3D8843"/>
                </a:solidFill>
                <a:latin typeface="微软雅黑" pitchFamily="34" charset="-122"/>
                <a:ea typeface="微软雅黑" pitchFamily="34" charset="-122"/>
              </a:rPr>
              <a:t>陈贺     陈建     王磊</a:t>
            </a:r>
          </a:p>
        </p:txBody>
      </p:sp>
    </p:spTree>
    <p:extLst>
      <p:ext uri="{BB962C8B-B14F-4D97-AF65-F5344CB8AC3E}">
        <p14:creationId xmlns:p14="http://schemas.microsoft.com/office/powerpoint/2010/main" val="10060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576640" y="2338239"/>
            <a:ext cx="748748" cy="748748"/>
          </a:xfrm>
          <a:prstGeom prst="ellipse">
            <a:avLst/>
          </a:prstGeom>
          <a:solidFill>
            <a:srgbClr val="9BD05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576640" y="3528174"/>
            <a:ext cx="748748" cy="748748"/>
          </a:xfrm>
          <a:prstGeom prst="ellipse">
            <a:avLst/>
          </a:prstGeom>
          <a:solidFill>
            <a:srgbClr val="9BD05D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76640" y="4765405"/>
            <a:ext cx="748748" cy="748748"/>
          </a:xfrm>
          <a:prstGeom prst="ellipse">
            <a:avLst/>
          </a:prstGeom>
          <a:solidFill>
            <a:srgbClr val="9BD05D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13846" y="4946948"/>
            <a:ext cx="1458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BD0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7" name="矩形 26"/>
          <p:cNvSpPr/>
          <p:nvPr/>
        </p:nvSpPr>
        <p:spPr>
          <a:xfrm>
            <a:off x="3188894" y="2487239"/>
            <a:ext cx="11079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11819" y="248723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小组成员介绍</a:t>
            </a:r>
          </a:p>
        </p:txBody>
      </p:sp>
      <p:sp>
        <p:nvSpPr>
          <p:cNvPr id="74" name="矩形 73"/>
          <p:cNvSpPr/>
          <p:nvPr/>
        </p:nvSpPr>
        <p:spPr>
          <a:xfrm>
            <a:off x="6871610" y="2109731"/>
            <a:ext cx="20336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n-US" altLang="zh-CN" sz="1600" dirty="0">
              <a:solidFill>
                <a:schemeClr val="bg1"/>
              </a:solidFill>
            </a:endParaRP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About Team Members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97251" y="36226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78" name="矩形 77"/>
          <p:cNvSpPr/>
          <p:nvPr/>
        </p:nvSpPr>
        <p:spPr>
          <a:xfrm>
            <a:off x="6871610" y="3967743"/>
            <a:ext cx="1911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Show User Interface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955959" y="47955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81" name="矩形 80"/>
          <p:cNvSpPr/>
          <p:nvPr/>
        </p:nvSpPr>
        <p:spPr>
          <a:xfrm>
            <a:off x="6937077" y="5177780"/>
            <a:ext cx="1755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Show Perfect Code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772351" y="248723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772351" y="3675355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72351" y="491076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0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2700000" flipH="1">
            <a:off x="5781675" y="2566784"/>
            <a:ext cx="628650" cy="62865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4227988" y="3564040"/>
            <a:ext cx="3918483" cy="1124593"/>
            <a:chOff x="3275485" y="1868032"/>
            <a:chExt cx="3919425" cy="1124635"/>
          </a:xfrm>
        </p:grpSpPr>
        <p:sp>
          <p:nvSpPr>
            <p:cNvPr id="8" name="文本框 38"/>
            <p:cNvSpPr txBox="1">
              <a:spLocks noChangeArrowheads="1"/>
            </p:cNvSpPr>
            <p:nvPr/>
          </p:nvSpPr>
          <p:spPr bwMode="auto">
            <a:xfrm>
              <a:off x="3275485" y="2161639"/>
              <a:ext cx="3919425" cy="83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小组成员介绍</a:t>
              </a:r>
            </a:p>
          </p:txBody>
        </p:sp>
        <p:sp>
          <p:nvSpPr>
            <p:cNvPr id="9" name="矩形 39"/>
            <p:cNvSpPr>
              <a:spLocks noChangeArrowheads="1"/>
            </p:cNvSpPr>
            <p:nvPr/>
          </p:nvSpPr>
          <p:spPr bwMode="auto">
            <a:xfrm>
              <a:off x="4049088" y="1868032"/>
              <a:ext cx="2189715" cy="36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Team Members</a:t>
              </a:r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flipH="1">
            <a:off x="5510213" y="4830866"/>
            <a:ext cx="1171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5376" y="4919721"/>
            <a:ext cx="52114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believe that our team is the best in the world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2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" name="组合 7"/>
          <p:cNvGrpSpPr>
            <a:grpSpLocks/>
          </p:cNvGrpSpPr>
          <p:nvPr/>
        </p:nvGrpSpPr>
        <p:grpSpPr bwMode="auto">
          <a:xfrm>
            <a:off x="400050" y="176213"/>
            <a:ext cx="3035877" cy="735945"/>
            <a:chOff x="400051" y="175469"/>
            <a:chExt cx="3036438" cy="736601"/>
          </a:xfrm>
        </p:grpSpPr>
        <p:sp>
          <p:nvSpPr>
            <p:cNvPr id="103" name="任意多边形 3"/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104" name="组合 6"/>
            <p:cNvGrpSpPr>
              <a:grpSpLocks/>
            </p:cNvGrpSpPr>
            <p:nvPr/>
          </p:nvGrpSpPr>
          <p:grpSpPr bwMode="auto">
            <a:xfrm>
              <a:off x="909733" y="175469"/>
              <a:ext cx="2526756" cy="736601"/>
              <a:chOff x="1142869" y="2551080"/>
              <a:chExt cx="2526756" cy="736601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1142869" y="2763995"/>
                <a:ext cx="2526756" cy="523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小组成员介绍</a:t>
                </a: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188914" y="2551080"/>
                <a:ext cx="1577968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Team Members</a:t>
                </a:r>
              </a:p>
            </p:txBody>
          </p:sp>
        </p:grpSp>
      </p:grpSp>
      <p:grpSp>
        <p:nvGrpSpPr>
          <p:cNvPr id="107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108" name="组合 107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121" name="组合 120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127" name="等腰三角形 12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8" name="等腰三角形 127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9" name="等腰三角形 128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0" name="等腰三角形 129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1" name="等腰三角形 130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2" name="等腰三角形 131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123" name="等腰三角形 122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4" name="等腰三角形 123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5" name="等腰三角形 124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6" name="等腰三角形 125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9" name="等腰三角形 108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5527757" y="1201738"/>
            <a:ext cx="1203704" cy="1203704"/>
          </a:xfrm>
          <a:prstGeom prst="ellipse">
            <a:avLst/>
          </a:prstGeom>
          <a:solidFill>
            <a:srgbClr val="3D88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532366" y="2804057"/>
            <a:ext cx="72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129609" y="2415921"/>
            <a:ext cx="0" cy="79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51843" y="2811921"/>
            <a:ext cx="0" cy="79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736349" y="2811921"/>
            <a:ext cx="0" cy="79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16"/>
          <p:cNvSpPr/>
          <p:nvPr/>
        </p:nvSpPr>
        <p:spPr>
          <a:xfrm>
            <a:off x="4651399" y="3492102"/>
            <a:ext cx="2944723" cy="1760272"/>
          </a:xfrm>
          <a:prstGeom prst="roundRect">
            <a:avLst>
              <a:gd name="adj" fmla="val 75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5770161" y="3089897"/>
            <a:ext cx="720000" cy="720000"/>
          </a:xfrm>
          <a:prstGeom prst="ellipse">
            <a:avLst/>
          </a:prstGeom>
          <a:solidFill>
            <a:srgbClr val="3D884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07923" y="3281459"/>
            <a:ext cx="443375" cy="336879"/>
            <a:chOff x="4268086" y="4221191"/>
            <a:chExt cx="509646" cy="387231"/>
          </a:xfrm>
          <a:solidFill>
            <a:schemeClr val="bg1"/>
          </a:solidFill>
          <a:effectLst/>
        </p:grpSpPr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5" name="圆角矩形 21"/>
          <p:cNvSpPr/>
          <p:nvPr/>
        </p:nvSpPr>
        <p:spPr>
          <a:xfrm>
            <a:off x="1081047" y="3492102"/>
            <a:ext cx="2944723" cy="1760272"/>
          </a:xfrm>
          <a:prstGeom prst="roundRect">
            <a:avLst>
              <a:gd name="adj" fmla="val 75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2191843" y="3089897"/>
            <a:ext cx="720000" cy="720000"/>
          </a:xfrm>
          <a:prstGeom prst="ellipse">
            <a:avLst/>
          </a:prstGeom>
          <a:solidFill>
            <a:srgbClr val="3D884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85400" y="3312028"/>
            <a:ext cx="332887" cy="318365"/>
            <a:chOff x="1004888" y="993775"/>
            <a:chExt cx="2438400" cy="2332038"/>
          </a:xfrm>
          <a:solidFill>
            <a:schemeClr val="bg1"/>
          </a:solidFill>
          <a:effectLst/>
        </p:grpSpPr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任意多边形 2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0" name="圆角矩形 27"/>
          <p:cNvSpPr/>
          <p:nvPr/>
        </p:nvSpPr>
        <p:spPr>
          <a:xfrm>
            <a:off x="8221751" y="3492102"/>
            <a:ext cx="2944723" cy="1760272"/>
          </a:xfrm>
          <a:prstGeom prst="roundRect">
            <a:avLst>
              <a:gd name="adj" fmla="val 75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9347375" y="3089897"/>
            <a:ext cx="720000" cy="720000"/>
          </a:xfrm>
          <a:prstGeom prst="ellipse">
            <a:avLst/>
          </a:prstGeom>
          <a:solidFill>
            <a:srgbClr val="3D884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Freeform 223"/>
          <p:cNvSpPr>
            <a:spLocks noChangeAspect="1"/>
          </p:cNvSpPr>
          <p:nvPr/>
        </p:nvSpPr>
        <p:spPr bwMode="auto">
          <a:xfrm>
            <a:off x="9540439" y="3300952"/>
            <a:ext cx="367305" cy="297892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22951" y="16044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小组成员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1159670" y="4110082"/>
            <a:ext cx="2695490" cy="92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陈贺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软件</a:t>
            </a:r>
            <a:r>
              <a:rPr lang="en-US" altLang="zh-CN" sz="2000" dirty="0">
                <a:solidFill>
                  <a:schemeClr val="bg1"/>
                </a:solidFill>
              </a:rPr>
              <a:t>153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4758361" y="4110082"/>
            <a:ext cx="2695490" cy="92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陈建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rgbClr val="F8F8F8"/>
                </a:solidFill>
              </a:rPr>
              <a:t>软件</a:t>
            </a:r>
            <a:r>
              <a:rPr lang="en-US" altLang="zh-CN" sz="2000" dirty="0">
                <a:solidFill>
                  <a:srgbClr val="F8F8F8"/>
                </a:solidFill>
              </a:rPr>
              <a:t>153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8376346" y="4110082"/>
            <a:ext cx="2695490" cy="116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王磊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软件</a:t>
            </a:r>
            <a:r>
              <a:rPr lang="en-US" altLang="zh-CN" sz="2000" dirty="0">
                <a:solidFill>
                  <a:schemeClr val="bg1"/>
                </a:solidFill>
              </a:rPr>
              <a:t>153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6444858-650A-4C48-8018-44C6E4FC6AA6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</p:spTree>
    <p:extLst>
      <p:ext uri="{BB962C8B-B14F-4D97-AF65-F5344CB8AC3E}">
        <p14:creationId xmlns:p14="http://schemas.microsoft.com/office/powerpoint/2010/main" val="33814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9" name="组合 8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28" name="等腰三角形 27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等腰三角形 30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等腰三角形 32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24" name="等腰三角形 23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" name="等腰三角形 9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Shape 1301"/>
          <p:cNvSpPr>
            <a:spLocks noChangeArrowheads="1"/>
          </p:cNvSpPr>
          <p:nvPr/>
        </p:nvSpPr>
        <p:spPr bwMode="auto">
          <a:xfrm>
            <a:off x="4536354" y="2549768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en-US" altLang="zh-CN" sz="2400" dirty="0">
                <a:cs typeface="+mn-ea"/>
                <a:sym typeface="+mn-lt"/>
              </a:rPr>
              <a:t>Six Steps</a:t>
            </a:r>
          </a:p>
          <a:p>
            <a:pPr algn="ctr" eaLnBrk="1" hangingPunct="1"/>
            <a:r>
              <a:rPr lang="en-US" altLang="zh-CN" sz="2400" dirty="0">
                <a:cs typeface="+mn-ea"/>
                <a:sym typeface="+mn-lt"/>
              </a:rPr>
              <a:t>Process</a:t>
            </a:r>
            <a:endParaRPr lang="zh-CN" altLang="zh-CN" sz="2400" dirty="0">
              <a:cs typeface="+mn-ea"/>
              <a:sym typeface="+mn-lt"/>
            </a:endParaRPr>
          </a:p>
        </p:txBody>
      </p:sp>
      <p:sp>
        <p:nvSpPr>
          <p:cNvPr id="36" name="Shape 1302"/>
          <p:cNvSpPr>
            <a:spLocks/>
          </p:cNvSpPr>
          <p:nvPr/>
        </p:nvSpPr>
        <p:spPr bwMode="auto">
          <a:xfrm>
            <a:off x="6060354" y="145026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4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6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88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0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grpSp>
        <p:nvGrpSpPr>
          <p:cNvPr id="37" name="Group 1311"/>
          <p:cNvGrpSpPr>
            <a:grpSpLocks/>
          </p:cNvGrpSpPr>
          <p:nvPr/>
        </p:nvGrpSpPr>
        <p:grpSpPr bwMode="auto">
          <a:xfrm>
            <a:off x="3741018" y="1651878"/>
            <a:ext cx="3686175" cy="3860800"/>
            <a:chOff x="0" y="0"/>
            <a:chExt cx="6699936" cy="7019889"/>
          </a:xfrm>
        </p:grpSpPr>
        <p:sp>
          <p:nvSpPr>
            <p:cNvPr id="38" name="Shape 1305"/>
            <p:cNvSpPr/>
            <p:nvPr/>
          </p:nvSpPr>
          <p:spPr>
            <a:xfrm>
              <a:off x="2746916" y="0"/>
              <a:ext cx="1220530" cy="5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Shape 1306"/>
            <p:cNvSpPr/>
            <p:nvPr/>
          </p:nvSpPr>
          <p:spPr>
            <a:xfrm rot="7172730">
              <a:off x="5764839" y="5207197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Shape 1307"/>
            <p:cNvSpPr/>
            <p:nvPr/>
          </p:nvSpPr>
          <p:spPr>
            <a:xfrm rot="3600000">
              <a:off x="5759068" y="1749209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Shape 1308"/>
            <p:cNvSpPr/>
            <p:nvPr/>
          </p:nvSpPr>
          <p:spPr>
            <a:xfrm rot="10800000">
              <a:off x="2729604" y="6965045"/>
              <a:ext cx="1223416" cy="5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Shape 1309"/>
            <p:cNvSpPr/>
            <p:nvPr/>
          </p:nvSpPr>
          <p:spPr>
            <a:xfrm rot="18000000">
              <a:off x="-274337" y="1734776"/>
              <a:ext cx="1223862" cy="5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Shape 1310"/>
            <p:cNvSpPr/>
            <p:nvPr/>
          </p:nvSpPr>
          <p:spPr>
            <a:xfrm rot="14400000">
              <a:off x="-280109" y="5215856"/>
              <a:ext cx="1220977" cy="5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Shape 1312"/>
          <p:cNvSpPr>
            <a:spLocks/>
          </p:cNvSpPr>
          <p:nvPr/>
        </p:nvSpPr>
        <p:spPr bwMode="auto">
          <a:xfrm>
            <a:off x="7016029" y="3094916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45" name="Shape 1315"/>
          <p:cNvSpPr>
            <a:spLocks/>
          </p:cNvSpPr>
          <p:nvPr/>
        </p:nvSpPr>
        <p:spPr bwMode="auto">
          <a:xfrm>
            <a:off x="3201267" y="3094916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</a:p>
        </p:txBody>
      </p:sp>
      <p:sp>
        <p:nvSpPr>
          <p:cNvPr id="46" name="Shape 1318"/>
          <p:cNvSpPr>
            <a:spLocks/>
          </p:cNvSpPr>
          <p:nvPr/>
        </p:nvSpPr>
        <p:spPr bwMode="auto">
          <a:xfrm>
            <a:off x="4153767" y="145026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4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6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88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0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1321"/>
          <p:cNvSpPr>
            <a:spLocks/>
          </p:cNvSpPr>
          <p:nvPr/>
        </p:nvSpPr>
        <p:spPr bwMode="auto">
          <a:xfrm>
            <a:off x="4153767" y="474750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48" name="Shape 1324"/>
          <p:cNvSpPr>
            <a:spLocks/>
          </p:cNvSpPr>
          <p:nvPr/>
        </p:nvSpPr>
        <p:spPr bwMode="auto">
          <a:xfrm>
            <a:off x="6061942" y="474750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D8843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947053" y="1418504"/>
            <a:ext cx="3070190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陈贺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可行性分析和项目开发计划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89463" y="3245883"/>
            <a:ext cx="2695490" cy="6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陈建，陈贺，王磊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确定并完善最终项目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7267844" y="5035487"/>
            <a:ext cx="3303173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陈贺，王磊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软件测试，分析有无漏洞，找出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Bug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1331576" y="5035487"/>
            <a:ext cx="2695490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陈建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修复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Bug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8155489" y="3245882"/>
            <a:ext cx="3364999" cy="10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陈建，陈贺，王磊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做出原型并编码，逐一实现各个功能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7241089" y="1494117"/>
            <a:ext cx="2695490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王磊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需求分析与市场调研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组合 7">
            <a:extLst>
              <a:ext uri="{FF2B5EF4-FFF2-40B4-BE49-F238E27FC236}">
                <a16:creationId xmlns:a16="http://schemas.microsoft.com/office/drawing/2014/main" id="{F7763758-36F5-486B-A3B1-3DFFC70217EB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3035877" cy="735945"/>
            <a:chOff x="400051" y="175469"/>
            <a:chExt cx="3036438" cy="736601"/>
          </a:xfrm>
        </p:grpSpPr>
        <p:sp>
          <p:nvSpPr>
            <p:cNvPr id="56" name="任意多边形 3">
              <a:extLst>
                <a:ext uri="{FF2B5EF4-FFF2-40B4-BE49-F238E27FC236}">
                  <a16:creationId xmlns:a16="http://schemas.microsoft.com/office/drawing/2014/main" id="{FB2FA66A-062E-4B6A-9524-D68CE78D997E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57" name="组合 6">
              <a:extLst>
                <a:ext uri="{FF2B5EF4-FFF2-40B4-BE49-F238E27FC236}">
                  <a16:creationId xmlns:a16="http://schemas.microsoft.com/office/drawing/2014/main" id="{981AD22B-4696-484F-8D09-BE5E8F44C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2526756" cy="736601"/>
              <a:chOff x="1142869" y="2551080"/>
              <a:chExt cx="2526756" cy="736601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7336A92-F26A-4A12-8610-8C2D7DC282F3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2526756" cy="523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小组成员介绍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43D4F8A-B1EF-45FE-8C2C-C852CEABC1B6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577968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Team Members</a:t>
                </a:r>
              </a:p>
            </p:txBody>
          </p:sp>
        </p:grp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4B6D096C-C9C8-46D0-812D-CD1F4A94E992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</p:spTree>
    <p:extLst>
      <p:ext uri="{BB962C8B-B14F-4D97-AF65-F5344CB8AC3E}">
        <p14:creationId xmlns:p14="http://schemas.microsoft.com/office/powerpoint/2010/main" val="42422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9" name="组合 8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28" name="等腰三角形 27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等腰三角形 30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等腰三角形 32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24" name="等腰三角形 23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" name="等腰三角形 9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85376" y="2050690"/>
            <a:ext cx="2045591" cy="2045060"/>
            <a:chOff x="163513" y="1171575"/>
            <a:chExt cx="2795588" cy="2794000"/>
          </a:xfrm>
        </p:grpSpPr>
        <p:sp>
          <p:nvSpPr>
            <p:cNvPr id="36" name="Freeform 3735"/>
            <p:cNvSpPr>
              <a:spLocks/>
            </p:cNvSpPr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37"/>
            <p:cNvSpPr>
              <a:spLocks/>
            </p:cNvSpPr>
            <p:nvPr/>
          </p:nvSpPr>
          <p:spPr bwMode="auto">
            <a:xfrm>
              <a:off x="608013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41" name="Freeform 3739"/>
              <p:cNvSpPr>
                <a:spLocks/>
              </p:cNvSpPr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740"/>
              <p:cNvSpPr>
                <a:spLocks/>
              </p:cNvSpPr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741"/>
              <p:cNvSpPr>
                <a:spLocks/>
              </p:cNvSpPr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742"/>
              <p:cNvSpPr>
                <a:spLocks/>
              </p:cNvSpPr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743"/>
              <p:cNvSpPr>
                <a:spLocks/>
              </p:cNvSpPr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744"/>
              <p:cNvSpPr>
                <a:spLocks/>
              </p:cNvSpPr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745"/>
              <p:cNvSpPr>
                <a:spLocks/>
              </p:cNvSpPr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746"/>
              <p:cNvSpPr>
                <a:spLocks/>
              </p:cNvSpPr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747"/>
              <p:cNvSpPr>
                <a:spLocks/>
              </p:cNvSpPr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748"/>
              <p:cNvSpPr>
                <a:spLocks/>
              </p:cNvSpPr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749"/>
              <p:cNvSpPr>
                <a:spLocks/>
              </p:cNvSpPr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750"/>
              <p:cNvSpPr>
                <a:spLocks/>
              </p:cNvSpPr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752"/>
              <p:cNvSpPr>
                <a:spLocks/>
              </p:cNvSpPr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753"/>
              <p:cNvSpPr>
                <a:spLocks/>
              </p:cNvSpPr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754"/>
              <p:cNvSpPr>
                <a:spLocks/>
              </p:cNvSpPr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755"/>
              <p:cNvSpPr>
                <a:spLocks/>
              </p:cNvSpPr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756"/>
              <p:cNvSpPr>
                <a:spLocks/>
              </p:cNvSpPr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757"/>
              <p:cNvSpPr>
                <a:spLocks/>
              </p:cNvSpPr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758"/>
              <p:cNvSpPr>
                <a:spLocks/>
              </p:cNvSpPr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759"/>
              <p:cNvSpPr>
                <a:spLocks/>
              </p:cNvSpPr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60"/>
              <p:cNvSpPr>
                <a:spLocks/>
              </p:cNvSpPr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761"/>
              <p:cNvSpPr>
                <a:spLocks/>
              </p:cNvSpPr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762"/>
              <p:cNvSpPr>
                <a:spLocks/>
              </p:cNvSpPr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763"/>
              <p:cNvSpPr>
                <a:spLocks/>
              </p:cNvSpPr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699056" y="2050690"/>
            <a:ext cx="2045591" cy="2045060"/>
            <a:chOff x="3786188" y="1171575"/>
            <a:chExt cx="2795588" cy="2794000"/>
          </a:xfrm>
        </p:grpSpPr>
        <p:sp>
          <p:nvSpPr>
            <p:cNvPr id="67" name="Freeform 3764"/>
            <p:cNvSpPr>
              <a:spLocks/>
            </p:cNvSpPr>
            <p:nvPr/>
          </p:nvSpPr>
          <p:spPr bwMode="auto">
            <a:xfrm>
              <a:off x="3786188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3765"/>
            <p:cNvSpPr>
              <a:spLocks noChangeArrowheads="1"/>
            </p:cNvSpPr>
            <p:nvPr/>
          </p:nvSpPr>
          <p:spPr bwMode="auto">
            <a:xfrm>
              <a:off x="4097338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766"/>
            <p:cNvSpPr>
              <a:spLocks/>
            </p:cNvSpPr>
            <p:nvPr/>
          </p:nvSpPr>
          <p:spPr bwMode="auto">
            <a:xfrm>
              <a:off x="4230688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3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5 w 600"/>
                <a:gd name="T37" fmla="*/ 479 h 561"/>
                <a:gd name="T38" fmla="*/ 371 w 600"/>
                <a:gd name="T39" fmla="*/ 484 h 561"/>
                <a:gd name="T40" fmla="*/ 321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6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3 w 600"/>
                <a:gd name="T57" fmla="*/ 267 h 561"/>
                <a:gd name="T58" fmla="*/ 112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7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2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9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4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6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3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3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767"/>
            <p:cNvSpPr>
              <a:spLocks noEditPoints="1"/>
            </p:cNvSpPr>
            <p:nvPr/>
          </p:nvSpPr>
          <p:spPr bwMode="auto">
            <a:xfrm>
              <a:off x="4284663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713288" y="2070100"/>
              <a:ext cx="939800" cy="647700"/>
              <a:chOff x="4713288" y="2070100"/>
              <a:chExt cx="939800" cy="647700"/>
            </a:xfrm>
          </p:grpSpPr>
          <p:sp>
            <p:nvSpPr>
              <p:cNvPr id="72" name="Freeform 3768"/>
              <p:cNvSpPr>
                <a:spLocks/>
              </p:cNvSpPr>
              <p:nvPr/>
            </p:nvSpPr>
            <p:spPr bwMode="auto">
              <a:xfrm>
                <a:off x="5456238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769"/>
              <p:cNvSpPr>
                <a:spLocks/>
              </p:cNvSpPr>
              <p:nvPr/>
            </p:nvSpPr>
            <p:spPr bwMode="auto">
              <a:xfrm>
                <a:off x="5446713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9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0" y="23"/>
                      <a:pt x="16" y="16"/>
                      <a:pt x="9" y="9"/>
                    </a:cubicBezTo>
                    <a:cubicBezTo>
                      <a:pt x="9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770"/>
              <p:cNvSpPr>
                <a:spLocks/>
              </p:cNvSpPr>
              <p:nvPr/>
            </p:nvSpPr>
            <p:spPr bwMode="auto">
              <a:xfrm>
                <a:off x="5424488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771"/>
              <p:cNvSpPr>
                <a:spLocks/>
              </p:cNvSpPr>
              <p:nvPr/>
            </p:nvSpPr>
            <p:spPr bwMode="auto">
              <a:xfrm>
                <a:off x="5376863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1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772"/>
              <p:cNvSpPr>
                <a:spLocks/>
              </p:cNvSpPr>
              <p:nvPr/>
            </p:nvSpPr>
            <p:spPr bwMode="auto">
              <a:xfrm>
                <a:off x="5307013" y="2387600"/>
                <a:ext cx="120650" cy="111125"/>
              </a:xfrm>
              <a:custGeom>
                <a:avLst/>
                <a:gdLst>
                  <a:gd name="T0" fmla="*/ 20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6 w 38"/>
                  <a:gd name="T7" fmla="*/ 0 h 35"/>
                  <a:gd name="T8" fmla="*/ 20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20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6" y="0"/>
                    </a:cubicBezTo>
                    <a:cubicBezTo>
                      <a:pt x="16" y="0"/>
                      <a:pt x="0" y="21"/>
                      <a:pt x="2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773"/>
              <p:cNvSpPr>
                <a:spLocks/>
              </p:cNvSpPr>
              <p:nvPr/>
            </p:nvSpPr>
            <p:spPr bwMode="auto">
              <a:xfrm>
                <a:off x="5221288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774"/>
              <p:cNvSpPr>
                <a:spLocks/>
              </p:cNvSpPr>
              <p:nvPr/>
            </p:nvSpPr>
            <p:spPr bwMode="auto">
              <a:xfrm>
                <a:off x="5303838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775"/>
              <p:cNvSpPr>
                <a:spLocks/>
              </p:cNvSpPr>
              <p:nvPr/>
            </p:nvSpPr>
            <p:spPr bwMode="auto">
              <a:xfrm>
                <a:off x="5408613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2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776"/>
              <p:cNvSpPr>
                <a:spLocks/>
              </p:cNvSpPr>
              <p:nvPr/>
            </p:nvSpPr>
            <p:spPr bwMode="auto">
              <a:xfrm>
                <a:off x="5487988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777"/>
              <p:cNvSpPr>
                <a:spLocks/>
              </p:cNvSpPr>
              <p:nvPr/>
            </p:nvSpPr>
            <p:spPr bwMode="auto">
              <a:xfrm>
                <a:off x="5541963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778"/>
              <p:cNvSpPr>
                <a:spLocks/>
              </p:cNvSpPr>
              <p:nvPr/>
            </p:nvSpPr>
            <p:spPr bwMode="auto">
              <a:xfrm>
                <a:off x="5561013" y="2181225"/>
                <a:ext cx="92075" cy="88900"/>
              </a:xfrm>
              <a:custGeom>
                <a:avLst/>
                <a:gdLst>
                  <a:gd name="T0" fmla="*/ 3 w 29"/>
                  <a:gd name="T1" fmla="*/ 27 h 28"/>
                  <a:gd name="T2" fmla="*/ 18 w 29"/>
                  <a:gd name="T3" fmla="*/ 9 h 28"/>
                  <a:gd name="T4" fmla="*/ 4 w 29"/>
                  <a:gd name="T5" fmla="*/ 28 h 28"/>
                  <a:gd name="T6" fmla="*/ 25 w 29"/>
                  <a:gd name="T7" fmla="*/ 0 h 28"/>
                  <a:gd name="T8" fmla="*/ 3 w 29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29" y="27"/>
                      <a:pt x="25" y="0"/>
                    </a:cubicBezTo>
                    <a:cubicBezTo>
                      <a:pt x="25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779"/>
              <p:cNvSpPr>
                <a:spLocks/>
              </p:cNvSpPr>
              <p:nvPr/>
            </p:nvSpPr>
            <p:spPr bwMode="auto">
              <a:xfrm>
                <a:off x="5541963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6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6" y="0"/>
                    </a:cubicBezTo>
                    <a:cubicBezTo>
                      <a:pt x="26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780"/>
              <p:cNvSpPr>
                <a:spLocks noEditPoints="1"/>
              </p:cNvSpPr>
              <p:nvPr/>
            </p:nvSpPr>
            <p:spPr bwMode="auto">
              <a:xfrm>
                <a:off x="4805363" y="2136775"/>
                <a:ext cx="755650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6 w 238"/>
                  <a:gd name="T35" fmla="*/ 142 h 183"/>
                  <a:gd name="T36" fmla="*/ 87 w 238"/>
                  <a:gd name="T37" fmla="*/ 151 h 183"/>
                  <a:gd name="T38" fmla="*/ 95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20 w 238"/>
                  <a:gd name="T63" fmla="*/ 137 h 183"/>
                  <a:gd name="T64" fmla="*/ 120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4 w 238"/>
                  <a:gd name="T79" fmla="*/ 171 h 183"/>
                  <a:gd name="T80" fmla="*/ 124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5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3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5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4 w 238"/>
                  <a:gd name="T113" fmla="*/ 136 h 183"/>
                  <a:gd name="T114" fmla="*/ 124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3" y="0"/>
                      <a:pt x="3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1" y="155"/>
                      <a:pt x="95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3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781"/>
              <p:cNvSpPr>
                <a:spLocks/>
              </p:cNvSpPr>
              <p:nvPr/>
            </p:nvSpPr>
            <p:spPr bwMode="auto">
              <a:xfrm>
                <a:off x="4818063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782"/>
              <p:cNvSpPr>
                <a:spLocks/>
              </p:cNvSpPr>
              <p:nvPr/>
            </p:nvSpPr>
            <p:spPr bwMode="auto">
              <a:xfrm>
                <a:off x="4827588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783"/>
              <p:cNvSpPr>
                <a:spLocks/>
              </p:cNvSpPr>
              <p:nvPr/>
            </p:nvSpPr>
            <p:spPr bwMode="auto">
              <a:xfrm>
                <a:off x="4849813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784"/>
              <p:cNvSpPr>
                <a:spLocks/>
              </p:cNvSpPr>
              <p:nvPr/>
            </p:nvSpPr>
            <p:spPr bwMode="auto">
              <a:xfrm>
                <a:off x="4881563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785"/>
              <p:cNvSpPr>
                <a:spLocks/>
              </p:cNvSpPr>
              <p:nvPr/>
            </p:nvSpPr>
            <p:spPr bwMode="auto">
              <a:xfrm>
                <a:off x="4941888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786"/>
              <p:cNvSpPr>
                <a:spLocks/>
              </p:cNvSpPr>
              <p:nvPr/>
            </p:nvSpPr>
            <p:spPr bwMode="auto">
              <a:xfrm>
                <a:off x="5027613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787"/>
              <p:cNvSpPr>
                <a:spLocks/>
              </p:cNvSpPr>
              <p:nvPr/>
            </p:nvSpPr>
            <p:spPr bwMode="auto">
              <a:xfrm>
                <a:off x="4951413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788"/>
              <p:cNvSpPr>
                <a:spLocks/>
              </p:cNvSpPr>
              <p:nvPr/>
            </p:nvSpPr>
            <p:spPr bwMode="auto">
              <a:xfrm>
                <a:off x="4846638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789"/>
              <p:cNvSpPr>
                <a:spLocks/>
              </p:cNvSpPr>
              <p:nvPr/>
            </p:nvSpPr>
            <p:spPr bwMode="auto">
              <a:xfrm>
                <a:off x="4779963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1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1" y="13"/>
                      <a:pt x="11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90"/>
              <p:cNvSpPr>
                <a:spLocks/>
              </p:cNvSpPr>
              <p:nvPr/>
            </p:nvSpPr>
            <p:spPr bwMode="auto">
              <a:xfrm>
                <a:off x="4735513" y="2286000"/>
                <a:ext cx="92075" cy="95250"/>
              </a:xfrm>
              <a:custGeom>
                <a:avLst/>
                <a:gdLst>
                  <a:gd name="T0" fmla="*/ 28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8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791"/>
              <p:cNvSpPr>
                <a:spLocks/>
              </p:cNvSpPr>
              <p:nvPr/>
            </p:nvSpPr>
            <p:spPr bwMode="auto">
              <a:xfrm>
                <a:off x="4713288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792"/>
              <p:cNvSpPr>
                <a:spLocks/>
              </p:cNvSpPr>
              <p:nvPr/>
            </p:nvSpPr>
            <p:spPr bwMode="auto">
              <a:xfrm>
                <a:off x="4719638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8244736" y="2050690"/>
            <a:ext cx="2045591" cy="2045060"/>
            <a:chOff x="7407276" y="1171575"/>
            <a:chExt cx="2795588" cy="2794000"/>
          </a:xfrm>
        </p:grpSpPr>
        <p:sp>
          <p:nvSpPr>
            <p:cNvPr id="98" name="Freeform 3793"/>
            <p:cNvSpPr>
              <a:spLocks/>
            </p:cNvSpPr>
            <p:nvPr/>
          </p:nvSpPr>
          <p:spPr bwMode="auto">
            <a:xfrm>
              <a:off x="7407276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2 w 880"/>
                <a:gd name="T33" fmla="*/ 61 h 880"/>
                <a:gd name="T34" fmla="*/ 207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7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1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2 w 880"/>
                <a:gd name="T93" fmla="*/ 574 h 880"/>
                <a:gd name="T94" fmla="*/ 856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6" y="355"/>
                    <a:pt x="856" y="355"/>
                    <a:pt x="856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2" y="305"/>
                    <a:pt x="842" y="305"/>
                    <a:pt x="842" y="305"/>
                  </a:cubicBezTo>
                  <a:cubicBezTo>
                    <a:pt x="822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60" y="137"/>
                    <a:pt x="743" y="121"/>
                    <a:pt x="721" y="123"/>
                  </a:cubicBezTo>
                  <a:cubicBezTo>
                    <a:pt x="721" y="123"/>
                    <a:pt x="721" y="123"/>
                    <a:pt x="721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7" y="59"/>
                    <a:pt x="272" y="69"/>
                    <a:pt x="252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7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7" y="206"/>
                    <a:pt x="87" y="206"/>
                    <a:pt x="87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7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2" y="819"/>
                    <a:pt x="252" y="819"/>
                    <a:pt x="252" y="819"/>
                  </a:cubicBezTo>
                  <a:cubicBezTo>
                    <a:pt x="272" y="811"/>
                    <a:pt x="297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1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60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2" y="584"/>
                    <a:pt x="842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6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3794"/>
            <p:cNvSpPr>
              <a:spLocks noChangeArrowheads="1"/>
            </p:cNvSpPr>
            <p:nvPr/>
          </p:nvSpPr>
          <p:spPr bwMode="auto">
            <a:xfrm>
              <a:off x="7718426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795"/>
            <p:cNvSpPr>
              <a:spLocks/>
            </p:cNvSpPr>
            <p:nvPr/>
          </p:nvSpPr>
          <p:spPr bwMode="auto">
            <a:xfrm>
              <a:off x="7851776" y="1711325"/>
              <a:ext cx="1909763" cy="1781175"/>
            </a:xfrm>
            <a:custGeom>
              <a:avLst/>
              <a:gdLst>
                <a:gd name="T0" fmla="*/ 580 w 601"/>
                <a:gd name="T1" fmla="*/ 303 h 561"/>
                <a:gd name="T2" fmla="*/ 535 w 601"/>
                <a:gd name="T3" fmla="*/ 267 h 561"/>
                <a:gd name="T4" fmla="*/ 545 w 601"/>
                <a:gd name="T5" fmla="*/ 206 h 561"/>
                <a:gd name="T6" fmla="*/ 554 w 601"/>
                <a:gd name="T7" fmla="*/ 105 h 561"/>
                <a:gd name="T8" fmla="*/ 524 w 601"/>
                <a:gd name="T9" fmla="*/ 94 h 561"/>
                <a:gd name="T10" fmla="*/ 456 w 601"/>
                <a:gd name="T11" fmla="*/ 91 h 561"/>
                <a:gd name="T12" fmla="*/ 445 w 601"/>
                <a:gd name="T13" fmla="*/ 82 h 561"/>
                <a:gd name="T14" fmla="*/ 370 w 601"/>
                <a:gd name="T15" fmla="*/ 58 h 561"/>
                <a:gd name="T16" fmla="*/ 375 w 601"/>
                <a:gd name="T17" fmla="*/ 118 h 561"/>
                <a:gd name="T18" fmla="*/ 447 w 601"/>
                <a:gd name="T19" fmla="*/ 120 h 561"/>
                <a:gd name="T20" fmla="*/ 513 w 601"/>
                <a:gd name="T21" fmla="*/ 183 h 561"/>
                <a:gd name="T22" fmla="*/ 517 w 601"/>
                <a:gd name="T23" fmla="*/ 195 h 561"/>
                <a:gd name="T24" fmla="*/ 489 w 601"/>
                <a:gd name="T25" fmla="*/ 246 h 561"/>
                <a:gd name="T26" fmla="*/ 508 w 601"/>
                <a:gd name="T27" fmla="*/ 267 h 561"/>
                <a:gd name="T28" fmla="*/ 510 w 601"/>
                <a:gd name="T29" fmla="*/ 358 h 561"/>
                <a:gd name="T30" fmla="*/ 504 w 601"/>
                <a:gd name="T31" fmla="*/ 370 h 561"/>
                <a:gd name="T32" fmla="*/ 448 w 601"/>
                <a:gd name="T33" fmla="*/ 386 h 561"/>
                <a:gd name="T34" fmla="*/ 447 w 601"/>
                <a:gd name="T35" fmla="*/ 414 h 561"/>
                <a:gd name="T36" fmla="*/ 385 w 601"/>
                <a:gd name="T37" fmla="*/ 479 h 561"/>
                <a:gd name="T38" fmla="*/ 371 w 601"/>
                <a:gd name="T39" fmla="*/ 484 h 561"/>
                <a:gd name="T40" fmla="*/ 321 w 601"/>
                <a:gd name="T41" fmla="*/ 456 h 561"/>
                <a:gd name="T42" fmla="*/ 280 w 601"/>
                <a:gd name="T43" fmla="*/ 456 h 561"/>
                <a:gd name="T44" fmla="*/ 229 w 601"/>
                <a:gd name="T45" fmla="*/ 484 h 561"/>
                <a:gd name="T46" fmla="*/ 216 w 601"/>
                <a:gd name="T47" fmla="*/ 479 h 561"/>
                <a:gd name="T48" fmla="*/ 153 w 601"/>
                <a:gd name="T49" fmla="*/ 414 h 561"/>
                <a:gd name="T50" fmla="*/ 152 w 601"/>
                <a:gd name="T51" fmla="*/ 386 h 561"/>
                <a:gd name="T52" fmla="*/ 96 w 601"/>
                <a:gd name="T53" fmla="*/ 370 h 561"/>
                <a:gd name="T54" fmla="*/ 90 w 601"/>
                <a:gd name="T55" fmla="*/ 357 h 561"/>
                <a:gd name="T56" fmla="*/ 93 w 601"/>
                <a:gd name="T57" fmla="*/ 267 h 561"/>
                <a:gd name="T58" fmla="*/ 112 w 601"/>
                <a:gd name="T59" fmla="*/ 246 h 561"/>
                <a:gd name="T60" fmla="*/ 83 w 601"/>
                <a:gd name="T61" fmla="*/ 196 h 561"/>
                <a:gd name="T62" fmla="*/ 88 w 601"/>
                <a:gd name="T63" fmla="*/ 182 h 561"/>
                <a:gd name="T64" fmla="*/ 154 w 601"/>
                <a:gd name="T65" fmla="*/ 120 h 561"/>
                <a:gd name="T66" fmla="*/ 226 w 601"/>
                <a:gd name="T67" fmla="*/ 118 h 561"/>
                <a:gd name="T68" fmla="*/ 230 w 601"/>
                <a:gd name="T69" fmla="*/ 58 h 561"/>
                <a:gd name="T70" fmla="*/ 155 w 601"/>
                <a:gd name="T71" fmla="*/ 82 h 561"/>
                <a:gd name="T72" fmla="*/ 144 w 601"/>
                <a:gd name="T73" fmla="*/ 92 h 561"/>
                <a:gd name="T74" fmla="*/ 77 w 601"/>
                <a:gd name="T75" fmla="*/ 94 h 561"/>
                <a:gd name="T76" fmla="*/ 47 w 601"/>
                <a:gd name="T77" fmla="*/ 105 h 561"/>
                <a:gd name="T78" fmla="*/ 55 w 601"/>
                <a:gd name="T79" fmla="*/ 206 h 561"/>
                <a:gd name="T80" fmla="*/ 65 w 601"/>
                <a:gd name="T81" fmla="*/ 267 h 561"/>
                <a:gd name="T82" fmla="*/ 20 w 601"/>
                <a:gd name="T83" fmla="*/ 303 h 561"/>
                <a:gd name="T84" fmla="*/ 7 w 601"/>
                <a:gd name="T85" fmla="*/ 332 h 561"/>
                <a:gd name="T86" fmla="*/ 84 w 601"/>
                <a:gd name="T87" fmla="*/ 397 h 561"/>
                <a:gd name="T88" fmla="*/ 159 w 601"/>
                <a:gd name="T89" fmla="*/ 455 h 561"/>
                <a:gd name="T90" fmla="*/ 172 w 601"/>
                <a:gd name="T91" fmla="*/ 464 h 561"/>
                <a:gd name="T92" fmla="*/ 192 w 601"/>
                <a:gd name="T93" fmla="*/ 528 h 561"/>
                <a:gd name="T94" fmla="*/ 210 w 601"/>
                <a:gd name="T95" fmla="*/ 554 h 561"/>
                <a:gd name="T96" fmla="*/ 313 w 601"/>
                <a:gd name="T97" fmla="*/ 502 h 561"/>
                <a:gd name="T98" fmla="*/ 328 w 601"/>
                <a:gd name="T99" fmla="*/ 500 h 561"/>
                <a:gd name="T100" fmla="*/ 422 w 601"/>
                <a:gd name="T101" fmla="*/ 488 h 561"/>
                <a:gd name="T102" fmla="*/ 522 w 601"/>
                <a:gd name="T103" fmla="*/ 470 h 561"/>
                <a:gd name="T104" fmla="*/ 524 w 601"/>
                <a:gd name="T105" fmla="*/ 439 h 561"/>
                <a:gd name="T106" fmla="*/ 510 w 601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1" y="254"/>
                    <a:pt x="601" y="254"/>
                  </a:cubicBezTo>
                  <a:cubicBezTo>
                    <a:pt x="601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4" y="133"/>
                    <a:pt x="522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8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7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5" y="118"/>
                    <a:pt x="375" y="118"/>
                  </a:cubicBezTo>
                  <a:cubicBezTo>
                    <a:pt x="375" y="118"/>
                    <a:pt x="399" y="125"/>
                    <a:pt x="419" y="119"/>
                  </a:cubicBezTo>
                  <a:cubicBezTo>
                    <a:pt x="438" y="113"/>
                    <a:pt x="449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4" y="441"/>
                    <a:pt x="452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2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6" y="479"/>
                  </a:cubicBezTo>
                  <a:cubicBezTo>
                    <a:pt x="201" y="474"/>
                    <a:pt x="188" y="467"/>
                    <a:pt x="176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7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6" y="398"/>
                    <a:pt x="121" y="408"/>
                  </a:cubicBezTo>
                  <a:cubicBezTo>
                    <a:pt x="112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7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5" y="257"/>
                    <a:pt x="135" y="257"/>
                  </a:cubicBezTo>
                  <a:cubicBezTo>
                    <a:pt x="135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4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4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9" y="210"/>
                    <a:pt x="83" y="196"/>
                  </a:cubicBezTo>
                  <a:cubicBezTo>
                    <a:pt x="89" y="198"/>
                    <a:pt x="103" y="203"/>
                    <a:pt x="124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1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4" y="37"/>
                    <a:pt x="189" y="53"/>
                    <a:pt x="188" y="61"/>
                  </a:cubicBezTo>
                  <a:cubicBezTo>
                    <a:pt x="177" y="67"/>
                    <a:pt x="166" y="74"/>
                    <a:pt x="155" y="82"/>
                  </a:cubicBezTo>
                  <a:cubicBezTo>
                    <a:pt x="162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5" y="58"/>
                    <a:pt x="97" y="45"/>
                    <a:pt x="97" y="45"/>
                  </a:cubicBezTo>
                  <a:cubicBezTo>
                    <a:pt x="97" y="45"/>
                    <a:pt x="74" y="71"/>
                    <a:pt x="77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3" y="179"/>
                  </a:cubicBezTo>
                  <a:cubicBezTo>
                    <a:pt x="84" y="168"/>
                    <a:pt x="84" y="155"/>
                    <a:pt x="80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40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3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4" y="177"/>
                    <a:pt x="14" y="177"/>
                  </a:cubicBezTo>
                  <a:cubicBezTo>
                    <a:pt x="14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7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8" y="365"/>
                    <a:pt x="39" y="375"/>
                  </a:cubicBezTo>
                  <a:cubicBezTo>
                    <a:pt x="61" y="384"/>
                    <a:pt x="83" y="376"/>
                    <a:pt x="91" y="373"/>
                  </a:cubicBezTo>
                  <a:cubicBezTo>
                    <a:pt x="98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9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5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5" y="472"/>
                    <a:pt x="198" y="479"/>
                    <a:pt x="213" y="485"/>
                  </a:cubicBezTo>
                  <a:cubicBezTo>
                    <a:pt x="202" y="484"/>
                    <a:pt x="189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3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3" y="533"/>
                    <a:pt x="286" y="510"/>
                    <a:pt x="287" y="502"/>
                  </a:cubicBezTo>
                  <a:cubicBezTo>
                    <a:pt x="292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1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4" y="490"/>
                  </a:cubicBezTo>
                  <a:cubicBezTo>
                    <a:pt x="377" y="498"/>
                    <a:pt x="386" y="520"/>
                    <a:pt x="408" y="528"/>
                  </a:cubicBezTo>
                  <a:cubicBezTo>
                    <a:pt x="431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2" y="470"/>
                    <a:pt x="522" y="470"/>
                  </a:cubicBezTo>
                  <a:cubicBezTo>
                    <a:pt x="522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796"/>
            <p:cNvSpPr>
              <a:spLocks noEditPoints="1"/>
            </p:cNvSpPr>
            <p:nvPr/>
          </p:nvSpPr>
          <p:spPr bwMode="auto">
            <a:xfrm>
              <a:off x="7905751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9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2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1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90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9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8335963" y="2070100"/>
              <a:ext cx="942975" cy="647700"/>
              <a:chOff x="8335963" y="2070100"/>
              <a:chExt cx="942975" cy="647700"/>
            </a:xfrm>
          </p:grpSpPr>
          <p:sp>
            <p:nvSpPr>
              <p:cNvPr id="103" name="Freeform 3797"/>
              <p:cNvSpPr>
                <a:spLocks/>
              </p:cNvSpPr>
              <p:nvPr/>
            </p:nvSpPr>
            <p:spPr bwMode="auto">
              <a:xfrm>
                <a:off x="9078913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3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3" y="0"/>
                    </a:cubicBezTo>
                    <a:cubicBezTo>
                      <a:pt x="3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798"/>
              <p:cNvSpPr>
                <a:spLocks/>
              </p:cNvSpPr>
              <p:nvPr/>
            </p:nvSpPr>
            <p:spPr bwMode="auto">
              <a:xfrm>
                <a:off x="9069388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3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799"/>
              <p:cNvSpPr>
                <a:spLocks/>
              </p:cNvSpPr>
              <p:nvPr/>
            </p:nvSpPr>
            <p:spPr bwMode="auto">
              <a:xfrm>
                <a:off x="9047163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3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3" y="0"/>
                    </a:cubicBezTo>
                    <a:cubicBezTo>
                      <a:pt x="3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800"/>
              <p:cNvSpPr>
                <a:spLocks/>
              </p:cNvSpPr>
              <p:nvPr/>
            </p:nvSpPr>
            <p:spPr bwMode="auto">
              <a:xfrm>
                <a:off x="8999538" y="2333625"/>
                <a:ext cx="107950" cy="101600"/>
              </a:xfrm>
              <a:custGeom>
                <a:avLst/>
                <a:gdLst>
                  <a:gd name="T0" fmla="*/ 22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2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2" y="32"/>
                    </a:moveTo>
                    <a:cubicBezTo>
                      <a:pt x="21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801"/>
              <p:cNvSpPr>
                <a:spLocks/>
              </p:cNvSpPr>
              <p:nvPr/>
            </p:nvSpPr>
            <p:spPr bwMode="auto">
              <a:xfrm>
                <a:off x="8929688" y="2387600"/>
                <a:ext cx="120650" cy="111125"/>
              </a:xfrm>
              <a:custGeom>
                <a:avLst/>
                <a:gdLst>
                  <a:gd name="T0" fmla="*/ 20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6 w 38"/>
                  <a:gd name="T7" fmla="*/ 0 h 35"/>
                  <a:gd name="T8" fmla="*/ 20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20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6" y="0"/>
                    </a:cubicBezTo>
                    <a:cubicBezTo>
                      <a:pt x="16" y="0"/>
                      <a:pt x="0" y="21"/>
                      <a:pt x="2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802"/>
              <p:cNvSpPr>
                <a:spLocks/>
              </p:cNvSpPr>
              <p:nvPr/>
            </p:nvSpPr>
            <p:spPr bwMode="auto">
              <a:xfrm>
                <a:off x="8843963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803"/>
              <p:cNvSpPr>
                <a:spLocks/>
              </p:cNvSpPr>
              <p:nvPr/>
            </p:nvSpPr>
            <p:spPr bwMode="auto">
              <a:xfrm>
                <a:off x="8926513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804"/>
              <p:cNvSpPr>
                <a:spLocks/>
              </p:cNvSpPr>
              <p:nvPr/>
            </p:nvSpPr>
            <p:spPr bwMode="auto">
              <a:xfrm>
                <a:off x="9031288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4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4" y="17"/>
                    </a:cubicBezTo>
                    <a:cubicBezTo>
                      <a:pt x="24" y="17"/>
                      <a:pt x="12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4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805"/>
              <p:cNvSpPr>
                <a:spLocks/>
              </p:cNvSpPr>
              <p:nvPr/>
            </p:nvSpPr>
            <p:spPr bwMode="auto">
              <a:xfrm>
                <a:off x="9110663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5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806"/>
              <p:cNvSpPr>
                <a:spLocks/>
              </p:cNvSpPr>
              <p:nvPr/>
            </p:nvSpPr>
            <p:spPr bwMode="auto">
              <a:xfrm>
                <a:off x="9164638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807"/>
              <p:cNvSpPr>
                <a:spLocks/>
              </p:cNvSpPr>
              <p:nvPr/>
            </p:nvSpPr>
            <p:spPr bwMode="auto">
              <a:xfrm>
                <a:off x="9183688" y="2181225"/>
                <a:ext cx="95250" cy="88900"/>
              </a:xfrm>
              <a:custGeom>
                <a:avLst/>
                <a:gdLst>
                  <a:gd name="T0" fmla="*/ 3 w 30"/>
                  <a:gd name="T1" fmla="*/ 27 h 28"/>
                  <a:gd name="T2" fmla="*/ 18 w 30"/>
                  <a:gd name="T3" fmla="*/ 9 h 28"/>
                  <a:gd name="T4" fmla="*/ 4 w 30"/>
                  <a:gd name="T5" fmla="*/ 28 h 28"/>
                  <a:gd name="T6" fmla="*/ 26 w 30"/>
                  <a:gd name="T7" fmla="*/ 0 h 28"/>
                  <a:gd name="T8" fmla="*/ 3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808"/>
              <p:cNvSpPr>
                <a:spLocks/>
              </p:cNvSpPr>
              <p:nvPr/>
            </p:nvSpPr>
            <p:spPr bwMode="auto">
              <a:xfrm>
                <a:off x="9164638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6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6" y="0"/>
                    </a:cubicBezTo>
                    <a:cubicBezTo>
                      <a:pt x="26" y="0"/>
                      <a:pt x="0" y="7"/>
                      <a:pt x="7" y="29"/>
                    </a:cubicBezTo>
                    <a:cubicBezTo>
                      <a:pt x="11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809"/>
              <p:cNvSpPr>
                <a:spLocks noEditPoints="1"/>
              </p:cNvSpPr>
              <p:nvPr/>
            </p:nvSpPr>
            <p:spPr bwMode="auto">
              <a:xfrm>
                <a:off x="8428038" y="2136775"/>
                <a:ext cx="755650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7 w 238"/>
                  <a:gd name="T25" fmla="*/ 3 h 183"/>
                  <a:gd name="T26" fmla="*/ 5 w 238"/>
                  <a:gd name="T27" fmla="*/ 1 h 183"/>
                  <a:gd name="T28" fmla="*/ 3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6 w 238"/>
                  <a:gd name="T35" fmla="*/ 142 h 183"/>
                  <a:gd name="T36" fmla="*/ 87 w 238"/>
                  <a:gd name="T37" fmla="*/ 151 h 183"/>
                  <a:gd name="T38" fmla="*/ 95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2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20 w 238"/>
                  <a:gd name="T63" fmla="*/ 137 h 183"/>
                  <a:gd name="T64" fmla="*/ 120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4 w 238"/>
                  <a:gd name="T79" fmla="*/ 171 h 183"/>
                  <a:gd name="T80" fmla="*/ 124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5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3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5 w 238"/>
                  <a:gd name="T105" fmla="*/ 151 h 183"/>
                  <a:gd name="T106" fmla="*/ 149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4 w 238"/>
                  <a:gd name="T113" fmla="*/ 136 h 183"/>
                  <a:gd name="T114" fmla="*/ 124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9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8" y="131"/>
                      <a:pt x="185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7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7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1" y="155"/>
                      <a:pt x="95" y="155"/>
                    </a:cubicBezTo>
                    <a:cubicBezTo>
                      <a:pt x="102" y="155"/>
                      <a:pt x="110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10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2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5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2" y="140"/>
                      <a:pt x="104" y="136"/>
                      <a:pt x="113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9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9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810"/>
              <p:cNvSpPr>
                <a:spLocks/>
              </p:cNvSpPr>
              <p:nvPr/>
            </p:nvSpPr>
            <p:spPr bwMode="auto">
              <a:xfrm>
                <a:off x="8440738" y="2092325"/>
                <a:ext cx="92075" cy="88900"/>
              </a:xfrm>
              <a:custGeom>
                <a:avLst/>
                <a:gdLst>
                  <a:gd name="T0" fmla="*/ 20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20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0" y="9"/>
                    </a:moveTo>
                    <a:cubicBezTo>
                      <a:pt x="13" y="16"/>
                      <a:pt x="9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20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811"/>
              <p:cNvSpPr>
                <a:spLocks/>
              </p:cNvSpPr>
              <p:nvPr/>
            </p:nvSpPr>
            <p:spPr bwMode="auto">
              <a:xfrm>
                <a:off x="8450263" y="2190750"/>
                <a:ext cx="95250" cy="88900"/>
              </a:xfrm>
              <a:custGeom>
                <a:avLst/>
                <a:gdLst>
                  <a:gd name="T0" fmla="*/ 6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6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812"/>
              <p:cNvSpPr>
                <a:spLocks/>
              </p:cNvSpPr>
              <p:nvPr/>
            </p:nvSpPr>
            <p:spPr bwMode="auto">
              <a:xfrm>
                <a:off x="8472488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20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20" y="9"/>
                      <a:pt x="20" y="9"/>
                    </a:cubicBezTo>
                    <a:cubicBezTo>
                      <a:pt x="13" y="16"/>
                      <a:pt x="9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813"/>
              <p:cNvSpPr>
                <a:spLocks/>
              </p:cNvSpPr>
              <p:nvPr/>
            </p:nvSpPr>
            <p:spPr bwMode="auto">
              <a:xfrm>
                <a:off x="8504238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814"/>
              <p:cNvSpPr>
                <a:spLocks/>
              </p:cNvSpPr>
              <p:nvPr/>
            </p:nvSpPr>
            <p:spPr bwMode="auto">
              <a:xfrm>
                <a:off x="8564563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8" y="21"/>
                      <a:pt x="18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815"/>
              <p:cNvSpPr>
                <a:spLocks/>
              </p:cNvSpPr>
              <p:nvPr/>
            </p:nvSpPr>
            <p:spPr bwMode="auto">
              <a:xfrm>
                <a:off x="8650288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816"/>
              <p:cNvSpPr>
                <a:spLocks/>
              </p:cNvSpPr>
              <p:nvPr/>
            </p:nvSpPr>
            <p:spPr bwMode="auto">
              <a:xfrm>
                <a:off x="8574088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5" y="18"/>
                      <a:pt x="12" y="19"/>
                      <a:pt x="12" y="19"/>
                    </a:cubicBezTo>
                    <a:cubicBezTo>
                      <a:pt x="22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817"/>
              <p:cNvSpPr>
                <a:spLocks/>
              </p:cNvSpPr>
              <p:nvPr/>
            </p:nvSpPr>
            <p:spPr bwMode="auto">
              <a:xfrm>
                <a:off x="8469313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818"/>
              <p:cNvSpPr>
                <a:spLocks/>
              </p:cNvSpPr>
              <p:nvPr/>
            </p:nvSpPr>
            <p:spPr bwMode="auto">
              <a:xfrm>
                <a:off x="8405813" y="2390775"/>
                <a:ext cx="95250" cy="104775"/>
              </a:xfrm>
              <a:custGeom>
                <a:avLst/>
                <a:gdLst>
                  <a:gd name="T0" fmla="*/ 30 w 30"/>
                  <a:gd name="T1" fmla="*/ 24 h 33"/>
                  <a:gd name="T2" fmla="*/ 10 w 30"/>
                  <a:gd name="T3" fmla="*/ 13 h 33"/>
                  <a:gd name="T4" fmla="*/ 30 w 30"/>
                  <a:gd name="T5" fmla="*/ 23 h 33"/>
                  <a:gd name="T6" fmla="*/ 0 w 30"/>
                  <a:gd name="T7" fmla="*/ 7 h 33"/>
                  <a:gd name="T8" fmla="*/ 30 w 30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24"/>
                    </a:moveTo>
                    <a:cubicBezTo>
                      <a:pt x="19" y="20"/>
                      <a:pt x="10" y="13"/>
                      <a:pt x="10" y="13"/>
                    </a:cubicBezTo>
                    <a:cubicBezTo>
                      <a:pt x="17" y="18"/>
                      <a:pt x="25" y="21"/>
                      <a:pt x="30" y="23"/>
                    </a:cubicBezTo>
                    <a:cubicBezTo>
                      <a:pt x="25" y="0"/>
                      <a:pt x="0" y="7"/>
                      <a:pt x="0" y="7"/>
                    </a:cubicBezTo>
                    <a:cubicBezTo>
                      <a:pt x="6" y="33"/>
                      <a:pt x="27" y="25"/>
                      <a:pt x="3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819"/>
              <p:cNvSpPr>
                <a:spLocks/>
              </p:cNvSpPr>
              <p:nvPr/>
            </p:nvSpPr>
            <p:spPr bwMode="auto">
              <a:xfrm>
                <a:off x="8358188" y="2286000"/>
                <a:ext cx="92075" cy="95250"/>
              </a:xfrm>
              <a:custGeom>
                <a:avLst/>
                <a:gdLst>
                  <a:gd name="T0" fmla="*/ 29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9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9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820"/>
              <p:cNvSpPr>
                <a:spLocks/>
              </p:cNvSpPr>
              <p:nvPr/>
            </p:nvSpPr>
            <p:spPr bwMode="auto">
              <a:xfrm>
                <a:off x="8335963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821"/>
              <p:cNvSpPr>
                <a:spLocks/>
              </p:cNvSpPr>
              <p:nvPr/>
            </p:nvSpPr>
            <p:spPr bwMode="auto">
              <a:xfrm>
                <a:off x="8342313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8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9" name="Rectangle 24"/>
          <p:cNvSpPr>
            <a:spLocks noChangeArrowheads="1"/>
          </p:cNvSpPr>
          <p:nvPr/>
        </p:nvSpPr>
        <p:spPr bwMode="auto">
          <a:xfrm>
            <a:off x="962788" y="4916399"/>
            <a:ext cx="229077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我们完成这个项目共耗时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264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个小时，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</a:rPr>
              <a:t>15840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分钟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1763757" y="2301119"/>
            <a:ext cx="688832" cy="6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1" name="Rectangle 24"/>
          <p:cNvSpPr>
            <a:spLocks noChangeArrowheads="1"/>
          </p:cNvSpPr>
          <p:nvPr/>
        </p:nvSpPr>
        <p:spPr bwMode="auto">
          <a:xfrm>
            <a:off x="4603762" y="4916399"/>
            <a:ext cx="22907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这个项目的整个前期调研加后期开发小组一共有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人，并且都是软件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</a:rPr>
              <a:t>153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班的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Rectangle 24"/>
          <p:cNvSpPr>
            <a:spLocks noChangeArrowheads="1"/>
          </p:cNvSpPr>
          <p:nvPr/>
        </p:nvSpPr>
        <p:spPr bwMode="auto">
          <a:xfrm>
            <a:off x="5378126" y="2301119"/>
            <a:ext cx="688832" cy="6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3" name="Rectangle 24"/>
          <p:cNvSpPr>
            <a:spLocks noChangeArrowheads="1"/>
          </p:cNvSpPr>
          <p:nvPr/>
        </p:nvSpPr>
        <p:spPr bwMode="auto">
          <a:xfrm>
            <a:off x="8140549" y="4916399"/>
            <a:ext cx="22907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我们的项目共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571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个文件，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个文件夹，占用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120MB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，也就是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</a:rPr>
              <a:t>126812160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Rectangle 24"/>
          <p:cNvSpPr>
            <a:spLocks noChangeArrowheads="1"/>
          </p:cNvSpPr>
          <p:nvPr/>
        </p:nvSpPr>
        <p:spPr bwMode="auto">
          <a:xfrm>
            <a:off x="8914913" y="2301119"/>
            <a:ext cx="688832" cy="6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7" name="Rectangle 24"/>
          <p:cNvSpPr>
            <a:spLocks noChangeArrowheads="1"/>
          </p:cNvSpPr>
          <p:nvPr/>
        </p:nvSpPr>
        <p:spPr bwMode="auto">
          <a:xfrm>
            <a:off x="1313050" y="4217659"/>
            <a:ext cx="1590242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3D8843"/>
                </a:solidFill>
              </a:rPr>
              <a:t>15840</a:t>
            </a:r>
            <a:endParaRPr lang="en-US" altLang="zh-CN" dirty="0">
              <a:solidFill>
                <a:srgbClr val="3D8843"/>
              </a:solidFill>
            </a:endParaRPr>
          </a:p>
        </p:txBody>
      </p:sp>
      <p:cxnSp>
        <p:nvCxnSpPr>
          <p:cNvPr id="168" name="直接连接符 167"/>
          <p:cNvCxnSpPr/>
          <p:nvPr/>
        </p:nvCxnSpPr>
        <p:spPr>
          <a:xfrm>
            <a:off x="1313050" y="4776751"/>
            <a:ext cx="15902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24"/>
          <p:cNvSpPr>
            <a:spLocks noChangeArrowheads="1"/>
          </p:cNvSpPr>
          <p:nvPr/>
        </p:nvSpPr>
        <p:spPr bwMode="auto">
          <a:xfrm>
            <a:off x="4942438" y="4217659"/>
            <a:ext cx="1590242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3D8843"/>
                </a:solidFill>
              </a:rPr>
              <a:t>153</a:t>
            </a:r>
            <a:endParaRPr lang="en-US" altLang="zh-CN" dirty="0">
              <a:solidFill>
                <a:srgbClr val="3D8843"/>
              </a:solidFill>
            </a:endParaRPr>
          </a:p>
        </p:txBody>
      </p:sp>
      <p:cxnSp>
        <p:nvCxnSpPr>
          <p:cNvPr id="170" name="直接连接符 169"/>
          <p:cNvCxnSpPr/>
          <p:nvPr/>
        </p:nvCxnSpPr>
        <p:spPr>
          <a:xfrm>
            <a:off x="4942438" y="4776751"/>
            <a:ext cx="15902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24"/>
          <p:cNvSpPr>
            <a:spLocks noChangeArrowheads="1"/>
          </p:cNvSpPr>
          <p:nvPr/>
        </p:nvSpPr>
        <p:spPr bwMode="auto">
          <a:xfrm>
            <a:off x="8476004" y="4217659"/>
            <a:ext cx="1590242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3D8843"/>
                </a:solidFill>
              </a:rPr>
              <a:t>126812160</a:t>
            </a:r>
            <a:endParaRPr lang="en-US" altLang="zh-CN" dirty="0">
              <a:solidFill>
                <a:srgbClr val="3D8843"/>
              </a:solidFill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8476004" y="4776751"/>
            <a:ext cx="15902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7">
            <a:extLst>
              <a:ext uri="{FF2B5EF4-FFF2-40B4-BE49-F238E27FC236}">
                <a16:creationId xmlns:a16="http://schemas.microsoft.com/office/drawing/2014/main" id="{4DE212F7-8963-4E49-B831-38CE63B5D796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3035877" cy="735945"/>
            <a:chOff x="400051" y="175469"/>
            <a:chExt cx="3036438" cy="736601"/>
          </a:xfrm>
        </p:grpSpPr>
        <p:sp>
          <p:nvSpPr>
            <p:cNvPr id="177" name="任意多边形 3">
              <a:extLst>
                <a:ext uri="{FF2B5EF4-FFF2-40B4-BE49-F238E27FC236}">
                  <a16:creationId xmlns:a16="http://schemas.microsoft.com/office/drawing/2014/main" id="{43262904-8BB2-40C0-8543-106E182A2F21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178" name="组合 6">
              <a:extLst>
                <a:ext uri="{FF2B5EF4-FFF2-40B4-BE49-F238E27FC236}">
                  <a16:creationId xmlns:a16="http://schemas.microsoft.com/office/drawing/2014/main" id="{849FF59F-30EB-4331-AC54-F9AA2DD96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2526756" cy="736601"/>
              <a:chOff x="1142869" y="2551080"/>
              <a:chExt cx="2526756" cy="736601"/>
            </a:xfrm>
          </p:grpSpPr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FF72F3B-DDE9-4B40-A3E4-AB76D6C933A6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2526756" cy="523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小组成员介绍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2DDBB039-EB04-486E-8060-4929AD50015C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577968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Team Members</a:t>
                </a:r>
              </a:p>
            </p:txBody>
          </p:sp>
        </p:grpSp>
      </p:grpSp>
      <p:sp>
        <p:nvSpPr>
          <p:cNvPr id="183" name="矩形 182">
            <a:extLst>
              <a:ext uri="{FF2B5EF4-FFF2-40B4-BE49-F238E27FC236}">
                <a16:creationId xmlns:a16="http://schemas.microsoft.com/office/drawing/2014/main" id="{ED485B40-674D-49CD-9BC5-320B995F528B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</p:spTree>
    <p:extLst>
      <p:ext uri="{BB962C8B-B14F-4D97-AF65-F5344CB8AC3E}">
        <p14:creationId xmlns:p14="http://schemas.microsoft.com/office/powerpoint/2010/main" val="23899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2700000" flipH="1">
            <a:off x="5781675" y="2566784"/>
            <a:ext cx="628650" cy="62865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4539717" y="3564041"/>
            <a:ext cx="3112566" cy="1081536"/>
            <a:chOff x="3587289" y="1868032"/>
            <a:chExt cx="3113314" cy="1081576"/>
          </a:xfrm>
        </p:grpSpPr>
        <p:sp>
          <p:nvSpPr>
            <p:cNvPr id="8" name="文本框 38"/>
            <p:cNvSpPr txBox="1">
              <a:spLocks noChangeArrowheads="1"/>
            </p:cNvSpPr>
            <p:nvPr/>
          </p:nvSpPr>
          <p:spPr bwMode="auto">
            <a:xfrm>
              <a:off x="3587289" y="2118580"/>
              <a:ext cx="3113314" cy="83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界面展示</a:t>
              </a:r>
            </a:p>
          </p:txBody>
        </p:sp>
        <p:sp>
          <p:nvSpPr>
            <p:cNvPr id="9" name="矩形 39"/>
            <p:cNvSpPr>
              <a:spLocks noChangeArrowheads="1"/>
            </p:cNvSpPr>
            <p:nvPr/>
          </p:nvSpPr>
          <p:spPr bwMode="auto">
            <a:xfrm>
              <a:off x="4334074" y="1868032"/>
              <a:ext cx="1619743" cy="293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 User Interface </a:t>
              </a:r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flipH="1">
            <a:off x="5510213" y="4830866"/>
            <a:ext cx="1171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5376" y="4919721"/>
            <a:ext cx="50612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interface of our project is the best in the world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9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>
            <a:extLst>
              <a:ext uri="{FF2B5EF4-FFF2-40B4-BE49-F238E27FC236}">
                <a16:creationId xmlns:a16="http://schemas.microsoft.com/office/drawing/2014/main" id="{44479E83-9C41-40F9-9636-D755798B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4" y="902720"/>
            <a:ext cx="9857468" cy="479884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" name="组合 7"/>
          <p:cNvGrpSpPr>
            <a:grpSpLocks/>
          </p:cNvGrpSpPr>
          <p:nvPr/>
        </p:nvGrpSpPr>
        <p:grpSpPr bwMode="auto">
          <a:xfrm>
            <a:off x="400050" y="176213"/>
            <a:ext cx="2447925" cy="735012"/>
            <a:chOff x="400051" y="175469"/>
            <a:chExt cx="2448377" cy="735668"/>
          </a:xfrm>
        </p:grpSpPr>
        <p:sp>
          <p:nvSpPr>
            <p:cNvPr id="37" name="任意多边形 3"/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8" name="组合 6"/>
            <p:cNvGrpSpPr>
              <a:grpSpLocks/>
            </p:cNvGrpSpPr>
            <p:nvPr/>
          </p:nvGrpSpPr>
          <p:grpSpPr bwMode="auto">
            <a:xfrm>
              <a:off x="909733" y="175469"/>
              <a:ext cx="1938695" cy="735668"/>
              <a:chOff x="1142869" y="2551080"/>
              <a:chExt cx="1938695" cy="735668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142869" y="2763995"/>
                <a:ext cx="1938695" cy="5227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界面展示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88914" y="2551080"/>
                <a:ext cx="1499405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User Interface </a:t>
                </a:r>
              </a:p>
            </p:txBody>
          </p:sp>
        </p:grpSp>
      </p:grpSp>
      <p:grpSp>
        <p:nvGrpSpPr>
          <p:cNvPr id="41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61" name="等腰三角形 60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等腰三角形 61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57" name="等腰三角形 5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3" name="等腰三角形 42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1166474" y="6164433"/>
            <a:ext cx="484584" cy="4845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64504" y="6157900"/>
            <a:ext cx="550688" cy="550688"/>
          </a:xfrm>
          <a:prstGeom prst="rect">
            <a:avLst/>
          </a:prstGeom>
          <a:solidFill>
            <a:schemeClr val="accent1">
              <a:alpha val="2375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651057" y="5892912"/>
            <a:ext cx="271521" cy="271521"/>
          </a:xfrm>
          <a:prstGeom prst="rect">
            <a:avLst/>
          </a:prstGeom>
          <a:solidFill>
            <a:schemeClr val="accent1">
              <a:alpha val="4625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15192" y="5887119"/>
            <a:ext cx="303833" cy="3038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0636D-6387-409F-828F-D2EFBBAC5898}"/>
              </a:ext>
            </a:extLst>
          </p:cNvPr>
          <p:cNvSpPr txBox="1"/>
          <p:nvPr/>
        </p:nvSpPr>
        <p:spPr>
          <a:xfrm>
            <a:off x="1936920" y="5739023"/>
            <a:ext cx="12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初始登录页面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40F49EBE-E89C-4B89-A73F-D2352ACF98CC}"/>
              </a:ext>
            </a:extLst>
          </p:cNvPr>
          <p:cNvSpPr/>
          <p:nvPr/>
        </p:nvSpPr>
        <p:spPr>
          <a:xfrm>
            <a:off x="3195189" y="5814391"/>
            <a:ext cx="484691" cy="139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64FA99-1D71-468B-B81A-C4C3DD2F0CEC}"/>
              </a:ext>
            </a:extLst>
          </p:cNvPr>
          <p:cNvSpPr txBox="1"/>
          <p:nvPr/>
        </p:nvSpPr>
        <p:spPr>
          <a:xfrm>
            <a:off x="3606882" y="5720896"/>
            <a:ext cx="12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异步后台验证</a:t>
            </a: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AE6F81FF-8146-4C9E-805A-8D0AD642493D}"/>
              </a:ext>
            </a:extLst>
          </p:cNvPr>
          <p:cNvSpPr/>
          <p:nvPr/>
        </p:nvSpPr>
        <p:spPr>
          <a:xfrm>
            <a:off x="4809648" y="5790688"/>
            <a:ext cx="504811" cy="131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8697B5E-C44E-4FFB-A955-C9146E6079A2}"/>
              </a:ext>
            </a:extLst>
          </p:cNvPr>
          <p:cNvSpPr txBox="1"/>
          <p:nvPr/>
        </p:nvSpPr>
        <p:spPr>
          <a:xfrm>
            <a:off x="5297936" y="5731260"/>
            <a:ext cx="203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用户民或密码是否为空</a:t>
            </a:r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1C6A4F07-BE66-4563-B4AC-4A08A99E729A}"/>
              </a:ext>
            </a:extLst>
          </p:cNvPr>
          <p:cNvSpPr/>
          <p:nvPr/>
        </p:nvSpPr>
        <p:spPr>
          <a:xfrm>
            <a:off x="4820008" y="6011965"/>
            <a:ext cx="494452" cy="12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35E05F4-A03D-4DA4-9703-380817C93E8A}"/>
              </a:ext>
            </a:extLst>
          </p:cNvPr>
          <p:cNvSpPr txBox="1"/>
          <p:nvPr/>
        </p:nvSpPr>
        <p:spPr>
          <a:xfrm>
            <a:off x="5315586" y="5930792"/>
            <a:ext cx="12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账号是否存在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CB0DE052-99DA-4CCC-A1B1-E7675B9C8668}"/>
              </a:ext>
            </a:extLst>
          </p:cNvPr>
          <p:cNvSpPr/>
          <p:nvPr/>
        </p:nvSpPr>
        <p:spPr>
          <a:xfrm>
            <a:off x="4820008" y="6251467"/>
            <a:ext cx="504811" cy="127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615F757-1A74-4FD8-AD00-2AA4D31D6AE6}"/>
              </a:ext>
            </a:extLst>
          </p:cNvPr>
          <p:cNvSpPr txBox="1"/>
          <p:nvPr/>
        </p:nvSpPr>
        <p:spPr>
          <a:xfrm>
            <a:off x="5297936" y="6183659"/>
            <a:ext cx="12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密码是否正确</a:t>
            </a:r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646C955-6021-467A-A86F-DE2BC3994ADD}"/>
              </a:ext>
            </a:extLst>
          </p:cNvPr>
          <p:cNvSpPr/>
          <p:nvPr/>
        </p:nvSpPr>
        <p:spPr>
          <a:xfrm>
            <a:off x="7273863" y="5795496"/>
            <a:ext cx="544257" cy="15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142F2AD-7E4C-4448-BA16-CAE3E0656066}"/>
              </a:ext>
            </a:extLst>
          </p:cNvPr>
          <p:cNvSpPr txBox="1"/>
          <p:nvPr/>
        </p:nvSpPr>
        <p:spPr>
          <a:xfrm>
            <a:off x="7820639" y="5731259"/>
            <a:ext cx="90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初始界面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C588CCE-7B3E-4F08-B91C-DA5BDBE5D513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</p:spTree>
    <p:extLst>
      <p:ext uri="{BB962C8B-B14F-4D97-AF65-F5344CB8AC3E}">
        <p14:creationId xmlns:p14="http://schemas.microsoft.com/office/powerpoint/2010/main" val="338490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9"/>
          <p:cNvGrpSpPr>
            <a:grpSpLocks/>
          </p:cNvGrpSpPr>
          <p:nvPr/>
        </p:nvGrpSpPr>
        <p:grpSpPr bwMode="auto">
          <a:xfrm>
            <a:off x="9799638" y="-15875"/>
            <a:ext cx="2392362" cy="996950"/>
            <a:chOff x="5797942" y="-301201"/>
            <a:chExt cx="3396247" cy="140838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5797942" y="-20872"/>
              <a:ext cx="3396247" cy="1128058"/>
              <a:chOff x="0" y="-2417"/>
              <a:chExt cx="3257548" cy="1081989"/>
            </a:xfrm>
            <a:solidFill>
              <a:sysClr val="window" lastClr="FFFFFF">
                <a:lumMod val="85000"/>
                <a:alpha val="75000"/>
              </a:sysClr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0" y="-2417"/>
                <a:ext cx="3257548" cy="542240"/>
                <a:chOff x="0" y="-2417"/>
                <a:chExt cx="3257548" cy="542240"/>
              </a:xfrm>
              <a:grpFill/>
            </p:grpSpPr>
            <p:sp>
              <p:nvSpPr>
                <p:cNvPr id="61" name="等腰三角形 60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等腰三角形 61"/>
                <p:cNvSpPr/>
                <p:nvPr/>
              </p:nvSpPr>
              <p:spPr>
                <a:xfrm rot="5400000">
                  <a:off x="428135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5400000">
                  <a:off x="893498" y="37229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5400000">
                  <a:off x="275495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5400000">
                  <a:off x="1824228" y="34811"/>
                  <a:ext cx="539822" cy="465365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0" y="539750"/>
                <a:ext cx="2326820" cy="539822"/>
                <a:chOff x="0" y="0"/>
                <a:chExt cx="2326820" cy="539822"/>
              </a:xfrm>
              <a:grpFill/>
            </p:grpSpPr>
            <p:sp>
              <p:nvSpPr>
                <p:cNvPr id="57" name="等腰三角形 56"/>
                <p:cNvSpPr/>
                <p:nvPr/>
              </p:nvSpPr>
              <p:spPr>
                <a:xfrm rot="5400000">
                  <a:off x="-37229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428135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 rot="5400000">
                  <a:off x="1358863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 rot="5400000">
                  <a:off x="1824227" y="37229"/>
                  <a:ext cx="539822" cy="465364"/>
                </a:xfrm>
                <a:prstGeom prst="triangle">
                  <a:avLst/>
                </a:prstGeom>
                <a:solidFill>
                  <a:sysClr val="window" lastClr="FFFFFF">
                    <a:lumMod val="85000"/>
                    <a:alpha val="4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3" name="等腰三角形 42"/>
            <p:cNvSpPr/>
            <p:nvPr/>
          </p:nvSpPr>
          <p:spPr>
            <a:xfrm rot="5400000">
              <a:off x="6244415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6730078" y="-262015"/>
              <a:ext cx="562907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7214611" y="-262014"/>
              <a:ext cx="562907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8184807" y="-263141"/>
              <a:ext cx="562907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244417" y="299765"/>
              <a:ext cx="562906" cy="486788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6730079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699148" y="300891"/>
              <a:ext cx="562906" cy="484535"/>
            </a:xfrm>
            <a:prstGeom prst="triangle">
              <a:avLst/>
            </a:pr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8670469" y="300892"/>
              <a:ext cx="562906" cy="484534"/>
            </a:xfrm>
            <a:prstGeom prst="triangle">
              <a:avLst/>
            </a:prstGeom>
            <a:solidFill>
              <a:sysClr val="window" lastClr="FFFFFF">
                <a:lumMod val="85000"/>
                <a:alpha val="22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任意多边形 19"/>
            <p:cNvSpPr/>
            <p:nvPr/>
          </p:nvSpPr>
          <p:spPr>
            <a:xfrm rot="5400000">
              <a:off x="7835909" y="727035"/>
              <a:ext cx="273604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任意多边形 20"/>
            <p:cNvSpPr/>
            <p:nvPr/>
          </p:nvSpPr>
          <p:spPr>
            <a:xfrm rot="5400000" flipH="1" flipV="1">
              <a:off x="7852807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任意多边形 21"/>
            <p:cNvSpPr/>
            <p:nvPr/>
          </p:nvSpPr>
          <p:spPr>
            <a:xfrm rot="5400000" flipH="1" flipV="1">
              <a:off x="7368272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任意多边形 22"/>
            <p:cNvSpPr/>
            <p:nvPr/>
          </p:nvSpPr>
          <p:spPr>
            <a:xfrm rot="5400000" flipH="1" flipV="1">
              <a:off x="8339595" y="-390929"/>
              <a:ext cx="271362" cy="468759"/>
            </a:xfrm>
            <a:custGeom>
              <a:avLst/>
              <a:gdLst>
                <a:gd name="connsiteX0" fmla="*/ 0 w 271879"/>
                <a:gd name="connsiteY0" fmla="*/ 468755 h 468755"/>
                <a:gd name="connsiteX1" fmla="*/ 271879 w 271879"/>
                <a:gd name="connsiteY1" fmla="*/ 0 h 468755"/>
                <a:gd name="connsiteX2" fmla="*/ 271879 w 271879"/>
                <a:gd name="connsiteY2" fmla="*/ 468755 h 4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79" h="468755">
                  <a:moveTo>
                    <a:pt x="0" y="468755"/>
                  </a:moveTo>
                  <a:lnTo>
                    <a:pt x="271879" y="0"/>
                  </a:lnTo>
                  <a:lnTo>
                    <a:pt x="271879" y="468755"/>
                  </a:lnTo>
                  <a:close/>
                </a:path>
              </a:pathLst>
            </a:custGeom>
            <a:solidFill>
              <a:sysClr val="window" lastClr="FFFFFF">
                <a:lumMod val="85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1021330" y="996950"/>
            <a:ext cx="54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1E06E632-E1C6-4EFE-8F15-AC649616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1901745"/>
            <a:ext cx="9638569" cy="4685220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558842-5C66-41ED-BCF6-B92DCBA9AAC1}"/>
              </a:ext>
            </a:extLst>
          </p:cNvPr>
          <p:cNvGrpSpPr/>
          <p:nvPr/>
        </p:nvGrpSpPr>
        <p:grpSpPr>
          <a:xfrm>
            <a:off x="1021330" y="1161987"/>
            <a:ext cx="5849910" cy="580632"/>
            <a:chOff x="1082183" y="5308819"/>
            <a:chExt cx="5849910" cy="580632"/>
          </a:xfrm>
        </p:grpSpPr>
        <p:sp>
          <p:nvSpPr>
            <p:cNvPr id="79" name="Rectangle 58">
              <a:extLst>
                <a:ext uri="{FF2B5EF4-FFF2-40B4-BE49-F238E27FC236}">
                  <a16:creationId xmlns:a16="http://schemas.microsoft.com/office/drawing/2014/main" id="{594D0BF4-4428-422C-B600-D61F170AB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183" y="5348372"/>
              <a:ext cx="540000" cy="541079"/>
            </a:xfrm>
            <a:prstGeom prst="rect">
              <a:avLst/>
            </a:pr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7" name="Rectangle 24">
              <a:extLst>
                <a:ext uri="{FF2B5EF4-FFF2-40B4-BE49-F238E27FC236}">
                  <a16:creationId xmlns:a16="http://schemas.microsoft.com/office/drawing/2014/main" id="{3B3552EE-4A14-4551-9021-6617D06C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094" y="5316437"/>
              <a:ext cx="2695490" cy="54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详情</a:t>
              </a: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7349118D-526B-429C-B9DB-7CCE86F27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603" y="5308819"/>
              <a:ext cx="2695490" cy="54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编辑</a:t>
              </a:r>
            </a:p>
          </p:txBody>
        </p:sp>
      </p:grpSp>
      <p:sp>
        <p:nvSpPr>
          <p:cNvPr id="81" name="Rectangle 58">
            <a:extLst>
              <a:ext uri="{FF2B5EF4-FFF2-40B4-BE49-F238E27FC236}">
                <a16:creationId xmlns:a16="http://schemas.microsoft.com/office/drawing/2014/main" id="{5C18FFC9-A9C7-4836-AE04-7328B60BF290}"/>
              </a:ext>
            </a:extLst>
          </p:cNvPr>
          <p:cNvSpPr>
            <a:spLocks noChangeAspect="1"/>
          </p:cNvSpPr>
          <p:nvPr/>
        </p:nvSpPr>
        <p:spPr>
          <a:xfrm>
            <a:off x="8384896" y="1191317"/>
            <a:ext cx="540000" cy="54107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4</a:t>
            </a:r>
            <a:endParaRPr 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2" name="Rectangle 58">
            <a:extLst>
              <a:ext uri="{FF2B5EF4-FFF2-40B4-BE49-F238E27FC236}">
                <a16:creationId xmlns:a16="http://schemas.microsoft.com/office/drawing/2014/main" id="{7ACA247C-21E3-4320-88F4-02BCD435B9DF}"/>
              </a:ext>
            </a:extLst>
          </p:cNvPr>
          <p:cNvSpPr>
            <a:spLocks noChangeAspect="1"/>
          </p:cNvSpPr>
          <p:nvPr/>
        </p:nvSpPr>
        <p:spPr>
          <a:xfrm>
            <a:off x="3389652" y="1185128"/>
            <a:ext cx="540000" cy="54107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02</a:t>
            </a:r>
            <a:endParaRPr 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3" name="Rectangle 58">
            <a:extLst>
              <a:ext uri="{FF2B5EF4-FFF2-40B4-BE49-F238E27FC236}">
                <a16:creationId xmlns:a16="http://schemas.microsoft.com/office/drawing/2014/main" id="{3E758BF0-1EAF-49A9-BEB6-04C18E1A1E79}"/>
              </a:ext>
            </a:extLst>
          </p:cNvPr>
          <p:cNvSpPr>
            <a:spLocks noChangeAspect="1"/>
          </p:cNvSpPr>
          <p:nvPr/>
        </p:nvSpPr>
        <p:spPr>
          <a:xfrm>
            <a:off x="5790162" y="1194623"/>
            <a:ext cx="540000" cy="54107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03</a:t>
            </a:r>
            <a:endParaRPr 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EB449695-1F7C-4AD7-9BA8-E7D9EBB4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744" y="1161591"/>
            <a:ext cx="2695490" cy="61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添加商品</a:t>
            </a:r>
          </a:p>
        </p:txBody>
      </p:sp>
      <p:sp>
        <p:nvSpPr>
          <p:cNvPr id="85" name="Rectangle 24">
            <a:extLst>
              <a:ext uri="{FF2B5EF4-FFF2-40B4-BE49-F238E27FC236}">
                <a16:creationId xmlns:a16="http://schemas.microsoft.com/office/drawing/2014/main" id="{922A2F6E-0B42-4369-B7AF-25C11A10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59" y="1168784"/>
            <a:ext cx="2695490" cy="54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603019E-E824-4F99-A03D-02A53D8FCCE7}"/>
              </a:ext>
            </a:extLst>
          </p:cNvPr>
          <p:cNvSpPr/>
          <p:nvPr/>
        </p:nvSpPr>
        <p:spPr>
          <a:xfrm>
            <a:off x="10131989" y="1897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ECTSS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陈贺 陈建 王磊</a:t>
            </a:r>
          </a:p>
        </p:txBody>
      </p:sp>
      <p:grpSp>
        <p:nvGrpSpPr>
          <p:cNvPr id="87" name="组合 7">
            <a:extLst>
              <a:ext uri="{FF2B5EF4-FFF2-40B4-BE49-F238E27FC236}">
                <a16:creationId xmlns:a16="http://schemas.microsoft.com/office/drawing/2014/main" id="{4EBD1F9E-9411-401B-B69B-F3CE34C4B255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6213"/>
            <a:ext cx="2447925" cy="735012"/>
            <a:chOff x="400051" y="175469"/>
            <a:chExt cx="2448377" cy="735668"/>
          </a:xfrm>
        </p:grpSpPr>
        <p:sp>
          <p:nvSpPr>
            <p:cNvPr id="88" name="任意多边形 3">
              <a:extLst>
                <a:ext uri="{FF2B5EF4-FFF2-40B4-BE49-F238E27FC236}">
                  <a16:creationId xmlns:a16="http://schemas.microsoft.com/office/drawing/2014/main" id="{577C89B5-9769-4F49-9508-DDB3FF6DD7D6}"/>
                </a:ext>
              </a:extLst>
            </p:cNvPr>
            <p:cNvSpPr/>
            <p:nvPr/>
          </p:nvSpPr>
          <p:spPr>
            <a:xfrm>
              <a:off x="400051" y="353428"/>
              <a:ext cx="379483" cy="379751"/>
            </a:xfrm>
            <a:custGeom>
              <a:avLst/>
              <a:gdLst>
                <a:gd name="connsiteX0" fmla="*/ 157734 w 406400"/>
                <a:gd name="connsiteY0" fmla="*/ 125523 h 406400"/>
                <a:gd name="connsiteX1" fmla="*/ 157734 w 406400"/>
                <a:gd name="connsiteY1" fmla="*/ 285067 h 406400"/>
                <a:gd name="connsiteX2" fmla="*/ 295272 w 406400"/>
                <a:gd name="connsiteY2" fmla="*/ 205295 h 406400"/>
                <a:gd name="connsiteX3" fmla="*/ 203200 w 406400"/>
                <a:gd name="connsiteY3" fmla="*/ 0 h 406400"/>
                <a:gd name="connsiteX4" fmla="*/ 406400 w 406400"/>
                <a:gd name="connsiteY4" fmla="*/ 203200 h 406400"/>
                <a:gd name="connsiteX5" fmla="*/ 203200 w 406400"/>
                <a:gd name="connsiteY5" fmla="*/ 406400 h 406400"/>
                <a:gd name="connsiteX6" fmla="*/ 0 w 406400"/>
                <a:gd name="connsiteY6" fmla="*/ 203200 h 406400"/>
                <a:gd name="connsiteX7" fmla="*/ 203200 w 406400"/>
                <a:gd name="connsiteY7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400" h="406400">
                  <a:moveTo>
                    <a:pt x="157734" y="125523"/>
                  </a:moveTo>
                  <a:lnTo>
                    <a:pt x="157734" y="285067"/>
                  </a:lnTo>
                  <a:lnTo>
                    <a:pt x="295272" y="205295"/>
                  </a:lnTo>
                  <a:close/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9" name="组合 6">
              <a:extLst>
                <a:ext uri="{FF2B5EF4-FFF2-40B4-BE49-F238E27FC236}">
                  <a16:creationId xmlns:a16="http://schemas.microsoft.com/office/drawing/2014/main" id="{8DA916BD-8A92-48D4-AB14-A9D374690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733" y="175469"/>
              <a:ext cx="1938695" cy="735668"/>
              <a:chOff x="1142869" y="2551080"/>
              <a:chExt cx="1938695" cy="735668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5B40EF-5DF5-4E7E-A0D6-CE1BBC420640}"/>
                  </a:ext>
                </a:extLst>
              </p:cNvPr>
              <p:cNvSpPr txBox="1"/>
              <p:nvPr/>
            </p:nvSpPr>
            <p:spPr>
              <a:xfrm>
                <a:off x="1142869" y="2763995"/>
                <a:ext cx="1938695" cy="5227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界面展示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23AF87C-0F15-4798-9A4B-C91BFD3CF4A0}"/>
                  </a:ext>
                </a:extLst>
              </p:cNvPr>
              <p:cNvSpPr/>
              <p:nvPr/>
            </p:nvSpPr>
            <p:spPr>
              <a:xfrm>
                <a:off x="1188914" y="2551080"/>
                <a:ext cx="1499405" cy="2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User Interface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3678444-8574-421D-98E3-0519DF4B193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2016绿色清新论文答辩PPT模板(1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7CF7B"/>
      </a:accent1>
      <a:accent2>
        <a:srgbClr val="77CF7B"/>
      </a:accent2>
      <a:accent3>
        <a:srgbClr val="77CF7B"/>
      </a:accent3>
      <a:accent4>
        <a:srgbClr val="77CF7B"/>
      </a:accent4>
      <a:accent5>
        <a:srgbClr val="77CF7B"/>
      </a:accent5>
      <a:accent6>
        <a:srgbClr val="77CF7B"/>
      </a:accent6>
      <a:hlink>
        <a:srgbClr val="77CF7B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16324</TotalTime>
  <Words>478</Words>
  <Application>Microsoft Office PowerPoint</Application>
  <PresentationFormat>宽屏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AvantGarde Md BT</vt:lpstr>
      <vt:lpstr>Helvetica Neue Light</vt:lpstr>
      <vt:lpstr>华文细黑</vt:lpstr>
      <vt:lpstr>宋体</vt:lpstr>
      <vt:lpstr>微软雅黑</vt:lpstr>
      <vt:lpstr>微软雅黑 Light</vt:lpstr>
      <vt:lpstr>Arial</vt:lpstr>
      <vt:lpstr>Calibri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wqt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user</dc:creator>
  <cp:lastModifiedBy>He Chen</cp:lastModifiedBy>
  <cp:revision>999</cp:revision>
  <dcterms:created xsi:type="dcterms:W3CDTF">2014-08-08T03:06:53Z</dcterms:created>
  <dcterms:modified xsi:type="dcterms:W3CDTF">2017-06-15T17:34:18Z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