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2" r:id="rId6"/>
    <p:sldId id="268" r:id="rId7"/>
    <p:sldId id="269" r:id="rId8"/>
    <p:sldId id="263" r:id="rId9"/>
    <p:sldId id="256" r:id="rId10"/>
    <p:sldId id="258" r:id="rId11"/>
    <p:sldId id="259" r:id="rId12"/>
    <p:sldId id="271" r:id="rId13"/>
    <p:sldId id="260" r:id="rId14"/>
    <p:sldId id="267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662DA-9142-4E6E-892E-7204DE5E1555}" v="7" dt="2022-05-03T22:31:04.426"/>
    <p1510:client id="{A2A6344B-AEB8-B1D9-8B8F-D29A01CDCFDD}" v="564" dt="2022-04-26T21:59:46.214"/>
    <p1510:client id="{B747BCF3-74D7-3EE2-6905-962059E93B4A}" v="1486" dt="2022-04-26T19:33:04.540"/>
    <p1510:client id="{DB23CE8D-60DE-D79D-6532-F19155AE5A7E}" v="52" dt="2022-04-26T18:38:29.198"/>
    <p1510:client id="{E3C59D30-33FF-EF16-C2C7-D73033ED481D}" v="166" dt="2022-04-26T02:14:25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1C9C-C593-4F4F-9445-49320C508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C065B-8D68-4B46-BC2F-99242ED1C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4C201-4074-42AE-ADC6-1DBB41C4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6278-1B7A-4E84-BAC6-463CA670397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BE94-FC47-4788-A97B-7ACA73B6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2796D-CA31-46A8-A32C-68CC69AF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46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3426-B32E-4998-AA71-F81FCBD9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462E3-508D-4E05-8B7F-8503240F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10BBF-5DAE-482A-8618-CF01BEBB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6278-1B7A-4E84-BAC6-463CA670397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01B7F-68EF-42D4-AC9E-3FF3064F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506E-0DB5-42C4-AF9B-0B0F93BF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516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2E459-D4DC-41E5-90A3-1236C64A8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F07A8-BB48-4B22-820A-9955F897C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973C-1A72-447C-9705-D4660B1F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6278-1B7A-4E84-BAC6-463CA670397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2C042-6E62-4977-8040-6BCA1627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C85AF-D395-438B-A8FC-C0F7CA05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350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EC71-A4CF-40C3-A25F-22F8B77E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9B17-CECC-448C-93EC-AF2E7ACE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ECD7-69F6-46F0-BA00-CD9B6BC5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6278-1B7A-4E84-BAC6-463CA670397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BFDD1-639F-428C-903B-63B8425C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A472-5639-43E4-968C-3C5DE707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05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9FA9-BD19-4402-A69F-359E979E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7F024-EE63-4D90-A6F9-B58CF46AE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95830-8282-40F5-A700-0F5B9A02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6278-1B7A-4E84-BAC6-463CA670397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55BC4-C36D-47E4-87EC-EC14DD9C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618DD-4576-41E8-8F07-3F47556A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09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9CAC-6DBE-4585-A12F-80D75423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9F2F-AD11-4BBD-8434-74D16D2B7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DB61-5BE7-46C5-96C1-188A5B567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3856B-E649-4F4A-9CBB-047B1B9F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6278-1B7A-4E84-BAC6-463CA670397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8FFCB-6DFF-4774-A70C-99D4AEA3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A93DB-6143-48DD-B0CD-B1928A89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9613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E608-B22A-4820-BB7E-223EFB02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21961-1895-4584-9AB3-ECA09872F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54AEC-668D-4FBF-ADD6-D58A1919B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534FD-BC57-4414-9478-3DA1E8B21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90F62-CFF8-4D13-9B18-855C6CF18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72067-1BC8-40DA-960C-11DC5971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6278-1B7A-4E84-BAC6-463CA670397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A9D16-3C87-4A78-B09C-E85837A8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7F2B9-982B-421A-8709-A4F1FAC4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77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A5D1-5618-4193-A94C-6F51F450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068F3-E7DB-4531-BE20-FE1D6854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6278-1B7A-4E84-BAC6-463CA670397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FC903-86C4-469F-9E26-BDEFC599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718AC-FC92-448D-9780-FCB7AF24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18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7EDB8-DFD1-41BF-8819-620D8FDC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6278-1B7A-4E84-BAC6-463CA670397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64C6D-FA7A-4A41-9724-041D1E3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7A826-1DD6-406E-AA22-69B3C215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215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494C-C306-43C9-A37B-456ABCE4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1F79-59BB-4AC5-8DDB-4B09E2D1F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1B93-ECEB-43C6-B536-62C32488D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0C25D-7B66-4C13-B494-AF195863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6278-1B7A-4E84-BAC6-463CA670397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E2FE9-6A4D-4CB1-8EC4-621C6AA6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29C0B-9D34-4977-B9FB-1DDF0BE4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41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6250-CB19-4063-90C2-91971065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E64F5-900D-48EE-9478-1F4039D7A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17D8F-DF34-4367-8872-B3FBDAE25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5CAF8-5726-4F5D-A2C6-B7EDF2EE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6278-1B7A-4E84-BAC6-463CA670397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D259D-76BA-4523-8459-730FFFB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F619C-D430-422A-9AC5-7081D840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803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9B0CC-B12D-4C85-9DDC-530C216E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5448-C7F3-4678-BF8A-5A8602F6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CBC6-2C9F-4E44-A988-3065A619F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6278-1B7A-4E84-BAC6-463CA670397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90AED-D553-4E9D-B15E-4164114CA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E793C-50EE-46F3-9CB0-49FF60218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FF556-20D8-44E5-8D7D-341B84EC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gowrishankarp/newspaper-text-summarization-cnn-dailymai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perswithcode.com/sota/document-summarization-on-cnn-daily-mail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AAEF-E01E-4707-886D-124DD433C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510" y="971361"/>
            <a:ext cx="10523290" cy="2387600"/>
          </a:xfrm>
        </p:spPr>
        <p:txBody>
          <a:bodyPr/>
          <a:lstStyle/>
          <a:p>
            <a:r>
              <a:rPr lang="en-US"/>
              <a:t>Extractive Text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ECBEB-6EE6-453C-B648-D51170672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6"/>
            <a:ext cx="9144000" cy="17995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/>
              <a:t>Group members</a:t>
            </a:r>
          </a:p>
          <a:p>
            <a:r>
              <a:rPr lang="en-US"/>
              <a:t>Ashwin Sankarasubramanian</a:t>
            </a:r>
          </a:p>
          <a:p>
            <a:r>
              <a:rPr lang="en-US"/>
              <a:t>Niket Kathiriya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Purvang Shah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83E8-C1E3-46DA-B84E-FE118B7B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BA69EB0-0CD3-44A3-BBCC-69DDED44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982" y="3696"/>
            <a:ext cx="1239356" cy="10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9D79-0181-4FA5-8C99-E956D8EA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1DBF-4CAD-4D6C-BCB0-ADB042CEC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 panose="020F0502020204030204"/>
              </a:rPr>
              <a:t>Execution on whole CNN Daily Mail Test Dataset: 11490 articles.</a:t>
            </a:r>
          </a:p>
          <a:p>
            <a:r>
              <a:rPr lang="en-US" sz="2400">
                <a:ea typeface="+mn-lt"/>
                <a:cs typeface="+mn-lt"/>
              </a:rPr>
              <a:t>Execution on articles containing up to 100 sentences.</a:t>
            </a:r>
          </a:p>
          <a:p>
            <a:r>
              <a:rPr lang="en-US" sz="2400">
                <a:cs typeface="Calibri" panose="020F0502020204030204"/>
              </a:rPr>
              <a:t>Evaluation metric: ROUGE-1</a:t>
            </a:r>
            <a:endParaRPr lang="en-US"/>
          </a:p>
          <a:p>
            <a:r>
              <a:rPr lang="en-US" sz="2400">
                <a:cs typeface="Calibri" panose="020F0502020204030204"/>
              </a:rPr>
              <a:t>Achieved an average score of </a:t>
            </a:r>
            <a:r>
              <a:rPr lang="en-US" sz="2400" b="1">
                <a:cs typeface="Calibri" panose="020F0502020204030204"/>
              </a:rPr>
              <a:t>27.7</a:t>
            </a:r>
            <a:r>
              <a:rPr lang="en-US" sz="2400">
                <a:cs typeface="Calibri" panose="020F0502020204030204"/>
              </a:rPr>
              <a:t>.</a:t>
            </a:r>
          </a:p>
          <a:p>
            <a:endParaRPr lang="en-US" sz="180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7E3B7-497F-449D-870D-089ADA05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2C72AF5-7A06-4C30-9788-788C29AFA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982" y="3696"/>
            <a:ext cx="1239356" cy="10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ACE93-2C64-4FCD-8166-FE3907C9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398CA35-0678-4FBE-88BF-BE258E92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982" y="3696"/>
            <a:ext cx="1239356" cy="10274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FEBCA8-B8D1-4262-82A4-139E3D7C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6206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750B-4BDF-4DD6-AAD2-B1D26415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522B-B6DA-4EB8-A889-AE71D9BB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What is Extractive Text Summarization?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</a:pPr>
            <a:r>
              <a:rPr lang="en-US">
                <a:cs typeface="Calibri"/>
              </a:rPr>
              <a:t> I</a:t>
            </a:r>
            <a:r>
              <a:rPr lang="en-US">
                <a:ea typeface="+mn-lt"/>
                <a:cs typeface="+mn-lt"/>
              </a:rPr>
              <a:t>n Extractive Text Summarization, important information(sentences) is extracted from the given text or a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A4EBB-77F6-4D35-8091-562DD04F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ED3BCD6-69BA-4A87-BD10-59866F26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982" y="3696"/>
            <a:ext cx="1239356" cy="10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5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750B-4BDF-4DD6-AAD2-B1D26415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Q-Learning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522B-B6DA-4EB8-A889-AE71D9BB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Quality Learning is a Reinforcement Learning algorithm.</a:t>
            </a:r>
          </a:p>
          <a:p>
            <a:r>
              <a:rPr lang="en-US">
                <a:cs typeface="Calibri"/>
              </a:rPr>
              <a:t>For understanding Q-Learning, we need to understand the following concepts:</a:t>
            </a:r>
          </a:p>
          <a:p>
            <a:pPr lvl="1"/>
            <a:r>
              <a:rPr lang="en-US">
                <a:cs typeface="Calibri"/>
              </a:rPr>
              <a:t>State</a:t>
            </a:r>
          </a:p>
          <a:p>
            <a:pPr lvl="1"/>
            <a:r>
              <a:rPr lang="en-US">
                <a:ea typeface="+mn-lt"/>
                <a:cs typeface="+mn-lt"/>
              </a:rPr>
              <a:t>Action</a:t>
            </a:r>
          </a:p>
          <a:p>
            <a:pPr lvl="1"/>
            <a:r>
              <a:rPr lang="en-US">
                <a:cs typeface="Calibri"/>
              </a:rPr>
              <a:t>Environment</a:t>
            </a:r>
          </a:p>
          <a:p>
            <a:pPr lvl="1"/>
            <a:r>
              <a:rPr lang="en-US">
                <a:cs typeface="Calibri"/>
              </a:rPr>
              <a:t>Reward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A4EBB-77F6-4D35-8091-562DD04F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ED3BCD6-69BA-4A87-BD10-59866F26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982" y="3696"/>
            <a:ext cx="1239356" cy="10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3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750B-4BDF-4DD6-AAD2-B1D26415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Q-Learning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522B-B6DA-4EB8-A889-AE71D9BB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It seeks to maximize the cumulative reward.</a:t>
            </a:r>
          </a:p>
          <a:p>
            <a:r>
              <a:rPr lang="en-US">
                <a:cs typeface="Calibri"/>
              </a:rPr>
              <a:t>Steps that are followed in Q-Learning are:</a:t>
            </a:r>
          </a:p>
          <a:p>
            <a:pPr lvl="1"/>
            <a:r>
              <a:rPr lang="en-US">
                <a:cs typeface="Calibri"/>
              </a:rPr>
              <a:t>Exploring - </a:t>
            </a:r>
            <a:r>
              <a:rPr lang="en-US">
                <a:ea typeface="+mn-lt"/>
                <a:cs typeface="+mn-lt"/>
              </a:rPr>
              <a:t>Finding more information about the environment.</a:t>
            </a:r>
          </a:p>
          <a:p>
            <a:pPr lvl="1"/>
            <a:r>
              <a:rPr lang="en-US">
                <a:cs typeface="Calibri"/>
              </a:rPr>
              <a:t>Exploiting - Exploiting</a:t>
            </a:r>
            <a:r>
              <a:rPr lang="en-US">
                <a:ea typeface="+mn-lt"/>
                <a:cs typeface="+mn-lt"/>
              </a:rPr>
              <a:t> the environment to maximize the rewards.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Basically, Q-Learning uses future rewards to impact present actions in a particular state, assisting the agent in selecting the optimum actions that maximize total reward.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A4EBB-77F6-4D35-8091-562DD04F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ED3BCD6-69BA-4A87-BD10-59866F26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982" y="3696"/>
            <a:ext cx="1239356" cy="10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5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6057-C0E5-483D-B36B-40DAB1EB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BC0F-692F-46F1-8159-84CEA8AD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To fit the text summarization problem in the Q-learning algorithm, the attributes are configured as below:</a:t>
            </a:r>
          </a:p>
          <a:p>
            <a:r>
              <a:rPr lang="en-US">
                <a:cs typeface="Calibri"/>
              </a:rPr>
              <a:t>Environment = Input text</a:t>
            </a:r>
          </a:p>
          <a:p>
            <a:r>
              <a:rPr lang="en-US">
                <a:cs typeface="Calibri"/>
              </a:rPr>
              <a:t>Each sentence in the environment has two possibilities. 1)Chosen or 2)Not chosen for the candidate summary.</a:t>
            </a:r>
          </a:p>
          <a:p>
            <a:r>
              <a:rPr lang="en-US">
                <a:cs typeface="Calibri"/>
              </a:rPr>
              <a:t>Thus, State = candidate summary (where different states refer to different combinations of sentences chosen for the summary)</a:t>
            </a:r>
          </a:p>
          <a:p>
            <a:r>
              <a:rPr lang="en-US">
                <a:cs typeface="Calibri"/>
              </a:rPr>
              <a:t>Action = Selection of a sentence to be added to candidate summary</a:t>
            </a:r>
          </a:p>
          <a:p>
            <a:r>
              <a:rPr lang="en-US">
                <a:cs typeface="Calibri"/>
              </a:rPr>
              <a:t>Reward = (Similarity between the candidate summary and input text – redundancy within the candidate summary)</a:t>
            </a:r>
          </a:p>
          <a:p>
            <a:r>
              <a:rPr lang="en-US">
                <a:cs typeface="Calibri"/>
              </a:rPr>
              <a:t>The similarity and redundancy are measured by </a:t>
            </a:r>
            <a:r>
              <a:rPr lang="en-US" err="1">
                <a:cs typeface="Calibri"/>
              </a:rPr>
              <a:t>cosine_similarity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51015-62D2-4BD1-82BE-10255D22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EF5C472-6B19-47BF-837A-E7EA9FC5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982" y="3696"/>
            <a:ext cx="1239356" cy="10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0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987F70-1CE8-4720-9100-123CAD8B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1950C0-CA8B-4F7D-B549-0404FB67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4312" cy="4351338"/>
          </a:xfrm>
        </p:spPr>
        <p:txBody>
          <a:bodyPr>
            <a:normAutofit/>
          </a:bodyPr>
          <a:lstStyle/>
          <a:p>
            <a:pPr lvl="1"/>
            <a:r>
              <a:rPr lang="en-US"/>
              <a:t>Dataset = </a:t>
            </a:r>
            <a:r>
              <a:rPr lang="en-US" i="0">
                <a:solidFill>
                  <a:srgbClr val="202124"/>
                </a:solidFill>
                <a:effectLst/>
                <a:latin typeface="zeitung"/>
                <a:hlinkClick r:id="rId2"/>
              </a:rPr>
              <a:t>CNN-</a:t>
            </a:r>
            <a:r>
              <a:rPr lang="en-US" i="0" err="1">
                <a:solidFill>
                  <a:srgbClr val="202124"/>
                </a:solidFill>
                <a:effectLst/>
                <a:latin typeface="zeitung"/>
                <a:hlinkClick r:id="rId2"/>
              </a:rPr>
              <a:t>DailyMail</a:t>
            </a:r>
            <a:r>
              <a:rPr lang="en-US" i="0">
                <a:solidFill>
                  <a:srgbClr val="202124"/>
                </a:solidFill>
                <a:effectLst/>
                <a:latin typeface="zeitung"/>
                <a:hlinkClick r:id="rId2"/>
              </a:rPr>
              <a:t> News Text Summarization/test.csv</a:t>
            </a:r>
            <a:endParaRPr lang="en-US"/>
          </a:p>
          <a:p>
            <a:pPr lvl="1"/>
            <a:r>
              <a:rPr lang="en-US"/>
              <a:t>Evaluation metric: ROUGE-1</a:t>
            </a:r>
          </a:p>
          <a:p>
            <a:pPr lvl="1"/>
            <a:r>
              <a:rPr lang="en-US"/>
              <a:t>State of the art algorithms for the same dataset shows the maximum score of 45.</a:t>
            </a:r>
          </a:p>
          <a:p>
            <a:pPr lvl="1"/>
            <a:r>
              <a:rPr lang="en-US"/>
              <a:t>Our implementation resulted in a score of 31.8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13D78-5D9E-4056-80E2-05ABE890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5A07B6D-8117-433A-9994-D9FCBF398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982" y="3696"/>
            <a:ext cx="1239356" cy="102741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26E078F-195E-4269-AC1B-4871B8E52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85" y="1690688"/>
            <a:ext cx="6322515" cy="3688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3D8E4-915B-4549-A199-BA314FEAAE66}"/>
              </a:ext>
            </a:extLst>
          </p:cNvPr>
          <p:cNvSpPr txBox="1"/>
          <p:nvPr/>
        </p:nvSpPr>
        <p:spPr>
          <a:xfrm>
            <a:off x="1642369" y="6347546"/>
            <a:ext cx="892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Figure: </a:t>
            </a:r>
            <a:r>
              <a:rPr lang="en-US">
                <a:hlinkClick r:id="rId5"/>
              </a:rPr>
              <a:t>https://paperswithcode.com/sota/document-summarization-on-cnn-daily-mail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5156-BC91-4447-822A-D65715DD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Problems in this approach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4E20-4B6B-4202-8998-6CA35FF50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03363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 solution has a loop that has exponential runtime (2</a:t>
            </a:r>
            <a:r>
              <a:rPr lang="en-US" sz="2000" baseline="30000" dirty="0"/>
              <a:t>no. of sentences</a:t>
            </a:r>
            <a:r>
              <a:rPr lang="en-US" sz="2000" dirty="0"/>
              <a:t>). If the input text was having more than 20 sentences, the program did not terminate.</a:t>
            </a:r>
          </a:p>
          <a:p>
            <a:r>
              <a:rPr lang="en-US" sz="2000" dirty="0"/>
              <a:t>To get the scores, we changed the loop condition as below:</a:t>
            </a:r>
          </a:p>
          <a:p>
            <a:pPr lvl="1"/>
            <a:r>
              <a:rPr lang="en-US" sz="1600" dirty="0"/>
              <a:t>If (number of sentences &gt; 15), then execute the loop only 2</a:t>
            </a:r>
            <a:r>
              <a:rPr lang="en-US" sz="1600" baseline="30000" dirty="0"/>
              <a:t>15</a:t>
            </a:r>
            <a:r>
              <a:rPr lang="en-US" sz="1600" dirty="0"/>
              <a:t> times.</a:t>
            </a:r>
          </a:p>
          <a:p>
            <a:pPr lvl="1"/>
            <a:r>
              <a:rPr lang="en-US" sz="1600" dirty="0"/>
              <a:t>If (number of sentences &lt; 15), then execute the loop for the entire 2</a:t>
            </a:r>
            <a:r>
              <a:rPr lang="en-US" sz="1600" baseline="30000" dirty="0"/>
              <a:t>no. of sentences</a:t>
            </a:r>
            <a:r>
              <a:rPr lang="en-US" sz="1600" dirty="0"/>
              <a:t> times.</a:t>
            </a:r>
          </a:p>
          <a:p>
            <a:r>
              <a:rPr lang="en-US" sz="2000" dirty="0"/>
              <a:t>With this change, for the test dataset having 11k+ texts, we received a Rouge-1 score of </a:t>
            </a:r>
            <a:r>
              <a:rPr lang="en-US" sz="2000" b="1" dirty="0"/>
              <a:t>31.7</a:t>
            </a:r>
            <a:r>
              <a:rPr lang="en-US" sz="2000" dirty="0"/>
              <a:t> after 3 hours of execution.</a:t>
            </a:r>
          </a:p>
          <a:p>
            <a:r>
              <a:rPr lang="en-US" sz="2000" dirty="0"/>
              <a:t>This result also includes the sub-optimal summaries of input texts having more than 15 sentences.</a:t>
            </a:r>
          </a:p>
          <a:p>
            <a:r>
              <a:rPr lang="en-US" sz="2000" dirty="0"/>
              <a:t>When we performed this experiment </a:t>
            </a:r>
            <a:r>
              <a:rPr lang="en-US" sz="2000" b="1" dirty="0"/>
              <a:t>only</a:t>
            </a:r>
            <a:r>
              <a:rPr lang="en-US" sz="2000" dirty="0"/>
              <a:t> on the texts having less than 15 sentences, we received a Rouge-1 score of </a:t>
            </a:r>
            <a:r>
              <a:rPr lang="en-US" sz="2000" b="1" dirty="0"/>
              <a:t>37.8</a:t>
            </a:r>
          </a:p>
          <a:p>
            <a:r>
              <a:rPr lang="en-US" sz="2000" dirty="0"/>
              <a:t>Moreover, in another experiment, we increased the threshold from 15 to 18 and then executed the algorithm for all the 11k+ texts. (The result calculation includes sub-optimal summaries)</a:t>
            </a:r>
          </a:p>
          <a:p>
            <a:pPr lvl="1"/>
            <a:r>
              <a:rPr lang="en-US" sz="1600" dirty="0"/>
              <a:t>The Rouge-1 score was </a:t>
            </a:r>
            <a:r>
              <a:rPr lang="en-US" sz="1600" b="1" dirty="0"/>
              <a:t>31.8 </a:t>
            </a:r>
            <a:r>
              <a:rPr lang="en-US" sz="1600" dirty="0"/>
              <a:t>(not enough change)</a:t>
            </a:r>
          </a:p>
          <a:p>
            <a:pPr lvl="1"/>
            <a:r>
              <a:rPr lang="en-US" sz="1600" dirty="0"/>
              <a:t>The execution time was </a:t>
            </a:r>
            <a:r>
              <a:rPr lang="en-US" sz="1600" b="1" dirty="0"/>
              <a:t>18 hours</a:t>
            </a:r>
            <a:r>
              <a:rPr lang="en-US" sz="1600" dirty="0"/>
              <a:t>!!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52053EE-A94D-4545-B6D3-CF0CBBB2E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982" y="3696"/>
            <a:ext cx="1239356" cy="10274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9A34-A523-4E77-8098-39BC5870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5F9F8-060D-4399-8CB7-AC9E4FF22CEB}"/>
              </a:ext>
            </a:extLst>
          </p:cNvPr>
          <p:cNvSpPr txBox="1"/>
          <p:nvPr/>
        </p:nvSpPr>
        <p:spPr>
          <a:xfrm>
            <a:off x="838199" y="5956917"/>
            <a:ext cx="1011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The algorithm does not scale well.</a:t>
            </a:r>
          </a:p>
        </p:txBody>
      </p:sp>
    </p:spTree>
    <p:extLst>
      <p:ext uri="{BB962C8B-B14F-4D97-AF65-F5344CB8AC3E}">
        <p14:creationId xmlns:p14="http://schemas.microsoft.com/office/powerpoint/2010/main" val="234035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4A40-3D24-4508-876C-4031D29C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TextRank 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32C0-A6F9-4FE0-A0CC-15E077B5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cs typeface="Calibri" panose="020F0502020204030204"/>
              </a:rPr>
              <a:t>Two major components of Text summarization evaluation:</a:t>
            </a:r>
          </a:p>
          <a:p>
            <a:pPr lvl="1"/>
            <a:r>
              <a:rPr lang="en-US" sz="1800">
                <a:cs typeface="Calibri" panose="020F0502020204030204"/>
              </a:rPr>
              <a:t>Accuracy: Whether the content in the document has been captured by the summary.</a:t>
            </a:r>
          </a:p>
          <a:p>
            <a:pPr lvl="1"/>
            <a:r>
              <a:rPr lang="en-US" sz="1800">
                <a:cs typeface="Calibri" panose="020F0502020204030204"/>
              </a:rPr>
              <a:t>Fluency: Whether the produced summary has sentence and grammatical fluency.</a:t>
            </a:r>
          </a:p>
          <a:p>
            <a:pPr lvl="1"/>
            <a:endParaRPr lang="en-US" sz="1800">
              <a:cs typeface="Calibri" panose="020F0502020204030204"/>
            </a:endParaRPr>
          </a:p>
          <a:p>
            <a:r>
              <a:rPr lang="en-US" sz="2400">
                <a:cs typeface="Calibri" panose="020F0502020204030204"/>
              </a:rPr>
              <a:t>GLoVe: Global Vectors for Word representations</a:t>
            </a:r>
          </a:p>
          <a:p>
            <a:pPr lvl="1"/>
            <a:r>
              <a:rPr lang="en-US" sz="1800">
                <a:cs typeface="Calibri" panose="020F0502020204030204"/>
              </a:rPr>
              <a:t>We use glove.6B.100D: Word vectors pre-trained unsupervised on a vocabulary consisting of 6 Billion words and having 100-dimensions.</a:t>
            </a:r>
          </a:p>
          <a:p>
            <a:pPr lvl="1"/>
            <a:r>
              <a:rPr lang="en-US" sz="1800">
                <a:cs typeface="Calibri" panose="020F0502020204030204"/>
              </a:rPr>
              <a:t>These word representations capture the similarity in meaning between different words.</a:t>
            </a:r>
          </a:p>
          <a:p>
            <a:pPr lvl="1"/>
            <a:endParaRPr lang="en-US" sz="1800">
              <a:cs typeface="Calibri" panose="020F0502020204030204"/>
            </a:endParaRPr>
          </a:p>
          <a:p>
            <a:r>
              <a:rPr lang="en-US" sz="2400">
                <a:cs typeface="Calibri" panose="020F0502020204030204"/>
              </a:rPr>
              <a:t>NLTK Stopwords:</a:t>
            </a:r>
          </a:p>
          <a:p>
            <a:pPr lvl="1"/>
            <a:r>
              <a:rPr lang="en-US" sz="1800">
                <a:cs typeface="Calibri" panose="020F0502020204030204"/>
              </a:rPr>
              <a:t>Stopwords are words that are not significant to the summary from the document.</a:t>
            </a:r>
          </a:p>
          <a:p>
            <a:pPr lvl="1"/>
            <a:r>
              <a:rPr lang="en-US" sz="1800">
                <a:cs typeface="Calibri" panose="020F0502020204030204"/>
              </a:rPr>
              <a:t>Used to produce a more accurate and concise summary for the document.</a:t>
            </a: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1DFD1-65B0-466B-B266-42B36855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7DE7262-0954-4788-86AC-C077382A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982" y="3696"/>
            <a:ext cx="1239356" cy="10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5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4A40-3D24-4508-876C-4031D29C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TextRank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32C0-A6F9-4FE0-A0CC-15E077B5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cs typeface="Calibri"/>
              </a:rPr>
              <a:t>Sentence vectors are produced using the remaining words and their </a:t>
            </a:r>
            <a:r>
              <a:rPr lang="en-US" sz="2600" err="1">
                <a:cs typeface="Calibri"/>
              </a:rPr>
              <a:t>GLoVE</a:t>
            </a:r>
            <a:r>
              <a:rPr lang="en-US" sz="2600">
                <a:cs typeface="Calibri"/>
              </a:rPr>
              <a:t> representations.</a:t>
            </a:r>
          </a:p>
          <a:p>
            <a:r>
              <a:rPr lang="en-US" sz="2600">
                <a:cs typeface="Calibri"/>
              </a:rPr>
              <a:t>A similarity matrix of the document is calculated using cosine similarity measure between the produced sentence vectors.</a:t>
            </a:r>
          </a:p>
          <a:p>
            <a:r>
              <a:rPr lang="en-US" sz="2600">
                <a:cs typeface="Calibri"/>
              </a:rPr>
              <a:t>Scores for the sentences are calculated from the similarity matrix.</a:t>
            </a:r>
          </a:p>
          <a:p>
            <a:r>
              <a:rPr lang="en-US" sz="2600">
                <a:cs typeface="Calibri"/>
              </a:rPr>
              <a:t>The best 5 sentences are chosen to be included in the summary.</a:t>
            </a:r>
          </a:p>
          <a:p>
            <a:r>
              <a:rPr lang="en-US" sz="2600">
                <a:cs typeface="Calibri"/>
              </a:rPr>
              <a:t>By comparing the accuracy of this summary against the highlights label available in the dataset, the average ROUGE F1 statistic for the testing dataset is obtained.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1DFD1-65B0-466B-B266-42B36855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F556-20D8-44E5-8D7D-341B84EC852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7DE7262-0954-4788-86AC-C077382A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982" y="3696"/>
            <a:ext cx="1239356" cy="10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9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14BBEFB992842A6F0319A4D5EDD7C" ma:contentTypeVersion="7" ma:contentTypeDescription="Create a new document." ma:contentTypeScope="" ma:versionID="d36538f7f83fdbb16d561fb75333ded8">
  <xsd:schema xmlns:xsd="http://www.w3.org/2001/XMLSchema" xmlns:xs="http://www.w3.org/2001/XMLSchema" xmlns:p="http://schemas.microsoft.com/office/2006/metadata/properties" xmlns:ns3="0cc2a64d-4202-4f72-a62e-c1c0dabf14ac" xmlns:ns4="6a708ae6-db46-4288-9829-a01e321c12c5" targetNamespace="http://schemas.microsoft.com/office/2006/metadata/properties" ma:root="true" ma:fieldsID="a8e356da576d2b5322d2077a12e57d09" ns3:_="" ns4:_="">
    <xsd:import namespace="0cc2a64d-4202-4f72-a62e-c1c0dabf14ac"/>
    <xsd:import namespace="6a708ae6-db46-4288-9829-a01e321c12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c2a64d-4202-4f72-a62e-c1c0dabf14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08ae6-db46-4288-9829-a01e321c12c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BBE3A-D198-49DA-8328-62F7C36F0A00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6a708ae6-db46-4288-9829-a01e321c12c5"/>
    <ds:schemaRef ds:uri="http://schemas.openxmlformats.org/package/2006/metadata/core-properties"/>
    <ds:schemaRef ds:uri="0cc2a64d-4202-4f72-a62e-c1c0dabf14ac"/>
  </ds:schemaRefs>
</ds:datastoreItem>
</file>

<file path=customXml/itemProps2.xml><?xml version="1.0" encoding="utf-8"?>
<ds:datastoreItem xmlns:ds="http://schemas.openxmlformats.org/officeDocument/2006/customXml" ds:itemID="{D3FC9F90-0FAB-411D-9DFD-F17F22733A60}">
  <ds:schemaRefs>
    <ds:schemaRef ds:uri="0cc2a64d-4202-4f72-a62e-c1c0dabf14ac"/>
    <ds:schemaRef ds:uri="6a708ae6-db46-4288-9829-a01e321c12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9DA52DA-BD7A-4C5D-B55C-AFC4880280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zeitung</vt:lpstr>
      <vt:lpstr>Office Theme</vt:lpstr>
      <vt:lpstr>Extractive Text Summarization</vt:lpstr>
      <vt:lpstr>Introduction</vt:lpstr>
      <vt:lpstr>Q-Learning Introduction</vt:lpstr>
      <vt:lpstr>Q-Learning Introduction</vt:lpstr>
      <vt:lpstr>Implementation</vt:lpstr>
      <vt:lpstr>Results</vt:lpstr>
      <vt:lpstr>Problems in this approach</vt:lpstr>
      <vt:lpstr>TextRank Introduction</vt:lpstr>
      <vt:lpstr>TextRank Implementation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Extractive Text Summarization Using Deep Learning</dc:title>
  <dc:creator>Sankarasubramanian, Ashwin</dc:creator>
  <cp:lastModifiedBy>Kathiriya, Niket R</cp:lastModifiedBy>
  <cp:revision>2</cp:revision>
  <dcterms:created xsi:type="dcterms:W3CDTF">2022-03-01T16:08:09Z</dcterms:created>
  <dcterms:modified xsi:type="dcterms:W3CDTF">2022-05-03T22:31:35Z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0x0101004D514BBEFB992842A6F0319A4D5EDD7C</vt:lpwstr>
  </property>
</Properties>
</file>