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0" r:id="rId7"/>
    <p:sldId id="258" r:id="rId8"/>
    <p:sldId id="259" r:id="rId9"/>
    <p:sldId id="261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42" d="100"/>
          <a:sy n="42" d="100"/>
        </p:scale>
        <p:origin x="1818" y="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610E-B740-4117-865D-6E6456BD5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Characterizing a Spring Pendulum with </a:t>
            </a:r>
            <a:br>
              <a:rPr lang="en-US" dirty="0"/>
            </a:br>
            <a:r>
              <a:rPr lang="en-US" dirty="0"/>
              <a:t>Monte Carlo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8EC34-02C0-4AE7-9559-C250BE4BE3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Dawn </a:t>
            </a:r>
            <a:r>
              <a:rPr lang="en-US" dirty="0" err="1"/>
              <a:t>sargent</a:t>
            </a:r>
            <a:r>
              <a:rPr lang="en-US" dirty="0"/>
              <a:t> and Mattison Johnson</a:t>
            </a:r>
          </a:p>
          <a:p>
            <a:r>
              <a:rPr lang="en-US" dirty="0"/>
              <a:t>Fairmont state university</a:t>
            </a:r>
          </a:p>
          <a:p>
            <a:r>
              <a:rPr lang="en-US" dirty="0"/>
              <a:t>April 26, 2018</a:t>
            </a:r>
          </a:p>
        </p:txBody>
      </p:sp>
    </p:spTree>
    <p:extLst>
      <p:ext uri="{BB962C8B-B14F-4D97-AF65-F5344CB8AC3E}">
        <p14:creationId xmlns:p14="http://schemas.microsoft.com/office/powerpoint/2010/main" val="4262078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C50B0945-28E9-45EC-A023-B9904498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695" y="2607011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177CEBA4-C475-4F64-A4AB-E2F6ED1F8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095" y="2607012"/>
            <a:ext cx="4039102" cy="201955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DEFA5-8F07-4C2E-A698-9C3F49D4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1942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In order to identify what parameters affect the success of a trial, we must first determine what will define a success versus a failure.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Performance metric: If the max angle exceeds 21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, it is chaotic.</a:t>
                </a:r>
              </a:p>
              <a:p>
                <a:pPr marL="0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65857-C970-47C1-B66A-C653A0F153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502724"/>
                <a:ext cx="10131425" cy="5083334"/>
              </a:xfrm>
              <a:blipFill>
                <a:blip r:embed="rId5"/>
                <a:stretch>
                  <a:fillRect l="-1203" t="-1200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407DC8-7628-4151-8CBF-E38B6863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43400"/>
              </p:ext>
            </p:extLst>
          </p:nvPr>
        </p:nvGraphicFramePr>
        <p:xfrm>
          <a:off x="1231373" y="4799016"/>
          <a:ext cx="87627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815">
                  <a:extLst>
                    <a:ext uri="{9D8B030D-6E8A-4147-A177-3AD203B41FA5}">
                      <a16:colId xmlns:a16="http://schemas.microsoft.com/office/drawing/2014/main" val="838087492"/>
                    </a:ext>
                  </a:extLst>
                </a:gridCol>
                <a:gridCol w="1251815">
                  <a:extLst>
                    <a:ext uri="{9D8B030D-6E8A-4147-A177-3AD203B41FA5}">
                      <a16:colId xmlns:a16="http://schemas.microsoft.com/office/drawing/2014/main" val="832033999"/>
                    </a:ext>
                  </a:extLst>
                </a:gridCol>
                <a:gridCol w="1487034">
                  <a:extLst>
                    <a:ext uri="{9D8B030D-6E8A-4147-A177-3AD203B41FA5}">
                      <a16:colId xmlns:a16="http://schemas.microsoft.com/office/drawing/2014/main" val="816009345"/>
                    </a:ext>
                  </a:extLst>
                </a:gridCol>
                <a:gridCol w="1636015">
                  <a:extLst>
                    <a:ext uri="{9D8B030D-6E8A-4147-A177-3AD203B41FA5}">
                      <a16:colId xmlns:a16="http://schemas.microsoft.com/office/drawing/2014/main" val="1705125421"/>
                    </a:ext>
                  </a:extLst>
                </a:gridCol>
                <a:gridCol w="964830">
                  <a:extLst>
                    <a:ext uri="{9D8B030D-6E8A-4147-A177-3AD203B41FA5}">
                      <a16:colId xmlns:a16="http://schemas.microsoft.com/office/drawing/2014/main" val="286669270"/>
                    </a:ext>
                  </a:extLst>
                </a:gridCol>
                <a:gridCol w="1048727">
                  <a:extLst>
                    <a:ext uri="{9D8B030D-6E8A-4147-A177-3AD203B41FA5}">
                      <a16:colId xmlns:a16="http://schemas.microsoft.com/office/drawing/2014/main" val="3850993165"/>
                    </a:ext>
                  </a:extLst>
                </a:gridCol>
                <a:gridCol w="1122466">
                  <a:extLst>
                    <a:ext uri="{9D8B030D-6E8A-4147-A177-3AD203B41FA5}">
                      <a16:colId xmlns:a16="http://schemas.microsoft.com/office/drawing/2014/main" val="868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6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Chaotic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9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2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1D42-6501-4EC3-B78B-C75DF919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BFAF-3EA6-41CF-85E2-FDA02993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2916"/>
            <a:ext cx="10131425" cy="3649133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a kernel density estimate?</a:t>
            </a:r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BA16F72-E4FE-4F2F-B523-86CFE32E4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6" y="2836984"/>
            <a:ext cx="5473700" cy="3649133"/>
          </a:xfrm>
          <a:prstGeom prst="rect">
            <a:avLst/>
          </a:prstGeom>
        </p:spPr>
      </p:pic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8F55BBD7-F704-4938-A869-64AC7E54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99" y="2836984"/>
            <a:ext cx="5141925" cy="36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C37E-3A45-4C23-AAC0-0C880C5D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0780-5B0B-4BB8-90E7-16A4B137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08A-E4E0-4A77-A5D9-8AB959E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F6A7-0482-49B3-81F1-68C098B0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What is the k-nearest neighbor method?</a:t>
            </a:r>
          </a:p>
        </p:txBody>
      </p:sp>
    </p:spTree>
    <p:extLst>
      <p:ext uri="{BB962C8B-B14F-4D97-AF65-F5344CB8AC3E}">
        <p14:creationId xmlns:p14="http://schemas.microsoft.com/office/powerpoint/2010/main" val="385276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A8C7-2E8F-4F93-A945-26DAACFA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24F-0036-48CC-8FBA-D8D00BEB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53BE-2491-43F4-9D2F-E1A24BC4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E501-D212-416C-AEBD-FB115692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Split the data</a:t>
            </a:r>
          </a:p>
          <a:p>
            <a:pPr lvl="1"/>
            <a:r>
              <a:rPr lang="en-US" sz="2600" dirty="0"/>
              <a:t>75% training</a:t>
            </a:r>
          </a:p>
          <a:p>
            <a:pPr lvl="2"/>
            <a:r>
              <a:rPr lang="en-US" sz="2400" dirty="0"/>
              <a:t>Fit the classifier</a:t>
            </a:r>
          </a:p>
          <a:p>
            <a:pPr lvl="1"/>
            <a:r>
              <a:rPr lang="en-US" sz="2600" dirty="0"/>
              <a:t>25% testing</a:t>
            </a:r>
          </a:p>
          <a:p>
            <a:pPr lvl="2"/>
            <a:r>
              <a:rPr lang="en-US" sz="2400" dirty="0"/>
              <a:t>Get predictions</a:t>
            </a:r>
          </a:p>
          <a:p>
            <a:r>
              <a:rPr lang="en-US" sz="2800" dirty="0"/>
              <a:t>Compare</a:t>
            </a:r>
          </a:p>
        </p:txBody>
      </p:sp>
    </p:spTree>
    <p:extLst>
      <p:ext uri="{BB962C8B-B14F-4D97-AF65-F5344CB8AC3E}">
        <p14:creationId xmlns:p14="http://schemas.microsoft.com/office/powerpoint/2010/main" val="1409234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2FE0-2C1D-42D8-BA1A-E7EF7D7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21066"/>
            <a:ext cx="10131425" cy="1456267"/>
          </a:xfrm>
        </p:spPr>
        <p:txBody>
          <a:bodyPr/>
          <a:lstStyle/>
          <a:p>
            <a:r>
              <a:rPr lang="en-US" dirty="0"/>
              <a:t>Accuracy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ADB56F-2DD4-4DC2-9F20-0D3EA00E6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551879"/>
              </p:ext>
            </p:extLst>
          </p:nvPr>
        </p:nvGraphicFramePr>
        <p:xfrm>
          <a:off x="3341802" y="1006694"/>
          <a:ext cx="4819421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619">
                  <a:extLst>
                    <a:ext uri="{9D8B030D-6E8A-4147-A177-3AD203B41FA5}">
                      <a16:colId xmlns:a16="http://schemas.microsoft.com/office/drawing/2014/main" val="51317680"/>
                    </a:ext>
                  </a:extLst>
                </a:gridCol>
                <a:gridCol w="1705802">
                  <a:extLst>
                    <a:ext uri="{9D8B030D-6E8A-4147-A177-3AD203B41FA5}">
                      <a16:colId xmlns:a16="http://schemas.microsoft.com/office/drawing/2014/main" val="3707836881"/>
                    </a:ext>
                  </a:extLst>
                </a:gridCol>
              </a:tblGrid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53241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86.94%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279399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83.03%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826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Initial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424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812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Mass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78.31%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0859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Length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70.97%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91434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2434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799240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Length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96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Initial Stretch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3323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807908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Stretch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65.11%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78283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71027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/>
                        <a:t>Initial Angle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58.53%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1182"/>
                  </a:ext>
                </a:extLst>
              </a:tr>
              <a:tr h="342155"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Spring vs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/>
                        <a:t>57.94%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4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4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3977BD-6F69-490D-A9E7-3488D32A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05" y="2022901"/>
            <a:ext cx="2462402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450D4-786C-443E-93BC-78F03147B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5250" y="2133861"/>
            <a:ext cx="2652127" cy="160846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Content Placeholder 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056978B-0984-4A39-873F-8C3213741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5763" y="4043843"/>
            <a:ext cx="5477363" cy="25195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84E58-A58B-444C-8819-31FF8B0F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30288"/>
            <a:ext cx="4785744" cy="1035579"/>
          </a:xfrm>
        </p:spPr>
        <p:txBody>
          <a:bodyPr>
            <a:normAutofit/>
          </a:bodyPr>
          <a:lstStyle/>
          <a:p>
            <a:r>
              <a:rPr lang="en-US" dirty="0"/>
              <a:t>Special thanks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7E08E0-0E49-430A-B8BD-C62D58F61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164202" y="4108911"/>
            <a:ext cx="2389449" cy="2389449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FBEE5E-4696-480E-AB47-6F2C5589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177" y="2133860"/>
            <a:ext cx="2859497" cy="16084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6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39EF-1CA7-496D-B766-8C81299B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pendulum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7AFA7-A5A3-4194-8DC2-355B5979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5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rbor filled with water&#10;&#10;Description generated with very high confidence">
            <a:extLst>
              <a:ext uri="{FF2B5EF4-FFF2-40B4-BE49-F238E27FC236}">
                <a16:creationId xmlns:a16="http://schemas.microsoft.com/office/drawing/2014/main" id="{D25393E4-1C4B-4A2C-B6BF-023233DB4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98" b="4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0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0C8B7D16-051E-4562-B872-ABF369C457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01DE1-B9A8-4959-8D30-4AB94591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>
            <a:normAutofit/>
          </a:bodyPr>
          <a:lstStyle/>
          <a:p>
            <a:r>
              <a:rPr lang="en-US" dirty="0"/>
              <a:t>Monte </a:t>
            </a:r>
            <a:r>
              <a:rPr lang="en-US" dirty="0" err="1"/>
              <a:t>carlo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785-DD99-438B-8F2E-8A4B6D92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67" y="2006601"/>
            <a:ext cx="9437159" cy="3784600"/>
          </a:xfrm>
        </p:spPr>
        <p:txBody>
          <a:bodyPr>
            <a:normAutofit/>
          </a:bodyPr>
          <a:lstStyle/>
          <a:p>
            <a:r>
              <a:rPr lang="en-US" dirty="0"/>
              <a:t>Useful for numerically modeling physics-related problems</a:t>
            </a:r>
          </a:p>
          <a:p>
            <a:r>
              <a:rPr lang="en-US" dirty="0"/>
              <a:t>Especially valuable in a high dimensional parameter space</a:t>
            </a:r>
          </a:p>
          <a:p>
            <a:r>
              <a:rPr lang="en-US" dirty="0"/>
              <a:t>Identifies meaningful ranges for each parameter</a:t>
            </a:r>
          </a:p>
          <a:p>
            <a:r>
              <a:rPr lang="en-US" dirty="0"/>
              <a:t>Algorithm randomly chooses from each range</a:t>
            </a:r>
          </a:p>
          <a:p>
            <a:r>
              <a:rPr lang="en-US" dirty="0"/>
              <a:t>Able to obtain results very close to the actual expected outcomes and their associated probabilities</a:t>
            </a:r>
          </a:p>
          <a:p>
            <a:pPr lvl="1"/>
            <a:r>
              <a:rPr lang="en-US" dirty="0"/>
              <a:t>Law of Large Numbers</a:t>
            </a:r>
          </a:p>
        </p:txBody>
      </p:sp>
    </p:spTree>
    <p:extLst>
      <p:ext uri="{BB962C8B-B14F-4D97-AF65-F5344CB8AC3E}">
        <p14:creationId xmlns:p14="http://schemas.microsoft.com/office/powerpoint/2010/main" val="267938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55CA-8E81-4916-AE4A-BBBA7B2F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E4F39-B776-4A4C-BA3E-D77FFE005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ctr">
                  <a:buNone/>
                </a:pPr>
                <a:r>
                  <a:rPr lang="en-US" sz="2400" dirty="0"/>
                  <a:t>What makes a spring pendulum result in chaotic motion?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𝑔𝑠𝑖𝑛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B7E4F39-B776-4A4C-BA3E-D77FFE005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1157" y="1663531"/>
                <a:ext cx="9823173" cy="2005862"/>
              </a:xfrm>
              <a:blipFill rotWithShape="1">
                <a:blip r:embed="rId2"/>
                <a:stretch>
                  <a:fillRect t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981640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Units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314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𝜃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N/m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11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92064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7328A89-2FAF-4C94-8008-6064D91435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27540"/>
                  </p:ext>
                </p:extLst>
              </p:nvPr>
            </p:nvGraphicFramePr>
            <p:xfrm>
              <a:off x="1650935" y="3596241"/>
              <a:ext cx="8128000" cy="31343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180405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9930324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99816404"/>
                        </a:ext>
                      </a:extLst>
                    </a:gridCol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Variable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Units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33398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x(0)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stretch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N(0.1, 0.01)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8314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" t="-120952" r="-300601" b="-28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initial angle from vertical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N(10, 0.6)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deg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55855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pendulum mass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8049906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spring constant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N(30, 0.25)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N/m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72071152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acceleration due to gravity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N(9.8,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601" t="-336190" r="-300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23943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unstretched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N(1, 0.1)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592064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777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E9D0-AADA-4CDE-A970-FCB0B1F5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C1EC-1716-44C2-8026-68849F3A2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40F97-BDEB-4FE7-9247-F5B53D155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Any equation which contains derivatives, either ordinary derivatives or partial derivatives.</a:t>
            </a:r>
          </a:p>
          <a:p>
            <a:r>
              <a:rPr lang="en-US" dirty="0"/>
              <a:t>First order: Highest derivative that appears is a first order derivative</a:t>
            </a:r>
          </a:p>
          <a:p>
            <a:r>
              <a:rPr lang="en-US" dirty="0"/>
              <a:t>Second order: y’’ appears</a:t>
            </a:r>
          </a:p>
          <a:p>
            <a:r>
              <a:rPr lang="en-US" dirty="0"/>
              <a:t>Linear: y, y’, and y’’ are not squared, cubed, </a:t>
            </a:r>
            <a:r>
              <a:rPr lang="en-US" dirty="0" err="1"/>
              <a:t>etc</a:t>
            </a:r>
            <a:r>
              <a:rPr lang="en-US" dirty="0"/>
              <a:t>, and their product does not appear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5BFA4-9DA3-4A70-AD93-0648770FD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C0997-9F98-4644-AAB3-1201C88B4E49}"/>
              </a:ext>
            </a:extLst>
          </p:cNvPr>
          <p:cNvSpPr txBox="1"/>
          <p:nvPr/>
        </p:nvSpPr>
        <p:spPr>
          <a:xfrm>
            <a:off x="5823483" y="287020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+ y = 0 </a:t>
            </a:r>
          </a:p>
          <a:p>
            <a:r>
              <a:rPr lang="en-US" dirty="0"/>
              <a:t> y’’ = -y</a:t>
            </a:r>
          </a:p>
          <a:p>
            <a:r>
              <a:rPr lang="en-US" dirty="0"/>
              <a:t> If y = sin(x), then y’ = cos(x) and y’’ = -sin(x).</a:t>
            </a:r>
          </a:p>
          <a:p>
            <a:r>
              <a:rPr lang="en-US" dirty="0"/>
              <a:t> If y = cos(x), then y’ = -sin(x) and y’’ = -cos(x).</a:t>
            </a:r>
          </a:p>
          <a:p>
            <a:r>
              <a:rPr lang="en-US" dirty="0"/>
              <a:t> Thus, sin(x) and cos(x) are solutions.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BB41E-26A8-4A3B-8F1D-29B6BB96E832}"/>
              </a:ext>
            </a:extLst>
          </p:cNvPr>
          <p:cNvSpPr txBox="1"/>
          <p:nvPr/>
        </p:nvSpPr>
        <p:spPr>
          <a:xfrm>
            <a:off x="5823483" y="4505531"/>
            <a:ext cx="493612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y’’ - y = 0 </a:t>
            </a:r>
          </a:p>
          <a:p>
            <a:r>
              <a:rPr lang="en-US" dirty="0"/>
              <a:t> y’’ = y</a:t>
            </a:r>
          </a:p>
          <a:p>
            <a:r>
              <a:rPr lang="en-US" dirty="0"/>
              <a:t> If y = e</a:t>
            </a:r>
            <a:r>
              <a:rPr lang="en-US" baseline="30000" dirty="0"/>
              <a:t>x</a:t>
            </a:r>
            <a:r>
              <a:rPr lang="en-US" dirty="0"/>
              <a:t>, then y’ = e</a:t>
            </a:r>
            <a:r>
              <a:rPr lang="en-US" baseline="30000" dirty="0"/>
              <a:t>x </a:t>
            </a:r>
            <a:r>
              <a:rPr lang="en-US" dirty="0"/>
              <a:t>and y’’ = e</a:t>
            </a:r>
            <a:r>
              <a:rPr lang="en-US" baseline="30000" dirty="0"/>
              <a:t>x</a:t>
            </a:r>
            <a:r>
              <a:rPr lang="en-US" dirty="0"/>
              <a:t>.</a:t>
            </a:r>
          </a:p>
          <a:p>
            <a:r>
              <a:rPr lang="en-US" dirty="0"/>
              <a:t> If y = e</a:t>
            </a:r>
            <a:r>
              <a:rPr lang="en-US" baseline="30000" dirty="0"/>
              <a:t>-x</a:t>
            </a:r>
            <a:r>
              <a:rPr lang="en-US" dirty="0"/>
              <a:t>, then y’ = -e</a:t>
            </a:r>
            <a:r>
              <a:rPr lang="en-US" baseline="30000" dirty="0"/>
              <a:t>-x </a:t>
            </a:r>
            <a:r>
              <a:rPr lang="en-US" dirty="0"/>
              <a:t>and y’’ = e</a:t>
            </a:r>
            <a:r>
              <a:rPr lang="en-US" baseline="30000" dirty="0"/>
              <a:t>-x</a:t>
            </a:r>
            <a:r>
              <a:rPr lang="en-US" dirty="0"/>
              <a:t>.</a:t>
            </a:r>
          </a:p>
          <a:p>
            <a:r>
              <a:rPr lang="en-US" dirty="0"/>
              <a:t> Thus, e</a:t>
            </a:r>
            <a:r>
              <a:rPr lang="en-US" baseline="30000" dirty="0"/>
              <a:t>x </a:t>
            </a:r>
            <a:r>
              <a:rPr lang="en-US" dirty="0"/>
              <a:t>and e</a:t>
            </a:r>
            <a:r>
              <a:rPr lang="en-US" baseline="30000" dirty="0"/>
              <a:t>-x </a:t>
            </a:r>
            <a:r>
              <a:rPr lang="en-US" dirty="0"/>
              <a:t>are solutions. 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FF5A5C-C98A-4AB4-9189-96E556BCF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811402"/>
              </p:ext>
            </p:extLst>
          </p:nvPr>
        </p:nvGraphicFramePr>
        <p:xfrm>
          <a:off x="4251490" y="2371725"/>
          <a:ext cx="1431234" cy="42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1490" y="2371725"/>
                        <a:ext cx="1431234" cy="422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69423C2-4558-4318-8D19-6046B4D0F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458118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68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A1EC6B-5F71-4F77-8CCB-82B9C2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System of 1</a:t>
            </a:r>
            <a:r>
              <a:rPr lang="en-US" baseline="30000" dirty="0"/>
              <a:t>st</a:t>
            </a:r>
            <a:r>
              <a:rPr lang="en-US" dirty="0"/>
              <a:t> order equations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7811A1A-2985-414A-92C8-D723BDAF56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85769"/>
              </p:ext>
            </p:extLst>
          </p:nvPr>
        </p:nvGraphicFramePr>
        <p:xfrm>
          <a:off x="5751513" y="2383025"/>
          <a:ext cx="4995334" cy="272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Equation" r:id="rId3" imgW="2603160" imgH="1422360" progId="Equation.DSMT4">
                  <p:embed/>
                </p:oleObj>
              </mc:Choice>
              <mc:Fallback>
                <p:oleObj name="Equation" r:id="rId3" imgW="2603160" imgH="1422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7145DD-F05E-479B-B019-433429A2D8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51513" y="2383025"/>
                        <a:ext cx="4995334" cy="27291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02000F2-4068-4991-B26B-852A59BBEC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208458"/>
              </p:ext>
            </p:extLst>
          </p:nvPr>
        </p:nvGraphicFramePr>
        <p:xfrm>
          <a:off x="1071217" y="2546921"/>
          <a:ext cx="1200683" cy="2401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5" imgW="457200" imgH="914400" progId="Equation.DSMT4">
                  <p:embed/>
                </p:oleObj>
              </mc:Choice>
              <mc:Fallback>
                <p:oleObj name="Equation" r:id="rId5" imgW="457200" imgH="914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AFEA645-DFB2-4661-A2A3-3B38A08F3A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217" y="2546921"/>
                        <a:ext cx="1200683" cy="2401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C0F581-3F27-45E6-AD27-3265E5E723F1}"/>
              </a:ext>
            </a:extLst>
          </p:cNvPr>
          <p:cNvSpPr/>
          <p:nvPr/>
        </p:nvSpPr>
        <p:spPr>
          <a:xfrm>
            <a:off x="2650435" y="2872409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equation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E1DE4D-C252-45BE-9155-7ADF91EC4E59}"/>
              </a:ext>
            </a:extLst>
          </p:cNvPr>
          <p:cNvSpPr/>
          <p:nvPr/>
        </p:nvSpPr>
        <p:spPr>
          <a:xfrm>
            <a:off x="2650435" y="3957246"/>
            <a:ext cx="2372139" cy="5565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equation</a:t>
            </a:r>
          </a:p>
        </p:txBody>
      </p:sp>
    </p:spTree>
    <p:extLst>
      <p:ext uri="{BB962C8B-B14F-4D97-AF65-F5344CB8AC3E}">
        <p14:creationId xmlns:p14="http://schemas.microsoft.com/office/powerpoint/2010/main" val="194575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903B-F166-4CD6-8E6C-C0EAC419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8804-EA24-4724-B514-A7F7DBB5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2067"/>
            <a:ext cx="10671313" cy="41063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 pend(I, t, m, k, l, g):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dy1dt = I[1]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y1' = y2 = x’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dy2dt = (-k/m)*I[0] +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[0])*(I[3])**2 + 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math.cos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y2' = x"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dy3dt = I[3] 								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y3' = y4 = theta’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dy4dt = (-g*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math.sin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(I[2]) - (2.0*I[1]*I[3])) / 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l+I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[0]) 						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# y4' = theta" 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[dy1dt, dy2dt, dy3dt, dy4dt] 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totTime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numSteps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 								# time array</a:t>
            </a: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# Calling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odeint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=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integrate.odeint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(pend,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initial_conditions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t,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=(mass, spring, length, gravity)))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DDAC2-45B0-497C-BD41-0E12C181A0EB}"/>
              </a:ext>
            </a:extLst>
          </p:cNvPr>
          <p:cNvSpPr txBox="1"/>
          <p:nvPr/>
        </p:nvSpPr>
        <p:spPr>
          <a:xfrm>
            <a:off x="7964556" y="876068"/>
            <a:ext cx="3670851" cy="92333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scipy.integrate.odeint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Integrate</a:t>
            </a:r>
            <a:r>
              <a:rPr lang="fr-FR" dirty="0">
                <a:solidFill>
                  <a:schemeClr val="bg1"/>
                </a:solidFill>
              </a:rPr>
              <a:t> a system of </a:t>
            </a:r>
            <a:r>
              <a:rPr lang="fr-FR" dirty="0" err="1">
                <a:solidFill>
                  <a:schemeClr val="bg1"/>
                </a:solidFill>
              </a:rPr>
              <a:t>ODEs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dy</a:t>
            </a:r>
            <a:r>
              <a:rPr lang="fr-FR" dirty="0">
                <a:solidFill>
                  <a:schemeClr val="bg1"/>
                </a:solidFill>
              </a:rPr>
              <a:t>/</a:t>
            </a:r>
            <a:r>
              <a:rPr lang="fr-FR" dirty="0" err="1">
                <a:solidFill>
                  <a:schemeClr val="bg1"/>
                </a:solidFill>
              </a:rPr>
              <a:t>dt</a:t>
            </a:r>
            <a:r>
              <a:rPr lang="fr-FR" dirty="0">
                <a:solidFill>
                  <a:schemeClr val="bg1"/>
                </a:solidFill>
              </a:rPr>
              <a:t> = </a:t>
            </a:r>
            <a:r>
              <a:rPr lang="fr-FR" dirty="0" err="1">
                <a:solidFill>
                  <a:schemeClr val="bg1"/>
                </a:solidFill>
              </a:rPr>
              <a:t>func</a:t>
            </a:r>
            <a:r>
              <a:rPr lang="fr-FR" dirty="0">
                <a:solidFill>
                  <a:schemeClr val="bg1"/>
                </a:solidFill>
              </a:rPr>
              <a:t>(y, t0, t, args, …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2E4E-7A46-4659-AA5D-E3C20AE7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&amp; UNIQUENESS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ln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Picard-</a:t>
                </a:r>
                <a:r>
                  <a:rPr lang="en-US" dirty="0" err="1"/>
                  <a:t>Lindelof</a:t>
                </a:r>
                <a:r>
                  <a:rPr lang="en-US" dirty="0"/>
                  <a:t> Theorem:</a:t>
                </a:r>
              </a:p>
              <a:p>
                <a:pPr marL="0" indent="0">
                  <a:buNone/>
                </a:pPr>
                <a:r>
                  <a:rPr lang="en-US" dirty="0"/>
                  <a:t>Assume that f is a continuous n-dimensional vector function of the rectangle </a:t>
                </a:r>
              </a:p>
              <a:p>
                <a:pPr marL="0" indent="0" algn="ctr">
                  <a:buNone/>
                </a:pPr>
                <a:r>
                  <a:rPr lang="en-US" dirty="0"/>
                  <a:t>Q := {(</a:t>
                </a:r>
                <a:r>
                  <a:rPr lang="en-US" dirty="0" err="1"/>
                  <a:t>t,x</a:t>
                </a:r>
                <a:r>
                  <a:rPr lang="en-US" dirty="0"/>
                  <a:t>) : t</a:t>
                </a:r>
                <a:r>
                  <a:rPr lang="en-US" baseline="-25000" dirty="0"/>
                  <a:t>0</a:t>
                </a:r>
                <a:r>
                  <a:rPr lang="fr-FR" dirty="0"/>
                  <a:t> ≤ t ≤ </a:t>
                </a:r>
                <a:r>
                  <a:rPr lang="en-US" dirty="0"/>
                  <a:t>t</a:t>
                </a:r>
                <a:r>
                  <a:rPr lang="en-US" baseline="-25000" dirty="0"/>
                  <a:t>0</a:t>
                </a:r>
                <a:r>
                  <a:rPr lang="fr-FR" dirty="0"/>
                  <a:t> + a, ‖x-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b}</a:t>
                </a:r>
              </a:p>
              <a:p>
                <a:pPr marL="0" indent="0">
                  <a:buNone/>
                </a:pPr>
                <a:r>
                  <a:rPr lang="fr-FR" dirty="0"/>
                  <a:t>and assume </a:t>
                </a:r>
                <a:r>
                  <a:rPr lang="fr-FR" dirty="0" err="1"/>
                  <a:t>that</a:t>
                </a:r>
                <a:r>
                  <a:rPr lang="fr-FR" dirty="0"/>
                  <a:t> f(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:r>
                  <a:rPr lang="fr-FR" dirty="0" err="1"/>
                  <a:t>satifies</a:t>
                </a:r>
                <a:r>
                  <a:rPr lang="fr-FR" dirty="0"/>
                  <a:t> a </a:t>
                </a:r>
                <a:r>
                  <a:rPr lang="fr-FR" dirty="0" err="1"/>
                  <a:t>uniform</a:t>
                </a:r>
                <a:r>
                  <a:rPr lang="fr-FR" dirty="0"/>
                  <a:t> Lipschitz condition </a:t>
                </a:r>
                <a:r>
                  <a:rPr lang="fr-FR" dirty="0" err="1"/>
                  <a:t>with</a:t>
                </a:r>
                <a:r>
                  <a:rPr lang="fr-FR" dirty="0"/>
                  <a:t> respect to x on Q. Let </a:t>
                </a:r>
              </a:p>
              <a:p>
                <a:pPr marL="0" indent="0" algn="ctr">
                  <a:buNone/>
                </a:pPr>
                <a:r>
                  <a:rPr lang="fr-FR" dirty="0"/>
                  <a:t>M := max{ ‖ f(</a:t>
                </a:r>
                <a:r>
                  <a:rPr lang="fr-FR" dirty="0" err="1"/>
                  <a:t>t,x</a:t>
                </a:r>
                <a:r>
                  <a:rPr lang="fr-FR" dirty="0"/>
                  <a:t>) ‖  : (</a:t>
                </a:r>
                <a:r>
                  <a:rPr lang="fr-FR" dirty="0" err="1"/>
                  <a:t>t,x</a:t>
                </a:r>
                <a:r>
                  <a:rPr lang="fr-FR" dirty="0"/>
                  <a:t>)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/>
                  <a:t>Q }</a:t>
                </a:r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:= min{a,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dirty="0"/>
                  <a:t>}. </a:t>
                </a:r>
              </a:p>
              <a:p>
                <a:pPr marL="0" indent="0">
                  <a:buNone/>
                </a:pPr>
                <a:r>
                  <a:rPr lang="en-US" dirty="0"/>
                  <a:t>Then the initial value problem has a unique solution x on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  <a:p>
                <a:pPr marL="0" indent="0">
                  <a:buNone/>
                </a:pPr>
                <a:r>
                  <a:rPr lang="en-US" dirty="0"/>
                  <a:t>Furthermore, </a:t>
                </a:r>
              </a:p>
              <a:p>
                <a:pPr marL="0" indent="0" algn="ctr">
                  <a:buNone/>
                </a:pPr>
                <a:r>
                  <a:rPr lang="fr-FR" dirty="0"/>
                  <a:t>‖x(t)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/>
                  <a:t>‖ ≤ b, </a:t>
                </a:r>
              </a:p>
              <a:p>
                <a:pPr marL="0" indent="0">
                  <a:buNone/>
                </a:pPr>
                <a:r>
                  <a:rPr lang="fr-FR" dirty="0"/>
                  <a:t>for 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</a:t>
                </a:r>
                <a:r>
                  <a:rPr lang="en-US" baseline="-25000" dirty="0"/>
                  <a:t>0</a:t>
                </a:r>
                <a:r>
                  <a:rPr lang="en-US" dirty="0"/>
                  <a:t>, t</a:t>
                </a:r>
                <a:r>
                  <a:rPr lang="en-US" baseline="-25000" dirty="0"/>
                  <a:t>0 </a:t>
                </a:r>
                <a:r>
                  <a:rPr lang="en-US" dirty="0"/>
                  <a:t>+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77723-1894-47E1-AD1C-0836FF642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0" y="1745540"/>
                <a:ext cx="8191500" cy="4509197"/>
              </a:xfrm>
              <a:blipFill>
                <a:blip r:embed="rId2"/>
                <a:stretch>
                  <a:fillRect l="-520" t="-404" r="-743" b="-1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89D94D-7391-4687-81C9-3678C099E6CA}"/>
              </a:ext>
            </a:extLst>
          </p:cNvPr>
          <p:cNvSpPr txBox="1"/>
          <p:nvPr/>
        </p:nvSpPr>
        <p:spPr>
          <a:xfrm>
            <a:off x="9422296" y="261874"/>
            <a:ext cx="2557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Taken from pg. 350 of </a:t>
            </a:r>
            <a:r>
              <a:rPr lang="en-US" i="1" dirty="0"/>
              <a:t>The Theory of Differential Equations: Classical and Quantitative (2</a:t>
            </a:r>
            <a:r>
              <a:rPr lang="en-US" i="1" baseline="30000" dirty="0"/>
              <a:t>nd</a:t>
            </a:r>
            <a:r>
              <a:rPr lang="en-US" i="1" dirty="0"/>
              <a:t> ed.) </a:t>
            </a:r>
            <a:r>
              <a:rPr lang="en-US" dirty="0"/>
              <a:t>by W. Kelley and A. Peterson</a:t>
            </a:r>
          </a:p>
        </p:txBody>
      </p:sp>
    </p:spTree>
    <p:extLst>
      <p:ext uri="{BB962C8B-B14F-4D97-AF65-F5344CB8AC3E}">
        <p14:creationId xmlns:p14="http://schemas.microsoft.com/office/powerpoint/2010/main" val="23507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26038</TotalTime>
  <Words>778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Celestial</vt:lpstr>
      <vt:lpstr>Equation</vt:lpstr>
      <vt:lpstr>Characterizing a Spring Pendulum with  Monte Carlo Methods</vt:lpstr>
      <vt:lpstr>Special thanks</vt:lpstr>
      <vt:lpstr>Spring pendulum</vt:lpstr>
      <vt:lpstr>Monte carlo</vt:lpstr>
      <vt:lpstr>The Problem</vt:lpstr>
      <vt:lpstr>Differential equations</vt:lpstr>
      <vt:lpstr>Converting to System of 1st order equations</vt:lpstr>
      <vt:lpstr>Code</vt:lpstr>
      <vt:lpstr>Existence &amp; UNIQUENESS</vt:lpstr>
      <vt:lpstr>Performance Metric</vt:lpstr>
      <vt:lpstr>Kernel density estimate</vt:lpstr>
      <vt:lpstr>KDE</vt:lpstr>
      <vt:lpstr>K-Nearest neighbors</vt:lpstr>
      <vt:lpstr>KNN</vt:lpstr>
      <vt:lpstr>Optimization</vt:lpstr>
      <vt:lpstr>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a Spring Pendulum with  Monte Carlo Methods</dc:title>
  <dc:creator>Johnson, Mattison</dc:creator>
  <cp:lastModifiedBy>Dawn Sargent</cp:lastModifiedBy>
  <cp:revision>55</cp:revision>
  <dcterms:created xsi:type="dcterms:W3CDTF">2018-04-19T02:54:07Z</dcterms:created>
  <dcterms:modified xsi:type="dcterms:W3CDTF">2018-05-11T18:17:49Z</dcterms:modified>
</cp:coreProperties>
</file>