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6" r:id="rId4"/>
    <p:sldId id="264" r:id="rId5"/>
    <p:sldId id="258" r:id="rId6"/>
    <p:sldId id="259" r:id="rId7"/>
    <p:sldId id="261" r:id="rId8"/>
    <p:sldId id="267" r:id="rId9"/>
    <p:sldId id="280" r:id="rId10"/>
    <p:sldId id="279" r:id="rId11"/>
    <p:sldId id="268" r:id="rId12"/>
    <p:sldId id="269" r:id="rId13"/>
    <p:sldId id="270" r:id="rId14"/>
    <p:sldId id="273" r:id="rId15"/>
    <p:sldId id="274" r:id="rId16"/>
    <p:sldId id="275" r:id="rId17"/>
    <p:sldId id="272" r:id="rId18"/>
    <p:sldId id="277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books.org/wiki/Archivo:Python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illustrations.gatag.net/tag/%E8%99%AB%E7%9C%BC%E9%8F%A1-%E3%83%AB%E3%83%BC%E3%83%9A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K_email_icon.sv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gita.it/story.php?title=Come_ottimizzare_il_sito_web_con_la_web_analytics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610E-B740-4117-865D-6E6456BD5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Characterizing a Spring Pendulum with </a:t>
            </a:r>
            <a:br>
              <a:rPr lang="en-US" dirty="0"/>
            </a:br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EC34-02C0-4AE7-9559-C250BE4BE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Dawn </a:t>
            </a:r>
            <a:r>
              <a:rPr lang="en-US" dirty="0" err="1"/>
              <a:t>sargent</a:t>
            </a:r>
            <a:r>
              <a:rPr lang="en-US" dirty="0"/>
              <a:t> and Mattison Johnson</a:t>
            </a:r>
          </a:p>
          <a:p>
            <a:r>
              <a:rPr lang="en-US" dirty="0"/>
              <a:t>Fairmont state university</a:t>
            </a:r>
          </a:p>
          <a:p>
            <a:r>
              <a:rPr lang="en-US" dirty="0"/>
              <a:t>May 16, 2018</a:t>
            </a:r>
          </a:p>
        </p:txBody>
      </p:sp>
    </p:spTree>
    <p:extLst>
      <p:ext uri="{BB962C8B-B14F-4D97-AF65-F5344CB8AC3E}">
        <p14:creationId xmlns:p14="http://schemas.microsoft.com/office/powerpoint/2010/main" val="426207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D898-7632-47B8-B25D-6CC0FA70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4FBE-0975-437B-A1BE-2B286C94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905" y="1596741"/>
            <a:ext cx="4177886" cy="4426373"/>
          </a:xfrm>
        </p:spPr>
        <p:txBody>
          <a:bodyPr>
            <a:normAutofit/>
          </a:bodyPr>
          <a:lstStyle/>
          <a:p>
            <a:r>
              <a:rPr lang="en-US" sz="2800" b="1" dirty="0"/>
              <a:t>SciPy</a:t>
            </a:r>
          </a:p>
          <a:p>
            <a:r>
              <a:rPr lang="en-US" sz="2800" b="1" dirty="0"/>
              <a:t>Scikit-learn</a:t>
            </a:r>
          </a:p>
          <a:p>
            <a:r>
              <a:rPr lang="en-US" sz="2800" b="1" dirty="0"/>
              <a:t>Pandas</a:t>
            </a:r>
            <a:endParaRPr lang="en-US" sz="2800" dirty="0"/>
          </a:p>
          <a:p>
            <a:r>
              <a:rPr lang="en-US" sz="2800" b="1" dirty="0"/>
              <a:t>NumPy</a:t>
            </a:r>
          </a:p>
          <a:p>
            <a:r>
              <a:rPr lang="en-US" sz="2800" b="1" dirty="0"/>
              <a:t>Matplotlib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03BC0-E59C-4B06-863E-039B816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63479" y="4301250"/>
            <a:ext cx="2653747" cy="2653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CE2AB-2994-4E2A-93F7-E15A26AFD0FC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es.wikibooks.org/wiki/Archivo:Python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9539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1D42-6501-4EC3-B78B-C75DF919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BFAF-3EA6-41CF-85E2-FDA02993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2916"/>
            <a:ext cx="10131425" cy="364913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a kernel density estimate?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A16F72-E4FE-4F2F-B523-86CFE32E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6" y="2836984"/>
            <a:ext cx="5473700" cy="364913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F55BBD7-F704-4938-A869-64AC7E54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99" y="2836984"/>
            <a:ext cx="5141925" cy="36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C37E-3A45-4C23-AAC0-0C880C5D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KDE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0780-5B0B-4BB8-90E7-16A4B13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80C3850-5AD3-461D-AE57-D66A5CFD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0" y="1629201"/>
            <a:ext cx="3471417" cy="2479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8806A-4DA2-4283-B351-69AF5CCE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91" y="1629202"/>
            <a:ext cx="3471416" cy="2479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BEA22-D4A2-4DD8-AAAA-B72605DE5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632" y="1629202"/>
            <a:ext cx="3471416" cy="2479583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F397E25-3A7C-44D2-B92A-45867C4A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49" y="4218815"/>
            <a:ext cx="3471417" cy="2479584"/>
          </a:xfrm>
          <a:prstGeom prst="rect">
            <a:avLst/>
          </a:prstGeom>
        </p:spPr>
      </p:pic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2F426F5-7846-49BC-A9E7-7CD7219EC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291" y="4218815"/>
            <a:ext cx="3471418" cy="2479584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07900509-961E-4DA0-AD6D-328620FA7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631" y="4218815"/>
            <a:ext cx="3471418" cy="24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84C6C-275F-4BB6-8069-8DE038933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7" t="9044" r="47450" b="44026"/>
          <a:stretch/>
        </p:blipFill>
        <p:spPr>
          <a:xfrm>
            <a:off x="6400800" y="1218283"/>
            <a:ext cx="5147736" cy="50055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9A08A-E4E0-4A77-A5D9-8AB959E3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6A7-0482-49B3-81F1-68C098B0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What is the k-nearest neighbor method?</a:t>
            </a:r>
          </a:p>
        </p:txBody>
      </p:sp>
    </p:spTree>
    <p:extLst>
      <p:ext uri="{BB962C8B-B14F-4D97-AF65-F5344CB8AC3E}">
        <p14:creationId xmlns:p14="http://schemas.microsoft.com/office/powerpoint/2010/main" val="38527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23CD5E4-BAE3-4362-8345-3DB10CE84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C53BE-2491-43F4-9D2F-E1A24BC4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E501-D212-416C-AEBD-FB115692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3200" dirty="0"/>
              <a:t>Split the data</a:t>
            </a:r>
          </a:p>
          <a:p>
            <a:pPr lvl="1"/>
            <a:r>
              <a:rPr lang="en-US" sz="2800" dirty="0"/>
              <a:t>75% training</a:t>
            </a:r>
          </a:p>
          <a:p>
            <a:pPr lvl="2"/>
            <a:r>
              <a:rPr lang="en-US" sz="2400" dirty="0"/>
              <a:t>Fit the classifier</a:t>
            </a:r>
          </a:p>
          <a:p>
            <a:pPr lvl="1"/>
            <a:r>
              <a:rPr lang="en-US" sz="2800" dirty="0"/>
              <a:t>25% testing</a:t>
            </a:r>
          </a:p>
          <a:p>
            <a:pPr lvl="2"/>
            <a:r>
              <a:rPr lang="en-US" sz="2400" dirty="0"/>
              <a:t>Get predictions</a:t>
            </a:r>
          </a:p>
          <a:p>
            <a:r>
              <a:rPr lang="en-US" sz="3200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40923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39FF-E7CD-4813-974F-73668F97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C74A8C6-D422-404F-AA7F-751FB8E6C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42" y="1856936"/>
            <a:ext cx="10162115" cy="4529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13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3744-295D-456B-A494-4195FFA3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C29F3-73E3-4A2F-9C9A-9EA33137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16" t="8389" r="21700" b="18733"/>
          <a:stretch/>
        </p:blipFill>
        <p:spPr>
          <a:xfrm>
            <a:off x="2909742" y="188592"/>
            <a:ext cx="6410225" cy="6480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58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FE0-2C1D-42D8-BA1A-E7EF7D7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066"/>
            <a:ext cx="10131425" cy="1456267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DB56F-2DD4-4DC2-9F20-0D3EA00E6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475355"/>
              </p:ext>
            </p:extLst>
          </p:nvPr>
        </p:nvGraphicFramePr>
        <p:xfrm>
          <a:off x="3341802" y="1006694"/>
          <a:ext cx="481942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619">
                  <a:extLst>
                    <a:ext uri="{9D8B030D-6E8A-4147-A177-3AD203B41FA5}">
                      <a16:colId xmlns:a16="http://schemas.microsoft.com/office/drawing/2014/main" val="51317680"/>
                    </a:ext>
                  </a:extLst>
                </a:gridCol>
                <a:gridCol w="1705802">
                  <a:extLst>
                    <a:ext uri="{9D8B030D-6E8A-4147-A177-3AD203B41FA5}">
                      <a16:colId xmlns:a16="http://schemas.microsoft.com/office/drawing/2014/main" val="3707836881"/>
                    </a:ext>
                  </a:extLst>
                </a:gridCol>
              </a:tblGrid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3241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86.94%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9399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83.03%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826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24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812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859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70.97%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91434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243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99240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69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332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0790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7828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58.56%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71027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58.53%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1118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Spring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57.94%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4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8B41-6578-4441-ACAD-8B6EA156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C9DC-03A2-4E0A-A0B7-369DD691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Able to characterize the motion of a spring pendulum using</a:t>
            </a:r>
            <a:endParaRPr lang="en-US" sz="2000" dirty="0"/>
          </a:p>
          <a:p>
            <a:pPr lvl="1"/>
            <a:r>
              <a:rPr lang="en-US" sz="2000" dirty="0"/>
              <a:t>Monte Carlo Method</a:t>
            </a:r>
          </a:p>
          <a:p>
            <a:pPr lvl="1"/>
            <a:r>
              <a:rPr lang="en-US" sz="2000" dirty="0"/>
              <a:t>Data Mining</a:t>
            </a:r>
          </a:p>
          <a:p>
            <a:pPr lvl="1"/>
            <a:r>
              <a:rPr lang="en-US" sz="2000" dirty="0"/>
              <a:t>Machine Learning</a:t>
            </a:r>
          </a:p>
          <a:p>
            <a:r>
              <a:rPr lang="en-US" sz="2400" dirty="0"/>
              <a:t>Spring pendulum behavior cannot be predicted effectively using a single parameter</a:t>
            </a:r>
          </a:p>
          <a:p>
            <a:r>
              <a:rPr lang="en-US" sz="2400" dirty="0"/>
              <a:t>Conclusions about spring pendulum behavior could be drawn from the KNN, but not the KDE</a:t>
            </a:r>
          </a:p>
          <a:p>
            <a:r>
              <a:rPr lang="en-US" sz="2400" dirty="0"/>
              <a:t>Uniform vs Distance weight methods had no discernible difference</a:t>
            </a:r>
          </a:p>
          <a:p>
            <a:r>
              <a:rPr lang="en-US" sz="2400" dirty="0"/>
              <a:t>Mass and Length together are the best predictors of spring pendulum behavior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590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2401-9176-455A-9D41-EF73C30C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238F-A2C3-4FEE-BD69-8D8BEA2D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 size vs computation time</a:t>
            </a:r>
          </a:p>
          <a:p>
            <a:r>
              <a:rPr lang="en-US" sz="2800" dirty="0"/>
              <a:t>Error estimate</a:t>
            </a:r>
          </a:p>
          <a:p>
            <a:r>
              <a:rPr lang="en-US" sz="2800" dirty="0"/>
              <a:t>Parallel processing</a:t>
            </a:r>
          </a:p>
          <a:p>
            <a:r>
              <a:rPr lang="en-US" sz="2800" dirty="0"/>
              <a:t>Other machine learning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3A86D-9DFA-4EA5-9520-1C1501520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9530" y="2305141"/>
            <a:ext cx="3322983" cy="3322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84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3977BD-6F69-490D-A9E7-3488D32A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675" y="2022901"/>
            <a:ext cx="2462402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450D4-786C-443E-93BC-78F03147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57" y="2133861"/>
            <a:ext cx="2652127" cy="160846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Content Placeholder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056978B-0984-4A39-873F-8C3213741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674" y="4173980"/>
            <a:ext cx="5477363" cy="25195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84E58-A58B-444C-8819-31FF8B0F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en-US" dirty="0"/>
              <a:t>Special thanks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07E08E0-0E49-430A-B8BD-C62D58F6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25963" y="4173980"/>
            <a:ext cx="2389449" cy="238944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FBEE5E-4696-480E-AB47-6F2C55895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923" y="2133861"/>
            <a:ext cx="2859497" cy="1608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864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B327-6A46-442C-93BC-F827319C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4F4F-4F36-445F-ABF6-AD5F9A0A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/>
              <a:t>Dawn Sargent </a:t>
            </a:r>
          </a:p>
          <a:p>
            <a:pPr lvl="1"/>
            <a:r>
              <a:rPr lang="en-US" sz="2800" dirty="0"/>
              <a:t>dsargent@students.fairmontstate.edu</a:t>
            </a:r>
          </a:p>
          <a:p>
            <a:r>
              <a:rPr lang="en-US" sz="3200" dirty="0"/>
              <a:t>Mattison Johnson</a:t>
            </a:r>
          </a:p>
          <a:p>
            <a:pPr lvl="1"/>
            <a:r>
              <a:rPr lang="en-US" sz="2800" dirty="0"/>
              <a:t>mjohnson57@students.fairmontstate.edu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67143-FD36-4272-85FF-A8516CBE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77809" y="1664804"/>
            <a:ext cx="3528390" cy="35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rbor filled with water&#10;&#10;Description generated with very high confidence">
            <a:extLst>
              <a:ext uri="{FF2B5EF4-FFF2-40B4-BE49-F238E27FC236}">
                <a16:creationId xmlns:a16="http://schemas.microsoft.com/office/drawing/2014/main" id="{D25393E4-1C4B-4A2C-B6BF-023233DB4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8" b="4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0C8B7D16-051E-4562-B872-ABF369C457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01DE1-B9A8-4959-8D30-4AB94591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785-DD99-438B-8F2E-8A4B6D92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 sz="2400" dirty="0"/>
              <a:t>Useful for numerically modeling physics-related problems</a:t>
            </a:r>
          </a:p>
          <a:p>
            <a:r>
              <a:rPr lang="en-US" sz="2400" dirty="0"/>
              <a:t>Especially valuable in a high dimensional parameter space</a:t>
            </a:r>
          </a:p>
          <a:p>
            <a:r>
              <a:rPr lang="en-US" sz="2400" dirty="0"/>
              <a:t>After we identify meaningful ranges for each parameter, the algorithm randomly chooses from each range</a:t>
            </a:r>
          </a:p>
          <a:p>
            <a:r>
              <a:rPr lang="en-US" sz="2400" dirty="0"/>
              <a:t>Able to obtain results very close to the actual expected outcomes and their associated probabilities</a:t>
            </a:r>
          </a:p>
          <a:p>
            <a:pPr lvl="1"/>
            <a:r>
              <a:rPr lang="en-US" sz="2000" dirty="0"/>
              <a:t>Law of Large Numbers</a:t>
            </a:r>
          </a:p>
          <a:p>
            <a:r>
              <a:rPr lang="en-US" sz="2200" dirty="0"/>
              <a:t>Find needed probabilities “empirically”</a:t>
            </a:r>
          </a:p>
        </p:txBody>
      </p:sp>
    </p:spTree>
    <p:extLst>
      <p:ext uri="{BB962C8B-B14F-4D97-AF65-F5344CB8AC3E}">
        <p14:creationId xmlns:p14="http://schemas.microsoft.com/office/powerpoint/2010/main" val="26793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55CA-8E81-4916-AE4A-BBBA7B2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E4F39-B776-4A4C-BA3E-D77FFE005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What makes a spring pendulum result in chaotic motion?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7E4F39-B776-4A4C-BA3E-D77FFE005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  <a:blipFill rotWithShape="1">
                <a:blip r:embed="rId2"/>
                <a:stretch>
                  <a:fillRect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98164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14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11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206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9816404"/>
                        </a:ext>
                      </a:extLst>
                    </a:gridCol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8314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120952" r="-300601" b="-2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207115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601" t="-336190" r="-300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5920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777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1EC6B-5F71-4F77-8CCB-82B9C2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System of 1</a:t>
            </a:r>
            <a:r>
              <a:rPr lang="en-US" baseline="30000" dirty="0"/>
              <a:t>st</a:t>
            </a:r>
            <a:r>
              <a:rPr lang="en-US" dirty="0"/>
              <a:t> order equations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811A1A-2985-414A-92C8-D723BDAF5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85769"/>
              </p:ext>
            </p:extLst>
          </p:nvPr>
        </p:nvGraphicFramePr>
        <p:xfrm>
          <a:off x="5751513" y="2383025"/>
          <a:ext cx="4995334" cy="272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3" imgW="2603160" imgH="1422360" progId="Equation.DSMT4">
                  <p:embed/>
                </p:oleObj>
              </mc:Choice>
              <mc:Fallback>
                <p:oleObj name="Equation" r:id="rId3" imgW="2603160" imgH="1422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97145DD-F05E-479B-B019-433429A2D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1513" y="2383025"/>
                        <a:ext cx="4995334" cy="2729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02000F2-4068-4991-B26B-852A59BBE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08458"/>
              </p:ext>
            </p:extLst>
          </p:nvPr>
        </p:nvGraphicFramePr>
        <p:xfrm>
          <a:off x="1071217" y="2546921"/>
          <a:ext cx="1200683" cy="24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5" imgW="457200" imgH="914400" progId="Equation.DSMT4">
                  <p:embed/>
                </p:oleObj>
              </mc:Choice>
              <mc:Fallback>
                <p:oleObj name="Equation" r:id="rId5" imgW="457200" imgH="914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AFEA645-DFB2-4661-A2A3-3B38A08F3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17" y="2546921"/>
                        <a:ext cx="1200683" cy="2401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C0F581-3F27-45E6-AD27-3265E5E723F1}"/>
              </a:ext>
            </a:extLst>
          </p:cNvPr>
          <p:cNvSpPr/>
          <p:nvPr/>
        </p:nvSpPr>
        <p:spPr>
          <a:xfrm>
            <a:off x="2650435" y="2872409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equation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1DE4D-C252-45BE-9155-7ADF91EC4E59}"/>
              </a:ext>
            </a:extLst>
          </p:cNvPr>
          <p:cNvSpPr/>
          <p:nvPr/>
        </p:nvSpPr>
        <p:spPr>
          <a:xfrm>
            <a:off x="2650435" y="3957246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equation</a:t>
            </a:r>
          </a:p>
        </p:txBody>
      </p:sp>
    </p:spTree>
    <p:extLst>
      <p:ext uri="{BB962C8B-B14F-4D97-AF65-F5344CB8AC3E}">
        <p14:creationId xmlns:p14="http://schemas.microsoft.com/office/powerpoint/2010/main" val="194575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903B-F166-4CD6-8E6C-C0EAC419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804-EA24-4724-B514-A7F7DBB5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71313" cy="41063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 pend(I, t, m, k, l, g):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dy1dt = I[1]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y1' = y2 = x’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dy2dt = (-k/m)*I[0] +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[0])*(I[3])**2 + 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y2' = x"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dy3dt = I[3]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y3' = y4 = theta’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dy4dt = (-g*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- (2.0*I[1]*I[3])) /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 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y4' = theta"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 [dy1dt, dy2dt, dy3dt, dy4dt] 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totTime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numSteps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								# time array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Calling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integrate.odeint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(pend,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initial_conditions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t,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=(mass, spring, length, gravity)))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DAC2-45B0-497C-BD41-0E12C181A0EB}"/>
              </a:ext>
            </a:extLst>
          </p:cNvPr>
          <p:cNvSpPr txBox="1"/>
          <p:nvPr/>
        </p:nvSpPr>
        <p:spPr>
          <a:xfrm>
            <a:off x="7964556" y="876068"/>
            <a:ext cx="3670851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scipy.integrate.odeint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Integrate</a:t>
            </a:r>
            <a:r>
              <a:rPr lang="fr-FR" dirty="0">
                <a:solidFill>
                  <a:schemeClr val="bg1"/>
                </a:solidFill>
              </a:rPr>
              <a:t> a system of </a:t>
            </a:r>
            <a:r>
              <a:rPr lang="fr-FR" dirty="0" err="1">
                <a:solidFill>
                  <a:schemeClr val="bg1"/>
                </a:solidFill>
              </a:rPr>
              <a:t>ODEs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dy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dt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func</a:t>
            </a:r>
            <a:r>
              <a:rPr lang="fr-FR" dirty="0">
                <a:solidFill>
                  <a:schemeClr val="bg1"/>
                </a:solidFill>
              </a:rPr>
              <a:t>(y, t0, t, args, … 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8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2E4E-7A46-4659-AA5D-E3C20AE7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&amp;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Picard-</a:t>
                </a:r>
                <a:r>
                  <a:rPr lang="en-US" dirty="0" err="1"/>
                  <a:t>Lindelof</a:t>
                </a:r>
                <a:r>
                  <a:rPr lang="en-US" dirty="0"/>
                  <a:t> Theorem:</a:t>
                </a:r>
              </a:p>
              <a:p>
                <a:pPr marL="0" indent="0">
                  <a:buNone/>
                </a:pPr>
                <a:r>
                  <a:rPr lang="en-US" dirty="0"/>
                  <a:t>Assume that f is a continuous n-dimensional vector function of the rectangle </a:t>
                </a:r>
              </a:p>
              <a:p>
                <a:pPr marL="0" indent="0" algn="ctr">
                  <a:buNone/>
                </a:pPr>
                <a:r>
                  <a:rPr lang="en-US" dirty="0"/>
                  <a:t>Q := {(</a:t>
                </a:r>
                <a:r>
                  <a:rPr lang="en-US" dirty="0" err="1"/>
                  <a:t>t,x</a:t>
                </a:r>
                <a:r>
                  <a:rPr lang="en-US" dirty="0"/>
                  <a:t>) : t</a:t>
                </a:r>
                <a:r>
                  <a:rPr lang="en-US" baseline="-25000" dirty="0"/>
                  <a:t>0</a:t>
                </a:r>
                <a:r>
                  <a:rPr lang="fr-FR" dirty="0"/>
                  <a:t> ≤ t ≤ </a:t>
                </a:r>
                <a:r>
                  <a:rPr lang="en-US" dirty="0"/>
                  <a:t>t</a:t>
                </a:r>
                <a:r>
                  <a:rPr lang="en-US" baseline="-25000" dirty="0"/>
                  <a:t>0</a:t>
                </a:r>
                <a:r>
                  <a:rPr lang="fr-FR" dirty="0"/>
                  <a:t> + a, ‖x-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b}</a:t>
                </a:r>
              </a:p>
              <a:p>
                <a:pPr marL="0" indent="0">
                  <a:buNone/>
                </a:pPr>
                <a:r>
                  <a:rPr lang="fr-FR" dirty="0"/>
                  <a:t>and assume </a:t>
                </a:r>
                <a:r>
                  <a:rPr lang="fr-FR" dirty="0" err="1"/>
                  <a:t>that</a:t>
                </a:r>
                <a:r>
                  <a:rPr lang="fr-FR" dirty="0"/>
                  <a:t> f(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:r>
                  <a:rPr lang="fr-FR" dirty="0" err="1"/>
                  <a:t>satifies</a:t>
                </a:r>
                <a:r>
                  <a:rPr lang="fr-FR" dirty="0"/>
                  <a:t> a </a:t>
                </a:r>
                <a:r>
                  <a:rPr lang="fr-FR" dirty="0" err="1"/>
                  <a:t>uniform</a:t>
                </a:r>
                <a:r>
                  <a:rPr lang="fr-FR" dirty="0"/>
                  <a:t> Lipschitz condition </a:t>
                </a:r>
                <a:r>
                  <a:rPr lang="fr-FR" dirty="0" err="1"/>
                  <a:t>with</a:t>
                </a:r>
                <a:r>
                  <a:rPr lang="fr-FR" dirty="0"/>
                  <a:t> respect to x on Q. Let </a:t>
                </a:r>
              </a:p>
              <a:p>
                <a:pPr marL="0" indent="0" algn="ctr">
                  <a:buNone/>
                </a:pPr>
                <a:r>
                  <a:rPr lang="fr-FR" dirty="0"/>
                  <a:t>M := max{ ‖ f(</a:t>
                </a:r>
                <a:r>
                  <a:rPr lang="fr-FR" dirty="0" err="1"/>
                  <a:t>t,x</a:t>
                </a:r>
                <a:r>
                  <a:rPr lang="fr-FR" dirty="0"/>
                  <a:t>) ‖  : 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Q }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:= min{a,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}. </a:t>
                </a:r>
              </a:p>
              <a:p>
                <a:pPr marL="0" indent="0">
                  <a:buNone/>
                </a:pPr>
                <a:r>
                  <a:rPr lang="en-US" dirty="0"/>
                  <a:t>Then the initial value problem has a unique solution x on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  <a:p>
                <a:pPr marL="0" indent="0">
                  <a:buNone/>
                </a:pPr>
                <a:r>
                  <a:rPr lang="en-US" dirty="0"/>
                  <a:t>Furthermore, </a:t>
                </a:r>
              </a:p>
              <a:p>
                <a:pPr marL="0" indent="0" algn="ctr">
                  <a:buNone/>
                </a:pPr>
                <a:r>
                  <a:rPr lang="fr-FR" dirty="0"/>
                  <a:t>‖x(t)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b, </a:t>
                </a:r>
              </a:p>
              <a:p>
                <a:pPr marL="0" indent="0">
                  <a:buNone/>
                </a:pPr>
                <a:r>
                  <a:rPr lang="fr-FR" dirty="0"/>
                  <a:t>for 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blipFill>
                <a:blip r:embed="rId2"/>
                <a:stretch>
                  <a:fillRect l="-520" t="-404" r="-743" b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89D94D-7391-4687-81C9-3678C099E6CA}"/>
              </a:ext>
            </a:extLst>
          </p:cNvPr>
          <p:cNvSpPr txBox="1"/>
          <p:nvPr/>
        </p:nvSpPr>
        <p:spPr>
          <a:xfrm>
            <a:off x="9422296" y="261874"/>
            <a:ext cx="255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from pg. 350 of </a:t>
            </a:r>
            <a:r>
              <a:rPr lang="en-US" i="1" dirty="0"/>
              <a:t>The Theory of Differential Equations: Classical and Quantitative (2</a:t>
            </a:r>
            <a:r>
              <a:rPr lang="en-US" i="1" baseline="30000" dirty="0"/>
              <a:t>nd</a:t>
            </a:r>
            <a:r>
              <a:rPr lang="en-US" i="1" dirty="0"/>
              <a:t> ed.) </a:t>
            </a:r>
            <a:r>
              <a:rPr lang="en-US" dirty="0"/>
              <a:t>by W. Kelley and A. Peterson</a:t>
            </a:r>
          </a:p>
        </p:txBody>
      </p:sp>
    </p:spTree>
    <p:extLst>
      <p:ext uri="{BB962C8B-B14F-4D97-AF65-F5344CB8AC3E}">
        <p14:creationId xmlns:p14="http://schemas.microsoft.com/office/powerpoint/2010/main" val="2350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50B0945-28E9-45EC-A023-B9904498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95" y="2607011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77CEBA4-C475-4F64-A4AB-E2F6ED1F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95" y="2607012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DEFA5-8F07-4C2E-A698-9C3F49D4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1942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Performance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In order to identify what parameters affect the success of a trial, we must first determine what will define a success versus a failure.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600"/>
                  </a:spcBef>
                  <a:buNone/>
                </a:pPr>
                <a:r>
                  <a:rPr lang="en-US" sz="2800" dirty="0"/>
                  <a:t>Performance metric: If the max angle exceeds 21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, it is chaotic.</a:t>
                </a:r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  <a:blipFill>
                <a:blip r:embed="rId5"/>
                <a:stretch>
                  <a:fillRect l="-1203" t="-1200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407DC8-7628-4151-8CBF-E38B6863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43400"/>
              </p:ext>
            </p:extLst>
          </p:nvPr>
        </p:nvGraphicFramePr>
        <p:xfrm>
          <a:off x="1231373" y="4799016"/>
          <a:ext cx="876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15">
                  <a:extLst>
                    <a:ext uri="{9D8B030D-6E8A-4147-A177-3AD203B41FA5}">
                      <a16:colId xmlns:a16="http://schemas.microsoft.com/office/drawing/2014/main" val="838087492"/>
                    </a:ext>
                  </a:extLst>
                </a:gridCol>
                <a:gridCol w="1251815">
                  <a:extLst>
                    <a:ext uri="{9D8B030D-6E8A-4147-A177-3AD203B41FA5}">
                      <a16:colId xmlns:a16="http://schemas.microsoft.com/office/drawing/2014/main" val="832033999"/>
                    </a:ext>
                  </a:extLst>
                </a:gridCol>
                <a:gridCol w="1487034">
                  <a:extLst>
                    <a:ext uri="{9D8B030D-6E8A-4147-A177-3AD203B41FA5}">
                      <a16:colId xmlns:a16="http://schemas.microsoft.com/office/drawing/2014/main" val="816009345"/>
                    </a:ext>
                  </a:extLst>
                </a:gridCol>
                <a:gridCol w="1636015">
                  <a:extLst>
                    <a:ext uri="{9D8B030D-6E8A-4147-A177-3AD203B41FA5}">
                      <a16:colId xmlns:a16="http://schemas.microsoft.com/office/drawing/2014/main" val="1705125421"/>
                    </a:ext>
                  </a:extLst>
                </a:gridCol>
                <a:gridCol w="964830">
                  <a:extLst>
                    <a:ext uri="{9D8B030D-6E8A-4147-A177-3AD203B41FA5}">
                      <a16:colId xmlns:a16="http://schemas.microsoft.com/office/drawing/2014/main" val="286669270"/>
                    </a:ext>
                  </a:extLst>
                </a:gridCol>
                <a:gridCol w="1048727">
                  <a:extLst>
                    <a:ext uri="{9D8B030D-6E8A-4147-A177-3AD203B41FA5}">
                      <a16:colId xmlns:a16="http://schemas.microsoft.com/office/drawing/2014/main" val="3850993165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868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6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9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2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04EA-340B-46CD-81DC-2604BA06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7D69A-C208-4517-A98C-439556DEB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73158" y="2065867"/>
            <a:ext cx="6445684" cy="4182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206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27988</TotalTime>
  <Words>713</Words>
  <Application>Microsoft Office PowerPoint</Application>
  <PresentationFormat>Widescreen</PresentationFormat>
  <Paragraphs>179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Celestial</vt:lpstr>
      <vt:lpstr>Equation</vt:lpstr>
      <vt:lpstr>Characterizing a Spring Pendulum with  Monte Carlo Methods</vt:lpstr>
      <vt:lpstr>Special thanks</vt:lpstr>
      <vt:lpstr>Monte carlo</vt:lpstr>
      <vt:lpstr>The Problem</vt:lpstr>
      <vt:lpstr>Converting to System of 1st order equations</vt:lpstr>
      <vt:lpstr>Code</vt:lpstr>
      <vt:lpstr>Existence &amp; UNIQUENESS</vt:lpstr>
      <vt:lpstr>Performance Metric</vt:lpstr>
      <vt:lpstr>Data analysis</vt:lpstr>
      <vt:lpstr>Python packages</vt:lpstr>
      <vt:lpstr>Kernel density estimate</vt:lpstr>
      <vt:lpstr>KDE</vt:lpstr>
      <vt:lpstr>K-Nearest neighbors</vt:lpstr>
      <vt:lpstr>Optimization</vt:lpstr>
      <vt:lpstr>KNN</vt:lpstr>
      <vt:lpstr>KNN</vt:lpstr>
      <vt:lpstr>Accuracy</vt:lpstr>
      <vt:lpstr>Conclusion</vt:lpstr>
      <vt:lpstr>Further investigation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a Spring Pendulum with  Monte Carlo Methods</dc:title>
  <dc:creator>Johnson, Mattison</dc:creator>
  <cp:lastModifiedBy>Dawn Sargent</cp:lastModifiedBy>
  <cp:revision>90</cp:revision>
  <dcterms:created xsi:type="dcterms:W3CDTF">2018-04-19T02:54:07Z</dcterms:created>
  <dcterms:modified xsi:type="dcterms:W3CDTF">2018-05-15T16:17:47Z</dcterms:modified>
</cp:coreProperties>
</file>