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10E-B740-4117-865D-6E6456BD5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a Spring Pendulum with </a:t>
            </a:r>
            <a:br>
              <a:rPr lang="en-US" dirty="0"/>
            </a:br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C34-02C0-4AE7-9559-C250BE4BE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</a:t>
            </a:r>
            <a:r>
              <a:rPr lang="en-US" dirty="0" err="1"/>
              <a:t>sargent</a:t>
            </a:r>
            <a:r>
              <a:rPr lang="en-US" dirty="0"/>
              <a:t> and Mattison Johnson</a:t>
            </a:r>
          </a:p>
          <a:p>
            <a:r>
              <a:rPr lang="en-US" dirty="0"/>
              <a:t>Fairmont state university</a:t>
            </a:r>
          </a:p>
          <a:p>
            <a:r>
              <a:rPr lang="en-US" dirty="0"/>
              <a:t>April 26, 2018</a:t>
            </a:r>
          </a:p>
        </p:txBody>
      </p:sp>
    </p:spTree>
    <p:extLst>
      <p:ext uri="{BB962C8B-B14F-4D97-AF65-F5344CB8AC3E}">
        <p14:creationId xmlns:p14="http://schemas.microsoft.com/office/powerpoint/2010/main" val="42620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C072-F3FE-4840-A96E-CA32F590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system equations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70CF45-34BB-440F-AA9E-66D241D8A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6884F4-D821-45A3-A02B-4BC7FBA0D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3" r="23308"/>
          <a:stretch/>
        </p:blipFill>
        <p:spPr>
          <a:xfrm>
            <a:off x="403786" y="3367654"/>
            <a:ext cx="4904814" cy="192609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5C4BBB5-65D5-4697-8EB1-EA03073F0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48EF4C-75B9-4E95-AAD7-99C9020CF7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x = stretch (meters)</a:t>
            </a:r>
          </a:p>
          <a:p>
            <a:pPr marL="0" indent="0">
              <a:buNone/>
            </a:pPr>
            <a:r>
              <a:rPr lang="en-US" sz="2000" dirty="0"/>
              <a:t>y = angle of swing (radians)</a:t>
            </a:r>
          </a:p>
          <a:p>
            <a:pPr marL="0" indent="0">
              <a:buNone/>
            </a:pPr>
            <a:r>
              <a:rPr lang="en-US" sz="2000" dirty="0"/>
              <a:t>m =  pendulum mass (kilograms)</a:t>
            </a:r>
          </a:p>
          <a:p>
            <a:pPr marL="0" indent="0">
              <a:buNone/>
            </a:pPr>
            <a:r>
              <a:rPr lang="en-US" sz="2000" dirty="0"/>
              <a:t>k = spring constant (Newtons/meter)</a:t>
            </a:r>
          </a:p>
          <a:p>
            <a:pPr marL="0" indent="0">
              <a:buNone/>
            </a:pPr>
            <a:r>
              <a:rPr lang="en-US" sz="2000" dirty="0"/>
              <a:t>g = acceleration due to gravity (meters/second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 = unstretched pendulum length (meters)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35037D0-F048-465E-B381-28788247C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96109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69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E9D0-AADA-4CDE-A970-FCB0B1F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C1EC-1716-44C2-8026-68849F3A2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40F97-BDEB-4FE7-9247-F5B53D1557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Any equation which contains derivatives, either ordinary derivatives or partial derivatives.</a:t>
            </a:r>
          </a:p>
          <a:p>
            <a:r>
              <a:rPr lang="en-US" dirty="0"/>
              <a:t>First order: Highest derivative that appears is a first order derivative</a:t>
            </a:r>
          </a:p>
          <a:p>
            <a:r>
              <a:rPr lang="en-US" dirty="0"/>
              <a:t>Second order: y’’ appears</a:t>
            </a:r>
          </a:p>
          <a:p>
            <a:r>
              <a:rPr lang="en-US" dirty="0"/>
              <a:t>Linear: y, y’, and y’’ are not squared, cubed, </a:t>
            </a:r>
            <a:r>
              <a:rPr lang="en-US" dirty="0" err="1"/>
              <a:t>etc</a:t>
            </a:r>
            <a:r>
              <a:rPr lang="en-US" dirty="0"/>
              <a:t>, and their product does not appear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5BFA4-9DA3-4A70-AD93-0648770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C0997-9F98-4644-AAB3-1201C88B4E49}"/>
              </a:ext>
            </a:extLst>
          </p:cNvPr>
          <p:cNvSpPr txBox="1"/>
          <p:nvPr/>
        </p:nvSpPr>
        <p:spPr>
          <a:xfrm>
            <a:off x="5823483" y="2870201"/>
            <a:ext cx="493612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y’’ + y = 0 </a:t>
            </a:r>
          </a:p>
          <a:p>
            <a:r>
              <a:rPr lang="en-US" dirty="0"/>
              <a:t> y’’ = -y</a:t>
            </a:r>
          </a:p>
          <a:p>
            <a:r>
              <a:rPr lang="en-US" dirty="0"/>
              <a:t> If y = sin(x), then y’ = cos(x) and y’’ = -sin(x).</a:t>
            </a:r>
          </a:p>
          <a:p>
            <a:r>
              <a:rPr lang="en-US" dirty="0"/>
              <a:t> If y = cos(x), then y’ = -sin(x) and y’’ = -cost(x).</a:t>
            </a:r>
          </a:p>
          <a:p>
            <a:r>
              <a:rPr lang="en-US" dirty="0"/>
              <a:t> Thus, sin(x) and cos(x) are solutions.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BB41E-26A8-4A3B-8F1D-29B6BB96E832}"/>
              </a:ext>
            </a:extLst>
          </p:cNvPr>
          <p:cNvSpPr txBox="1"/>
          <p:nvPr/>
        </p:nvSpPr>
        <p:spPr>
          <a:xfrm>
            <a:off x="5823483" y="4505531"/>
            <a:ext cx="493612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y’’ - y = 0 </a:t>
            </a:r>
          </a:p>
          <a:p>
            <a:r>
              <a:rPr lang="en-US" dirty="0"/>
              <a:t> y’’ = y</a:t>
            </a:r>
          </a:p>
          <a:p>
            <a:r>
              <a:rPr lang="en-US" dirty="0"/>
              <a:t> If y = e</a:t>
            </a:r>
            <a:r>
              <a:rPr lang="en-US" baseline="30000" dirty="0"/>
              <a:t>x</a:t>
            </a:r>
            <a:r>
              <a:rPr lang="en-US" dirty="0"/>
              <a:t>, then y’ = e</a:t>
            </a:r>
            <a:r>
              <a:rPr lang="en-US" baseline="30000" dirty="0"/>
              <a:t>x </a:t>
            </a:r>
            <a:r>
              <a:rPr lang="en-US" dirty="0"/>
              <a:t>and y’’ = e</a:t>
            </a:r>
            <a:r>
              <a:rPr lang="en-US" baseline="30000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 If y = e</a:t>
            </a:r>
            <a:r>
              <a:rPr lang="en-US" baseline="30000" dirty="0"/>
              <a:t>-x</a:t>
            </a:r>
            <a:r>
              <a:rPr lang="en-US" dirty="0"/>
              <a:t>, then y’ = -e</a:t>
            </a:r>
            <a:r>
              <a:rPr lang="en-US" baseline="30000" dirty="0"/>
              <a:t>-x </a:t>
            </a:r>
            <a:r>
              <a:rPr lang="en-US" dirty="0"/>
              <a:t>and y’’ = e</a:t>
            </a:r>
            <a:r>
              <a:rPr lang="en-US" baseline="30000" dirty="0"/>
              <a:t>-x</a:t>
            </a:r>
            <a:r>
              <a:rPr lang="en-US" dirty="0"/>
              <a:t>.</a:t>
            </a:r>
          </a:p>
          <a:p>
            <a:r>
              <a:rPr lang="en-US" dirty="0"/>
              <a:t> Thus, e</a:t>
            </a:r>
            <a:r>
              <a:rPr lang="en-US" baseline="30000" dirty="0"/>
              <a:t>x </a:t>
            </a:r>
            <a:r>
              <a:rPr lang="en-US" dirty="0"/>
              <a:t>and e</a:t>
            </a:r>
            <a:r>
              <a:rPr lang="en-US" baseline="30000" dirty="0"/>
              <a:t>-x </a:t>
            </a:r>
            <a:r>
              <a:rPr lang="en-US" dirty="0"/>
              <a:t>are solutions. 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5FF5A5C-C98A-4AB4-9189-96E556BCF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11402"/>
              </p:ext>
            </p:extLst>
          </p:nvPr>
        </p:nvGraphicFramePr>
        <p:xfrm>
          <a:off x="4251490" y="2371725"/>
          <a:ext cx="1431234" cy="42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1490" y="2371725"/>
                        <a:ext cx="1431234" cy="42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69423C2-4558-4318-8D19-6046B4D0F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5811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68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1EC6B-5F71-4F77-8CCB-82B9C2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System of 1</a:t>
            </a:r>
            <a:r>
              <a:rPr lang="en-US" baseline="30000" dirty="0"/>
              <a:t>st</a:t>
            </a:r>
            <a:r>
              <a:rPr lang="en-US" dirty="0"/>
              <a:t> order equations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11A1A-2985-414A-92C8-D723BDAF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85769"/>
              </p:ext>
            </p:extLst>
          </p:nvPr>
        </p:nvGraphicFramePr>
        <p:xfrm>
          <a:off x="5751513" y="2383025"/>
          <a:ext cx="4995334" cy="27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2603160" imgH="1422360" progId="Equation.DSMT4">
                  <p:embed/>
                </p:oleObj>
              </mc:Choice>
              <mc:Fallback>
                <p:oleObj name="Equation" r:id="rId3" imgW="2603160" imgH="1422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7145DD-F05E-479B-B019-433429A2D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2383025"/>
                        <a:ext cx="4995334" cy="272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2000F2-4068-4991-B26B-852A59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8458"/>
              </p:ext>
            </p:extLst>
          </p:nvPr>
        </p:nvGraphicFramePr>
        <p:xfrm>
          <a:off x="1071217" y="2546921"/>
          <a:ext cx="1200683" cy="24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457200" imgH="914400" progId="Equation.DSMT4">
                  <p:embed/>
                </p:oleObj>
              </mc:Choice>
              <mc:Fallback>
                <p:oleObj name="Equation" r:id="rId5" imgW="457200" imgH="914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AFEA645-DFB2-4661-A2A3-3B38A08F3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17" y="2546921"/>
                        <a:ext cx="1200683" cy="240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0F581-3F27-45E6-AD27-3265E5E723F1}"/>
              </a:ext>
            </a:extLst>
          </p:cNvPr>
          <p:cNvSpPr/>
          <p:nvPr/>
        </p:nvSpPr>
        <p:spPr>
          <a:xfrm>
            <a:off x="2650435" y="2872409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1DE4D-C252-45BE-9155-7ADF91EC4E59}"/>
              </a:ext>
            </a:extLst>
          </p:cNvPr>
          <p:cNvSpPr/>
          <p:nvPr/>
        </p:nvSpPr>
        <p:spPr>
          <a:xfrm>
            <a:off x="2650435" y="3957246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</a:t>
            </a:r>
          </a:p>
        </p:txBody>
      </p:sp>
    </p:spTree>
    <p:extLst>
      <p:ext uri="{BB962C8B-B14F-4D97-AF65-F5344CB8AC3E}">
        <p14:creationId xmlns:p14="http://schemas.microsoft.com/office/powerpoint/2010/main" val="194575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03B-F166-4CD6-8E6C-C0EAC41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804-EA24-4724-B514-A7F7DBB5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71313" cy="41063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 pend(I, t, m, k, l, g):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dy1dt = I[1]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y1' = y2 = x’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dy2dt = (-k/m)*I[0] +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[0])*(I[3])**2 + 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y2' = x"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dy3dt = I[3]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y3' = y4 = theta’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dy4dt = (-g*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- (2.0*I[1]*I[3])) /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 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y4' = theta"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[dy1dt, dy2dt, dy3dt, dy4dt] 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numSteps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								# time array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Calling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integrate.odeint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(pend,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initial_conditions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=(mass, spring, length, gravity)))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DAC2-45B0-497C-BD41-0E12C181A0EB}"/>
              </a:ext>
            </a:extLst>
          </p:cNvPr>
          <p:cNvSpPr txBox="1"/>
          <p:nvPr/>
        </p:nvSpPr>
        <p:spPr>
          <a:xfrm>
            <a:off x="7964556" y="876068"/>
            <a:ext cx="36708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scipy.integrate.odeint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Integrate</a:t>
            </a:r>
            <a:r>
              <a:rPr lang="fr-FR" dirty="0">
                <a:solidFill>
                  <a:schemeClr val="bg1"/>
                </a:solidFill>
              </a:rPr>
              <a:t> a system of </a:t>
            </a:r>
            <a:r>
              <a:rPr lang="fr-FR" dirty="0" err="1">
                <a:solidFill>
                  <a:schemeClr val="bg1"/>
                </a:solidFill>
              </a:rPr>
              <a:t>ODEs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dy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dt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func</a:t>
            </a:r>
            <a:r>
              <a:rPr lang="fr-FR" dirty="0">
                <a:solidFill>
                  <a:schemeClr val="bg1"/>
                </a:solidFill>
              </a:rPr>
              <a:t>(y, t0, t, args, …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E4E-7A46-4659-AA5D-E3C20AE7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Existence &amp; UNIQUENESS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723-1894-47E1-AD1C-0836FF642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9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9186</TotalTime>
  <Words>328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Equation</vt:lpstr>
      <vt:lpstr>Characterizing a Spring Pendulum with  Monte Carlo Methods</vt:lpstr>
      <vt:lpstr>Motion system equations</vt:lpstr>
      <vt:lpstr>Differential equations</vt:lpstr>
      <vt:lpstr>Converting to System of 1st order equations</vt:lpstr>
      <vt:lpstr>Code</vt:lpstr>
      <vt:lpstr>Existence &amp; UNIQUENESS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 Spring Pendulum with  Monte Carlo Methods</dc:title>
  <dc:creator>Johnson, Mattison</dc:creator>
  <cp:lastModifiedBy>Johnson, Mattison</cp:lastModifiedBy>
  <cp:revision>20</cp:revision>
  <dcterms:created xsi:type="dcterms:W3CDTF">2018-04-19T02:54:07Z</dcterms:created>
  <dcterms:modified xsi:type="dcterms:W3CDTF">2018-04-25T12:17:39Z</dcterms:modified>
</cp:coreProperties>
</file>