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notesMasterIdLst>
    <p:notesMasterId r:id="rId7"/>
  </p:notesMasterIdLst>
  <p:sldIdLst>
    <p:sldId id="263" r:id="rId2"/>
    <p:sldId id="264" r:id="rId3"/>
    <p:sldId id="258" r:id="rId4"/>
    <p:sldId id="256" r:id="rId5"/>
    <p:sldId id="262" r:id="rId6"/>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0E0E"/>
    <a:srgbClr val="E03412"/>
    <a:srgbClr val="FDDDCF"/>
    <a:srgbClr val="1E3648"/>
    <a:srgbClr val="5AAAFA"/>
    <a:srgbClr val="00BCD4"/>
    <a:srgbClr val="4EACB8"/>
    <a:srgbClr val="DD1B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5031" autoAdjust="0"/>
  </p:normalViewPr>
  <p:slideViewPr>
    <p:cSldViewPr snapToGrid="0">
      <p:cViewPr varScale="1">
        <p:scale>
          <a:sx n="59" d="100"/>
          <a:sy n="59" d="100"/>
        </p:scale>
        <p:origin x="8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TN"/>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85620-69D4-4752-AEA8-5E08959B6DEF}" type="datetimeFigureOut">
              <a:rPr lang="fr-TN" smtClean="0"/>
              <a:t>10/07/2019</a:t>
            </a:fld>
            <a:endParaRPr lang="fr-TN"/>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TN"/>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TN"/>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22799-A306-4540-AF46-1BB8A59653B2}" type="slidenum">
              <a:rPr lang="fr-TN" smtClean="0"/>
              <a:t>‹N°›</a:t>
            </a:fld>
            <a:endParaRPr lang="fr-TN"/>
          </a:p>
        </p:txBody>
      </p:sp>
    </p:spTree>
    <p:extLst>
      <p:ext uri="{BB962C8B-B14F-4D97-AF65-F5344CB8AC3E}">
        <p14:creationId xmlns:p14="http://schemas.microsoft.com/office/powerpoint/2010/main" val="1413144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dirty="0">
                <a:latin typeface="Comic Sans MS" panose="030F0702030302020204" pitchFamily="66" charset="0"/>
              </a:rPr>
              <a:t>Microservices architecture has a lot of benefits some of them are listed below </a:t>
            </a:r>
          </a:p>
          <a:p>
            <a:r>
              <a:rPr lang="en-US" sz="1200" dirty="0">
                <a:latin typeface="Comic Sans MS" panose="030F0702030302020204" pitchFamily="66" charset="0"/>
              </a:rPr>
              <a:t>Threads isolation</a:t>
            </a:r>
          </a:p>
          <a:p>
            <a:r>
              <a:rPr lang="en-US" sz="1200" dirty="0">
                <a:latin typeface="Comic Sans MS" panose="030F0702030302020204" pitchFamily="66" charset="0"/>
              </a:rPr>
              <a:t>room to independently </a:t>
            </a:r>
            <a:r>
              <a:rPr lang="en-US" sz="1200" dirty="0" err="1">
                <a:latin typeface="Comic Sans MS" panose="030F0702030302020204" pitchFamily="66" charset="0"/>
              </a:rPr>
              <a:t>devlop</a:t>
            </a:r>
            <a:r>
              <a:rPr lang="en-US" sz="1200" dirty="0">
                <a:latin typeface="Comic Sans MS" panose="030F0702030302020204" pitchFamily="66" charset="0"/>
              </a:rPr>
              <a:t> and deploy services </a:t>
            </a:r>
          </a:p>
          <a:p>
            <a:r>
              <a:rPr lang="en-US" sz="1200" dirty="0" err="1">
                <a:latin typeface="Comic Sans MS" panose="030F0702030302020204" pitchFamily="66" charset="0"/>
              </a:rPr>
              <a:t>continious</a:t>
            </a:r>
            <a:r>
              <a:rPr lang="en-US" sz="1200" dirty="0">
                <a:latin typeface="Comic Sans MS" panose="030F0702030302020204" pitchFamily="66" charset="0"/>
              </a:rPr>
              <a:t> </a:t>
            </a:r>
            <a:r>
              <a:rPr lang="en-US" sz="1200" dirty="0" err="1">
                <a:latin typeface="Comic Sans MS" panose="030F0702030302020204" pitchFamily="66" charset="0"/>
              </a:rPr>
              <a:t>delevery</a:t>
            </a:r>
            <a:r>
              <a:rPr lang="en-US" sz="1200" dirty="0">
                <a:latin typeface="Comic Sans MS" panose="030F0702030302020204" pitchFamily="66" charset="0"/>
              </a:rPr>
              <a:t>/ error tolerance</a:t>
            </a:r>
          </a:p>
          <a:p>
            <a:r>
              <a:rPr lang="en-US" sz="1200" dirty="0">
                <a:latin typeface="Comic Sans MS" panose="030F0702030302020204" pitchFamily="66" charset="0"/>
              </a:rPr>
              <a:t>scalability and integration with third-party services</a:t>
            </a:r>
          </a:p>
          <a:p>
            <a:r>
              <a:rPr lang="en-US" sz="1200" dirty="0">
                <a:latin typeface="Comic Sans MS" panose="030F0702030302020204" pitchFamily="66" charset="0"/>
              </a:rPr>
              <a:t>supporting heterogeneity (diff languages and platforms)</a:t>
            </a:r>
          </a:p>
          <a:p>
            <a:r>
              <a:rPr lang="en-US" sz="1200" dirty="0">
                <a:latin typeface="Comic Sans MS" panose="030F0702030302020204" pitchFamily="66" charset="0"/>
              </a:rPr>
              <a:t>better security monitoring thanks to services isolation (threads are limited in the attacked service's zone)</a:t>
            </a:r>
            <a:endParaRPr lang="fr-TN" sz="1200" dirty="0">
              <a:latin typeface="Comic Sans MS" panose="030F0702030302020204" pitchFamily="66" charset="0"/>
            </a:endParaRPr>
          </a:p>
          <a:p>
            <a:endParaRPr lang="fr-TN" dirty="0"/>
          </a:p>
        </p:txBody>
      </p:sp>
      <p:sp>
        <p:nvSpPr>
          <p:cNvPr id="4" name="Espace réservé du numéro de diapositive 3"/>
          <p:cNvSpPr>
            <a:spLocks noGrp="1"/>
          </p:cNvSpPr>
          <p:nvPr>
            <p:ph type="sldNum" sz="quarter" idx="5"/>
          </p:nvPr>
        </p:nvSpPr>
        <p:spPr/>
        <p:txBody>
          <a:bodyPr/>
          <a:lstStyle/>
          <a:p>
            <a:fld id="{4D522799-A306-4540-AF46-1BB8A59653B2}" type="slidenum">
              <a:rPr lang="fr-TN" smtClean="0"/>
              <a:t>2</a:t>
            </a:fld>
            <a:endParaRPr lang="fr-TN"/>
          </a:p>
        </p:txBody>
      </p:sp>
    </p:spTree>
    <p:extLst>
      <p:ext uri="{BB962C8B-B14F-4D97-AF65-F5344CB8AC3E}">
        <p14:creationId xmlns:p14="http://schemas.microsoft.com/office/powerpoint/2010/main" val="78609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652E1-48A3-4703-861F-4D8BCB73172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511A2593-38B9-45EE-87BE-0ACD4BB47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4E96E471-E1FE-40BE-B7A5-EE0BC967E3EF}"/>
              </a:ext>
            </a:extLst>
          </p:cNvPr>
          <p:cNvSpPr>
            <a:spLocks noGrp="1"/>
          </p:cNvSpPr>
          <p:nvPr>
            <p:ph type="dt" sz="half" idx="10"/>
          </p:nvPr>
        </p:nvSpPr>
        <p:spPr/>
        <p:txBody>
          <a:bodyPr/>
          <a:lstStyle/>
          <a:p>
            <a:fld id="{48A87A34-81AB-432B-8DAE-1953F412C126}" type="datetimeFigureOut">
              <a:rPr lang="en-US" smtClean="0"/>
              <a:t>7/10/2019</a:t>
            </a:fld>
            <a:endParaRPr lang="en-US" dirty="0"/>
          </a:p>
        </p:txBody>
      </p:sp>
      <p:sp>
        <p:nvSpPr>
          <p:cNvPr id="5" name="Espace réservé du pied de page 4">
            <a:extLst>
              <a:ext uri="{FF2B5EF4-FFF2-40B4-BE49-F238E27FC236}">
                <a16:creationId xmlns:a16="http://schemas.microsoft.com/office/drawing/2014/main" id="{2637827A-B66C-414C-8EEA-CBA3802A0928}"/>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1292C95-DD96-48F4-8B1A-0D61BBFFFB56}"/>
              </a:ext>
            </a:extLst>
          </p:cNvPr>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0289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0A525F-EAD6-4C3E-A4F9-A5AF19E428E5}"/>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9A3D43DB-F8A0-436A-A0EA-13F519AE58C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CFFEDC21-485E-40A7-AD56-53FF66613B7B}"/>
              </a:ext>
            </a:extLst>
          </p:cNvPr>
          <p:cNvSpPr>
            <a:spLocks noGrp="1"/>
          </p:cNvSpPr>
          <p:nvPr>
            <p:ph type="dt" sz="half" idx="10"/>
          </p:nvPr>
        </p:nvSpPr>
        <p:spPr/>
        <p:txBody>
          <a:bodyPr/>
          <a:lstStyle/>
          <a:p>
            <a:fld id="{48A87A34-81AB-432B-8DAE-1953F412C126}" type="datetimeFigureOut">
              <a:rPr lang="en-US" smtClean="0"/>
              <a:t>7/10/2019</a:t>
            </a:fld>
            <a:endParaRPr lang="en-US" dirty="0"/>
          </a:p>
        </p:txBody>
      </p:sp>
      <p:sp>
        <p:nvSpPr>
          <p:cNvPr id="5" name="Espace réservé du pied de page 4">
            <a:extLst>
              <a:ext uri="{FF2B5EF4-FFF2-40B4-BE49-F238E27FC236}">
                <a16:creationId xmlns:a16="http://schemas.microsoft.com/office/drawing/2014/main" id="{C25EF783-137B-48C0-8E2B-5E4329C9D0F2}"/>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607FCE05-17F8-49A3-AADA-E0A16B50F94C}"/>
              </a:ext>
            </a:extLst>
          </p:cNvPr>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1995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36F4D66-7628-4362-AE15-DE6E8DD8686A}"/>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07CA4491-BF91-4FE9-9EF3-D86C7C4930B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E0FA91B9-A99B-414E-8401-B2194174ECF7}"/>
              </a:ext>
            </a:extLst>
          </p:cNvPr>
          <p:cNvSpPr>
            <a:spLocks noGrp="1"/>
          </p:cNvSpPr>
          <p:nvPr>
            <p:ph type="dt" sz="half" idx="10"/>
          </p:nvPr>
        </p:nvSpPr>
        <p:spPr/>
        <p:txBody>
          <a:bodyPr/>
          <a:lstStyle/>
          <a:p>
            <a:fld id="{48A87A34-81AB-432B-8DAE-1953F412C126}" type="datetimeFigureOut">
              <a:rPr lang="en-US" smtClean="0"/>
              <a:t>7/10/2019</a:t>
            </a:fld>
            <a:endParaRPr lang="en-US" dirty="0"/>
          </a:p>
        </p:txBody>
      </p:sp>
      <p:sp>
        <p:nvSpPr>
          <p:cNvPr id="5" name="Espace réservé du pied de page 4">
            <a:extLst>
              <a:ext uri="{FF2B5EF4-FFF2-40B4-BE49-F238E27FC236}">
                <a16:creationId xmlns:a16="http://schemas.microsoft.com/office/drawing/2014/main" id="{325D021A-3A7D-4724-A1EF-F75960BEA788}"/>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35E76EE-E26F-493C-B0D8-5BDBBD634B46}"/>
              </a:ext>
            </a:extLst>
          </p:cNvPr>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5968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E869A5-E065-469A-9F1E-1A4BCBCD9267}"/>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C60933E2-6EEC-4018-A83E-89FFAB79DAA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A3128C86-B460-4129-855B-3236A59FF228}"/>
              </a:ext>
            </a:extLst>
          </p:cNvPr>
          <p:cNvSpPr>
            <a:spLocks noGrp="1"/>
          </p:cNvSpPr>
          <p:nvPr>
            <p:ph type="dt" sz="half" idx="10"/>
          </p:nvPr>
        </p:nvSpPr>
        <p:spPr/>
        <p:txBody>
          <a:bodyPr/>
          <a:lstStyle/>
          <a:p>
            <a:fld id="{48A87A34-81AB-432B-8DAE-1953F412C126}" type="datetimeFigureOut">
              <a:rPr lang="en-US" smtClean="0"/>
              <a:t>7/10/2019</a:t>
            </a:fld>
            <a:endParaRPr lang="en-US" dirty="0"/>
          </a:p>
        </p:txBody>
      </p:sp>
      <p:sp>
        <p:nvSpPr>
          <p:cNvPr id="5" name="Espace réservé du pied de page 4">
            <a:extLst>
              <a:ext uri="{FF2B5EF4-FFF2-40B4-BE49-F238E27FC236}">
                <a16:creationId xmlns:a16="http://schemas.microsoft.com/office/drawing/2014/main" id="{6F30BB70-58C4-416E-ACB7-6C2CC9A5354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9F5DAF1A-86C1-46FE-911D-401D3488D067}"/>
              </a:ext>
            </a:extLst>
          </p:cNvPr>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74965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727933-BB59-4CA7-B2F3-5F319CFAFDF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2712B0C1-ABEB-4C08-9A38-E846E4296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6B28C52-A1B8-4C51-A0B6-4CAD08E15149}"/>
              </a:ext>
            </a:extLst>
          </p:cNvPr>
          <p:cNvSpPr>
            <a:spLocks noGrp="1"/>
          </p:cNvSpPr>
          <p:nvPr>
            <p:ph type="dt" sz="half" idx="10"/>
          </p:nvPr>
        </p:nvSpPr>
        <p:spPr/>
        <p:txBody>
          <a:bodyPr/>
          <a:lstStyle/>
          <a:p>
            <a:fld id="{48A87A34-81AB-432B-8DAE-1953F412C126}" type="datetimeFigureOut">
              <a:rPr lang="en-US" smtClean="0"/>
              <a:t>7/10/2019</a:t>
            </a:fld>
            <a:endParaRPr lang="en-US" dirty="0"/>
          </a:p>
        </p:txBody>
      </p:sp>
      <p:sp>
        <p:nvSpPr>
          <p:cNvPr id="5" name="Espace réservé du pied de page 4">
            <a:extLst>
              <a:ext uri="{FF2B5EF4-FFF2-40B4-BE49-F238E27FC236}">
                <a16:creationId xmlns:a16="http://schemas.microsoft.com/office/drawing/2014/main" id="{6B3423DE-92D1-436A-94BF-3C3F37CA9AAC}"/>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B242685-1DFD-4EC0-A5D1-B372BCDF55FE}"/>
              </a:ext>
            </a:extLst>
          </p:cNvPr>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0038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10ED34-4A62-4761-9A16-0A1E70719DCB}"/>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5534ADA8-8528-4EFC-B2DD-B23DFB35E60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15688472-2EA4-44E5-B52D-80F7ADE76A0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09213529-3545-4C0F-9396-502BCC8A0227}"/>
              </a:ext>
            </a:extLst>
          </p:cNvPr>
          <p:cNvSpPr>
            <a:spLocks noGrp="1"/>
          </p:cNvSpPr>
          <p:nvPr>
            <p:ph type="dt" sz="half" idx="10"/>
          </p:nvPr>
        </p:nvSpPr>
        <p:spPr/>
        <p:txBody>
          <a:bodyPr/>
          <a:lstStyle/>
          <a:p>
            <a:fld id="{48A87A34-81AB-432B-8DAE-1953F412C126}" type="datetimeFigureOut">
              <a:rPr lang="en-US" smtClean="0"/>
              <a:t>7/10/2019</a:t>
            </a:fld>
            <a:endParaRPr lang="en-US" dirty="0"/>
          </a:p>
        </p:txBody>
      </p:sp>
      <p:sp>
        <p:nvSpPr>
          <p:cNvPr id="6" name="Espace réservé du pied de page 5">
            <a:extLst>
              <a:ext uri="{FF2B5EF4-FFF2-40B4-BE49-F238E27FC236}">
                <a16:creationId xmlns:a16="http://schemas.microsoft.com/office/drawing/2014/main" id="{F1FABD8C-D2F7-4B35-A459-98E9538E2352}"/>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26EC579B-15F3-4BDA-B120-03C6D0A427A8}"/>
              </a:ext>
            </a:extLst>
          </p:cNvPr>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98734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F2C03F-2766-4D30-A797-EB6F827818FC}"/>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6AC258CC-7F22-440B-B9D3-649101CC4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D5CDDB9-6786-45BC-84BA-7B39F2E81BC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18C13F44-FA75-41E4-9D09-3C9B6241F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CDFA10D-D2D4-4C61-BE13-1727DB1387C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841CE634-B255-486D-8D5C-1D5DDA9EEA9F}"/>
              </a:ext>
            </a:extLst>
          </p:cNvPr>
          <p:cNvSpPr>
            <a:spLocks noGrp="1"/>
          </p:cNvSpPr>
          <p:nvPr>
            <p:ph type="dt" sz="half" idx="10"/>
          </p:nvPr>
        </p:nvSpPr>
        <p:spPr/>
        <p:txBody>
          <a:bodyPr/>
          <a:lstStyle/>
          <a:p>
            <a:fld id="{48A87A34-81AB-432B-8DAE-1953F412C126}" type="datetimeFigureOut">
              <a:rPr lang="en-US" smtClean="0"/>
              <a:pPr/>
              <a:t>7/10/2019</a:t>
            </a:fld>
            <a:endParaRPr lang="en-US" dirty="0"/>
          </a:p>
        </p:txBody>
      </p:sp>
      <p:sp>
        <p:nvSpPr>
          <p:cNvPr id="8" name="Espace réservé du pied de page 7">
            <a:extLst>
              <a:ext uri="{FF2B5EF4-FFF2-40B4-BE49-F238E27FC236}">
                <a16:creationId xmlns:a16="http://schemas.microsoft.com/office/drawing/2014/main" id="{1DB149AC-094E-4FDC-8031-3DBEA071ACA3}"/>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B802296F-608B-4E13-A7BC-20268BC79DBC}"/>
              </a:ext>
            </a:extLst>
          </p:cNvPr>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51301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3F69A6-7D32-4937-9A6F-FD0CD0AEEA20}"/>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A1383A54-A61B-4F6F-B5E8-C875AA553CFB}"/>
              </a:ext>
            </a:extLst>
          </p:cNvPr>
          <p:cNvSpPr>
            <a:spLocks noGrp="1"/>
          </p:cNvSpPr>
          <p:nvPr>
            <p:ph type="dt" sz="half" idx="10"/>
          </p:nvPr>
        </p:nvSpPr>
        <p:spPr/>
        <p:txBody>
          <a:bodyPr/>
          <a:lstStyle/>
          <a:p>
            <a:fld id="{48A87A34-81AB-432B-8DAE-1953F412C126}" type="datetimeFigureOut">
              <a:rPr lang="en-US" smtClean="0"/>
              <a:t>7/10/2019</a:t>
            </a:fld>
            <a:endParaRPr lang="en-US" dirty="0"/>
          </a:p>
        </p:txBody>
      </p:sp>
      <p:sp>
        <p:nvSpPr>
          <p:cNvPr id="4" name="Espace réservé du pied de page 3">
            <a:extLst>
              <a:ext uri="{FF2B5EF4-FFF2-40B4-BE49-F238E27FC236}">
                <a16:creationId xmlns:a16="http://schemas.microsoft.com/office/drawing/2014/main" id="{04CFFC3E-D1CA-427D-9DAA-A632430E2F51}"/>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DC2CE8CC-A9C7-4B8C-B4BA-6253ED304039}"/>
              </a:ext>
            </a:extLst>
          </p:cNvPr>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43283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73606B4-62E4-4D7F-B7AD-58017254CF22}"/>
              </a:ext>
            </a:extLst>
          </p:cNvPr>
          <p:cNvSpPr>
            <a:spLocks noGrp="1"/>
          </p:cNvSpPr>
          <p:nvPr>
            <p:ph type="dt" sz="half" idx="10"/>
          </p:nvPr>
        </p:nvSpPr>
        <p:spPr/>
        <p:txBody>
          <a:bodyPr/>
          <a:lstStyle/>
          <a:p>
            <a:fld id="{48A87A34-81AB-432B-8DAE-1953F412C126}" type="datetimeFigureOut">
              <a:rPr lang="en-US" smtClean="0"/>
              <a:t>7/10/2019</a:t>
            </a:fld>
            <a:endParaRPr lang="en-US" dirty="0"/>
          </a:p>
        </p:txBody>
      </p:sp>
      <p:sp>
        <p:nvSpPr>
          <p:cNvPr id="3" name="Espace réservé du pied de page 2">
            <a:extLst>
              <a:ext uri="{FF2B5EF4-FFF2-40B4-BE49-F238E27FC236}">
                <a16:creationId xmlns:a16="http://schemas.microsoft.com/office/drawing/2014/main" id="{088AF99E-C094-4001-8CE0-13D0E1327428}"/>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76B845B7-8F50-4A87-B7A7-15ECAAF395AB}"/>
              </a:ext>
            </a:extLst>
          </p:cNvPr>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8393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8D03AB-E05A-4436-9A8F-4D4380B1877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551B135C-62F8-43E9-B40F-D650F617B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E293058C-503B-460F-8EFD-283DD6EFF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901100A-9063-423D-9B37-3295C74204F4}"/>
              </a:ext>
            </a:extLst>
          </p:cNvPr>
          <p:cNvSpPr>
            <a:spLocks noGrp="1"/>
          </p:cNvSpPr>
          <p:nvPr>
            <p:ph type="dt" sz="half" idx="10"/>
          </p:nvPr>
        </p:nvSpPr>
        <p:spPr/>
        <p:txBody>
          <a:bodyPr/>
          <a:lstStyle/>
          <a:p>
            <a:fld id="{48A87A34-81AB-432B-8DAE-1953F412C126}" type="datetimeFigureOut">
              <a:rPr lang="en-US" smtClean="0"/>
              <a:t>7/10/2019</a:t>
            </a:fld>
            <a:endParaRPr lang="en-US" dirty="0"/>
          </a:p>
        </p:txBody>
      </p:sp>
      <p:sp>
        <p:nvSpPr>
          <p:cNvPr id="6" name="Espace réservé du pied de page 5">
            <a:extLst>
              <a:ext uri="{FF2B5EF4-FFF2-40B4-BE49-F238E27FC236}">
                <a16:creationId xmlns:a16="http://schemas.microsoft.com/office/drawing/2014/main" id="{008EFD9A-47EF-4752-8E74-F614A565D61D}"/>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58DA5B1A-A917-47D4-98FD-4B302224D2C1}"/>
              </a:ext>
            </a:extLst>
          </p:cNvPr>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896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5B520-ED21-40E9-8EA6-E56AC85D2F3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08B4B04C-49DC-4072-ADFD-31454BCA2F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01F20296-1E83-4301-8FC1-4F0944592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843FD8C-2D67-43FD-861B-EA4AC0B0FC95}"/>
              </a:ext>
            </a:extLst>
          </p:cNvPr>
          <p:cNvSpPr>
            <a:spLocks noGrp="1"/>
          </p:cNvSpPr>
          <p:nvPr>
            <p:ph type="dt" sz="half" idx="10"/>
          </p:nvPr>
        </p:nvSpPr>
        <p:spPr/>
        <p:txBody>
          <a:bodyPr/>
          <a:lstStyle/>
          <a:p>
            <a:fld id="{48A87A34-81AB-432B-8DAE-1953F412C126}" type="datetimeFigureOut">
              <a:rPr lang="en-US" smtClean="0"/>
              <a:t>7/10/2019</a:t>
            </a:fld>
            <a:endParaRPr lang="en-US" dirty="0"/>
          </a:p>
        </p:txBody>
      </p:sp>
      <p:sp>
        <p:nvSpPr>
          <p:cNvPr id="6" name="Espace réservé du pied de page 5">
            <a:extLst>
              <a:ext uri="{FF2B5EF4-FFF2-40B4-BE49-F238E27FC236}">
                <a16:creationId xmlns:a16="http://schemas.microsoft.com/office/drawing/2014/main" id="{5459ECFF-9002-4E11-A1C2-A8659080E280}"/>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25E225B-04E4-45C6-AA0E-C49EF2DB2A81}"/>
              </a:ext>
            </a:extLst>
          </p:cNvPr>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4116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1DD3954-0E57-4AB1-B484-344E01CCC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B9FC2F8D-6083-49AE-836E-45A127C24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BEC7029A-5AAD-4BAD-AAD2-90826F240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7/10/2019</a:t>
            </a:fld>
            <a:endParaRPr lang="en-US" dirty="0"/>
          </a:p>
        </p:txBody>
      </p:sp>
      <p:sp>
        <p:nvSpPr>
          <p:cNvPr id="5" name="Espace réservé du pied de page 4">
            <a:extLst>
              <a:ext uri="{FF2B5EF4-FFF2-40B4-BE49-F238E27FC236}">
                <a16:creationId xmlns:a16="http://schemas.microsoft.com/office/drawing/2014/main" id="{7AD06B9C-8912-43CB-9817-7E224C811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F4B7E29E-406D-4912-BDF5-C2E23D67D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62183802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3412">
            <a:alpha val="10196"/>
          </a:srgb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D93D58-8B5E-4520-B539-CD51AFCC7885}"/>
              </a:ext>
            </a:extLst>
          </p:cNvPr>
          <p:cNvSpPr>
            <a:spLocks noGrp="1"/>
          </p:cNvSpPr>
          <p:nvPr>
            <p:ph type="title"/>
          </p:nvPr>
        </p:nvSpPr>
        <p:spPr>
          <a:xfrm>
            <a:off x="2841171" y="163408"/>
            <a:ext cx="7053943" cy="1325563"/>
          </a:xfrm>
        </p:spPr>
        <p:txBody>
          <a:bodyPr>
            <a:normAutofit/>
          </a:bodyPr>
          <a:lstStyle/>
          <a:p>
            <a:pPr algn="ctr"/>
            <a:r>
              <a:rPr lang="fr-FR" sz="4000" b="1" dirty="0" err="1">
                <a:solidFill>
                  <a:srgbClr val="5AAAFA"/>
                </a:solidFill>
                <a:latin typeface="Comic Sans MS" panose="030F0702030302020204" pitchFamily="66" charset="0"/>
              </a:rPr>
              <a:t>What</a:t>
            </a:r>
            <a:r>
              <a:rPr lang="fr-FR" sz="4000" b="1" dirty="0">
                <a:solidFill>
                  <a:srgbClr val="5AAAFA"/>
                </a:solidFill>
                <a:latin typeface="Comic Sans MS" panose="030F0702030302020204" pitchFamily="66" charset="0"/>
              </a:rPr>
              <a:t> </a:t>
            </a:r>
            <a:r>
              <a:rPr lang="fr-FR" sz="4000" b="1" dirty="0" err="1">
                <a:solidFill>
                  <a:srgbClr val="5AAAFA"/>
                </a:solidFill>
                <a:latin typeface="Comic Sans MS" panose="030F0702030302020204" pitchFamily="66" charset="0"/>
              </a:rPr>
              <a:t>is</a:t>
            </a:r>
            <a:r>
              <a:rPr lang="fr-FR" sz="4000" b="1" dirty="0">
                <a:solidFill>
                  <a:srgbClr val="5AAAFA"/>
                </a:solidFill>
                <a:latin typeface="Comic Sans MS" panose="030F0702030302020204" pitchFamily="66" charset="0"/>
              </a:rPr>
              <a:t> </a:t>
            </a:r>
            <a:r>
              <a:rPr lang="fr-FR" sz="4000" b="1" dirty="0" err="1">
                <a:solidFill>
                  <a:srgbClr val="5AAAFA"/>
                </a:solidFill>
                <a:latin typeface="Comic Sans MS" panose="030F0702030302020204" pitchFamily="66" charset="0"/>
              </a:rPr>
              <a:t>Microservices</a:t>
            </a:r>
            <a:r>
              <a:rPr lang="fr-FR" sz="4000" b="1" dirty="0">
                <a:solidFill>
                  <a:srgbClr val="5AAAFA"/>
                </a:solidFill>
                <a:latin typeface="Comic Sans MS" panose="030F0702030302020204" pitchFamily="66" charset="0"/>
              </a:rPr>
              <a:t> architecture?</a:t>
            </a:r>
            <a:endParaRPr lang="fr-TN" sz="4000" b="1" dirty="0">
              <a:solidFill>
                <a:srgbClr val="5AAAFA"/>
              </a:solidFill>
              <a:latin typeface="Comic Sans MS" panose="030F0702030302020204" pitchFamily="66" charset="0"/>
            </a:endParaRPr>
          </a:p>
        </p:txBody>
      </p:sp>
      <p:sp>
        <p:nvSpPr>
          <p:cNvPr id="7" name="ZoneTexte 6">
            <a:extLst>
              <a:ext uri="{FF2B5EF4-FFF2-40B4-BE49-F238E27FC236}">
                <a16:creationId xmlns:a16="http://schemas.microsoft.com/office/drawing/2014/main" id="{2B5701F1-4779-4873-9BB8-228824874A10}"/>
              </a:ext>
            </a:extLst>
          </p:cNvPr>
          <p:cNvSpPr txBox="1"/>
          <p:nvPr/>
        </p:nvSpPr>
        <p:spPr>
          <a:xfrm>
            <a:off x="5291936" y="1487567"/>
            <a:ext cx="4985656" cy="2123658"/>
          </a:xfrm>
          <a:prstGeom prst="rect">
            <a:avLst/>
          </a:prstGeom>
          <a:noFill/>
        </p:spPr>
        <p:txBody>
          <a:bodyPr wrap="square" rtlCol="0">
            <a:spAutoFit/>
          </a:bodyPr>
          <a:lstStyle/>
          <a:p>
            <a:r>
              <a:rPr lang="fr-FR" sz="2200" dirty="0" err="1">
                <a:latin typeface="Comic Sans MS" panose="030F0702030302020204" pitchFamily="66" charset="0"/>
              </a:rPr>
              <a:t>Microservices</a:t>
            </a:r>
            <a:r>
              <a:rPr lang="fr-FR" sz="2200" dirty="0">
                <a:latin typeface="Comic Sans MS" panose="030F0702030302020204" pitchFamily="66" charset="0"/>
              </a:rPr>
              <a:t> </a:t>
            </a:r>
            <a:r>
              <a:rPr lang="fr-FR" sz="2200" dirty="0" err="1">
                <a:latin typeface="Comic Sans MS" panose="030F0702030302020204" pitchFamily="66" charset="0"/>
              </a:rPr>
              <a:t>is</a:t>
            </a:r>
            <a:r>
              <a:rPr lang="fr-FR" sz="2200" dirty="0">
                <a:latin typeface="Comic Sans MS" panose="030F0702030302020204" pitchFamily="66" charset="0"/>
              </a:rPr>
              <a:t> a </a:t>
            </a:r>
            <a:r>
              <a:rPr lang="fr-FR" sz="2200" dirty="0" err="1">
                <a:latin typeface="Comic Sans MS" panose="030F0702030302020204" pitchFamily="66" charset="0"/>
              </a:rPr>
              <a:t>subset</a:t>
            </a:r>
            <a:r>
              <a:rPr lang="fr-FR" sz="2200" dirty="0">
                <a:latin typeface="Comic Sans MS" panose="030F0702030302020204" pitchFamily="66" charset="0"/>
              </a:rPr>
              <a:t> of SOP architecture </a:t>
            </a:r>
            <a:r>
              <a:rPr lang="fr-FR" sz="2200" dirty="0" err="1">
                <a:latin typeface="Comic Sans MS" panose="030F0702030302020204" pitchFamily="66" charset="0"/>
              </a:rPr>
              <a:t>that</a:t>
            </a:r>
            <a:r>
              <a:rPr lang="fr-FR" sz="2200" dirty="0">
                <a:latin typeface="Comic Sans MS" panose="030F0702030302020204" pitchFamily="66" charset="0"/>
              </a:rPr>
              <a:t> </a:t>
            </a:r>
            <a:r>
              <a:rPr lang="fr-FR" sz="2200" dirty="0" err="1">
                <a:latin typeface="Comic Sans MS" panose="030F0702030302020204" pitchFamily="66" charset="0"/>
              </a:rPr>
              <a:t>consists</a:t>
            </a:r>
            <a:r>
              <a:rPr lang="fr-FR" sz="2200" dirty="0">
                <a:latin typeface="Comic Sans MS" panose="030F0702030302020204" pitchFamily="66" charset="0"/>
              </a:rPr>
              <a:t> of </a:t>
            </a:r>
            <a:r>
              <a:rPr lang="en-US" sz="2200" dirty="0">
                <a:latin typeface="Comic Sans MS" panose="030F0702030302020204" pitchFamily="66" charset="0"/>
              </a:rPr>
              <a:t>decomposing an application into a set of independent and self-contained services communicating between each other. </a:t>
            </a:r>
            <a:endParaRPr lang="fr-TN" sz="2200" dirty="0">
              <a:latin typeface="Comic Sans MS" panose="030F0702030302020204" pitchFamily="66" charset="0"/>
            </a:endParaRPr>
          </a:p>
        </p:txBody>
      </p:sp>
      <p:pic>
        <p:nvPicPr>
          <p:cNvPr id="9" name="Image 8" descr="Une image contenant objet&#10;&#10;Description générée automatiquement">
            <a:extLst>
              <a:ext uri="{FF2B5EF4-FFF2-40B4-BE49-F238E27FC236}">
                <a16:creationId xmlns:a16="http://schemas.microsoft.com/office/drawing/2014/main" id="{71C4EA77-989C-40F4-832F-D50EB7980FF8}"/>
              </a:ext>
            </a:extLst>
          </p:cNvPr>
          <p:cNvPicPr>
            <a:picLocks noChangeAspect="1"/>
          </p:cNvPicPr>
          <p:nvPr/>
        </p:nvPicPr>
        <p:blipFill>
          <a:blip r:embed="rId2"/>
          <a:stretch>
            <a:fillRect/>
          </a:stretch>
        </p:blipFill>
        <p:spPr>
          <a:xfrm>
            <a:off x="1702934" y="1027967"/>
            <a:ext cx="2704304" cy="27043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Image 10" descr="Une image contenant graphiques vectoriels&#10;&#10;Description générée automatiquement">
            <a:extLst>
              <a:ext uri="{FF2B5EF4-FFF2-40B4-BE49-F238E27FC236}">
                <a16:creationId xmlns:a16="http://schemas.microsoft.com/office/drawing/2014/main" id="{9DDDF374-9FB0-4C5C-A154-D2C317742BCB}"/>
              </a:ext>
            </a:extLst>
          </p:cNvPr>
          <p:cNvPicPr>
            <a:picLocks noChangeAspect="1"/>
          </p:cNvPicPr>
          <p:nvPr/>
        </p:nvPicPr>
        <p:blipFill>
          <a:blip r:embed="rId3">
            <a:duotone>
              <a:prstClr val="black"/>
              <a:schemeClr val="accent5">
                <a:tint val="45000"/>
                <a:satMod val="400000"/>
              </a:schemeClr>
            </a:duotone>
          </a:blip>
          <a:stretch>
            <a:fillRect/>
          </a:stretch>
        </p:blipFill>
        <p:spPr>
          <a:xfrm>
            <a:off x="974194" y="4667815"/>
            <a:ext cx="1119868" cy="1119868"/>
          </a:xfrm>
          <a:prstGeom prst="rect">
            <a:avLst/>
          </a:prstGeom>
          <a:ln>
            <a:noFill/>
          </a:ln>
          <a:effectLst>
            <a:outerShdw blurRad="292100" dist="139700" dir="2700000" algn="tl" rotWithShape="0">
              <a:srgbClr val="333333">
                <a:alpha val="65000"/>
              </a:srgbClr>
            </a:outerShdw>
          </a:effectLst>
        </p:spPr>
      </p:pic>
      <p:pic>
        <p:nvPicPr>
          <p:cNvPr id="12" name="Image 11" descr="Une image contenant graphiques vectoriels&#10;&#10;Description générée automatiquement">
            <a:extLst>
              <a:ext uri="{FF2B5EF4-FFF2-40B4-BE49-F238E27FC236}">
                <a16:creationId xmlns:a16="http://schemas.microsoft.com/office/drawing/2014/main" id="{C2C25D6A-B80F-453A-9EBE-54F605B36A86}"/>
              </a:ext>
            </a:extLst>
          </p:cNvPr>
          <p:cNvPicPr>
            <a:picLocks noChangeAspect="1"/>
          </p:cNvPicPr>
          <p:nvPr/>
        </p:nvPicPr>
        <p:blipFill>
          <a:blip r:embed="rId3">
            <a:duotone>
              <a:prstClr val="black"/>
              <a:schemeClr val="accent6">
                <a:tint val="45000"/>
                <a:satMod val="400000"/>
              </a:schemeClr>
            </a:duotone>
          </a:blip>
          <a:stretch>
            <a:fillRect/>
          </a:stretch>
        </p:blipFill>
        <p:spPr>
          <a:xfrm>
            <a:off x="2516826" y="4852930"/>
            <a:ext cx="1119868" cy="1119868"/>
          </a:xfrm>
          <a:prstGeom prst="rect">
            <a:avLst/>
          </a:prstGeom>
          <a:ln>
            <a:noFill/>
          </a:ln>
          <a:effectLst>
            <a:outerShdw blurRad="292100" dist="139700" dir="2700000" algn="tl" rotWithShape="0">
              <a:srgbClr val="333333">
                <a:alpha val="65000"/>
              </a:srgbClr>
            </a:outerShdw>
          </a:effectLst>
        </p:spPr>
      </p:pic>
      <p:pic>
        <p:nvPicPr>
          <p:cNvPr id="13" name="Image 12" descr="Une image contenant graphiques vectoriels&#10;&#10;Description générée automatiquement">
            <a:extLst>
              <a:ext uri="{FF2B5EF4-FFF2-40B4-BE49-F238E27FC236}">
                <a16:creationId xmlns:a16="http://schemas.microsoft.com/office/drawing/2014/main" id="{37D1DB8F-4C85-46EE-80C9-E21780EA6904}"/>
              </a:ext>
            </a:extLst>
          </p:cNvPr>
          <p:cNvPicPr>
            <a:picLocks noChangeAspect="1"/>
          </p:cNvPicPr>
          <p:nvPr/>
        </p:nvPicPr>
        <p:blipFill>
          <a:blip r:embed="rId3">
            <a:duotone>
              <a:prstClr val="black"/>
              <a:schemeClr val="accent2">
                <a:tint val="45000"/>
                <a:satMod val="400000"/>
              </a:schemeClr>
            </a:duotone>
          </a:blip>
          <a:stretch>
            <a:fillRect/>
          </a:stretch>
        </p:blipFill>
        <p:spPr>
          <a:xfrm>
            <a:off x="265718" y="3437218"/>
            <a:ext cx="1119868" cy="1119868"/>
          </a:xfrm>
          <a:prstGeom prst="rect">
            <a:avLst/>
          </a:prstGeom>
          <a:ln>
            <a:noFill/>
          </a:ln>
          <a:effectLst>
            <a:outerShdw blurRad="292100" dist="139700" dir="2700000" algn="tl" rotWithShape="0">
              <a:srgbClr val="333333">
                <a:alpha val="65000"/>
              </a:srgbClr>
            </a:outerShdw>
          </a:effectLst>
        </p:spPr>
      </p:pic>
      <p:pic>
        <p:nvPicPr>
          <p:cNvPr id="14" name="Image 13" descr="Une image contenant graphiques vectoriels&#10;&#10;Description générée automatiquement">
            <a:extLst>
              <a:ext uri="{FF2B5EF4-FFF2-40B4-BE49-F238E27FC236}">
                <a16:creationId xmlns:a16="http://schemas.microsoft.com/office/drawing/2014/main" id="{06366743-DF44-46FC-A39C-C7DF5E342810}"/>
              </a:ext>
            </a:extLst>
          </p:cNvPr>
          <p:cNvPicPr>
            <a:picLocks noChangeAspect="1"/>
          </p:cNvPicPr>
          <p:nvPr/>
        </p:nvPicPr>
        <p:blipFill>
          <a:blip r:embed="rId3">
            <a:duotone>
              <a:prstClr val="black"/>
              <a:schemeClr val="accent4">
                <a:tint val="45000"/>
                <a:satMod val="400000"/>
              </a:schemeClr>
            </a:duotone>
          </a:blip>
          <a:stretch>
            <a:fillRect/>
          </a:stretch>
        </p:blipFill>
        <p:spPr>
          <a:xfrm>
            <a:off x="3999891" y="4525279"/>
            <a:ext cx="1119868" cy="1119868"/>
          </a:xfrm>
          <a:prstGeom prst="rect">
            <a:avLst/>
          </a:prstGeom>
          <a:ln>
            <a:noFill/>
          </a:ln>
          <a:effectLst>
            <a:outerShdw blurRad="292100" dist="139700" dir="2700000" algn="tl" rotWithShape="0">
              <a:srgbClr val="333333">
                <a:alpha val="65000"/>
              </a:srgbClr>
            </a:outerShdw>
          </a:effectLst>
        </p:spPr>
      </p:pic>
      <p:pic>
        <p:nvPicPr>
          <p:cNvPr id="15" name="Image 14" descr="Une image contenant graphiques vectoriels&#10;&#10;Description générée automatiquement">
            <a:extLst>
              <a:ext uri="{FF2B5EF4-FFF2-40B4-BE49-F238E27FC236}">
                <a16:creationId xmlns:a16="http://schemas.microsoft.com/office/drawing/2014/main" id="{717E1C21-68EC-42C7-B1F0-DD2594193D6F}"/>
              </a:ext>
            </a:extLst>
          </p:cNvPr>
          <p:cNvPicPr>
            <a:picLocks noChangeAspect="1"/>
          </p:cNvPicPr>
          <p:nvPr/>
        </p:nvPicPr>
        <p:blipFill>
          <a:blip r:embed="rId3">
            <a:duotone>
              <a:prstClr val="black"/>
              <a:schemeClr val="tx2">
                <a:tint val="45000"/>
                <a:satMod val="400000"/>
              </a:schemeClr>
            </a:duotone>
          </a:blip>
          <a:stretch>
            <a:fillRect/>
          </a:stretch>
        </p:blipFill>
        <p:spPr>
          <a:xfrm>
            <a:off x="4608001" y="3359207"/>
            <a:ext cx="1119868" cy="1119868"/>
          </a:xfrm>
          <a:prstGeom prst="rect">
            <a:avLst/>
          </a:prstGeom>
          <a:ln>
            <a:noFill/>
          </a:ln>
          <a:effectLst>
            <a:outerShdw blurRad="292100" dist="139700" dir="2700000" algn="tl" rotWithShape="0">
              <a:srgbClr val="333333">
                <a:alpha val="65000"/>
              </a:srgbClr>
            </a:outerShdw>
          </a:effectLst>
        </p:spPr>
      </p:pic>
      <p:cxnSp>
        <p:nvCxnSpPr>
          <p:cNvPr id="19" name="Connecteur droit 18">
            <a:extLst>
              <a:ext uri="{FF2B5EF4-FFF2-40B4-BE49-F238E27FC236}">
                <a16:creationId xmlns:a16="http://schemas.microsoft.com/office/drawing/2014/main" id="{930EB5D2-04B3-4364-98DC-060CB40D0E45}"/>
              </a:ext>
            </a:extLst>
          </p:cNvPr>
          <p:cNvCxnSpPr>
            <a:cxnSpLocks/>
            <a:stCxn id="9" idx="2"/>
          </p:cNvCxnSpPr>
          <p:nvPr/>
        </p:nvCxnSpPr>
        <p:spPr>
          <a:xfrm flipH="1">
            <a:off x="1435100" y="3732271"/>
            <a:ext cx="1619986" cy="306383"/>
          </a:xfrm>
          <a:prstGeom prst="line">
            <a:avLst/>
          </a:prstGeom>
          <a:ln w="28575">
            <a:prstDash val="sysDot"/>
          </a:ln>
        </p:spPr>
        <p:style>
          <a:lnRef idx="1">
            <a:schemeClr val="accent2"/>
          </a:lnRef>
          <a:fillRef idx="0">
            <a:schemeClr val="accent2"/>
          </a:fillRef>
          <a:effectRef idx="0">
            <a:schemeClr val="accent2"/>
          </a:effectRef>
          <a:fontRef idx="minor">
            <a:schemeClr val="tx1"/>
          </a:fontRef>
        </p:style>
      </p:cxnSp>
      <p:cxnSp>
        <p:nvCxnSpPr>
          <p:cNvPr id="20" name="Connecteur droit 19">
            <a:extLst>
              <a:ext uri="{FF2B5EF4-FFF2-40B4-BE49-F238E27FC236}">
                <a16:creationId xmlns:a16="http://schemas.microsoft.com/office/drawing/2014/main" id="{41C8EE5F-CBFD-4715-9012-24028C9FEDDE}"/>
              </a:ext>
            </a:extLst>
          </p:cNvPr>
          <p:cNvCxnSpPr>
            <a:cxnSpLocks/>
            <a:stCxn id="9" idx="2"/>
            <a:endCxn id="12" idx="0"/>
          </p:cNvCxnSpPr>
          <p:nvPr/>
        </p:nvCxnSpPr>
        <p:spPr>
          <a:xfrm>
            <a:off x="3055086" y="3732271"/>
            <a:ext cx="21674" cy="1120659"/>
          </a:xfrm>
          <a:prstGeom prst="line">
            <a:avLst/>
          </a:prstGeom>
          <a:ln w="28575">
            <a:prstDash val="sysDot"/>
          </a:ln>
        </p:spPr>
        <p:style>
          <a:lnRef idx="1">
            <a:schemeClr val="accent6"/>
          </a:lnRef>
          <a:fillRef idx="0">
            <a:schemeClr val="accent6"/>
          </a:fillRef>
          <a:effectRef idx="0">
            <a:schemeClr val="accent6"/>
          </a:effectRef>
          <a:fontRef idx="minor">
            <a:schemeClr val="tx1"/>
          </a:fontRef>
        </p:style>
      </p:cxnSp>
      <p:cxnSp>
        <p:nvCxnSpPr>
          <p:cNvPr id="21" name="Connecteur droit 20">
            <a:extLst>
              <a:ext uri="{FF2B5EF4-FFF2-40B4-BE49-F238E27FC236}">
                <a16:creationId xmlns:a16="http://schemas.microsoft.com/office/drawing/2014/main" id="{9C8C3C16-672A-49D5-8C69-4EE8242A3501}"/>
              </a:ext>
            </a:extLst>
          </p:cNvPr>
          <p:cNvCxnSpPr>
            <a:cxnSpLocks/>
            <a:stCxn id="9" idx="2"/>
            <a:endCxn id="14" idx="1"/>
          </p:cNvCxnSpPr>
          <p:nvPr/>
        </p:nvCxnSpPr>
        <p:spPr>
          <a:xfrm>
            <a:off x="3055086" y="3732271"/>
            <a:ext cx="944805" cy="1352942"/>
          </a:xfrm>
          <a:prstGeom prst="line">
            <a:avLst/>
          </a:prstGeom>
          <a:ln w="28575">
            <a:prstDash val="sysDot"/>
          </a:ln>
        </p:spPr>
        <p:style>
          <a:lnRef idx="1">
            <a:schemeClr val="accent4"/>
          </a:lnRef>
          <a:fillRef idx="0">
            <a:schemeClr val="accent4"/>
          </a:fillRef>
          <a:effectRef idx="0">
            <a:schemeClr val="accent4"/>
          </a:effectRef>
          <a:fontRef idx="minor">
            <a:schemeClr val="tx1"/>
          </a:fontRef>
        </p:style>
      </p:cxnSp>
      <p:cxnSp>
        <p:nvCxnSpPr>
          <p:cNvPr id="22" name="Connecteur droit 21">
            <a:extLst>
              <a:ext uri="{FF2B5EF4-FFF2-40B4-BE49-F238E27FC236}">
                <a16:creationId xmlns:a16="http://schemas.microsoft.com/office/drawing/2014/main" id="{A231D3F2-E083-4BAF-A614-CBF7DC3B6456}"/>
              </a:ext>
            </a:extLst>
          </p:cNvPr>
          <p:cNvCxnSpPr>
            <a:cxnSpLocks/>
            <a:stCxn id="9" idx="2"/>
            <a:endCxn id="15" idx="1"/>
          </p:cNvCxnSpPr>
          <p:nvPr/>
        </p:nvCxnSpPr>
        <p:spPr>
          <a:xfrm>
            <a:off x="3055086" y="3732271"/>
            <a:ext cx="1552915" cy="18687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31" name="Connecteur droit 30">
            <a:extLst>
              <a:ext uri="{FF2B5EF4-FFF2-40B4-BE49-F238E27FC236}">
                <a16:creationId xmlns:a16="http://schemas.microsoft.com/office/drawing/2014/main" id="{4C88D927-A2D1-447D-A727-4E0DFAAB9FDF}"/>
              </a:ext>
            </a:extLst>
          </p:cNvPr>
          <p:cNvCxnSpPr>
            <a:cxnSpLocks/>
            <a:stCxn id="9" idx="2"/>
            <a:endCxn id="11" idx="0"/>
          </p:cNvCxnSpPr>
          <p:nvPr/>
        </p:nvCxnSpPr>
        <p:spPr>
          <a:xfrm flipH="1">
            <a:off x="1534128" y="3732271"/>
            <a:ext cx="1520958" cy="9355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44" name="Bulle narrative : ronde 43">
            <a:extLst>
              <a:ext uri="{FF2B5EF4-FFF2-40B4-BE49-F238E27FC236}">
                <a16:creationId xmlns:a16="http://schemas.microsoft.com/office/drawing/2014/main" id="{7FF37754-EB60-4DB5-826B-1DE63119B458}"/>
              </a:ext>
            </a:extLst>
          </p:cNvPr>
          <p:cNvSpPr/>
          <p:nvPr/>
        </p:nvSpPr>
        <p:spPr>
          <a:xfrm>
            <a:off x="6096000" y="4014926"/>
            <a:ext cx="4985656" cy="2144573"/>
          </a:xfrm>
          <a:prstGeom prst="wedgeEllipseCallout">
            <a:avLst>
              <a:gd name="adj1" fmla="val -52709"/>
              <a:gd name="adj2" fmla="val -36752"/>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200" dirty="0" err="1">
                <a:solidFill>
                  <a:schemeClr val="tx1"/>
                </a:solidFill>
                <a:latin typeface="Comic Sans MS" panose="030F0702030302020204" pitchFamily="66" charset="0"/>
              </a:rPr>
              <a:t>Each</a:t>
            </a:r>
            <a:r>
              <a:rPr lang="fr-FR" sz="2200" dirty="0">
                <a:solidFill>
                  <a:schemeClr val="tx1"/>
                </a:solidFill>
                <a:latin typeface="Comic Sans MS" panose="030F0702030302020204" pitchFamily="66" charset="0"/>
              </a:rPr>
              <a:t> service </a:t>
            </a:r>
            <a:r>
              <a:rPr lang="fr-FR" sz="2200" dirty="0" err="1">
                <a:solidFill>
                  <a:schemeClr val="tx1"/>
                </a:solidFill>
                <a:latin typeface="Comic Sans MS" panose="030F0702030302020204" pitchFamily="66" charset="0"/>
              </a:rPr>
              <a:t>should</a:t>
            </a:r>
            <a:r>
              <a:rPr lang="fr-FR" sz="2200" dirty="0">
                <a:solidFill>
                  <a:schemeClr val="tx1"/>
                </a:solidFill>
                <a:latin typeface="Comic Sans MS" panose="030F0702030302020204" pitchFamily="66" charset="0"/>
              </a:rPr>
              <a:t> </a:t>
            </a:r>
            <a:r>
              <a:rPr lang="fr-FR" sz="2200" dirty="0" err="1">
                <a:solidFill>
                  <a:schemeClr val="tx1"/>
                </a:solidFill>
                <a:latin typeface="Comic Sans MS" panose="030F0702030302020204" pitchFamily="66" charset="0"/>
              </a:rPr>
              <a:t>be</a:t>
            </a:r>
            <a:endParaRPr lang="fr-FR" sz="2200" dirty="0">
              <a:solidFill>
                <a:schemeClr val="tx1"/>
              </a:solidFill>
              <a:latin typeface="Comic Sans MS" panose="030F0702030302020204" pitchFamily="66" charset="0"/>
            </a:endParaRPr>
          </a:p>
          <a:p>
            <a:pPr algn="ctr"/>
            <a:r>
              <a:rPr lang="en-US" sz="2200" dirty="0">
                <a:solidFill>
                  <a:schemeClr val="tx1"/>
                </a:solidFill>
                <a:latin typeface="Comic Sans MS" panose="030F0702030302020204" pitchFamily="66" charset="0"/>
              </a:rPr>
              <a:t>small-sized,</a:t>
            </a:r>
          </a:p>
          <a:p>
            <a:pPr algn="ctr"/>
            <a:r>
              <a:rPr lang="en-US" sz="2200" dirty="0">
                <a:solidFill>
                  <a:schemeClr val="tx1"/>
                </a:solidFill>
                <a:latin typeface="Comic Sans MS" panose="030F0702030302020204" pitchFamily="66" charset="0"/>
              </a:rPr>
              <a:t>independently deployable, and loosely coupled</a:t>
            </a:r>
            <a:r>
              <a:rPr lang="fr-FR" sz="2200" dirty="0">
                <a:solidFill>
                  <a:schemeClr val="tx1"/>
                </a:solidFill>
                <a:latin typeface="Comic Sans MS" panose="030F0702030302020204" pitchFamily="66" charset="0"/>
              </a:rPr>
              <a:t> </a:t>
            </a:r>
            <a:endParaRPr lang="fr-TN" sz="2200"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77079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0E0E">
            <a:alpha val="10000"/>
          </a:srgb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97F931-B88B-457F-9DA8-C397951210C3}"/>
              </a:ext>
            </a:extLst>
          </p:cNvPr>
          <p:cNvSpPr>
            <a:spLocks noGrp="1"/>
          </p:cNvSpPr>
          <p:nvPr>
            <p:ph type="title"/>
          </p:nvPr>
        </p:nvSpPr>
        <p:spPr>
          <a:xfrm>
            <a:off x="783263" y="92940"/>
            <a:ext cx="7946907" cy="957360"/>
          </a:xfrm>
        </p:spPr>
        <p:txBody>
          <a:bodyPr>
            <a:normAutofit/>
          </a:bodyPr>
          <a:lstStyle/>
          <a:p>
            <a:r>
              <a:rPr lang="fr-FR" sz="3600" b="1" dirty="0" err="1">
                <a:solidFill>
                  <a:srgbClr val="5AAAFA"/>
                </a:solidFill>
                <a:latin typeface="Comic Sans MS" panose="030F0702030302020204" pitchFamily="66" charset="0"/>
              </a:rPr>
              <a:t>Why</a:t>
            </a:r>
            <a:r>
              <a:rPr lang="fr-FR" sz="3600" b="1" dirty="0">
                <a:solidFill>
                  <a:srgbClr val="5AAAFA"/>
                </a:solidFill>
                <a:latin typeface="Comic Sans MS" panose="030F0702030302020204" pitchFamily="66" charset="0"/>
              </a:rPr>
              <a:t> </a:t>
            </a:r>
            <a:r>
              <a:rPr lang="fr-FR" sz="3600" b="1" dirty="0" err="1">
                <a:solidFill>
                  <a:srgbClr val="5AAAFA"/>
                </a:solidFill>
                <a:latin typeface="Comic Sans MS" panose="030F0702030302020204" pitchFamily="66" charset="0"/>
              </a:rPr>
              <a:t>Microservices</a:t>
            </a:r>
            <a:r>
              <a:rPr lang="fr-FR" sz="3600" b="1" dirty="0">
                <a:solidFill>
                  <a:srgbClr val="5AAAFA"/>
                </a:solidFill>
                <a:latin typeface="Comic Sans MS" panose="030F0702030302020204" pitchFamily="66" charset="0"/>
              </a:rPr>
              <a:t> architecture? </a:t>
            </a:r>
            <a:endParaRPr lang="fr-TN" sz="3600" b="1" dirty="0">
              <a:solidFill>
                <a:srgbClr val="5AAAFA"/>
              </a:solidFill>
              <a:latin typeface="Comic Sans MS" panose="030F0702030302020204" pitchFamily="66" charset="0"/>
            </a:endParaRPr>
          </a:p>
        </p:txBody>
      </p:sp>
      <p:pic>
        <p:nvPicPr>
          <p:cNvPr id="8" name="Image 7">
            <a:extLst>
              <a:ext uri="{FF2B5EF4-FFF2-40B4-BE49-F238E27FC236}">
                <a16:creationId xmlns:a16="http://schemas.microsoft.com/office/drawing/2014/main" id="{C3C06531-ED8B-4A07-9FDB-8EBF0AF6D8FD}"/>
              </a:ext>
            </a:extLst>
          </p:cNvPr>
          <p:cNvPicPr>
            <a:picLocks noChangeAspect="1"/>
          </p:cNvPicPr>
          <p:nvPr/>
        </p:nvPicPr>
        <p:blipFill>
          <a:blip r:embed="rId3"/>
          <a:stretch>
            <a:fillRect/>
          </a:stretch>
        </p:blipFill>
        <p:spPr>
          <a:xfrm>
            <a:off x="1431470" y="1481730"/>
            <a:ext cx="4599214" cy="2883089"/>
          </a:xfrm>
          <a:prstGeom prst="rect">
            <a:avLst/>
          </a:prstGeom>
        </p:spPr>
      </p:pic>
      <p:sp>
        <p:nvSpPr>
          <p:cNvPr id="14" name="Hexagone 13">
            <a:extLst>
              <a:ext uri="{FF2B5EF4-FFF2-40B4-BE49-F238E27FC236}">
                <a16:creationId xmlns:a16="http://schemas.microsoft.com/office/drawing/2014/main" id="{80F17A35-C217-45DE-A8DA-0B80B18390D8}"/>
              </a:ext>
            </a:extLst>
          </p:cNvPr>
          <p:cNvSpPr/>
          <p:nvPr/>
        </p:nvSpPr>
        <p:spPr>
          <a:xfrm>
            <a:off x="4756717" y="1200016"/>
            <a:ext cx="1928130" cy="1678100"/>
          </a:xfrm>
          <a:prstGeom prst="hexagon">
            <a:avLst/>
          </a:prstGeom>
          <a:solidFill>
            <a:srgbClr val="5AAA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Comic Sans MS" panose="030F0702030302020204" pitchFamily="66" charset="0"/>
              </a:rPr>
              <a:t>continious</a:t>
            </a:r>
            <a:r>
              <a:rPr lang="en-US" dirty="0">
                <a:latin typeface="Comic Sans MS" panose="030F0702030302020204" pitchFamily="66" charset="0"/>
              </a:rPr>
              <a:t> </a:t>
            </a:r>
            <a:r>
              <a:rPr lang="en-US" dirty="0" err="1">
                <a:latin typeface="Comic Sans MS" panose="030F0702030302020204" pitchFamily="66" charset="0"/>
              </a:rPr>
              <a:t>delevery</a:t>
            </a:r>
            <a:endParaRPr lang="en-US" dirty="0">
              <a:latin typeface="Comic Sans MS" panose="030F0702030302020204" pitchFamily="66" charset="0"/>
            </a:endParaRPr>
          </a:p>
        </p:txBody>
      </p:sp>
      <p:sp>
        <p:nvSpPr>
          <p:cNvPr id="15" name="Hexagone 14">
            <a:extLst>
              <a:ext uri="{FF2B5EF4-FFF2-40B4-BE49-F238E27FC236}">
                <a16:creationId xmlns:a16="http://schemas.microsoft.com/office/drawing/2014/main" id="{860257E6-1C79-46F2-A969-5EAB40129CA1}"/>
              </a:ext>
            </a:extLst>
          </p:cNvPr>
          <p:cNvSpPr/>
          <p:nvPr/>
        </p:nvSpPr>
        <p:spPr>
          <a:xfrm>
            <a:off x="4891088" y="2923274"/>
            <a:ext cx="2447922" cy="1907004"/>
          </a:xfrm>
          <a:prstGeom prst="hexagon">
            <a:avLst/>
          </a:prstGeom>
          <a:solidFill>
            <a:srgbClr val="1E36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mic Sans MS" panose="030F0702030302020204" pitchFamily="66" charset="0"/>
              </a:rPr>
              <a:t>room to independently </a:t>
            </a:r>
            <a:r>
              <a:rPr lang="en-US" dirty="0" err="1">
                <a:latin typeface="Comic Sans MS" panose="030F0702030302020204" pitchFamily="66" charset="0"/>
              </a:rPr>
              <a:t>devlop</a:t>
            </a:r>
            <a:r>
              <a:rPr lang="en-US" dirty="0">
                <a:latin typeface="Comic Sans MS" panose="030F0702030302020204" pitchFamily="66" charset="0"/>
              </a:rPr>
              <a:t> and deploy services </a:t>
            </a:r>
            <a:endParaRPr lang="fr-TN" dirty="0">
              <a:latin typeface="Comic Sans MS" panose="030F0702030302020204" pitchFamily="66" charset="0"/>
            </a:endParaRPr>
          </a:p>
        </p:txBody>
      </p:sp>
      <p:sp>
        <p:nvSpPr>
          <p:cNvPr id="16" name="Hexagone 15">
            <a:extLst>
              <a:ext uri="{FF2B5EF4-FFF2-40B4-BE49-F238E27FC236}">
                <a16:creationId xmlns:a16="http://schemas.microsoft.com/office/drawing/2014/main" id="{0544AB9A-3FE1-48D4-949B-915E58EFC5C8}"/>
              </a:ext>
            </a:extLst>
          </p:cNvPr>
          <p:cNvSpPr/>
          <p:nvPr/>
        </p:nvSpPr>
        <p:spPr>
          <a:xfrm>
            <a:off x="3101408" y="4243651"/>
            <a:ext cx="2271033" cy="1747736"/>
          </a:xfrm>
          <a:prstGeom prst="hexagon">
            <a:avLst/>
          </a:prstGeom>
          <a:solidFill>
            <a:srgbClr val="5AAA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mic Sans MS" panose="030F0702030302020204" pitchFamily="66" charset="0"/>
              </a:rPr>
              <a:t>scalability and integration with third-party services</a:t>
            </a:r>
            <a:endParaRPr lang="fr-TN" dirty="0">
              <a:latin typeface="Comic Sans MS" panose="030F0702030302020204" pitchFamily="66" charset="0"/>
            </a:endParaRPr>
          </a:p>
        </p:txBody>
      </p:sp>
      <p:sp>
        <p:nvSpPr>
          <p:cNvPr id="17" name="Hexagone 16">
            <a:extLst>
              <a:ext uri="{FF2B5EF4-FFF2-40B4-BE49-F238E27FC236}">
                <a16:creationId xmlns:a16="http://schemas.microsoft.com/office/drawing/2014/main" id="{A818750E-AB43-4425-A715-FC4EF8797D14}"/>
              </a:ext>
            </a:extLst>
          </p:cNvPr>
          <p:cNvSpPr/>
          <p:nvPr/>
        </p:nvSpPr>
        <p:spPr>
          <a:xfrm>
            <a:off x="1012036" y="3733109"/>
            <a:ext cx="2149926" cy="1826848"/>
          </a:xfrm>
          <a:prstGeom prst="hexagon">
            <a:avLst/>
          </a:prstGeom>
          <a:solidFill>
            <a:srgbClr val="1E36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mic Sans MS" panose="030F0702030302020204" pitchFamily="66" charset="0"/>
              </a:rPr>
              <a:t>Fault </a:t>
            </a:r>
            <a:r>
              <a:rPr lang="en-US" dirty="0">
                <a:latin typeface="Comic Sans MS" panose="030F0702030302020204" pitchFamily="66" charset="0"/>
              </a:rPr>
              <a:t>isolation which leads to a higher error tolerance</a:t>
            </a:r>
            <a:endParaRPr lang="fr-TN" dirty="0">
              <a:latin typeface="Comic Sans MS" panose="030F0702030302020204" pitchFamily="66" charset="0"/>
            </a:endParaRPr>
          </a:p>
          <a:p>
            <a:pPr algn="ctr"/>
            <a:endParaRPr lang="fr-TN" dirty="0"/>
          </a:p>
        </p:txBody>
      </p:sp>
      <p:sp>
        <p:nvSpPr>
          <p:cNvPr id="18" name="Hexagone 17">
            <a:extLst>
              <a:ext uri="{FF2B5EF4-FFF2-40B4-BE49-F238E27FC236}">
                <a16:creationId xmlns:a16="http://schemas.microsoft.com/office/drawing/2014/main" id="{B268B1FD-DE45-401A-9739-A179677F770E}"/>
              </a:ext>
            </a:extLst>
          </p:cNvPr>
          <p:cNvSpPr/>
          <p:nvPr/>
        </p:nvSpPr>
        <p:spPr>
          <a:xfrm>
            <a:off x="106138" y="2100763"/>
            <a:ext cx="2447922" cy="1554705"/>
          </a:xfrm>
          <a:prstGeom prst="hexagon">
            <a:avLst/>
          </a:prstGeom>
          <a:solidFill>
            <a:srgbClr val="5AAA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mic Sans MS" panose="030F0702030302020204" pitchFamily="66" charset="0"/>
              </a:rPr>
              <a:t>supporting heterogeneity (diff languages and platforms)</a:t>
            </a:r>
            <a:endParaRPr lang="fr-TN" dirty="0">
              <a:latin typeface="Comic Sans MS" panose="030F0702030302020204" pitchFamily="66" charset="0"/>
            </a:endParaRPr>
          </a:p>
        </p:txBody>
      </p:sp>
      <p:sp>
        <p:nvSpPr>
          <p:cNvPr id="21" name="ZoneTexte 20">
            <a:extLst>
              <a:ext uri="{FF2B5EF4-FFF2-40B4-BE49-F238E27FC236}">
                <a16:creationId xmlns:a16="http://schemas.microsoft.com/office/drawing/2014/main" id="{C5441632-06F1-42B1-89A0-334BC89BCE54}"/>
              </a:ext>
            </a:extLst>
          </p:cNvPr>
          <p:cNvSpPr txBox="1"/>
          <p:nvPr/>
        </p:nvSpPr>
        <p:spPr>
          <a:xfrm>
            <a:off x="7441400" y="1784211"/>
            <a:ext cx="4599215" cy="3416320"/>
          </a:xfrm>
          <a:prstGeom prst="rect">
            <a:avLst/>
          </a:prstGeom>
          <a:noFill/>
        </p:spPr>
        <p:txBody>
          <a:bodyPr wrap="square" rtlCol="0">
            <a:spAutoFit/>
          </a:bodyPr>
          <a:lstStyle/>
          <a:p>
            <a:r>
              <a:rPr lang="en-US" dirty="0">
                <a:latin typeface="Comic Sans MS" panose="030F0702030302020204" pitchFamily="66" charset="0"/>
              </a:rPr>
              <a:t>our project is unlimited with unfixed functional requirements in fact, for now, we're starting with portfolios’ management including equities however there is several types of assets besides the equity where each has its own way of doing and its own data structure so for each we should create a customized service also since we're dealing with a very delicate data having an isolated one allows us to protect it from threads’ spreading </a:t>
            </a:r>
            <a:endParaRPr lang="fr-TN" dirty="0">
              <a:latin typeface="Comic Sans MS" panose="030F0702030302020204" pitchFamily="66" charset="0"/>
            </a:endParaRPr>
          </a:p>
        </p:txBody>
      </p:sp>
    </p:spTree>
    <p:extLst>
      <p:ext uri="{BB962C8B-B14F-4D97-AF65-F5344CB8AC3E}">
        <p14:creationId xmlns:p14="http://schemas.microsoft.com/office/powerpoint/2010/main" val="400055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arallélogramme 107">
            <a:extLst>
              <a:ext uri="{FF2B5EF4-FFF2-40B4-BE49-F238E27FC236}">
                <a16:creationId xmlns:a16="http://schemas.microsoft.com/office/drawing/2014/main" id="{E817C44B-A49B-4C5E-91BD-5A6BF3B9FC12}"/>
              </a:ext>
            </a:extLst>
          </p:cNvPr>
          <p:cNvSpPr/>
          <p:nvPr/>
        </p:nvSpPr>
        <p:spPr>
          <a:xfrm>
            <a:off x="5216156" y="-11908"/>
            <a:ext cx="8660451" cy="6853907"/>
          </a:xfrm>
          <a:prstGeom prst="parallelogram">
            <a:avLst/>
          </a:prstGeom>
          <a:solidFill>
            <a:srgbClr val="4EACB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07" name="Parallélogramme 106">
            <a:extLst>
              <a:ext uri="{FF2B5EF4-FFF2-40B4-BE49-F238E27FC236}">
                <a16:creationId xmlns:a16="http://schemas.microsoft.com/office/drawing/2014/main" id="{BCC729C5-6988-4396-BDA3-884494C8097F}"/>
              </a:ext>
            </a:extLst>
          </p:cNvPr>
          <p:cNvSpPr/>
          <p:nvPr/>
        </p:nvSpPr>
        <p:spPr>
          <a:xfrm>
            <a:off x="-1698385" y="4093"/>
            <a:ext cx="8621193" cy="6853907"/>
          </a:xfrm>
          <a:prstGeom prst="parallelogram">
            <a:avLst/>
          </a:prstGeom>
          <a:solidFill>
            <a:srgbClr val="DD1B1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 name="Titre 1">
            <a:extLst>
              <a:ext uri="{FF2B5EF4-FFF2-40B4-BE49-F238E27FC236}">
                <a16:creationId xmlns:a16="http://schemas.microsoft.com/office/drawing/2014/main" id="{CF3F6D6B-26BB-43F5-A889-F1F64992BAFD}"/>
              </a:ext>
            </a:extLst>
          </p:cNvPr>
          <p:cNvSpPr>
            <a:spLocks noGrp="1"/>
          </p:cNvSpPr>
          <p:nvPr>
            <p:ph type="title"/>
          </p:nvPr>
        </p:nvSpPr>
        <p:spPr>
          <a:xfrm>
            <a:off x="3126050" y="-68341"/>
            <a:ext cx="7116064" cy="849604"/>
          </a:xfrm>
          <a:noFill/>
          <a:ln>
            <a:noFill/>
          </a:ln>
        </p:spPr>
        <p:txBody>
          <a:bodyPr>
            <a:normAutofit/>
          </a:bodyPr>
          <a:lstStyle/>
          <a:p>
            <a:pPr algn="ctr"/>
            <a:r>
              <a:rPr lang="fr-FR" sz="3600" b="1" dirty="0" err="1">
                <a:solidFill>
                  <a:srgbClr val="DD1B16"/>
                </a:solidFill>
                <a:effectLst>
                  <a:outerShdw blurRad="50800" dist="38100" dir="5400000" algn="t" rotWithShape="0">
                    <a:prstClr val="black">
                      <a:alpha val="40000"/>
                    </a:prstClr>
                  </a:outerShdw>
                  <a:reflection blurRad="6350" stA="55000" endA="300" endPos="45500" dir="5400000" sy="-100000" algn="bl" rotWithShape="0"/>
                </a:effectLst>
                <a:latin typeface="Comic Sans MS" panose="030F0702030302020204" pitchFamily="66" charset="0"/>
              </a:rPr>
              <a:t>Angular</a:t>
            </a:r>
            <a:r>
              <a:rPr lang="fr-FR" dirty="0"/>
              <a:t> vs </a:t>
            </a:r>
            <a:r>
              <a:rPr lang="fr-FR" sz="3600" b="1" dirty="0" err="1">
                <a:solidFill>
                  <a:srgbClr val="00BCD4"/>
                </a:solidFill>
                <a:effectLst>
                  <a:outerShdw blurRad="50800" dist="38100" dir="5400000" algn="t" rotWithShape="0">
                    <a:prstClr val="black">
                      <a:alpha val="40000"/>
                    </a:prstClr>
                  </a:outerShdw>
                  <a:reflection blurRad="6350" stA="55000" endA="300" endPos="45500" dir="5400000" sy="-100000" algn="bl" rotWithShape="0"/>
                </a:effectLst>
                <a:latin typeface="Comic Sans MS" panose="030F0702030302020204" pitchFamily="66" charset="0"/>
              </a:rPr>
              <a:t>react</a:t>
            </a:r>
            <a:endParaRPr lang="fr-TN" sz="3600" b="1" dirty="0">
              <a:solidFill>
                <a:srgbClr val="00BCD4"/>
              </a:solidFill>
              <a:effectLst>
                <a:outerShdw blurRad="50800" dist="38100" dir="5400000" algn="t" rotWithShape="0">
                  <a:prstClr val="black">
                    <a:alpha val="40000"/>
                  </a:prstClr>
                </a:outerShdw>
                <a:reflection blurRad="6350" stA="55000" endA="300" endPos="45500" dir="5400000" sy="-100000" algn="bl" rotWithShape="0"/>
              </a:effectLst>
              <a:latin typeface="Comic Sans MS" panose="030F0702030302020204" pitchFamily="66" charset="0"/>
            </a:endParaRPr>
          </a:p>
        </p:txBody>
      </p:sp>
      <p:pic>
        <p:nvPicPr>
          <p:cNvPr id="7" name="Image 6" descr="Une image contenant signe, extérieur, texte, arrêt&#10;&#10;Description générée automatiquement">
            <a:extLst>
              <a:ext uri="{FF2B5EF4-FFF2-40B4-BE49-F238E27FC236}">
                <a16:creationId xmlns:a16="http://schemas.microsoft.com/office/drawing/2014/main" id="{7B31F845-2FF7-4D91-8D70-5FCCB6515A99}"/>
              </a:ext>
            </a:extLst>
          </p:cNvPr>
          <p:cNvPicPr>
            <a:picLocks noChangeAspect="1"/>
          </p:cNvPicPr>
          <p:nvPr/>
        </p:nvPicPr>
        <p:blipFill>
          <a:blip r:embed="rId2"/>
          <a:stretch>
            <a:fillRect/>
          </a:stretch>
        </p:blipFill>
        <p:spPr>
          <a:xfrm>
            <a:off x="3695667" y="2865212"/>
            <a:ext cx="1634476" cy="1724372"/>
          </a:xfrm>
          <a:prstGeom prst="rect">
            <a:avLst/>
          </a:prstGeom>
        </p:spPr>
      </p:pic>
      <p:pic>
        <p:nvPicPr>
          <p:cNvPr id="9" name="Image 8">
            <a:extLst>
              <a:ext uri="{FF2B5EF4-FFF2-40B4-BE49-F238E27FC236}">
                <a16:creationId xmlns:a16="http://schemas.microsoft.com/office/drawing/2014/main" id="{B5421623-A563-4A95-AF71-799E87950EB4}"/>
              </a:ext>
            </a:extLst>
          </p:cNvPr>
          <p:cNvPicPr>
            <a:picLocks noChangeAspect="1"/>
          </p:cNvPicPr>
          <p:nvPr/>
        </p:nvPicPr>
        <p:blipFill>
          <a:blip r:embed="rId3"/>
          <a:stretch>
            <a:fillRect/>
          </a:stretch>
        </p:blipFill>
        <p:spPr>
          <a:xfrm>
            <a:off x="6327597" y="2763614"/>
            <a:ext cx="1876769" cy="1876769"/>
          </a:xfrm>
          <a:prstGeom prst="rect">
            <a:avLst/>
          </a:prstGeom>
        </p:spPr>
      </p:pic>
      <p:cxnSp>
        <p:nvCxnSpPr>
          <p:cNvPr id="11" name="Connecteur : en angle 10">
            <a:extLst>
              <a:ext uri="{FF2B5EF4-FFF2-40B4-BE49-F238E27FC236}">
                <a16:creationId xmlns:a16="http://schemas.microsoft.com/office/drawing/2014/main" id="{A49828B8-44D3-4CAF-8D59-A3E665F73951}"/>
              </a:ext>
            </a:extLst>
          </p:cNvPr>
          <p:cNvCxnSpPr>
            <a:cxnSpLocks/>
            <a:stCxn id="7" idx="0"/>
          </p:cNvCxnSpPr>
          <p:nvPr/>
        </p:nvCxnSpPr>
        <p:spPr>
          <a:xfrm rot="16200000" flipV="1">
            <a:off x="3291407" y="1643714"/>
            <a:ext cx="518552" cy="1924444"/>
          </a:xfrm>
          <a:prstGeom prst="bentConnector2">
            <a:avLst/>
          </a:prstGeom>
          <a:ln w="38100">
            <a:solidFill>
              <a:schemeClr val="tx1">
                <a:lumMod val="65000"/>
                <a:lumOff val="35000"/>
              </a:schemeClr>
            </a:solidFill>
            <a:prstDash val="dash"/>
          </a:ln>
        </p:spPr>
        <p:style>
          <a:lnRef idx="1">
            <a:schemeClr val="accent3"/>
          </a:lnRef>
          <a:fillRef idx="0">
            <a:schemeClr val="accent3"/>
          </a:fillRef>
          <a:effectRef idx="0">
            <a:schemeClr val="accent3"/>
          </a:effectRef>
          <a:fontRef idx="minor">
            <a:schemeClr val="tx1"/>
          </a:fontRef>
        </p:style>
      </p:cxnSp>
      <p:cxnSp>
        <p:nvCxnSpPr>
          <p:cNvPr id="12" name="Connecteur : en angle 11">
            <a:extLst>
              <a:ext uri="{FF2B5EF4-FFF2-40B4-BE49-F238E27FC236}">
                <a16:creationId xmlns:a16="http://schemas.microsoft.com/office/drawing/2014/main" id="{A5D1ECD1-9028-47FB-A776-4726A09D49D8}"/>
              </a:ext>
            </a:extLst>
          </p:cNvPr>
          <p:cNvCxnSpPr>
            <a:cxnSpLocks/>
          </p:cNvCxnSpPr>
          <p:nvPr/>
        </p:nvCxnSpPr>
        <p:spPr>
          <a:xfrm rot="10800000" flipV="1">
            <a:off x="2404033" y="4064531"/>
            <a:ext cx="1444036" cy="521343"/>
          </a:xfrm>
          <a:prstGeom prst="bentConnector3">
            <a:avLst>
              <a:gd name="adj1" fmla="val 50000"/>
            </a:avLst>
          </a:prstGeom>
          <a:ln w="38100">
            <a:solidFill>
              <a:schemeClr val="tx1">
                <a:lumMod val="65000"/>
                <a:lumOff val="35000"/>
              </a:schemeClr>
            </a:solidFill>
            <a:prstDash val="dash"/>
          </a:ln>
        </p:spPr>
        <p:style>
          <a:lnRef idx="1">
            <a:schemeClr val="accent3"/>
          </a:lnRef>
          <a:fillRef idx="0">
            <a:schemeClr val="accent3"/>
          </a:fillRef>
          <a:effectRef idx="0">
            <a:schemeClr val="accent3"/>
          </a:effectRef>
          <a:fontRef idx="minor">
            <a:schemeClr val="tx1"/>
          </a:fontRef>
        </p:style>
      </p:cxnSp>
      <p:cxnSp>
        <p:nvCxnSpPr>
          <p:cNvPr id="13" name="Connecteur : en angle 12">
            <a:extLst>
              <a:ext uri="{FF2B5EF4-FFF2-40B4-BE49-F238E27FC236}">
                <a16:creationId xmlns:a16="http://schemas.microsoft.com/office/drawing/2014/main" id="{E2FCE328-F7E4-4542-91EA-C0671984934D}"/>
              </a:ext>
            </a:extLst>
          </p:cNvPr>
          <p:cNvCxnSpPr>
            <a:cxnSpLocks/>
            <a:stCxn id="7" idx="2"/>
          </p:cNvCxnSpPr>
          <p:nvPr/>
        </p:nvCxnSpPr>
        <p:spPr>
          <a:xfrm rot="5400000">
            <a:off x="2540046" y="4341099"/>
            <a:ext cx="1724374" cy="2221344"/>
          </a:xfrm>
          <a:prstGeom prst="bentConnector2">
            <a:avLst/>
          </a:prstGeom>
          <a:ln w="38100">
            <a:solidFill>
              <a:schemeClr val="tx1">
                <a:lumMod val="65000"/>
                <a:lumOff val="35000"/>
              </a:schemeClr>
            </a:solidFill>
            <a:prstDash val="dash"/>
          </a:ln>
        </p:spPr>
        <p:style>
          <a:lnRef idx="1">
            <a:schemeClr val="accent3"/>
          </a:lnRef>
          <a:fillRef idx="0">
            <a:schemeClr val="accent3"/>
          </a:fillRef>
          <a:effectRef idx="0">
            <a:schemeClr val="accent3"/>
          </a:effectRef>
          <a:fontRef idx="minor">
            <a:schemeClr val="tx1"/>
          </a:fontRef>
        </p:style>
      </p:cxnSp>
      <p:cxnSp>
        <p:nvCxnSpPr>
          <p:cNvPr id="14" name="Connecteur : en angle 13">
            <a:extLst>
              <a:ext uri="{FF2B5EF4-FFF2-40B4-BE49-F238E27FC236}">
                <a16:creationId xmlns:a16="http://schemas.microsoft.com/office/drawing/2014/main" id="{D2A43828-E61E-4D91-AA8C-58BAFA538EE7}"/>
              </a:ext>
            </a:extLst>
          </p:cNvPr>
          <p:cNvCxnSpPr>
            <a:cxnSpLocks/>
            <a:stCxn id="7" idx="2"/>
          </p:cNvCxnSpPr>
          <p:nvPr/>
        </p:nvCxnSpPr>
        <p:spPr>
          <a:xfrm rot="5400000">
            <a:off x="3168116" y="4119681"/>
            <a:ext cx="874887" cy="1814692"/>
          </a:xfrm>
          <a:prstGeom prst="bentConnector2">
            <a:avLst/>
          </a:prstGeom>
          <a:ln w="38100">
            <a:solidFill>
              <a:schemeClr val="tx1">
                <a:lumMod val="65000"/>
                <a:lumOff val="35000"/>
              </a:schemeClr>
            </a:solidFill>
            <a:prstDash val="dash"/>
          </a:ln>
        </p:spPr>
        <p:style>
          <a:lnRef idx="1">
            <a:schemeClr val="accent3"/>
          </a:lnRef>
          <a:fillRef idx="0">
            <a:schemeClr val="accent3"/>
          </a:fillRef>
          <a:effectRef idx="0">
            <a:schemeClr val="accent3"/>
          </a:effectRef>
          <a:fontRef idx="minor">
            <a:schemeClr val="tx1"/>
          </a:fontRef>
        </p:style>
      </p:cxnSp>
      <p:cxnSp>
        <p:nvCxnSpPr>
          <p:cNvPr id="15" name="Connecteur : en angle 14">
            <a:extLst>
              <a:ext uri="{FF2B5EF4-FFF2-40B4-BE49-F238E27FC236}">
                <a16:creationId xmlns:a16="http://schemas.microsoft.com/office/drawing/2014/main" id="{71A018BA-D781-48D3-85F5-92B8A54BC976}"/>
              </a:ext>
            </a:extLst>
          </p:cNvPr>
          <p:cNvCxnSpPr>
            <a:cxnSpLocks/>
            <a:stCxn id="7" idx="1"/>
          </p:cNvCxnSpPr>
          <p:nvPr/>
        </p:nvCxnSpPr>
        <p:spPr>
          <a:xfrm rot="10800000">
            <a:off x="2001923" y="3262932"/>
            <a:ext cx="1693744" cy="464467"/>
          </a:xfrm>
          <a:prstGeom prst="bentConnector3">
            <a:avLst>
              <a:gd name="adj1" fmla="val 33004"/>
            </a:avLst>
          </a:prstGeom>
          <a:ln w="38100">
            <a:solidFill>
              <a:schemeClr val="tx1">
                <a:lumMod val="65000"/>
                <a:lumOff val="35000"/>
              </a:schemeClr>
            </a:solidFill>
            <a:prstDash val="dash"/>
          </a:ln>
        </p:spPr>
        <p:style>
          <a:lnRef idx="1">
            <a:schemeClr val="accent3"/>
          </a:lnRef>
          <a:fillRef idx="0">
            <a:schemeClr val="accent3"/>
          </a:fillRef>
          <a:effectRef idx="0">
            <a:schemeClr val="accent3"/>
          </a:effectRef>
          <a:fontRef idx="minor">
            <a:schemeClr val="tx1"/>
          </a:fontRef>
        </p:style>
      </p:cxnSp>
      <p:cxnSp>
        <p:nvCxnSpPr>
          <p:cNvPr id="16" name="Connecteur : en angle 15">
            <a:extLst>
              <a:ext uri="{FF2B5EF4-FFF2-40B4-BE49-F238E27FC236}">
                <a16:creationId xmlns:a16="http://schemas.microsoft.com/office/drawing/2014/main" id="{DAEADE2E-D945-4208-86BD-3D166B9FD5BC}"/>
              </a:ext>
            </a:extLst>
          </p:cNvPr>
          <p:cNvCxnSpPr>
            <a:cxnSpLocks/>
          </p:cNvCxnSpPr>
          <p:nvPr/>
        </p:nvCxnSpPr>
        <p:spPr>
          <a:xfrm flipV="1">
            <a:off x="7889001" y="2046408"/>
            <a:ext cx="1102081" cy="963985"/>
          </a:xfrm>
          <a:prstGeom prst="bentConnector3">
            <a:avLst/>
          </a:prstGeom>
          <a:ln w="38100">
            <a:prstDash val="sysDash"/>
          </a:ln>
        </p:spPr>
        <p:style>
          <a:lnRef idx="1">
            <a:schemeClr val="accent2"/>
          </a:lnRef>
          <a:fillRef idx="0">
            <a:schemeClr val="accent2"/>
          </a:fillRef>
          <a:effectRef idx="0">
            <a:schemeClr val="accent2"/>
          </a:effectRef>
          <a:fontRef idx="minor">
            <a:schemeClr val="tx1"/>
          </a:fontRef>
        </p:style>
      </p:cxnSp>
      <p:cxnSp>
        <p:nvCxnSpPr>
          <p:cNvPr id="17" name="Connecteur : en angle 16">
            <a:extLst>
              <a:ext uri="{FF2B5EF4-FFF2-40B4-BE49-F238E27FC236}">
                <a16:creationId xmlns:a16="http://schemas.microsoft.com/office/drawing/2014/main" id="{06B98F26-091B-4FAF-A9E0-AC0A7B536278}"/>
              </a:ext>
            </a:extLst>
          </p:cNvPr>
          <p:cNvCxnSpPr>
            <a:cxnSpLocks/>
          </p:cNvCxnSpPr>
          <p:nvPr/>
        </p:nvCxnSpPr>
        <p:spPr>
          <a:xfrm>
            <a:off x="8083219" y="4220250"/>
            <a:ext cx="1935838" cy="130554"/>
          </a:xfrm>
          <a:prstGeom prst="bentConnector3">
            <a:avLst/>
          </a:prstGeom>
          <a:ln w="38100">
            <a:prstDash val="sysDash"/>
          </a:ln>
        </p:spPr>
        <p:style>
          <a:lnRef idx="1">
            <a:schemeClr val="accent2"/>
          </a:lnRef>
          <a:fillRef idx="0">
            <a:schemeClr val="accent2"/>
          </a:fillRef>
          <a:effectRef idx="0">
            <a:schemeClr val="accent2"/>
          </a:effectRef>
          <a:fontRef idx="minor">
            <a:schemeClr val="tx1"/>
          </a:fontRef>
        </p:style>
      </p:cxnSp>
      <p:cxnSp>
        <p:nvCxnSpPr>
          <p:cNvPr id="18" name="Connecteur : en angle 17">
            <a:extLst>
              <a:ext uri="{FF2B5EF4-FFF2-40B4-BE49-F238E27FC236}">
                <a16:creationId xmlns:a16="http://schemas.microsoft.com/office/drawing/2014/main" id="{C8E17013-28E3-4BFA-96DF-03B415FDFC66}"/>
              </a:ext>
            </a:extLst>
          </p:cNvPr>
          <p:cNvCxnSpPr>
            <a:cxnSpLocks/>
            <a:stCxn id="9" idx="2"/>
          </p:cNvCxnSpPr>
          <p:nvPr/>
        </p:nvCxnSpPr>
        <p:spPr>
          <a:xfrm rot="16200000" flipH="1">
            <a:off x="7298521" y="4607844"/>
            <a:ext cx="1741537" cy="1806614"/>
          </a:xfrm>
          <a:prstGeom prst="bentConnector2">
            <a:avLst/>
          </a:prstGeom>
          <a:ln w="38100">
            <a:prstDash val="sysDash"/>
          </a:ln>
        </p:spPr>
        <p:style>
          <a:lnRef idx="1">
            <a:schemeClr val="accent2"/>
          </a:lnRef>
          <a:fillRef idx="0">
            <a:schemeClr val="accent2"/>
          </a:fillRef>
          <a:effectRef idx="0">
            <a:schemeClr val="accent2"/>
          </a:effectRef>
          <a:fontRef idx="minor">
            <a:schemeClr val="tx1"/>
          </a:fontRef>
        </p:style>
      </p:cxnSp>
      <p:cxnSp>
        <p:nvCxnSpPr>
          <p:cNvPr id="19" name="Connecteur : en angle 18">
            <a:extLst>
              <a:ext uri="{FF2B5EF4-FFF2-40B4-BE49-F238E27FC236}">
                <a16:creationId xmlns:a16="http://schemas.microsoft.com/office/drawing/2014/main" id="{155C759B-4FF9-4A54-8FE9-DEF628D7A2D8}"/>
              </a:ext>
            </a:extLst>
          </p:cNvPr>
          <p:cNvCxnSpPr>
            <a:cxnSpLocks/>
            <a:stCxn id="9" idx="3"/>
          </p:cNvCxnSpPr>
          <p:nvPr/>
        </p:nvCxnSpPr>
        <p:spPr>
          <a:xfrm flipV="1">
            <a:off x="8204366" y="3029097"/>
            <a:ext cx="1315731" cy="672902"/>
          </a:xfrm>
          <a:prstGeom prst="bentConnector3">
            <a:avLst>
              <a:gd name="adj1" fmla="val 50000"/>
            </a:avLst>
          </a:prstGeom>
          <a:ln w="38100">
            <a:prstDash val="sysDash"/>
          </a:ln>
        </p:spPr>
        <p:style>
          <a:lnRef idx="1">
            <a:schemeClr val="accent2"/>
          </a:lnRef>
          <a:fillRef idx="0">
            <a:schemeClr val="accent2"/>
          </a:fillRef>
          <a:effectRef idx="0">
            <a:schemeClr val="accent2"/>
          </a:effectRef>
          <a:fontRef idx="minor">
            <a:schemeClr val="tx1"/>
          </a:fontRef>
        </p:style>
      </p:cxnSp>
      <p:cxnSp>
        <p:nvCxnSpPr>
          <p:cNvPr id="20" name="Connecteur : en angle 19">
            <a:extLst>
              <a:ext uri="{FF2B5EF4-FFF2-40B4-BE49-F238E27FC236}">
                <a16:creationId xmlns:a16="http://schemas.microsoft.com/office/drawing/2014/main" id="{261DBABE-7C52-4B2C-AD73-DB5EC2758897}"/>
              </a:ext>
            </a:extLst>
          </p:cNvPr>
          <p:cNvCxnSpPr>
            <a:cxnSpLocks/>
            <a:endCxn id="7" idx="0"/>
          </p:cNvCxnSpPr>
          <p:nvPr/>
        </p:nvCxnSpPr>
        <p:spPr>
          <a:xfrm>
            <a:off x="2698213" y="1365984"/>
            <a:ext cx="1814692" cy="1499228"/>
          </a:xfrm>
          <a:prstGeom prst="bentConnector2">
            <a:avLst/>
          </a:prstGeom>
          <a:ln w="38100">
            <a:solidFill>
              <a:schemeClr val="tx1">
                <a:lumMod val="65000"/>
                <a:lumOff val="35000"/>
              </a:schemeClr>
            </a:solidFill>
            <a:prstDash val="dash"/>
          </a:ln>
        </p:spPr>
        <p:style>
          <a:lnRef idx="1">
            <a:schemeClr val="accent3"/>
          </a:lnRef>
          <a:fillRef idx="0">
            <a:schemeClr val="accent3"/>
          </a:fillRef>
          <a:effectRef idx="0">
            <a:schemeClr val="accent3"/>
          </a:effectRef>
          <a:fontRef idx="minor">
            <a:schemeClr val="tx1"/>
          </a:fontRef>
        </p:style>
      </p:cxnSp>
      <p:cxnSp>
        <p:nvCxnSpPr>
          <p:cNvPr id="21" name="Connecteur : en angle 20">
            <a:extLst>
              <a:ext uri="{FF2B5EF4-FFF2-40B4-BE49-F238E27FC236}">
                <a16:creationId xmlns:a16="http://schemas.microsoft.com/office/drawing/2014/main" id="{6FCBD996-8180-4C00-8A69-02DFB6520EC9}"/>
              </a:ext>
            </a:extLst>
          </p:cNvPr>
          <p:cNvCxnSpPr>
            <a:cxnSpLocks/>
            <a:stCxn id="9" idx="0"/>
          </p:cNvCxnSpPr>
          <p:nvPr/>
        </p:nvCxnSpPr>
        <p:spPr>
          <a:xfrm rot="5400000" flipH="1" flipV="1">
            <a:off x="7273957" y="1281837"/>
            <a:ext cx="1473802" cy="1489752"/>
          </a:xfrm>
          <a:prstGeom prst="bentConnector2">
            <a:avLst/>
          </a:prstGeom>
          <a:ln w="38100">
            <a:prstDash val="sysDash"/>
          </a:ln>
        </p:spPr>
        <p:style>
          <a:lnRef idx="1">
            <a:schemeClr val="accent2"/>
          </a:lnRef>
          <a:fillRef idx="0">
            <a:schemeClr val="accent2"/>
          </a:fillRef>
          <a:effectRef idx="0">
            <a:schemeClr val="accent2"/>
          </a:effectRef>
          <a:fontRef idx="minor">
            <a:schemeClr val="tx1"/>
          </a:fontRef>
        </p:style>
      </p:cxnSp>
      <p:sp>
        <p:nvSpPr>
          <p:cNvPr id="56" name="ZoneTexte 55">
            <a:extLst>
              <a:ext uri="{FF2B5EF4-FFF2-40B4-BE49-F238E27FC236}">
                <a16:creationId xmlns:a16="http://schemas.microsoft.com/office/drawing/2014/main" id="{A72BA7A9-7ED3-4AB9-A457-4C81B47D2B8C}"/>
              </a:ext>
            </a:extLst>
          </p:cNvPr>
          <p:cNvSpPr txBox="1"/>
          <p:nvPr/>
        </p:nvSpPr>
        <p:spPr>
          <a:xfrm>
            <a:off x="8088551" y="866057"/>
            <a:ext cx="1083734" cy="400110"/>
          </a:xfrm>
          <a:prstGeom prst="rect">
            <a:avLst/>
          </a:prstGeom>
          <a:noFill/>
        </p:spPr>
        <p:txBody>
          <a:bodyPr wrap="square" rtlCol="0">
            <a:spAutoFit/>
          </a:bodyPr>
          <a:lstStyle/>
          <a:p>
            <a:pPr algn="ctr"/>
            <a:r>
              <a:rPr lang="fr-FR" sz="2000" b="1" dirty="0">
                <a:solidFill>
                  <a:schemeClr val="accent2">
                    <a:lumMod val="75000"/>
                  </a:schemeClr>
                </a:solidFill>
                <a:latin typeface="Comic Sans MS" panose="030F0702030302020204" pitchFamily="66" charset="0"/>
              </a:rPr>
              <a:t>Type</a:t>
            </a:r>
            <a:endParaRPr lang="fr-TN" sz="2000" b="1" dirty="0">
              <a:solidFill>
                <a:schemeClr val="accent2">
                  <a:lumMod val="75000"/>
                </a:schemeClr>
              </a:solidFill>
              <a:latin typeface="Comic Sans MS" panose="030F0702030302020204" pitchFamily="66" charset="0"/>
            </a:endParaRPr>
          </a:p>
        </p:txBody>
      </p:sp>
      <p:sp>
        <p:nvSpPr>
          <p:cNvPr id="57" name="ZoneTexte 56">
            <a:extLst>
              <a:ext uri="{FF2B5EF4-FFF2-40B4-BE49-F238E27FC236}">
                <a16:creationId xmlns:a16="http://schemas.microsoft.com/office/drawing/2014/main" id="{4D2D4CD7-C415-49EC-958C-9E5A25A9E378}"/>
              </a:ext>
            </a:extLst>
          </p:cNvPr>
          <p:cNvSpPr txBox="1"/>
          <p:nvPr/>
        </p:nvSpPr>
        <p:spPr>
          <a:xfrm>
            <a:off x="8989602" y="2607593"/>
            <a:ext cx="1574256" cy="400110"/>
          </a:xfrm>
          <a:prstGeom prst="rect">
            <a:avLst/>
          </a:prstGeom>
          <a:noFill/>
        </p:spPr>
        <p:txBody>
          <a:bodyPr wrap="square" rtlCol="0">
            <a:spAutoFit/>
          </a:bodyPr>
          <a:lstStyle/>
          <a:p>
            <a:pPr algn="ctr"/>
            <a:r>
              <a:rPr lang="fr-FR" sz="2000" b="1" dirty="0" err="1">
                <a:solidFill>
                  <a:schemeClr val="accent2">
                    <a:lumMod val="75000"/>
                  </a:schemeClr>
                </a:solidFill>
                <a:latin typeface="Comic Sans MS" panose="030F0702030302020204" pitchFamily="66" charset="0"/>
              </a:rPr>
              <a:t>Written</a:t>
            </a:r>
            <a:r>
              <a:rPr lang="fr-FR" sz="2000" b="1" dirty="0">
                <a:solidFill>
                  <a:schemeClr val="accent2">
                    <a:lumMod val="75000"/>
                  </a:schemeClr>
                </a:solidFill>
                <a:latin typeface="Comic Sans MS" panose="030F0702030302020204" pitchFamily="66" charset="0"/>
              </a:rPr>
              <a:t> in</a:t>
            </a:r>
            <a:endParaRPr lang="fr-TN" sz="2000" b="1" dirty="0">
              <a:solidFill>
                <a:schemeClr val="accent2">
                  <a:lumMod val="75000"/>
                </a:schemeClr>
              </a:solidFill>
              <a:latin typeface="Comic Sans MS" panose="030F0702030302020204" pitchFamily="66" charset="0"/>
            </a:endParaRPr>
          </a:p>
        </p:txBody>
      </p:sp>
      <p:sp>
        <p:nvSpPr>
          <p:cNvPr id="58" name="ZoneTexte 57">
            <a:extLst>
              <a:ext uri="{FF2B5EF4-FFF2-40B4-BE49-F238E27FC236}">
                <a16:creationId xmlns:a16="http://schemas.microsoft.com/office/drawing/2014/main" id="{4494F2DD-22FD-44E6-AC3E-E40C5463C480}"/>
              </a:ext>
            </a:extLst>
          </p:cNvPr>
          <p:cNvSpPr txBox="1"/>
          <p:nvPr/>
        </p:nvSpPr>
        <p:spPr>
          <a:xfrm>
            <a:off x="9280415" y="3930672"/>
            <a:ext cx="1827186" cy="400110"/>
          </a:xfrm>
          <a:prstGeom prst="rect">
            <a:avLst/>
          </a:prstGeom>
          <a:noFill/>
        </p:spPr>
        <p:txBody>
          <a:bodyPr wrap="square" rtlCol="0">
            <a:spAutoFit/>
          </a:bodyPr>
          <a:lstStyle/>
          <a:p>
            <a:pPr algn="ctr"/>
            <a:r>
              <a:rPr lang="fr-FR" sz="2000" b="1" dirty="0">
                <a:solidFill>
                  <a:schemeClr val="accent2">
                    <a:lumMod val="75000"/>
                  </a:schemeClr>
                </a:solidFill>
                <a:latin typeface="Comic Sans MS" panose="030F0702030302020204" pitchFamily="66" charset="0"/>
              </a:rPr>
              <a:t>Architecture</a:t>
            </a:r>
            <a:endParaRPr lang="fr-TN" sz="2000" b="1" dirty="0">
              <a:solidFill>
                <a:schemeClr val="accent2">
                  <a:lumMod val="75000"/>
                </a:schemeClr>
              </a:solidFill>
              <a:latin typeface="Comic Sans MS" panose="030F0702030302020204" pitchFamily="66" charset="0"/>
            </a:endParaRPr>
          </a:p>
        </p:txBody>
      </p:sp>
      <p:sp>
        <p:nvSpPr>
          <p:cNvPr id="59" name="ZoneTexte 58">
            <a:extLst>
              <a:ext uri="{FF2B5EF4-FFF2-40B4-BE49-F238E27FC236}">
                <a16:creationId xmlns:a16="http://schemas.microsoft.com/office/drawing/2014/main" id="{78B493A4-B192-422C-A0EF-68E56BC244F2}"/>
              </a:ext>
            </a:extLst>
          </p:cNvPr>
          <p:cNvSpPr txBox="1"/>
          <p:nvPr/>
        </p:nvSpPr>
        <p:spPr>
          <a:xfrm>
            <a:off x="8584490" y="5008964"/>
            <a:ext cx="2427047" cy="400110"/>
          </a:xfrm>
          <a:prstGeom prst="rect">
            <a:avLst/>
          </a:prstGeom>
          <a:noFill/>
        </p:spPr>
        <p:txBody>
          <a:bodyPr wrap="square" rtlCol="0">
            <a:spAutoFit/>
          </a:bodyPr>
          <a:lstStyle/>
          <a:p>
            <a:pPr algn="ctr"/>
            <a:r>
              <a:rPr lang="fr-FR" sz="2000" b="1" dirty="0">
                <a:solidFill>
                  <a:schemeClr val="accent2">
                    <a:lumMod val="75000"/>
                  </a:schemeClr>
                </a:solidFill>
                <a:latin typeface="Comic Sans MS" panose="030F0702030302020204" pitchFamily="66" charset="0"/>
              </a:rPr>
              <a:t>Learning </a:t>
            </a:r>
            <a:r>
              <a:rPr lang="fr-FR" sz="2000" b="1" dirty="0" err="1">
                <a:solidFill>
                  <a:schemeClr val="accent2">
                    <a:lumMod val="75000"/>
                  </a:schemeClr>
                </a:solidFill>
                <a:latin typeface="Comic Sans MS" panose="030F0702030302020204" pitchFamily="66" charset="0"/>
              </a:rPr>
              <a:t>curve</a:t>
            </a:r>
            <a:endParaRPr lang="fr-TN" sz="2000" b="1" dirty="0">
              <a:solidFill>
                <a:schemeClr val="accent2">
                  <a:lumMod val="75000"/>
                </a:schemeClr>
              </a:solidFill>
              <a:latin typeface="Comic Sans MS" panose="030F0702030302020204" pitchFamily="66" charset="0"/>
            </a:endParaRPr>
          </a:p>
        </p:txBody>
      </p:sp>
      <p:sp>
        <p:nvSpPr>
          <p:cNvPr id="63" name="ZoneTexte 62">
            <a:extLst>
              <a:ext uri="{FF2B5EF4-FFF2-40B4-BE49-F238E27FC236}">
                <a16:creationId xmlns:a16="http://schemas.microsoft.com/office/drawing/2014/main" id="{3F39D516-8C18-46ED-9B4D-4E0D51EAAD58}"/>
              </a:ext>
            </a:extLst>
          </p:cNvPr>
          <p:cNvSpPr txBox="1"/>
          <p:nvPr/>
        </p:nvSpPr>
        <p:spPr>
          <a:xfrm>
            <a:off x="8493287" y="1685423"/>
            <a:ext cx="1574256" cy="400110"/>
          </a:xfrm>
          <a:prstGeom prst="rect">
            <a:avLst/>
          </a:prstGeom>
          <a:noFill/>
        </p:spPr>
        <p:txBody>
          <a:bodyPr wrap="square" rtlCol="0">
            <a:spAutoFit/>
          </a:bodyPr>
          <a:lstStyle/>
          <a:p>
            <a:pPr algn="ctr"/>
            <a:r>
              <a:rPr lang="fr-FR" sz="2000" b="1" dirty="0">
                <a:solidFill>
                  <a:schemeClr val="accent2">
                    <a:lumMod val="75000"/>
                  </a:schemeClr>
                </a:solidFill>
                <a:latin typeface="Comic Sans MS" panose="030F0702030302020204" pitchFamily="66" charset="0"/>
              </a:rPr>
              <a:t>data flow</a:t>
            </a:r>
            <a:endParaRPr lang="fr-TN" sz="2000" b="1" dirty="0">
              <a:solidFill>
                <a:schemeClr val="accent2">
                  <a:lumMod val="75000"/>
                </a:schemeClr>
              </a:solidFill>
              <a:latin typeface="Comic Sans MS" panose="030F0702030302020204" pitchFamily="66" charset="0"/>
            </a:endParaRPr>
          </a:p>
        </p:txBody>
      </p:sp>
      <p:sp>
        <p:nvSpPr>
          <p:cNvPr id="64" name="ZoneTexte 63">
            <a:extLst>
              <a:ext uri="{FF2B5EF4-FFF2-40B4-BE49-F238E27FC236}">
                <a16:creationId xmlns:a16="http://schemas.microsoft.com/office/drawing/2014/main" id="{4F24C22D-1BE5-41A2-8AF5-A3CD5D2E2474}"/>
              </a:ext>
            </a:extLst>
          </p:cNvPr>
          <p:cNvSpPr txBox="1"/>
          <p:nvPr/>
        </p:nvSpPr>
        <p:spPr>
          <a:xfrm>
            <a:off x="2001923" y="1939953"/>
            <a:ext cx="1392580" cy="400110"/>
          </a:xfrm>
          <a:prstGeom prst="rect">
            <a:avLst/>
          </a:prstGeom>
          <a:noFill/>
        </p:spPr>
        <p:txBody>
          <a:bodyPr wrap="square" rtlCol="0">
            <a:spAutoFit/>
          </a:bodyPr>
          <a:lstStyle/>
          <a:p>
            <a:pPr algn="ctr"/>
            <a:r>
              <a:rPr lang="fr-FR" sz="2000" b="1" dirty="0">
                <a:solidFill>
                  <a:srgbClr val="4EACB8"/>
                </a:solidFill>
                <a:latin typeface="Comic Sans MS" panose="030F0702030302020204" pitchFamily="66" charset="0"/>
              </a:rPr>
              <a:t>data flow</a:t>
            </a:r>
            <a:endParaRPr lang="fr-TN" sz="2000" b="1" dirty="0">
              <a:solidFill>
                <a:srgbClr val="4EACB8"/>
              </a:solidFill>
              <a:latin typeface="Comic Sans MS" panose="030F0702030302020204" pitchFamily="66" charset="0"/>
            </a:endParaRPr>
          </a:p>
        </p:txBody>
      </p:sp>
      <p:sp>
        <p:nvSpPr>
          <p:cNvPr id="65" name="ZoneTexte 64">
            <a:extLst>
              <a:ext uri="{FF2B5EF4-FFF2-40B4-BE49-F238E27FC236}">
                <a16:creationId xmlns:a16="http://schemas.microsoft.com/office/drawing/2014/main" id="{6E28935F-4181-41EB-9719-92982EC64382}"/>
              </a:ext>
            </a:extLst>
          </p:cNvPr>
          <p:cNvSpPr txBox="1"/>
          <p:nvPr/>
        </p:nvSpPr>
        <p:spPr>
          <a:xfrm>
            <a:off x="2223828" y="965874"/>
            <a:ext cx="1083734" cy="400110"/>
          </a:xfrm>
          <a:prstGeom prst="rect">
            <a:avLst/>
          </a:prstGeom>
          <a:noFill/>
        </p:spPr>
        <p:txBody>
          <a:bodyPr wrap="square" rtlCol="0">
            <a:spAutoFit/>
          </a:bodyPr>
          <a:lstStyle/>
          <a:p>
            <a:pPr algn="ctr"/>
            <a:r>
              <a:rPr lang="fr-FR" sz="2000" b="1" dirty="0">
                <a:solidFill>
                  <a:srgbClr val="4EACB8"/>
                </a:solidFill>
                <a:latin typeface="Comic Sans MS" panose="030F0702030302020204" pitchFamily="66" charset="0"/>
              </a:rPr>
              <a:t>Type</a:t>
            </a:r>
            <a:endParaRPr lang="fr-TN" sz="2000" b="1" dirty="0">
              <a:solidFill>
                <a:srgbClr val="4EACB8"/>
              </a:solidFill>
              <a:latin typeface="Comic Sans MS" panose="030F0702030302020204" pitchFamily="66" charset="0"/>
            </a:endParaRPr>
          </a:p>
        </p:txBody>
      </p:sp>
      <p:sp>
        <p:nvSpPr>
          <p:cNvPr id="70" name="ZoneTexte 69">
            <a:extLst>
              <a:ext uri="{FF2B5EF4-FFF2-40B4-BE49-F238E27FC236}">
                <a16:creationId xmlns:a16="http://schemas.microsoft.com/office/drawing/2014/main" id="{0DFFCEF1-9B9C-44FD-BE19-C6CB05101F6D}"/>
              </a:ext>
            </a:extLst>
          </p:cNvPr>
          <p:cNvSpPr txBox="1"/>
          <p:nvPr/>
        </p:nvSpPr>
        <p:spPr>
          <a:xfrm>
            <a:off x="1178575" y="4186611"/>
            <a:ext cx="1814692" cy="400110"/>
          </a:xfrm>
          <a:prstGeom prst="rect">
            <a:avLst/>
          </a:prstGeom>
          <a:noFill/>
        </p:spPr>
        <p:txBody>
          <a:bodyPr wrap="square" rtlCol="0">
            <a:spAutoFit/>
          </a:bodyPr>
          <a:lstStyle/>
          <a:p>
            <a:pPr algn="ctr"/>
            <a:r>
              <a:rPr lang="fr-FR" sz="2000" b="1" dirty="0">
                <a:solidFill>
                  <a:srgbClr val="4EACB8"/>
                </a:solidFill>
                <a:latin typeface="Comic Sans MS" panose="030F0702030302020204" pitchFamily="66" charset="0"/>
              </a:rPr>
              <a:t>Architecture</a:t>
            </a:r>
            <a:endParaRPr lang="fr-TN" sz="2000" b="1" dirty="0">
              <a:solidFill>
                <a:srgbClr val="4EACB8"/>
              </a:solidFill>
              <a:latin typeface="Comic Sans MS" panose="030F0702030302020204" pitchFamily="66" charset="0"/>
            </a:endParaRPr>
          </a:p>
        </p:txBody>
      </p:sp>
      <p:sp>
        <p:nvSpPr>
          <p:cNvPr id="71" name="ZoneTexte 70">
            <a:extLst>
              <a:ext uri="{FF2B5EF4-FFF2-40B4-BE49-F238E27FC236}">
                <a16:creationId xmlns:a16="http://schemas.microsoft.com/office/drawing/2014/main" id="{6FCB3BE2-4366-4636-86AA-AB91B644A2C7}"/>
              </a:ext>
            </a:extLst>
          </p:cNvPr>
          <p:cNvSpPr txBox="1"/>
          <p:nvPr/>
        </p:nvSpPr>
        <p:spPr>
          <a:xfrm>
            <a:off x="2012219" y="5917669"/>
            <a:ext cx="1083734" cy="400110"/>
          </a:xfrm>
          <a:prstGeom prst="rect">
            <a:avLst/>
          </a:prstGeom>
          <a:noFill/>
        </p:spPr>
        <p:txBody>
          <a:bodyPr wrap="square" rtlCol="0">
            <a:spAutoFit/>
          </a:bodyPr>
          <a:lstStyle/>
          <a:p>
            <a:pPr algn="ctr"/>
            <a:r>
              <a:rPr lang="fr-FR" sz="2000" b="1" dirty="0">
                <a:solidFill>
                  <a:srgbClr val="4EACB8"/>
                </a:solidFill>
                <a:latin typeface="Comic Sans MS" panose="030F0702030302020204" pitchFamily="66" charset="0"/>
              </a:rPr>
              <a:t>Brands</a:t>
            </a:r>
            <a:endParaRPr lang="fr-TN" sz="2000" b="1" dirty="0">
              <a:solidFill>
                <a:srgbClr val="4EACB8"/>
              </a:solidFill>
              <a:latin typeface="Comic Sans MS" panose="030F0702030302020204" pitchFamily="66" charset="0"/>
            </a:endParaRPr>
          </a:p>
        </p:txBody>
      </p:sp>
      <p:sp>
        <p:nvSpPr>
          <p:cNvPr id="75" name="ZoneTexte 74">
            <a:extLst>
              <a:ext uri="{FF2B5EF4-FFF2-40B4-BE49-F238E27FC236}">
                <a16:creationId xmlns:a16="http://schemas.microsoft.com/office/drawing/2014/main" id="{59590C07-D6B6-4890-B511-BBED728690EB}"/>
              </a:ext>
            </a:extLst>
          </p:cNvPr>
          <p:cNvSpPr txBox="1"/>
          <p:nvPr/>
        </p:nvSpPr>
        <p:spPr>
          <a:xfrm>
            <a:off x="1944152" y="5031862"/>
            <a:ext cx="1984915" cy="400110"/>
          </a:xfrm>
          <a:prstGeom prst="rect">
            <a:avLst/>
          </a:prstGeom>
          <a:noFill/>
        </p:spPr>
        <p:txBody>
          <a:bodyPr wrap="square" rtlCol="0">
            <a:spAutoFit/>
          </a:bodyPr>
          <a:lstStyle/>
          <a:p>
            <a:pPr algn="ctr"/>
            <a:r>
              <a:rPr lang="fr-FR" sz="2000" b="1" dirty="0">
                <a:solidFill>
                  <a:srgbClr val="4EACB8"/>
                </a:solidFill>
                <a:latin typeface="Comic Sans MS" panose="030F0702030302020204" pitchFamily="66" charset="0"/>
              </a:rPr>
              <a:t>Learning </a:t>
            </a:r>
            <a:r>
              <a:rPr lang="fr-FR" sz="2000" b="1" dirty="0" err="1">
                <a:solidFill>
                  <a:srgbClr val="4EACB8"/>
                </a:solidFill>
                <a:latin typeface="Comic Sans MS" panose="030F0702030302020204" pitchFamily="66" charset="0"/>
              </a:rPr>
              <a:t>curve</a:t>
            </a:r>
            <a:endParaRPr lang="fr-TN" sz="2000" b="1" dirty="0">
              <a:solidFill>
                <a:srgbClr val="4EACB8"/>
              </a:solidFill>
              <a:latin typeface="Comic Sans MS" panose="030F0702030302020204" pitchFamily="66" charset="0"/>
            </a:endParaRPr>
          </a:p>
        </p:txBody>
      </p:sp>
      <p:sp>
        <p:nvSpPr>
          <p:cNvPr id="76" name="ZoneTexte 75">
            <a:extLst>
              <a:ext uri="{FF2B5EF4-FFF2-40B4-BE49-F238E27FC236}">
                <a16:creationId xmlns:a16="http://schemas.microsoft.com/office/drawing/2014/main" id="{4790FC9B-347C-494B-A423-82929BD1FFBB}"/>
              </a:ext>
            </a:extLst>
          </p:cNvPr>
          <p:cNvSpPr txBox="1"/>
          <p:nvPr/>
        </p:nvSpPr>
        <p:spPr>
          <a:xfrm>
            <a:off x="1714476" y="2862821"/>
            <a:ext cx="1470088" cy="400110"/>
          </a:xfrm>
          <a:prstGeom prst="rect">
            <a:avLst/>
          </a:prstGeom>
          <a:noFill/>
        </p:spPr>
        <p:txBody>
          <a:bodyPr wrap="square" rtlCol="0">
            <a:spAutoFit/>
          </a:bodyPr>
          <a:lstStyle/>
          <a:p>
            <a:pPr algn="ctr"/>
            <a:r>
              <a:rPr lang="fr-FR" sz="2000" b="1" dirty="0" err="1">
                <a:solidFill>
                  <a:srgbClr val="4EACB8"/>
                </a:solidFill>
                <a:latin typeface="Comic Sans MS" panose="030F0702030302020204" pitchFamily="66" charset="0"/>
              </a:rPr>
              <a:t>Written</a:t>
            </a:r>
            <a:r>
              <a:rPr lang="fr-FR" sz="2000" b="1" dirty="0">
                <a:solidFill>
                  <a:srgbClr val="4EACB8"/>
                </a:solidFill>
                <a:latin typeface="Comic Sans MS" panose="030F0702030302020204" pitchFamily="66" charset="0"/>
              </a:rPr>
              <a:t> in</a:t>
            </a:r>
            <a:endParaRPr lang="fr-TN" sz="2000" b="1" dirty="0">
              <a:solidFill>
                <a:srgbClr val="4EACB8"/>
              </a:solidFill>
              <a:latin typeface="Comic Sans MS" panose="030F0702030302020204" pitchFamily="66" charset="0"/>
            </a:endParaRPr>
          </a:p>
        </p:txBody>
      </p:sp>
      <p:cxnSp>
        <p:nvCxnSpPr>
          <p:cNvPr id="83" name="Connecteur : en angle 82">
            <a:extLst>
              <a:ext uri="{FF2B5EF4-FFF2-40B4-BE49-F238E27FC236}">
                <a16:creationId xmlns:a16="http://schemas.microsoft.com/office/drawing/2014/main" id="{2A034B74-2FB7-457D-90B4-EFFC09BCF625}"/>
              </a:ext>
            </a:extLst>
          </p:cNvPr>
          <p:cNvCxnSpPr>
            <a:cxnSpLocks/>
          </p:cNvCxnSpPr>
          <p:nvPr/>
        </p:nvCxnSpPr>
        <p:spPr>
          <a:xfrm>
            <a:off x="7889001" y="4672176"/>
            <a:ext cx="2011438" cy="792295"/>
          </a:xfrm>
          <a:prstGeom prst="bentConnector3">
            <a:avLst>
              <a:gd name="adj1" fmla="val 28112"/>
            </a:avLst>
          </a:prstGeom>
          <a:ln w="38100">
            <a:prstDash val="sysDash"/>
          </a:ln>
        </p:spPr>
        <p:style>
          <a:lnRef idx="1">
            <a:schemeClr val="accent2"/>
          </a:lnRef>
          <a:fillRef idx="0">
            <a:schemeClr val="accent2"/>
          </a:fillRef>
          <a:effectRef idx="0">
            <a:schemeClr val="accent2"/>
          </a:effectRef>
          <a:fontRef idx="minor">
            <a:schemeClr val="tx1"/>
          </a:fontRef>
        </p:style>
      </p:cxnSp>
      <p:sp>
        <p:nvSpPr>
          <p:cNvPr id="87" name="ZoneTexte 86">
            <a:extLst>
              <a:ext uri="{FF2B5EF4-FFF2-40B4-BE49-F238E27FC236}">
                <a16:creationId xmlns:a16="http://schemas.microsoft.com/office/drawing/2014/main" id="{67FE5CCA-C388-40FE-813F-CE08AEED261C}"/>
              </a:ext>
            </a:extLst>
          </p:cNvPr>
          <p:cNvSpPr txBox="1"/>
          <p:nvPr/>
        </p:nvSpPr>
        <p:spPr>
          <a:xfrm>
            <a:off x="8204366" y="5981810"/>
            <a:ext cx="1935838" cy="400110"/>
          </a:xfrm>
          <a:prstGeom prst="rect">
            <a:avLst/>
          </a:prstGeom>
          <a:noFill/>
        </p:spPr>
        <p:txBody>
          <a:bodyPr wrap="square" rtlCol="0">
            <a:spAutoFit/>
          </a:bodyPr>
          <a:lstStyle/>
          <a:p>
            <a:pPr algn="ctr"/>
            <a:r>
              <a:rPr lang="fr-FR" sz="2000" b="1" dirty="0">
                <a:solidFill>
                  <a:schemeClr val="accent2">
                    <a:lumMod val="75000"/>
                  </a:schemeClr>
                </a:solidFill>
                <a:latin typeface="Comic Sans MS" panose="030F0702030302020204" pitchFamily="66" charset="0"/>
              </a:rPr>
              <a:t>brands</a:t>
            </a:r>
            <a:endParaRPr lang="fr-TN" sz="2000" b="1" dirty="0">
              <a:solidFill>
                <a:schemeClr val="accent2">
                  <a:lumMod val="75000"/>
                </a:schemeClr>
              </a:solidFill>
              <a:latin typeface="Comic Sans MS" panose="030F0702030302020204" pitchFamily="66" charset="0"/>
            </a:endParaRPr>
          </a:p>
        </p:txBody>
      </p:sp>
      <p:sp>
        <p:nvSpPr>
          <p:cNvPr id="92" name="ZoneTexte 91">
            <a:extLst>
              <a:ext uri="{FF2B5EF4-FFF2-40B4-BE49-F238E27FC236}">
                <a16:creationId xmlns:a16="http://schemas.microsoft.com/office/drawing/2014/main" id="{C789C27C-9669-41DA-855F-9810F65CB9BB}"/>
              </a:ext>
            </a:extLst>
          </p:cNvPr>
          <p:cNvSpPr txBox="1"/>
          <p:nvPr/>
        </p:nvSpPr>
        <p:spPr>
          <a:xfrm>
            <a:off x="883521" y="1372580"/>
            <a:ext cx="2812146" cy="369332"/>
          </a:xfrm>
          <a:prstGeom prst="rect">
            <a:avLst/>
          </a:prstGeom>
          <a:noFill/>
        </p:spPr>
        <p:txBody>
          <a:bodyPr wrap="square" rtlCol="0">
            <a:spAutoFit/>
          </a:bodyPr>
          <a:lstStyle/>
          <a:p>
            <a:r>
              <a:rPr lang="fr-FR" dirty="0" err="1">
                <a:latin typeface="Comic Sans MS" panose="030F0702030302020204" pitchFamily="66" charset="0"/>
              </a:rPr>
              <a:t>Front-end</a:t>
            </a:r>
            <a:r>
              <a:rPr lang="fr-FR" dirty="0">
                <a:latin typeface="Comic Sans MS" panose="030F0702030302020204" pitchFamily="66" charset="0"/>
              </a:rPr>
              <a:t> </a:t>
            </a:r>
            <a:r>
              <a:rPr lang="fr-FR" dirty="0" err="1">
                <a:latin typeface="Comic Sans MS" panose="030F0702030302020204" pitchFamily="66" charset="0"/>
              </a:rPr>
              <a:t>framework</a:t>
            </a:r>
            <a:endParaRPr lang="fr-TN" dirty="0">
              <a:latin typeface="Comic Sans MS" panose="030F0702030302020204" pitchFamily="66" charset="0"/>
            </a:endParaRPr>
          </a:p>
        </p:txBody>
      </p:sp>
      <p:sp>
        <p:nvSpPr>
          <p:cNvPr id="93" name="ZoneTexte 92">
            <a:extLst>
              <a:ext uri="{FF2B5EF4-FFF2-40B4-BE49-F238E27FC236}">
                <a16:creationId xmlns:a16="http://schemas.microsoft.com/office/drawing/2014/main" id="{C0935772-FDFC-4504-906B-56D4BB61188D}"/>
              </a:ext>
            </a:extLst>
          </p:cNvPr>
          <p:cNvSpPr txBox="1"/>
          <p:nvPr/>
        </p:nvSpPr>
        <p:spPr>
          <a:xfrm>
            <a:off x="506598" y="6315813"/>
            <a:ext cx="4076255" cy="369332"/>
          </a:xfrm>
          <a:prstGeom prst="rect">
            <a:avLst/>
          </a:prstGeom>
          <a:noFill/>
        </p:spPr>
        <p:txBody>
          <a:bodyPr wrap="square" rtlCol="0">
            <a:spAutoFit/>
          </a:bodyPr>
          <a:lstStyle/>
          <a:p>
            <a:r>
              <a:rPr lang="fr-FR" dirty="0">
                <a:latin typeface="Comic Sans MS" panose="030F0702030302020204" pitchFamily="66" charset="0"/>
              </a:rPr>
              <a:t>SONY, Nike and YouTube</a:t>
            </a:r>
            <a:endParaRPr lang="fr-TN" dirty="0">
              <a:latin typeface="Comic Sans MS" panose="030F0702030302020204" pitchFamily="66" charset="0"/>
            </a:endParaRPr>
          </a:p>
        </p:txBody>
      </p:sp>
      <p:sp>
        <p:nvSpPr>
          <p:cNvPr id="94" name="ZoneTexte 93">
            <a:extLst>
              <a:ext uri="{FF2B5EF4-FFF2-40B4-BE49-F238E27FC236}">
                <a16:creationId xmlns:a16="http://schemas.microsoft.com/office/drawing/2014/main" id="{F3928DC6-DF60-425D-B9B4-0F9227352B15}"/>
              </a:ext>
            </a:extLst>
          </p:cNvPr>
          <p:cNvSpPr txBox="1"/>
          <p:nvPr/>
        </p:nvSpPr>
        <p:spPr>
          <a:xfrm>
            <a:off x="1109882" y="2187086"/>
            <a:ext cx="2812146" cy="369332"/>
          </a:xfrm>
          <a:prstGeom prst="rect">
            <a:avLst/>
          </a:prstGeom>
          <a:noFill/>
        </p:spPr>
        <p:txBody>
          <a:bodyPr wrap="square" rtlCol="0">
            <a:spAutoFit/>
          </a:bodyPr>
          <a:lstStyle/>
          <a:p>
            <a:r>
              <a:rPr lang="fr-FR" dirty="0" err="1">
                <a:latin typeface="Comic Sans MS" panose="030F0702030302020204" pitchFamily="66" charset="0"/>
              </a:rPr>
              <a:t>Bidirectional</a:t>
            </a:r>
            <a:endParaRPr lang="fr-TN" dirty="0">
              <a:latin typeface="Comic Sans MS" panose="030F0702030302020204" pitchFamily="66" charset="0"/>
            </a:endParaRPr>
          </a:p>
        </p:txBody>
      </p:sp>
      <p:sp>
        <p:nvSpPr>
          <p:cNvPr id="95" name="ZoneTexte 94">
            <a:extLst>
              <a:ext uri="{FF2B5EF4-FFF2-40B4-BE49-F238E27FC236}">
                <a16:creationId xmlns:a16="http://schemas.microsoft.com/office/drawing/2014/main" id="{08C7A404-64B7-490E-A878-D4E4AE66DBBB}"/>
              </a:ext>
            </a:extLst>
          </p:cNvPr>
          <p:cNvSpPr txBox="1"/>
          <p:nvPr/>
        </p:nvSpPr>
        <p:spPr>
          <a:xfrm>
            <a:off x="748002" y="4539966"/>
            <a:ext cx="2812146" cy="369332"/>
          </a:xfrm>
          <a:prstGeom prst="rect">
            <a:avLst/>
          </a:prstGeom>
          <a:noFill/>
        </p:spPr>
        <p:txBody>
          <a:bodyPr wrap="square" rtlCol="0">
            <a:spAutoFit/>
          </a:bodyPr>
          <a:lstStyle/>
          <a:p>
            <a:r>
              <a:rPr lang="fr-FR" dirty="0">
                <a:latin typeface="Comic Sans MS" panose="030F0702030302020204" pitchFamily="66" charset="0"/>
              </a:rPr>
              <a:t>Component-</a:t>
            </a:r>
            <a:r>
              <a:rPr lang="fr-FR" dirty="0" err="1">
                <a:latin typeface="Comic Sans MS" panose="030F0702030302020204" pitchFamily="66" charset="0"/>
              </a:rPr>
              <a:t>based</a:t>
            </a:r>
            <a:endParaRPr lang="fr-TN" dirty="0">
              <a:latin typeface="Comic Sans MS" panose="030F0702030302020204" pitchFamily="66" charset="0"/>
            </a:endParaRPr>
          </a:p>
        </p:txBody>
      </p:sp>
      <p:sp>
        <p:nvSpPr>
          <p:cNvPr id="96" name="ZoneTexte 95">
            <a:extLst>
              <a:ext uri="{FF2B5EF4-FFF2-40B4-BE49-F238E27FC236}">
                <a16:creationId xmlns:a16="http://schemas.microsoft.com/office/drawing/2014/main" id="{D3BA3AB3-0745-4CB5-A094-A9DC3727BC3B}"/>
              </a:ext>
            </a:extLst>
          </p:cNvPr>
          <p:cNvSpPr txBox="1"/>
          <p:nvPr/>
        </p:nvSpPr>
        <p:spPr>
          <a:xfrm>
            <a:off x="1610573" y="5262653"/>
            <a:ext cx="2812146" cy="369332"/>
          </a:xfrm>
          <a:prstGeom prst="rect">
            <a:avLst/>
          </a:prstGeom>
          <a:noFill/>
        </p:spPr>
        <p:txBody>
          <a:bodyPr wrap="square" rtlCol="0">
            <a:spAutoFit/>
          </a:bodyPr>
          <a:lstStyle/>
          <a:p>
            <a:r>
              <a:rPr lang="fr-FR" dirty="0">
                <a:latin typeface="Comic Sans MS" panose="030F0702030302020204" pitchFamily="66" charset="0"/>
              </a:rPr>
              <a:t>Medium</a:t>
            </a:r>
            <a:endParaRPr lang="fr-TN" dirty="0">
              <a:latin typeface="Comic Sans MS" panose="030F0702030302020204" pitchFamily="66" charset="0"/>
            </a:endParaRPr>
          </a:p>
        </p:txBody>
      </p:sp>
      <p:sp>
        <p:nvSpPr>
          <p:cNvPr id="97" name="ZoneTexte 96">
            <a:extLst>
              <a:ext uri="{FF2B5EF4-FFF2-40B4-BE49-F238E27FC236}">
                <a16:creationId xmlns:a16="http://schemas.microsoft.com/office/drawing/2014/main" id="{05C36E55-EAF1-4994-8BC9-8BD652C0F23E}"/>
              </a:ext>
            </a:extLst>
          </p:cNvPr>
          <p:cNvSpPr txBox="1"/>
          <p:nvPr/>
        </p:nvSpPr>
        <p:spPr>
          <a:xfrm>
            <a:off x="1243967" y="3223180"/>
            <a:ext cx="2812146" cy="369332"/>
          </a:xfrm>
          <a:prstGeom prst="rect">
            <a:avLst/>
          </a:prstGeom>
          <a:noFill/>
        </p:spPr>
        <p:txBody>
          <a:bodyPr wrap="square" rtlCol="0">
            <a:spAutoFit/>
          </a:bodyPr>
          <a:lstStyle/>
          <a:p>
            <a:r>
              <a:rPr lang="fr-FR" dirty="0" err="1">
                <a:latin typeface="Comic Sans MS" panose="030F0702030302020204" pitchFamily="66" charset="0"/>
              </a:rPr>
              <a:t>TypeScript</a:t>
            </a:r>
            <a:endParaRPr lang="fr-TN" dirty="0">
              <a:latin typeface="Comic Sans MS" panose="030F0702030302020204" pitchFamily="66" charset="0"/>
            </a:endParaRPr>
          </a:p>
        </p:txBody>
      </p:sp>
      <p:sp>
        <p:nvSpPr>
          <p:cNvPr id="98" name="ZoneTexte 97">
            <a:extLst>
              <a:ext uri="{FF2B5EF4-FFF2-40B4-BE49-F238E27FC236}">
                <a16:creationId xmlns:a16="http://schemas.microsoft.com/office/drawing/2014/main" id="{03D8CE3C-33DF-4FAD-9D98-16E2DC43A583}"/>
              </a:ext>
            </a:extLst>
          </p:cNvPr>
          <p:cNvSpPr txBox="1"/>
          <p:nvPr/>
        </p:nvSpPr>
        <p:spPr>
          <a:xfrm>
            <a:off x="9077106" y="6229864"/>
            <a:ext cx="2633027" cy="646331"/>
          </a:xfrm>
          <a:prstGeom prst="rect">
            <a:avLst/>
          </a:prstGeom>
          <a:noFill/>
        </p:spPr>
        <p:txBody>
          <a:bodyPr wrap="square" rtlCol="0">
            <a:spAutoFit/>
          </a:bodyPr>
          <a:lstStyle/>
          <a:p>
            <a:r>
              <a:rPr lang="en-US" dirty="0">
                <a:latin typeface="Comic Sans MS" panose="030F0702030302020204" pitchFamily="66" charset="0"/>
              </a:rPr>
              <a:t>Dropbox, Netflix, Instagram, and PayPal</a:t>
            </a:r>
            <a:endParaRPr lang="fr-TN" dirty="0">
              <a:latin typeface="Comic Sans MS" panose="030F0702030302020204" pitchFamily="66" charset="0"/>
            </a:endParaRPr>
          </a:p>
        </p:txBody>
      </p:sp>
      <p:sp>
        <p:nvSpPr>
          <p:cNvPr id="99" name="ZoneTexte 98">
            <a:extLst>
              <a:ext uri="{FF2B5EF4-FFF2-40B4-BE49-F238E27FC236}">
                <a16:creationId xmlns:a16="http://schemas.microsoft.com/office/drawing/2014/main" id="{66E45384-CD14-4C1C-89D5-573368084327}"/>
              </a:ext>
            </a:extLst>
          </p:cNvPr>
          <p:cNvSpPr txBox="1"/>
          <p:nvPr/>
        </p:nvSpPr>
        <p:spPr>
          <a:xfrm>
            <a:off x="9716038" y="5337086"/>
            <a:ext cx="2812146" cy="369332"/>
          </a:xfrm>
          <a:prstGeom prst="rect">
            <a:avLst/>
          </a:prstGeom>
          <a:noFill/>
        </p:spPr>
        <p:txBody>
          <a:bodyPr wrap="square" rtlCol="0">
            <a:spAutoFit/>
          </a:bodyPr>
          <a:lstStyle/>
          <a:p>
            <a:r>
              <a:rPr lang="fr-FR" dirty="0">
                <a:latin typeface="Comic Sans MS" panose="030F0702030302020204" pitchFamily="66" charset="0"/>
              </a:rPr>
              <a:t>Low</a:t>
            </a:r>
            <a:endParaRPr lang="fr-TN" dirty="0">
              <a:latin typeface="Comic Sans MS" panose="030F0702030302020204" pitchFamily="66" charset="0"/>
            </a:endParaRPr>
          </a:p>
        </p:txBody>
      </p:sp>
      <p:sp>
        <p:nvSpPr>
          <p:cNvPr id="100" name="ZoneTexte 99">
            <a:extLst>
              <a:ext uri="{FF2B5EF4-FFF2-40B4-BE49-F238E27FC236}">
                <a16:creationId xmlns:a16="http://schemas.microsoft.com/office/drawing/2014/main" id="{19FB1A59-2DA2-4363-A83D-3CF4B708B388}"/>
              </a:ext>
            </a:extLst>
          </p:cNvPr>
          <p:cNvSpPr txBox="1"/>
          <p:nvPr/>
        </p:nvSpPr>
        <p:spPr>
          <a:xfrm>
            <a:off x="9213339" y="4320210"/>
            <a:ext cx="2812146" cy="369332"/>
          </a:xfrm>
          <a:prstGeom prst="rect">
            <a:avLst/>
          </a:prstGeom>
          <a:noFill/>
        </p:spPr>
        <p:txBody>
          <a:bodyPr wrap="square" rtlCol="0">
            <a:spAutoFit/>
          </a:bodyPr>
          <a:lstStyle/>
          <a:p>
            <a:r>
              <a:rPr lang="fr-FR" dirty="0" err="1">
                <a:latin typeface="Comic Sans MS" panose="030F0702030302020204" pitchFamily="66" charset="0"/>
              </a:rPr>
              <a:t>Combined</a:t>
            </a:r>
            <a:r>
              <a:rPr lang="fr-FR" dirty="0">
                <a:latin typeface="Comic Sans MS" panose="030F0702030302020204" pitchFamily="66" charset="0"/>
              </a:rPr>
              <a:t> </a:t>
            </a:r>
            <a:r>
              <a:rPr lang="fr-FR" dirty="0" err="1">
                <a:latin typeface="Comic Sans MS" panose="030F0702030302020204" pitchFamily="66" charset="0"/>
              </a:rPr>
              <a:t>with</a:t>
            </a:r>
            <a:r>
              <a:rPr lang="fr-FR" dirty="0">
                <a:latin typeface="Comic Sans MS" panose="030F0702030302020204" pitchFamily="66" charset="0"/>
              </a:rPr>
              <a:t> Flux</a:t>
            </a:r>
            <a:endParaRPr lang="fr-TN" dirty="0">
              <a:latin typeface="Comic Sans MS" panose="030F0702030302020204" pitchFamily="66" charset="0"/>
            </a:endParaRPr>
          </a:p>
        </p:txBody>
      </p:sp>
      <p:sp>
        <p:nvSpPr>
          <p:cNvPr id="101" name="ZoneTexte 100">
            <a:extLst>
              <a:ext uri="{FF2B5EF4-FFF2-40B4-BE49-F238E27FC236}">
                <a16:creationId xmlns:a16="http://schemas.microsoft.com/office/drawing/2014/main" id="{08ECD393-A306-4C76-8C00-C58AF5D13B0B}"/>
              </a:ext>
            </a:extLst>
          </p:cNvPr>
          <p:cNvSpPr txBox="1"/>
          <p:nvPr/>
        </p:nvSpPr>
        <p:spPr>
          <a:xfrm>
            <a:off x="8908268" y="1915719"/>
            <a:ext cx="2812146" cy="369332"/>
          </a:xfrm>
          <a:prstGeom prst="rect">
            <a:avLst/>
          </a:prstGeom>
          <a:noFill/>
        </p:spPr>
        <p:txBody>
          <a:bodyPr wrap="square" rtlCol="0">
            <a:spAutoFit/>
          </a:bodyPr>
          <a:lstStyle/>
          <a:p>
            <a:r>
              <a:rPr lang="fr-FR" dirty="0" err="1">
                <a:latin typeface="Comic Sans MS" panose="030F0702030302020204" pitchFamily="66" charset="0"/>
              </a:rPr>
              <a:t>Unidirectional</a:t>
            </a:r>
            <a:endParaRPr lang="fr-TN" dirty="0">
              <a:latin typeface="Comic Sans MS" panose="030F0702030302020204" pitchFamily="66" charset="0"/>
            </a:endParaRPr>
          </a:p>
        </p:txBody>
      </p:sp>
      <p:sp>
        <p:nvSpPr>
          <p:cNvPr id="102" name="ZoneTexte 101">
            <a:extLst>
              <a:ext uri="{FF2B5EF4-FFF2-40B4-BE49-F238E27FC236}">
                <a16:creationId xmlns:a16="http://schemas.microsoft.com/office/drawing/2014/main" id="{68A4884C-98C1-4ADC-A9E6-0ED76A997479}"/>
              </a:ext>
            </a:extLst>
          </p:cNvPr>
          <p:cNvSpPr txBox="1"/>
          <p:nvPr/>
        </p:nvSpPr>
        <p:spPr>
          <a:xfrm>
            <a:off x="8995214" y="3007921"/>
            <a:ext cx="2812146" cy="369332"/>
          </a:xfrm>
          <a:prstGeom prst="rect">
            <a:avLst/>
          </a:prstGeom>
          <a:noFill/>
        </p:spPr>
        <p:txBody>
          <a:bodyPr wrap="square" rtlCol="0">
            <a:spAutoFit/>
          </a:bodyPr>
          <a:lstStyle/>
          <a:p>
            <a:r>
              <a:rPr lang="fr-FR" dirty="0">
                <a:latin typeface="Comic Sans MS" panose="030F0702030302020204" pitchFamily="66" charset="0"/>
              </a:rPr>
              <a:t>JavaScript XML</a:t>
            </a:r>
            <a:endParaRPr lang="fr-TN" dirty="0">
              <a:latin typeface="Comic Sans MS" panose="030F0702030302020204" pitchFamily="66" charset="0"/>
            </a:endParaRPr>
          </a:p>
        </p:txBody>
      </p:sp>
      <p:sp>
        <p:nvSpPr>
          <p:cNvPr id="103" name="ZoneTexte 102">
            <a:extLst>
              <a:ext uri="{FF2B5EF4-FFF2-40B4-BE49-F238E27FC236}">
                <a16:creationId xmlns:a16="http://schemas.microsoft.com/office/drawing/2014/main" id="{3F88B533-6DC3-4B14-8A03-8B015DB984FD}"/>
              </a:ext>
            </a:extLst>
          </p:cNvPr>
          <p:cNvSpPr txBox="1"/>
          <p:nvPr/>
        </p:nvSpPr>
        <p:spPr>
          <a:xfrm>
            <a:off x="8044323" y="1267147"/>
            <a:ext cx="3900966" cy="369332"/>
          </a:xfrm>
          <a:prstGeom prst="rect">
            <a:avLst/>
          </a:prstGeom>
          <a:noFill/>
        </p:spPr>
        <p:txBody>
          <a:bodyPr wrap="square" rtlCol="0">
            <a:spAutoFit/>
          </a:bodyPr>
          <a:lstStyle/>
          <a:p>
            <a:r>
              <a:rPr lang="fr-FR" dirty="0" err="1">
                <a:latin typeface="Comic Sans MS" panose="030F0702030302020204" pitchFamily="66" charset="0"/>
              </a:rPr>
              <a:t>Front-end</a:t>
            </a:r>
            <a:r>
              <a:rPr lang="fr-FR" dirty="0">
                <a:latin typeface="Comic Sans MS" panose="030F0702030302020204" pitchFamily="66" charset="0"/>
              </a:rPr>
              <a:t> Javascript </a:t>
            </a:r>
            <a:r>
              <a:rPr lang="fr-FR" dirty="0" err="1">
                <a:latin typeface="Comic Sans MS" panose="030F0702030302020204" pitchFamily="66" charset="0"/>
              </a:rPr>
              <a:t>library</a:t>
            </a:r>
            <a:endParaRPr lang="fr-TN" dirty="0">
              <a:latin typeface="Comic Sans MS" panose="030F0702030302020204" pitchFamily="66" charset="0"/>
            </a:endParaRPr>
          </a:p>
        </p:txBody>
      </p:sp>
    </p:spTree>
    <p:extLst>
      <p:ext uri="{BB962C8B-B14F-4D97-AF65-F5344CB8AC3E}">
        <p14:creationId xmlns:p14="http://schemas.microsoft.com/office/powerpoint/2010/main" val="404117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élogramme 6">
            <a:extLst>
              <a:ext uri="{FF2B5EF4-FFF2-40B4-BE49-F238E27FC236}">
                <a16:creationId xmlns:a16="http://schemas.microsoft.com/office/drawing/2014/main" id="{D49E7C96-8905-4868-9EDE-B3159B1C1D10}"/>
              </a:ext>
            </a:extLst>
          </p:cNvPr>
          <p:cNvSpPr/>
          <p:nvPr/>
        </p:nvSpPr>
        <p:spPr>
          <a:xfrm>
            <a:off x="3234267" y="-11908"/>
            <a:ext cx="10642341" cy="6853907"/>
          </a:xfrm>
          <a:prstGeom prst="parallelogram">
            <a:avLst/>
          </a:prstGeom>
          <a:solidFill>
            <a:srgbClr val="4EACB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9" name="Parallélogramme 8">
            <a:extLst>
              <a:ext uri="{FF2B5EF4-FFF2-40B4-BE49-F238E27FC236}">
                <a16:creationId xmlns:a16="http://schemas.microsoft.com/office/drawing/2014/main" id="{95B99378-C343-437E-97CF-0794EF1DDBC7}"/>
              </a:ext>
            </a:extLst>
          </p:cNvPr>
          <p:cNvSpPr/>
          <p:nvPr/>
        </p:nvSpPr>
        <p:spPr>
          <a:xfrm>
            <a:off x="-2426517" y="4093"/>
            <a:ext cx="7371051" cy="6853907"/>
          </a:xfrm>
          <a:prstGeom prst="parallelogram">
            <a:avLst/>
          </a:prstGeom>
          <a:solidFill>
            <a:srgbClr val="DD1B1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3" name="Espace réservé du contenu 2">
            <a:extLst>
              <a:ext uri="{FF2B5EF4-FFF2-40B4-BE49-F238E27FC236}">
                <a16:creationId xmlns:a16="http://schemas.microsoft.com/office/drawing/2014/main" id="{ED5DE67F-38BD-4B3D-890D-4779CEAFFFC4}"/>
              </a:ext>
            </a:extLst>
          </p:cNvPr>
          <p:cNvSpPr txBox="1">
            <a:spLocks/>
          </p:cNvSpPr>
          <p:nvPr/>
        </p:nvSpPr>
        <p:spPr>
          <a:xfrm>
            <a:off x="306105" y="1670074"/>
            <a:ext cx="3503895" cy="37478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omic Sans MS" panose="030F0702030302020204" pitchFamily="66" charset="0"/>
              </a:rPr>
              <a:t>React has been well established in the market since it is older than angular also as mentioned in the previous slide React has lower learning curve than Angular which makes it easier to use and this explains the increased interest of developers in leaning it as shown in this next diagram.</a:t>
            </a:r>
          </a:p>
        </p:txBody>
      </p:sp>
      <p:pic>
        <p:nvPicPr>
          <p:cNvPr id="14" name="Image 13" descr="Une image contenant capture d’écran&#10;&#10;Description générée automatiquement">
            <a:extLst>
              <a:ext uri="{FF2B5EF4-FFF2-40B4-BE49-F238E27FC236}">
                <a16:creationId xmlns:a16="http://schemas.microsoft.com/office/drawing/2014/main" id="{C2FE1E43-05BE-484A-82E9-CD3ACC715A77}"/>
              </a:ext>
            </a:extLst>
          </p:cNvPr>
          <p:cNvPicPr>
            <a:picLocks noChangeAspect="1"/>
          </p:cNvPicPr>
          <p:nvPr/>
        </p:nvPicPr>
        <p:blipFill>
          <a:blip r:embed="rId2"/>
          <a:stretch>
            <a:fillRect/>
          </a:stretch>
        </p:blipFill>
        <p:spPr>
          <a:xfrm>
            <a:off x="5098071" y="2122421"/>
            <a:ext cx="6558192" cy="3295491"/>
          </a:xfrm>
          <a:prstGeom prst="rect">
            <a:avLst/>
          </a:prstGeom>
          <a:ln>
            <a:noFill/>
          </a:ln>
          <a:effectLst>
            <a:outerShdw blurRad="292100" dist="139700" dir="2700000" algn="tl" rotWithShape="0">
              <a:srgbClr val="333333">
                <a:alpha val="65000"/>
              </a:srgbClr>
            </a:outerShdw>
          </a:effectLst>
        </p:spPr>
      </p:pic>
      <p:sp>
        <p:nvSpPr>
          <p:cNvPr id="15" name="Titre 1">
            <a:extLst>
              <a:ext uri="{FF2B5EF4-FFF2-40B4-BE49-F238E27FC236}">
                <a16:creationId xmlns:a16="http://schemas.microsoft.com/office/drawing/2014/main" id="{E281BC81-6293-4A39-95E6-9E4834384717}"/>
              </a:ext>
            </a:extLst>
          </p:cNvPr>
          <p:cNvSpPr txBox="1">
            <a:spLocks/>
          </p:cNvSpPr>
          <p:nvPr/>
        </p:nvSpPr>
        <p:spPr>
          <a:xfrm>
            <a:off x="-251581" y="630455"/>
            <a:ext cx="5272884" cy="849604"/>
          </a:xfrm>
          <a:prstGeom prst="rect">
            <a:avLst/>
          </a:prstGeom>
          <a:noFill/>
          <a:ln>
            <a:no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600" b="1" dirty="0" err="1">
                <a:solidFill>
                  <a:srgbClr val="DD1B16"/>
                </a:solidFill>
                <a:effectLst>
                  <a:outerShdw blurRad="50800" dist="38100" dir="5400000" algn="t" rotWithShape="0">
                    <a:prstClr val="black">
                      <a:alpha val="40000"/>
                    </a:prstClr>
                  </a:outerShdw>
                  <a:reflection blurRad="6350" stA="55000" endA="300" endPos="45500" dir="5400000" sy="-100000" algn="bl" rotWithShape="0"/>
                </a:effectLst>
                <a:latin typeface="Comic Sans MS" panose="030F0702030302020204" pitchFamily="66" charset="0"/>
              </a:rPr>
              <a:t>Angular</a:t>
            </a:r>
            <a:r>
              <a:rPr lang="fr-FR" dirty="0"/>
              <a:t> vs </a:t>
            </a:r>
            <a:r>
              <a:rPr lang="fr-FR" sz="3600" b="1" dirty="0" err="1">
                <a:solidFill>
                  <a:srgbClr val="00BCD4"/>
                </a:solidFill>
                <a:effectLst>
                  <a:outerShdw blurRad="50800" dist="38100" dir="5400000" algn="t" rotWithShape="0">
                    <a:prstClr val="black">
                      <a:alpha val="40000"/>
                    </a:prstClr>
                  </a:outerShdw>
                  <a:reflection blurRad="6350" stA="55000" endA="300" endPos="45500" dir="5400000" sy="-100000" algn="bl" rotWithShape="0"/>
                </a:effectLst>
                <a:latin typeface="Comic Sans MS" panose="030F0702030302020204" pitchFamily="66" charset="0"/>
              </a:rPr>
              <a:t>react</a:t>
            </a:r>
            <a:endParaRPr lang="fr-TN" sz="3600" b="1" dirty="0">
              <a:solidFill>
                <a:srgbClr val="00BCD4"/>
              </a:solidFill>
              <a:effectLst>
                <a:outerShdw blurRad="50800" dist="38100" dir="5400000" algn="t" rotWithShape="0">
                  <a:prstClr val="black">
                    <a:alpha val="40000"/>
                  </a:prstClr>
                </a:outerShdw>
                <a:reflection blurRad="6350" stA="55000" endA="300" endPos="45500" dir="5400000" sy="-100000" algn="bl" rotWithShape="0"/>
              </a:effectLst>
              <a:latin typeface="Comic Sans MS" panose="030F0702030302020204" pitchFamily="66" charset="0"/>
            </a:endParaRPr>
          </a:p>
        </p:txBody>
      </p:sp>
    </p:spTree>
    <p:extLst>
      <p:ext uri="{BB962C8B-B14F-4D97-AF65-F5344CB8AC3E}">
        <p14:creationId xmlns:p14="http://schemas.microsoft.com/office/powerpoint/2010/main" val="21043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élogramme 6">
            <a:extLst>
              <a:ext uri="{FF2B5EF4-FFF2-40B4-BE49-F238E27FC236}">
                <a16:creationId xmlns:a16="http://schemas.microsoft.com/office/drawing/2014/main" id="{D49E7C96-8905-4868-9EDE-B3159B1C1D10}"/>
              </a:ext>
            </a:extLst>
          </p:cNvPr>
          <p:cNvSpPr/>
          <p:nvPr/>
        </p:nvSpPr>
        <p:spPr>
          <a:xfrm>
            <a:off x="1" y="-11908"/>
            <a:ext cx="13876608" cy="6853907"/>
          </a:xfrm>
          <a:prstGeom prst="parallelogram">
            <a:avLst/>
          </a:prstGeom>
          <a:solidFill>
            <a:srgbClr val="4EACB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9" name="Parallélogramme 8">
            <a:extLst>
              <a:ext uri="{FF2B5EF4-FFF2-40B4-BE49-F238E27FC236}">
                <a16:creationId xmlns:a16="http://schemas.microsoft.com/office/drawing/2014/main" id="{95B99378-C343-437E-97CF-0794EF1DDBC7}"/>
              </a:ext>
            </a:extLst>
          </p:cNvPr>
          <p:cNvSpPr/>
          <p:nvPr/>
        </p:nvSpPr>
        <p:spPr>
          <a:xfrm>
            <a:off x="-5113860" y="-11909"/>
            <a:ext cx="6858000" cy="6853907"/>
          </a:xfrm>
          <a:prstGeom prst="parallelogram">
            <a:avLst/>
          </a:prstGeom>
          <a:solidFill>
            <a:srgbClr val="DD1B1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3" name="Espace réservé du contenu 2">
            <a:extLst>
              <a:ext uri="{FF2B5EF4-FFF2-40B4-BE49-F238E27FC236}">
                <a16:creationId xmlns:a16="http://schemas.microsoft.com/office/drawing/2014/main" id="{ED5DE67F-38BD-4B3D-890D-4779CEAFFFC4}"/>
              </a:ext>
            </a:extLst>
          </p:cNvPr>
          <p:cNvSpPr txBox="1">
            <a:spLocks/>
          </p:cNvSpPr>
          <p:nvPr/>
        </p:nvSpPr>
        <p:spPr>
          <a:xfrm>
            <a:off x="6344621" y="1892185"/>
            <a:ext cx="5305512" cy="46271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omic Sans MS" panose="030F0702030302020204" pitchFamily="66" charset="0"/>
              </a:rPr>
              <a:t>Unlike the bidirectional data flow, The unidirectional one doesn’t decrease the performance in complex applications so we don’t need to focus on that issue with react as much as with Angular also react uses virtual DOM elements which lighten the content thus shorten the loading time besides that it provides a great packaging and free space to experiment which allows as to enjoy a better customization experience</a:t>
            </a:r>
          </a:p>
          <a:p>
            <a:pPr algn="l"/>
            <a:r>
              <a:rPr lang="en-US" dirty="0">
                <a:latin typeface="Comic Sans MS" panose="030F0702030302020204" pitchFamily="66" charset="0"/>
              </a:rPr>
              <a:t>Therefore we concluded that React is much more adequate than Angular for such an incremental project as ours</a:t>
            </a:r>
            <a:endParaRPr lang="fr-TN" dirty="0">
              <a:latin typeface="Comic Sans MS" panose="030F0702030302020204" pitchFamily="66" charset="0"/>
            </a:endParaRPr>
          </a:p>
        </p:txBody>
      </p:sp>
      <p:sp>
        <p:nvSpPr>
          <p:cNvPr id="15" name="Titre 1">
            <a:extLst>
              <a:ext uri="{FF2B5EF4-FFF2-40B4-BE49-F238E27FC236}">
                <a16:creationId xmlns:a16="http://schemas.microsoft.com/office/drawing/2014/main" id="{E281BC81-6293-4A39-95E6-9E4834384717}"/>
              </a:ext>
            </a:extLst>
          </p:cNvPr>
          <p:cNvSpPr txBox="1">
            <a:spLocks/>
          </p:cNvSpPr>
          <p:nvPr/>
        </p:nvSpPr>
        <p:spPr>
          <a:xfrm>
            <a:off x="6917264" y="719918"/>
            <a:ext cx="4385738" cy="849604"/>
          </a:xfrm>
          <a:prstGeom prst="rect">
            <a:avLst/>
          </a:prstGeom>
          <a:noFill/>
          <a:ln>
            <a:no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600" b="1" dirty="0" err="1">
                <a:solidFill>
                  <a:srgbClr val="DD1B16"/>
                </a:solidFill>
                <a:effectLst>
                  <a:outerShdw blurRad="50800" dist="38100" dir="5400000" algn="t" rotWithShape="0">
                    <a:prstClr val="black">
                      <a:alpha val="40000"/>
                    </a:prstClr>
                  </a:outerShdw>
                  <a:reflection blurRad="6350" stA="55000" endA="300" endPos="45500" dir="5400000" sy="-100000" algn="bl" rotWithShape="0"/>
                </a:effectLst>
                <a:latin typeface="Comic Sans MS" panose="030F0702030302020204" pitchFamily="66" charset="0"/>
              </a:rPr>
              <a:t>Angular</a:t>
            </a:r>
            <a:r>
              <a:rPr lang="fr-FR" dirty="0"/>
              <a:t> vs </a:t>
            </a:r>
            <a:r>
              <a:rPr lang="fr-FR" sz="3600" b="1" dirty="0" err="1">
                <a:solidFill>
                  <a:srgbClr val="00BCD4"/>
                </a:solidFill>
                <a:effectLst>
                  <a:outerShdw blurRad="50800" dist="38100" dir="5400000" algn="t" rotWithShape="0">
                    <a:prstClr val="black">
                      <a:alpha val="40000"/>
                    </a:prstClr>
                  </a:outerShdw>
                  <a:reflection blurRad="6350" stA="55000" endA="300" endPos="45500" dir="5400000" sy="-100000" algn="bl" rotWithShape="0"/>
                </a:effectLst>
                <a:latin typeface="Comic Sans MS" panose="030F0702030302020204" pitchFamily="66" charset="0"/>
              </a:rPr>
              <a:t>react</a:t>
            </a:r>
            <a:endParaRPr lang="fr-TN" sz="3600" b="1" dirty="0">
              <a:solidFill>
                <a:srgbClr val="00BCD4"/>
              </a:solidFill>
              <a:effectLst>
                <a:outerShdw blurRad="50800" dist="38100" dir="5400000" algn="t" rotWithShape="0">
                  <a:prstClr val="black">
                    <a:alpha val="40000"/>
                  </a:prstClr>
                </a:outerShdw>
                <a:reflection blurRad="6350" stA="55000" endA="300" endPos="45500" dir="5400000" sy="-100000" algn="bl" rotWithShape="0"/>
              </a:effectLst>
              <a:latin typeface="Comic Sans MS" panose="030F0702030302020204" pitchFamily="66" charset="0"/>
            </a:endParaRPr>
          </a:p>
        </p:txBody>
      </p:sp>
      <p:pic>
        <p:nvPicPr>
          <p:cNvPr id="8" name="Image 7">
            <a:extLst>
              <a:ext uri="{FF2B5EF4-FFF2-40B4-BE49-F238E27FC236}">
                <a16:creationId xmlns:a16="http://schemas.microsoft.com/office/drawing/2014/main" id="{8ED75E6B-74AF-4B32-8D95-9D1B6BF55C9E}"/>
              </a:ext>
            </a:extLst>
          </p:cNvPr>
          <p:cNvPicPr>
            <a:picLocks noChangeAspect="1"/>
          </p:cNvPicPr>
          <p:nvPr/>
        </p:nvPicPr>
        <p:blipFill>
          <a:blip r:embed="rId2"/>
          <a:stretch>
            <a:fillRect/>
          </a:stretch>
        </p:blipFill>
        <p:spPr>
          <a:xfrm>
            <a:off x="1620223" y="2020600"/>
            <a:ext cx="3104176" cy="3104176"/>
          </a:xfrm>
          <a:prstGeom prst="rect">
            <a:avLst/>
          </a:prstGeom>
        </p:spPr>
      </p:pic>
    </p:spTree>
    <p:extLst>
      <p:ext uri="{BB962C8B-B14F-4D97-AF65-F5344CB8AC3E}">
        <p14:creationId xmlns:p14="http://schemas.microsoft.com/office/powerpoint/2010/main" val="152202034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224</TotalTime>
  <Words>408</Words>
  <Application>Microsoft Office PowerPoint</Application>
  <PresentationFormat>Grand écran</PresentationFormat>
  <Paragraphs>50</Paragraphs>
  <Slides>5</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Calibri Light</vt:lpstr>
      <vt:lpstr>Comic Sans MS</vt:lpstr>
      <vt:lpstr>Thème Office</vt:lpstr>
      <vt:lpstr>What is Microservices architecture?</vt:lpstr>
      <vt:lpstr>Why Microservices architecture? </vt:lpstr>
      <vt:lpstr>Angular vs react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Eya Taieb</dc:creator>
  <cp:lastModifiedBy>Eya Taieb</cp:lastModifiedBy>
  <cp:revision>25</cp:revision>
  <dcterms:created xsi:type="dcterms:W3CDTF">2019-07-10T08:40:51Z</dcterms:created>
  <dcterms:modified xsi:type="dcterms:W3CDTF">2019-07-10T12:24:52Z</dcterms:modified>
</cp:coreProperties>
</file>