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8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Jayasree</a:t>
            </a:r>
            <a:r>
              <a:rPr lang="en-US" sz="2400" dirty="0"/>
              <a:t> J</a:t>
            </a:r>
          </a:p>
          <a:p>
            <a:r>
              <a:rPr lang="en-US" sz="2400" dirty="0"/>
              <a:t>REGISTER NO: 312200849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General 3</a:t>
            </a:r>
            <a:r>
              <a:rPr lang="en-US" sz="2400" baseline="30000" dirty="0"/>
              <a:t>rd</a:t>
            </a:r>
            <a:r>
              <a:rPr lang="en-US" sz="2400" dirty="0"/>
              <a:t> Year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Pachaiyappa’s</a:t>
            </a:r>
            <a:r>
              <a:rPr lang="en-US" sz="2400" dirty="0"/>
              <a:t> College for Women, Kanchipuram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5C63-2DB9-FB08-73FD-804875029031}"/>
              </a:ext>
            </a:extLst>
          </p:cNvPr>
          <p:cNvSpPr txBox="1"/>
          <p:nvPr/>
        </p:nvSpPr>
        <p:spPr>
          <a:xfrm>
            <a:off x="990600" y="112082"/>
            <a:ext cx="757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EMPLOYEE PAYROLL CALCULATION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59A95F2F-0379-D8F8-740E-50BD1D73B27A}"/>
              </a:ext>
            </a:extLst>
          </p:cNvPr>
          <p:cNvPicPr/>
          <p:nvPr/>
        </p:nvPicPr>
        <p:blipFill rotWithShape="1">
          <a:blip r:embed="rId3" cstate="print"/>
          <a:srcRect b="6371"/>
          <a:stretch/>
        </p:blipFill>
        <p:spPr>
          <a:xfrm>
            <a:off x="457200" y="381001"/>
            <a:ext cx="8286357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8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14F536AE-FC10-68F5-1702-A1A624426A00}"/>
              </a:ext>
            </a:extLst>
          </p:cNvPr>
          <p:cNvPicPr/>
          <p:nvPr/>
        </p:nvPicPr>
        <p:blipFill rotWithShape="1">
          <a:blip r:embed="rId3" cstate="print"/>
          <a:srcRect b="10281"/>
          <a:stretch/>
        </p:blipFill>
        <p:spPr>
          <a:xfrm>
            <a:off x="533400" y="212725"/>
            <a:ext cx="7010400" cy="2835275"/>
          </a:xfrm>
          <a:prstGeom prst="rect">
            <a:avLst/>
          </a:prstGeom>
        </p:spPr>
      </p:pic>
      <p:pic>
        <p:nvPicPr>
          <p:cNvPr id="12" name="object 2">
            <a:extLst>
              <a:ext uri="{FF2B5EF4-FFF2-40B4-BE49-F238E27FC236}">
                <a16:creationId xmlns:a16="http://schemas.microsoft.com/office/drawing/2014/main" id="{BA16D524-32CA-CE61-4A54-5B0D8D1B2DEE}"/>
              </a:ext>
            </a:extLst>
          </p:cNvPr>
          <p:cNvPicPr/>
          <p:nvPr/>
        </p:nvPicPr>
        <p:blipFill rotWithShape="1">
          <a:blip r:embed="rId4" cstate="print"/>
          <a:srcRect b="4734"/>
          <a:stretch/>
        </p:blipFill>
        <p:spPr>
          <a:xfrm>
            <a:off x="715552" y="2971800"/>
            <a:ext cx="7666447" cy="3633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9CDB0F61-9E0C-04C1-5149-84911A75B062}"/>
              </a:ext>
            </a:extLst>
          </p:cNvPr>
          <p:cNvPicPr/>
          <p:nvPr/>
        </p:nvPicPr>
        <p:blipFill rotWithShape="1">
          <a:blip r:embed="rId3" cstate="print"/>
          <a:srcRect b="6586"/>
          <a:stretch/>
        </p:blipFill>
        <p:spPr>
          <a:xfrm>
            <a:off x="304800" y="212725"/>
            <a:ext cx="8305800" cy="3597275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F63342CE-29B4-288F-9DA1-6272DE5AC5FB}"/>
              </a:ext>
            </a:extLst>
          </p:cNvPr>
          <p:cNvPicPr/>
          <p:nvPr/>
        </p:nvPicPr>
        <p:blipFill rotWithShape="1">
          <a:blip r:embed="rId4" cstate="print"/>
          <a:srcRect b="28594"/>
          <a:stretch/>
        </p:blipFill>
        <p:spPr>
          <a:xfrm>
            <a:off x="533400" y="3810000"/>
            <a:ext cx="7086600" cy="28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308193A5-AF22-EBDD-A936-7163FC3B165D}"/>
              </a:ext>
            </a:extLst>
          </p:cNvPr>
          <p:cNvPicPr/>
          <p:nvPr/>
        </p:nvPicPr>
        <p:blipFill rotWithShape="1">
          <a:blip r:embed="rId3" cstate="print"/>
          <a:srcRect b="20763"/>
          <a:stretch/>
        </p:blipFill>
        <p:spPr>
          <a:xfrm>
            <a:off x="271610" y="196228"/>
            <a:ext cx="7500790" cy="2927972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3FE21EC9-9FF6-6ED1-23A6-E53664C114F5}"/>
              </a:ext>
            </a:extLst>
          </p:cNvPr>
          <p:cNvPicPr/>
          <p:nvPr/>
        </p:nvPicPr>
        <p:blipFill rotWithShape="1">
          <a:blip r:embed="rId4" cstate="print"/>
          <a:srcRect b="30844"/>
          <a:stretch/>
        </p:blipFill>
        <p:spPr>
          <a:xfrm>
            <a:off x="308532" y="3170491"/>
            <a:ext cx="7943850" cy="34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9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6A624269-4FEC-C8F7-FB53-6003A5854C8C}"/>
              </a:ext>
            </a:extLst>
          </p:cNvPr>
          <p:cNvPicPr/>
          <p:nvPr/>
        </p:nvPicPr>
        <p:blipFill rotWithShape="1">
          <a:blip r:embed="rId3" cstate="print"/>
          <a:srcRect b="28594"/>
          <a:stretch/>
        </p:blipFill>
        <p:spPr>
          <a:xfrm>
            <a:off x="441292" y="609600"/>
            <a:ext cx="9144000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677CB18F-2417-D7E0-53CC-7DACB90B4066}"/>
              </a:ext>
            </a:extLst>
          </p:cNvPr>
          <p:cNvPicPr/>
          <p:nvPr/>
        </p:nvPicPr>
        <p:blipFill rotWithShape="1">
          <a:blip r:embed="rId3" cstate="print"/>
          <a:srcRect b="20160"/>
          <a:stretch/>
        </p:blipFill>
        <p:spPr>
          <a:xfrm>
            <a:off x="390525" y="219010"/>
            <a:ext cx="7534275" cy="2600390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B039FF00-8FA8-6166-8196-F54BA0D283ED}"/>
              </a:ext>
            </a:extLst>
          </p:cNvPr>
          <p:cNvPicPr/>
          <p:nvPr/>
        </p:nvPicPr>
        <p:blipFill rotWithShape="1">
          <a:blip r:embed="rId4" cstate="print"/>
          <a:srcRect b="3694"/>
          <a:stretch/>
        </p:blipFill>
        <p:spPr>
          <a:xfrm>
            <a:off x="390524" y="2823328"/>
            <a:ext cx="7381875" cy="39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5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CC84D359-9E86-00DC-09C2-D29AEC1BE3FA}"/>
              </a:ext>
            </a:extLst>
          </p:cNvPr>
          <p:cNvPicPr/>
          <p:nvPr/>
        </p:nvPicPr>
        <p:blipFill rotWithShape="1">
          <a:blip r:embed="rId3" cstate="print"/>
          <a:srcRect b="9588"/>
          <a:stretch/>
        </p:blipFill>
        <p:spPr>
          <a:xfrm>
            <a:off x="381001" y="196228"/>
            <a:ext cx="7848599" cy="4299572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BA4EA4AB-B53D-5E5E-87A5-7B19D3AC108D}"/>
              </a:ext>
            </a:extLst>
          </p:cNvPr>
          <p:cNvPicPr/>
          <p:nvPr/>
        </p:nvPicPr>
        <p:blipFill rotWithShape="1">
          <a:blip r:embed="rId4" cstate="print"/>
          <a:srcRect t="21607" b="32128"/>
          <a:stretch/>
        </p:blipFill>
        <p:spPr>
          <a:xfrm>
            <a:off x="1316414" y="4184731"/>
            <a:ext cx="6913186" cy="25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71A72E39-3FC5-57A8-8D53-E9E4B1B7B054}"/>
              </a:ext>
            </a:extLst>
          </p:cNvPr>
          <p:cNvPicPr/>
          <p:nvPr/>
        </p:nvPicPr>
        <p:blipFill rotWithShape="1">
          <a:blip r:embed="rId3" cstate="print"/>
          <a:srcRect b="18581"/>
          <a:stretch/>
        </p:blipFill>
        <p:spPr>
          <a:xfrm>
            <a:off x="209550" y="535021"/>
            <a:ext cx="9144000" cy="48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9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67C547F0-159F-E510-D77A-075BC3E37ED2}"/>
              </a:ext>
            </a:extLst>
          </p:cNvPr>
          <p:cNvPicPr/>
          <p:nvPr/>
        </p:nvPicPr>
        <p:blipFill rotWithShape="1">
          <a:blip r:embed="rId3" cstate="print"/>
          <a:srcRect b="6988"/>
          <a:stretch/>
        </p:blipFill>
        <p:spPr>
          <a:xfrm>
            <a:off x="300037" y="381000"/>
            <a:ext cx="9144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C0149-F813-8AF2-7D86-B6A7026EC40D}"/>
              </a:ext>
            </a:extLst>
          </p:cNvPr>
          <p:cNvSpPr txBox="1"/>
          <p:nvPr/>
        </p:nvSpPr>
        <p:spPr>
          <a:xfrm>
            <a:off x="755332" y="1524000"/>
            <a:ext cx="8398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474747"/>
                </a:solidFill>
                <a:effectLst/>
                <a:highlight>
                  <a:srgbClr val="E5EDFF"/>
                </a:highlight>
                <a:latin typeface="Google Sans"/>
              </a:rPr>
              <a:t>To calculate gross pay for salaried employees, one must </a:t>
            </a:r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multiply the employee's total yearly salary by the number of pay periods in a year</a:t>
            </a:r>
            <a:r>
              <a:rPr lang="en-US" b="0" i="0" dirty="0">
                <a:solidFill>
                  <a:srgbClr val="474747"/>
                </a:solidFill>
                <a:effectLst/>
                <a:highlight>
                  <a:srgbClr val="E5EDFF"/>
                </a:highlight>
                <a:latin typeface="Google Sans"/>
              </a:rPr>
              <a:t>. On the other hand, for hourly employees, the gross pay is calculated by multiplying the number of hours worked by the hourly wage.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71A2F-8088-9C71-A883-3B06CF7AA525}"/>
              </a:ext>
            </a:extLst>
          </p:cNvPr>
          <p:cNvSpPr txBox="1"/>
          <p:nvPr/>
        </p:nvSpPr>
        <p:spPr>
          <a:xfrm>
            <a:off x="755332" y="2828835"/>
            <a:ext cx="8312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highlight>
                  <a:srgbClr val="E5EDFF"/>
                </a:highlight>
                <a:latin typeface="Google Sans"/>
              </a:rPr>
              <a:t>Net pay is the final payout that is disbursed to an employee after all the necessary deductions made. </a:t>
            </a:r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Gross pay = Basic salary + HRA + DA + Allowances + One-time payment/incentive (Reimbursements, Arrears, Bonus, etc.)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21C67-6F99-0FC1-7A0A-116CF77F6C51}"/>
              </a:ext>
            </a:extLst>
          </p:cNvPr>
          <p:cNvSpPr txBox="1"/>
          <p:nvPr/>
        </p:nvSpPr>
        <p:spPr>
          <a:xfrm>
            <a:off x="792254" y="3872383"/>
            <a:ext cx="83989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highlight>
                  <a:srgbClr val="E5EDFF"/>
                </a:highlight>
                <a:latin typeface="Google Sans"/>
              </a:rPr>
              <a:t>A payroll management system </a:t>
            </a:r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describes the specialist software that can empower companies by streamlining and automatically carrying out the processes involved in payroll</a:t>
            </a:r>
            <a:r>
              <a:rPr lang="en-US" b="0" i="0" dirty="0">
                <a:solidFill>
                  <a:srgbClr val="474747"/>
                </a:solidFill>
                <a:effectLst/>
                <a:highlight>
                  <a:srgbClr val="E5EDFF"/>
                </a:highlight>
                <a:latin typeface="Google Sans"/>
              </a:rPr>
              <a:t> such as working out take home pay and taxes – saving time for the employer and reducing the number of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Payroll Calculation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841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5" dirty="0"/>
              <a:t>Overview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467234" y="1347222"/>
            <a:ext cx="7528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Payroll system will automatically determine: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overtime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 should be paid or accrued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is at straight time or time and a half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A305E-73FA-2B76-0BE8-90EF450FFA85}"/>
              </a:ext>
            </a:extLst>
          </p:cNvPr>
          <p:cNvSpPr txBox="1"/>
          <p:nvPr/>
        </p:nvSpPr>
        <p:spPr>
          <a:xfrm>
            <a:off x="1889313" y="3982577"/>
            <a:ext cx="7528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long as ACT (Actual Hours Worked) is Coded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6121B55F-2192-0E3D-348B-7D6A188C9CEC}"/>
              </a:ext>
            </a:extLst>
          </p:cNvPr>
          <p:cNvPicPr/>
          <p:nvPr/>
        </p:nvPicPr>
        <p:blipFill rotWithShape="1">
          <a:blip r:embed="rId4" cstate="print"/>
          <a:srcRect b="13715"/>
          <a:stretch/>
        </p:blipFill>
        <p:spPr>
          <a:xfrm>
            <a:off x="249516" y="762000"/>
            <a:ext cx="7741959" cy="4439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4" name="object 2">
            <a:extLst>
              <a:ext uri="{FF2B5EF4-FFF2-40B4-BE49-F238E27FC236}">
                <a16:creationId xmlns:a16="http://schemas.microsoft.com/office/drawing/2014/main" id="{9ABD1D79-9D15-AC49-0DF0-A3D41A262BD3}"/>
              </a:ext>
            </a:extLst>
          </p:cNvPr>
          <p:cNvPicPr/>
          <p:nvPr/>
        </p:nvPicPr>
        <p:blipFill rotWithShape="1">
          <a:blip r:embed="rId4" cstate="print"/>
          <a:srcRect b="28594"/>
          <a:stretch/>
        </p:blipFill>
        <p:spPr>
          <a:xfrm>
            <a:off x="390525" y="928688"/>
            <a:ext cx="8601075" cy="42338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A79F0B8E-8A1D-9611-7EBB-BF98BC3B3395}"/>
              </a:ext>
            </a:extLst>
          </p:cNvPr>
          <p:cNvPicPr/>
          <p:nvPr/>
        </p:nvPicPr>
        <p:blipFill rotWithShape="1">
          <a:blip r:embed="rId3" cstate="print"/>
          <a:srcRect b="10065"/>
          <a:stretch/>
        </p:blipFill>
        <p:spPr>
          <a:xfrm>
            <a:off x="838200" y="990600"/>
            <a:ext cx="7772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AE8AE664-93D7-4FAD-5F9A-71E4D471F510}"/>
              </a:ext>
            </a:extLst>
          </p:cNvPr>
          <p:cNvPicPr/>
          <p:nvPr/>
        </p:nvPicPr>
        <p:blipFill rotWithShape="1">
          <a:blip r:embed="rId4" cstate="print"/>
          <a:srcRect b="14257"/>
          <a:stretch/>
        </p:blipFill>
        <p:spPr>
          <a:xfrm>
            <a:off x="2971800" y="233362"/>
            <a:ext cx="6143626" cy="3248025"/>
          </a:xfrm>
          <a:prstGeom prst="rect">
            <a:avLst/>
          </a:prstGeom>
        </p:spPr>
      </p:pic>
      <p:pic>
        <p:nvPicPr>
          <p:cNvPr id="13" name="object 2">
            <a:extLst>
              <a:ext uri="{FF2B5EF4-FFF2-40B4-BE49-F238E27FC236}">
                <a16:creationId xmlns:a16="http://schemas.microsoft.com/office/drawing/2014/main" id="{9DAC1E44-5985-EB4E-2475-78F5A9921447}"/>
              </a:ext>
            </a:extLst>
          </p:cNvPr>
          <p:cNvPicPr/>
          <p:nvPr/>
        </p:nvPicPr>
        <p:blipFill rotWithShape="1">
          <a:blip r:embed="rId5" cstate="print"/>
          <a:srcRect b="17510"/>
          <a:stretch/>
        </p:blipFill>
        <p:spPr>
          <a:xfrm>
            <a:off x="2874882" y="3424704"/>
            <a:ext cx="5791200" cy="3037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85963687-77D7-E363-A32D-F45CF1352FF5}"/>
              </a:ext>
            </a:extLst>
          </p:cNvPr>
          <p:cNvPicPr/>
          <p:nvPr/>
        </p:nvPicPr>
        <p:blipFill rotWithShape="1">
          <a:blip r:embed="rId3" cstate="print"/>
          <a:srcRect b="7916"/>
          <a:stretch/>
        </p:blipFill>
        <p:spPr>
          <a:xfrm>
            <a:off x="676275" y="205593"/>
            <a:ext cx="7400926" cy="3175780"/>
          </a:xfrm>
          <a:prstGeom prst="rect">
            <a:avLst/>
          </a:prstGeom>
        </p:spPr>
      </p:pic>
      <p:pic>
        <p:nvPicPr>
          <p:cNvPr id="14" name="object 2">
            <a:extLst>
              <a:ext uri="{FF2B5EF4-FFF2-40B4-BE49-F238E27FC236}">
                <a16:creationId xmlns:a16="http://schemas.microsoft.com/office/drawing/2014/main" id="{35253317-B06A-A3C1-8896-4BE9F0A40EB2}"/>
              </a:ext>
            </a:extLst>
          </p:cNvPr>
          <p:cNvPicPr/>
          <p:nvPr/>
        </p:nvPicPr>
        <p:blipFill rotWithShape="1">
          <a:blip r:embed="rId4" cstate="print"/>
          <a:srcRect b="8777"/>
          <a:stretch/>
        </p:blipFill>
        <p:spPr>
          <a:xfrm>
            <a:off x="2526030" y="3679854"/>
            <a:ext cx="6389370" cy="3175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492ED018-D7A9-B404-98DA-38776CD70348}"/>
              </a:ext>
            </a:extLst>
          </p:cNvPr>
          <p:cNvPicPr/>
          <p:nvPr/>
        </p:nvPicPr>
        <p:blipFill rotWithShape="1">
          <a:blip r:embed="rId3" cstate="print"/>
          <a:srcRect b="5703"/>
          <a:stretch/>
        </p:blipFill>
        <p:spPr>
          <a:xfrm>
            <a:off x="228600" y="304800"/>
            <a:ext cx="9144000" cy="5591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242</Words>
  <Application>Microsoft Office PowerPoint</Application>
  <PresentationFormat>Widescreen</PresentationFormat>
  <Paragraphs>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Google Sans</vt:lpstr>
      <vt:lpstr>Calibri</vt:lpstr>
      <vt:lpstr>Times New Roman</vt:lpstr>
      <vt:lpstr>Trebuchet MS</vt:lpstr>
      <vt:lpstr>Wingdings</vt:lpstr>
      <vt:lpstr>Office Theme</vt:lpstr>
      <vt:lpstr>PowerPoint Presentation</vt:lpstr>
      <vt:lpstr>PROJECT TITLE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SRINIVASAN</cp:lastModifiedBy>
  <cp:revision>25</cp:revision>
  <dcterms:created xsi:type="dcterms:W3CDTF">2024-03-29T15:07:22Z</dcterms:created>
  <dcterms:modified xsi:type="dcterms:W3CDTF">2024-08-31T05:46:31Z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