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1"/>
  </p:notesMasterIdLst>
  <p:sldIdLst>
    <p:sldId id="256" r:id="rId2"/>
    <p:sldId id="257" r:id="rId3"/>
    <p:sldId id="258" r:id="rId4"/>
    <p:sldId id="259" r:id="rId5"/>
    <p:sldId id="260" r:id="rId6"/>
    <p:sldId id="273" r:id="rId7"/>
    <p:sldId id="261" r:id="rId8"/>
    <p:sldId id="262" r:id="rId9"/>
    <p:sldId id="263" r:id="rId10"/>
    <p:sldId id="264" r:id="rId11"/>
    <p:sldId id="267" r:id="rId12"/>
    <p:sldId id="266" r:id="rId13"/>
    <p:sldId id="265" r:id="rId14"/>
    <p:sldId id="268" r:id="rId15"/>
    <p:sldId id="269" r:id="rId16"/>
    <p:sldId id="270" r:id="rId17"/>
    <p:sldId id="271" r:id="rId18"/>
    <p:sldId id="272"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8587"/>
    <a:srgbClr val="747C7E"/>
    <a:srgbClr val="F6F7F7"/>
    <a:srgbClr val="FBFBFB"/>
    <a:srgbClr val="F5F5F5"/>
    <a:srgbClr val="570D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CCCA36-80BB-48E4-805F-440E01B38339}" type="datetimeFigureOut">
              <a:rPr lang="en-GB" smtClean="0"/>
              <a:t>16/11/2019</a:t>
            </a:fld>
            <a:endParaRPr lang="en-GB"/>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6CB120-FDCE-4C4A-BEFB-AA4F94D45CD2}" type="slidenum">
              <a:rPr lang="en-GB" smtClean="0"/>
              <a:t>‹#›</a:t>
            </a:fld>
            <a:endParaRPr lang="en-GB"/>
          </a:p>
        </p:txBody>
      </p:sp>
    </p:spTree>
    <p:extLst>
      <p:ext uri="{BB962C8B-B14F-4D97-AF65-F5344CB8AC3E}">
        <p14:creationId xmlns:p14="http://schemas.microsoft.com/office/powerpoint/2010/main" val="2623939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2F3D8AB9-83E4-436A-B763-FCA5D87FE5C0}" type="datetimeFigureOut">
              <a:rPr lang="en-GB" smtClean="0"/>
              <a:t>16/11/2019</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23005316-7124-4479-9BDF-18F96AB88411}" type="slidenum">
              <a:rPr lang="en-GB" smtClean="0"/>
              <a:t>‹#›</a:t>
            </a:fld>
            <a:endParaRPr lang="en-GB"/>
          </a:p>
        </p:txBody>
      </p:sp>
    </p:spTree>
    <p:extLst>
      <p:ext uri="{BB962C8B-B14F-4D97-AF65-F5344CB8AC3E}">
        <p14:creationId xmlns:p14="http://schemas.microsoft.com/office/powerpoint/2010/main" val="2177480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2F3D8AB9-83E4-436A-B763-FCA5D87FE5C0}" type="datetimeFigureOut">
              <a:rPr lang="en-GB" smtClean="0"/>
              <a:t>16/11/2019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005316-7124-4479-9BDF-18F96AB88411}" type="slidenum">
              <a:rPr lang="en-GB" smtClean="0"/>
              <a:t>‹#›</a:t>
            </a:fld>
            <a:endParaRPr lang="en-GB"/>
          </a:p>
        </p:txBody>
      </p:sp>
    </p:spTree>
    <p:extLst>
      <p:ext uri="{BB962C8B-B14F-4D97-AF65-F5344CB8AC3E}">
        <p14:creationId xmlns:p14="http://schemas.microsoft.com/office/powerpoint/2010/main" val="634774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2F3D8AB9-83E4-436A-B763-FCA5D87FE5C0}" type="datetimeFigureOut">
              <a:rPr lang="en-GB" smtClean="0"/>
              <a:t>16/11/2019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005316-7124-4479-9BDF-18F96AB88411}" type="slidenum">
              <a:rPr lang="en-GB" smtClean="0"/>
              <a:t>‹#›</a:t>
            </a:fld>
            <a:endParaRPr lang="en-GB"/>
          </a:p>
        </p:txBody>
      </p:sp>
    </p:spTree>
    <p:extLst>
      <p:ext uri="{BB962C8B-B14F-4D97-AF65-F5344CB8AC3E}">
        <p14:creationId xmlns:p14="http://schemas.microsoft.com/office/powerpoint/2010/main" val="539561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pt-PT"/>
              <a:t>Clique para editar o estilo de título do Modelo Global</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PT"/>
              <a:t>Clique para editar os estilos do texto de Modelo Global</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2F3D8AB9-83E4-436A-B763-FCA5D87FE5C0}" type="datetimeFigureOut">
              <a:rPr lang="en-GB" smtClean="0"/>
              <a:t>16/11/2019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005316-7124-4479-9BDF-18F96AB88411}" type="slidenum">
              <a:rPr lang="en-GB" smtClean="0"/>
              <a:t>‹#›</a:t>
            </a:fld>
            <a:endParaRPr lang="en-GB"/>
          </a:p>
        </p:txBody>
      </p:sp>
    </p:spTree>
    <p:extLst>
      <p:ext uri="{BB962C8B-B14F-4D97-AF65-F5344CB8AC3E}">
        <p14:creationId xmlns:p14="http://schemas.microsoft.com/office/powerpoint/2010/main" val="2965403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2F3D8AB9-83E4-436A-B763-FCA5D87FE5C0}" type="datetimeFigureOut">
              <a:rPr lang="en-GB" smtClean="0"/>
              <a:t>16/11/2019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005316-7124-4479-9BDF-18F96AB88411}" type="slidenum">
              <a:rPr lang="en-GB" smtClean="0"/>
              <a:t>‹#›</a:t>
            </a:fld>
            <a:endParaRPr lang="en-GB"/>
          </a:p>
        </p:txBody>
      </p:sp>
    </p:spTree>
    <p:extLst>
      <p:ext uri="{BB962C8B-B14F-4D97-AF65-F5344CB8AC3E}">
        <p14:creationId xmlns:p14="http://schemas.microsoft.com/office/powerpoint/2010/main" val="1520542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ão de Nome com Citação">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pt-PT"/>
              <a:t>Clique para editar o estilo de título do Modelo Global</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pt-PT"/>
              <a:t>Clique para editar os estilos do texto de Modelo Global</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2F3D8AB9-83E4-436A-B763-FCA5D87FE5C0}" type="datetimeFigureOut">
              <a:rPr lang="en-GB" smtClean="0"/>
              <a:t>16/11/2019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005316-7124-4479-9BDF-18F96AB88411}" type="slidenum">
              <a:rPr lang="en-GB" smtClean="0"/>
              <a:t>‹#›</a:t>
            </a:fld>
            <a:endParaRPr lang="en-GB"/>
          </a:p>
        </p:txBody>
      </p:sp>
    </p:spTree>
    <p:extLst>
      <p:ext uri="{BB962C8B-B14F-4D97-AF65-F5344CB8AC3E}">
        <p14:creationId xmlns:p14="http://schemas.microsoft.com/office/powerpoint/2010/main" val="42795662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pt-PT"/>
              <a:t>Clique para editar o estilo de título do Modelo Global</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pt-PT"/>
              <a:t>Clique para editar os estilos do texto de Modelo Global</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2F3D8AB9-83E4-436A-B763-FCA5D87FE5C0}" type="datetimeFigureOut">
              <a:rPr lang="en-GB" smtClean="0"/>
              <a:t>16/11/2019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005316-7124-4479-9BDF-18F96AB88411}" type="slidenum">
              <a:rPr lang="en-GB" smtClean="0"/>
              <a:t>‹#›</a:t>
            </a:fld>
            <a:endParaRPr lang="en-GB"/>
          </a:p>
        </p:txBody>
      </p:sp>
    </p:spTree>
    <p:extLst>
      <p:ext uri="{BB962C8B-B14F-4D97-AF65-F5344CB8AC3E}">
        <p14:creationId xmlns:p14="http://schemas.microsoft.com/office/powerpoint/2010/main" val="35608723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ncho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2F3D8AB9-83E4-436A-B763-FCA5D87FE5C0}" type="datetimeFigureOut">
              <a:rPr lang="en-GB" smtClean="0"/>
              <a:t>16/11/2019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005316-7124-4479-9BDF-18F96AB88411}" type="slidenum">
              <a:rPr lang="en-GB" smtClean="0"/>
              <a:t>‹#›</a:t>
            </a:fld>
            <a:endParaRPr lang="en-GB"/>
          </a:p>
        </p:txBody>
      </p:sp>
    </p:spTree>
    <p:extLst>
      <p:ext uri="{BB962C8B-B14F-4D97-AF65-F5344CB8AC3E}">
        <p14:creationId xmlns:p14="http://schemas.microsoft.com/office/powerpoint/2010/main" val="65461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2F3D8AB9-83E4-436A-B763-FCA5D87FE5C0}" type="datetimeFigureOut">
              <a:rPr lang="en-GB" smtClean="0"/>
              <a:t>16/11/2019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005316-7124-4479-9BDF-18F96AB88411}" type="slidenum">
              <a:rPr lang="en-GB" smtClean="0"/>
              <a:t>‹#›</a:t>
            </a:fld>
            <a:endParaRPr lang="en-GB"/>
          </a:p>
        </p:txBody>
      </p:sp>
    </p:spTree>
    <p:extLst>
      <p:ext uri="{BB962C8B-B14F-4D97-AF65-F5344CB8AC3E}">
        <p14:creationId xmlns:p14="http://schemas.microsoft.com/office/powerpoint/2010/main" val="3660355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nchor="ct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2F3D8AB9-83E4-436A-B763-FCA5D87FE5C0}" type="datetimeFigureOut">
              <a:rPr lang="en-GB" smtClean="0"/>
              <a:t>16/11/2019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23005316-7124-4479-9BDF-18F96AB88411}" type="slidenum">
              <a:rPr lang="en-GB" smtClean="0"/>
              <a:t>‹#›</a:t>
            </a:fld>
            <a:endParaRPr lang="en-GB"/>
          </a:p>
        </p:txBody>
      </p:sp>
    </p:spTree>
    <p:extLst>
      <p:ext uri="{BB962C8B-B14F-4D97-AF65-F5344CB8AC3E}">
        <p14:creationId xmlns:p14="http://schemas.microsoft.com/office/powerpoint/2010/main" val="2024775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2F3D8AB9-83E4-436A-B763-FCA5D87FE5C0}" type="datetimeFigureOut">
              <a:rPr lang="en-GB" smtClean="0"/>
              <a:t>16/11/2019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005316-7124-4479-9BDF-18F96AB88411}" type="slidenum">
              <a:rPr lang="en-GB" smtClean="0"/>
              <a:t>‹#›</a:t>
            </a:fld>
            <a:endParaRPr lang="en-GB"/>
          </a:p>
        </p:txBody>
      </p:sp>
    </p:spTree>
    <p:extLst>
      <p:ext uri="{BB962C8B-B14F-4D97-AF65-F5344CB8AC3E}">
        <p14:creationId xmlns:p14="http://schemas.microsoft.com/office/powerpoint/2010/main" val="2894104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2F3D8AB9-83E4-436A-B763-FCA5D87FE5C0}" type="datetimeFigureOut">
              <a:rPr lang="en-GB" smtClean="0"/>
              <a:t>16/11/2019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005316-7124-4479-9BDF-18F96AB88411}" type="slidenum">
              <a:rPr lang="en-GB" smtClean="0"/>
              <a:t>‹#›</a:t>
            </a:fld>
            <a:endParaRPr lang="en-GB"/>
          </a:p>
        </p:txBody>
      </p:sp>
    </p:spTree>
    <p:extLst>
      <p:ext uri="{BB962C8B-B14F-4D97-AF65-F5344CB8AC3E}">
        <p14:creationId xmlns:p14="http://schemas.microsoft.com/office/powerpoint/2010/main" val="3947329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2F3D8AB9-83E4-436A-B763-FCA5D87FE5C0}" type="datetimeFigureOut">
              <a:rPr lang="en-GB" smtClean="0"/>
              <a:t>16/11/2019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3005316-7124-4479-9BDF-18F96AB88411}" type="slidenum">
              <a:rPr lang="en-GB" smtClean="0"/>
              <a:t>‹#›</a:t>
            </a:fld>
            <a:endParaRPr lang="en-GB"/>
          </a:p>
        </p:txBody>
      </p:sp>
    </p:spTree>
    <p:extLst>
      <p:ext uri="{BB962C8B-B14F-4D97-AF65-F5344CB8AC3E}">
        <p14:creationId xmlns:p14="http://schemas.microsoft.com/office/powerpoint/2010/main" val="169968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2F3D8AB9-83E4-436A-B763-FCA5D87FE5C0}" type="datetimeFigureOut">
              <a:rPr lang="en-GB" smtClean="0"/>
              <a:t>16/11/2019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3005316-7124-4479-9BDF-18F96AB88411}" type="slidenum">
              <a:rPr lang="en-GB" smtClean="0"/>
              <a:t>‹#›</a:t>
            </a:fld>
            <a:endParaRPr lang="en-GB"/>
          </a:p>
        </p:txBody>
      </p:sp>
    </p:spTree>
    <p:extLst>
      <p:ext uri="{BB962C8B-B14F-4D97-AF65-F5344CB8AC3E}">
        <p14:creationId xmlns:p14="http://schemas.microsoft.com/office/powerpoint/2010/main" val="325206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D8AB9-83E4-436A-B763-FCA5D87FE5C0}" type="datetimeFigureOut">
              <a:rPr lang="en-GB" smtClean="0"/>
              <a:t>16/11/2019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3005316-7124-4479-9BDF-18F96AB88411}" type="slidenum">
              <a:rPr lang="en-GB" smtClean="0"/>
              <a:t>‹#›</a:t>
            </a:fld>
            <a:endParaRPr lang="en-GB"/>
          </a:p>
        </p:txBody>
      </p:sp>
    </p:spTree>
    <p:extLst>
      <p:ext uri="{BB962C8B-B14F-4D97-AF65-F5344CB8AC3E}">
        <p14:creationId xmlns:p14="http://schemas.microsoft.com/office/powerpoint/2010/main" val="2034414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pt-PT"/>
              <a:t>Clique para editar o estilo de título do Modelo Global</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2F3D8AB9-83E4-436A-B763-FCA5D87FE5C0}" type="datetimeFigureOut">
              <a:rPr lang="en-GB" smtClean="0"/>
              <a:t>16/11/2019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005316-7124-4479-9BDF-18F96AB88411}" type="slidenum">
              <a:rPr lang="en-GB" smtClean="0"/>
              <a:t>‹#›</a:t>
            </a:fld>
            <a:endParaRPr lang="en-GB"/>
          </a:p>
        </p:txBody>
      </p:sp>
    </p:spTree>
    <p:extLst>
      <p:ext uri="{BB962C8B-B14F-4D97-AF65-F5344CB8AC3E}">
        <p14:creationId xmlns:p14="http://schemas.microsoft.com/office/powerpoint/2010/main" val="2244209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pt-PT"/>
              <a:t>Clique para editar o estilo de título do Modelo Global</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2F3D8AB9-83E4-436A-B763-FCA5D87FE5C0}" type="datetimeFigureOut">
              <a:rPr lang="en-GB" smtClean="0"/>
              <a:t>16/11/2019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005316-7124-4479-9BDF-18F96AB88411}" type="slidenum">
              <a:rPr lang="en-GB" smtClean="0"/>
              <a:t>‹#›</a:t>
            </a:fld>
            <a:endParaRPr lang="en-GB"/>
          </a:p>
        </p:txBody>
      </p:sp>
    </p:spTree>
    <p:extLst>
      <p:ext uri="{BB962C8B-B14F-4D97-AF65-F5344CB8AC3E}">
        <p14:creationId xmlns:p14="http://schemas.microsoft.com/office/powerpoint/2010/main" val="3004063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F3D8AB9-83E4-436A-B763-FCA5D87FE5C0}" type="datetimeFigureOut">
              <a:rPr lang="en-GB" smtClean="0"/>
              <a:t>16/11/2019</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3005316-7124-4479-9BDF-18F96AB88411}" type="slidenum">
              <a:rPr lang="en-GB" smtClean="0"/>
              <a:t>‹#›</a:t>
            </a:fld>
            <a:endParaRPr lang="en-GB"/>
          </a:p>
        </p:txBody>
      </p:sp>
    </p:spTree>
    <p:extLst>
      <p:ext uri="{BB962C8B-B14F-4D97-AF65-F5344CB8AC3E}">
        <p14:creationId xmlns:p14="http://schemas.microsoft.com/office/powerpoint/2010/main" val="876478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microsoft.com/office/2007/relationships/hdphoto" Target="../media/hdphoto2.wdp"/><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microsoft.com/office/2007/relationships/hdphoto" Target="../media/hdphoto4.wdp"/><Relationship Id="rId7" Type="http://schemas.microsoft.com/office/2007/relationships/hdphoto" Target="../media/hdphoto6.wdp"/><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5" Type="http://schemas.microsoft.com/office/2007/relationships/hdphoto" Target="../media/hdphoto5.wdp"/><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9.png"/><Relationship Id="rId1" Type="http://schemas.openxmlformats.org/officeDocument/2006/relationships/slideLayout" Target="../slideLayouts/slideLayout2.xml"/><Relationship Id="rId5" Type="http://schemas.microsoft.com/office/2007/relationships/hdphoto" Target="../media/hdphoto8.wdp"/><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rgbClr val="7D8587"/>
            </a:gs>
          </a:gsLst>
          <a:lin ang="540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1984D1-E011-483F-8EFC-44BBEC136456}"/>
              </a:ext>
            </a:extLst>
          </p:cNvPr>
          <p:cNvSpPr>
            <a:spLocks noGrp="1"/>
          </p:cNvSpPr>
          <p:nvPr>
            <p:ph type="ctrTitle"/>
          </p:nvPr>
        </p:nvSpPr>
        <p:spPr>
          <a:xfrm>
            <a:off x="2563278" y="1473199"/>
            <a:ext cx="8574622" cy="1564794"/>
          </a:xfrm>
        </p:spPr>
        <p:txBody>
          <a:bodyPr>
            <a:normAutofit/>
          </a:bodyPr>
          <a:lstStyle/>
          <a:p>
            <a:pPr algn="ctr"/>
            <a:r>
              <a:rPr lang="en-GB" sz="6600" b="1" dirty="0"/>
              <a:t>Intelligent Factory</a:t>
            </a:r>
          </a:p>
        </p:txBody>
      </p:sp>
      <p:sp>
        <p:nvSpPr>
          <p:cNvPr id="3" name="Subtítulo 2">
            <a:extLst>
              <a:ext uri="{FF2B5EF4-FFF2-40B4-BE49-F238E27FC236}">
                <a16:creationId xmlns:a16="http://schemas.microsoft.com/office/drawing/2014/main" id="{EC000AAF-4F40-4E69-8720-19DA17B69C6C}"/>
              </a:ext>
            </a:extLst>
          </p:cNvPr>
          <p:cNvSpPr>
            <a:spLocks noGrp="1"/>
          </p:cNvSpPr>
          <p:nvPr>
            <p:ph type="subTitle" idx="1"/>
          </p:nvPr>
        </p:nvSpPr>
        <p:spPr>
          <a:xfrm>
            <a:off x="3460083" y="3046324"/>
            <a:ext cx="6781012" cy="524933"/>
          </a:xfrm>
        </p:spPr>
        <p:txBody>
          <a:bodyPr>
            <a:normAutofit/>
          </a:bodyPr>
          <a:lstStyle/>
          <a:p>
            <a:r>
              <a:rPr lang="en-GB" sz="2400" b="1" dirty="0">
                <a:latin typeface="+mj-lt"/>
              </a:rPr>
              <a:t>Agents and distributed artificial intelligence</a:t>
            </a:r>
          </a:p>
        </p:txBody>
      </p:sp>
      <p:pic>
        <p:nvPicPr>
          <p:cNvPr id="1026" name="Picture 2" descr="Resultado de imagem para feup logo">
            <a:extLst>
              <a:ext uri="{FF2B5EF4-FFF2-40B4-BE49-F238E27FC236}">
                <a16:creationId xmlns:a16="http://schemas.microsoft.com/office/drawing/2014/main" id="{CA982D8F-64E7-4E9D-8D83-311C1AE1E2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7175" y="95491"/>
            <a:ext cx="3600051" cy="1113877"/>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a:extLst>
              <a:ext uri="{FF2B5EF4-FFF2-40B4-BE49-F238E27FC236}">
                <a16:creationId xmlns:a16="http://schemas.microsoft.com/office/drawing/2014/main" id="{BEEBD063-0B38-442E-BC0C-3D4F05383A65}"/>
              </a:ext>
            </a:extLst>
          </p:cNvPr>
          <p:cNvSpPr txBox="1"/>
          <p:nvPr/>
        </p:nvSpPr>
        <p:spPr>
          <a:xfrm>
            <a:off x="5928852" y="5064083"/>
            <a:ext cx="6263148" cy="1477328"/>
          </a:xfrm>
          <a:prstGeom prst="rect">
            <a:avLst/>
          </a:prstGeom>
          <a:noFill/>
        </p:spPr>
        <p:txBody>
          <a:bodyPr wrap="square" rtlCol="0">
            <a:spAutoFit/>
          </a:bodyPr>
          <a:lstStyle/>
          <a:p>
            <a:r>
              <a:rPr lang="en-GB" sz="2400" b="1" dirty="0"/>
              <a:t>Group 21:</a:t>
            </a:r>
          </a:p>
          <a:p>
            <a:pPr marL="285750" indent="-285750">
              <a:buClr>
                <a:schemeClr val="accent1">
                  <a:lumMod val="75000"/>
                </a:schemeClr>
              </a:buClr>
              <a:buFont typeface="Wingdings" panose="05000000000000000000" pitchFamily="2" charset="2"/>
              <a:buChar char="§"/>
            </a:pPr>
            <a:r>
              <a:rPr lang="pt-PT" sz="2200" b="1" dirty="0"/>
              <a:t>Andrea Díaz Henry C. - </a:t>
            </a:r>
            <a:r>
              <a:rPr lang="pt-PT" sz="2200" i="1" dirty="0"/>
              <a:t>up201901577@fe.up.pt</a:t>
            </a:r>
          </a:p>
          <a:p>
            <a:pPr marL="285750" indent="-285750">
              <a:buClr>
                <a:schemeClr val="accent1">
                  <a:lumMod val="75000"/>
                </a:schemeClr>
              </a:buClr>
              <a:buFont typeface="Wingdings" panose="05000000000000000000" pitchFamily="2" charset="2"/>
              <a:buChar char="§"/>
            </a:pPr>
            <a:r>
              <a:rPr lang="pt-PT" sz="2200" b="1" dirty="0"/>
              <a:t>Helena Montenegro  -  </a:t>
            </a:r>
            <a:r>
              <a:rPr lang="pt-PT" sz="2200" i="1" dirty="0"/>
              <a:t>up201604184@fe.up.pt</a:t>
            </a:r>
          </a:p>
          <a:p>
            <a:pPr marL="285750" indent="-285750">
              <a:buClr>
                <a:schemeClr val="accent1">
                  <a:lumMod val="75000"/>
                </a:schemeClr>
              </a:buClr>
              <a:buFont typeface="Wingdings" panose="05000000000000000000" pitchFamily="2" charset="2"/>
              <a:buChar char="§"/>
            </a:pPr>
            <a:r>
              <a:rPr lang="pt-PT" sz="2200" b="1" dirty="0"/>
              <a:t>Juliana Marques  -  </a:t>
            </a:r>
            <a:r>
              <a:rPr lang="pt-PT" sz="2200" i="1" dirty="0"/>
              <a:t>up201605568@fe.up.pt</a:t>
            </a:r>
            <a:endParaRPr lang="en-GB" sz="2200" i="1" dirty="0"/>
          </a:p>
        </p:txBody>
      </p:sp>
      <p:sp>
        <p:nvSpPr>
          <p:cNvPr id="6" name="CaixaDeTexto 5">
            <a:extLst>
              <a:ext uri="{FF2B5EF4-FFF2-40B4-BE49-F238E27FC236}">
                <a16:creationId xmlns:a16="http://schemas.microsoft.com/office/drawing/2014/main" id="{6BF059DB-E253-451E-88D1-49A5BFB7EAFB}"/>
              </a:ext>
            </a:extLst>
          </p:cNvPr>
          <p:cNvSpPr txBox="1"/>
          <p:nvPr/>
        </p:nvSpPr>
        <p:spPr>
          <a:xfrm>
            <a:off x="10485284" y="95491"/>
            <a:ext cx="1600200" cy="461665"/>
          </a:xfrm>
          <a:prstGeom prst="rect">
            <a:avLst/>
          </a:prstGeom>
          <a:noFill/>
        </p:spPr>
        <p:txBody>
          <a:bodyPr wrap="square" rtlCol="0">
            <a:spAutoFit/>
          </a:bodyPr>
          <a:lstStyle/>
          <a:p>
            <a:r>
              <a:rPr lang="en-GB" sz="2400" b="1" dirty="0">
                <a:latin typeface="+mj-lt"/>
              </a:rPr>
              <a:t>2019/2020</a:t>
            </a:r>
          </a:p>
        </p:txBody>
      </p:sp>
    </p:spTree>
    <p:extLst>
      <p:ext uri="{BB962C8B-B14F-4D97-AF65-F5344CB8AC3E}">
        <p14:creationId xmlns:p14="http://schemas.microsoft.com/office/powerpoint/2010/main" val="1944743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tint val="90000"/>
                <a:lumMod val="110000"/>
              </a:schemeClr>
            </a:gs>
            <a:gs pos="100000">
              <a:srgbClr val="7D8587"/>
            </a:gs>
          </a:gsLst>
          <a:lin ang="540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881C6E-6285-4522-9CB0-A63D82DB3ACF}"/>
              </a:ext>
            </a:extLst>
          </p:cNvPr>
          <p:cNvSpPr>
            <a:spLocks noGrp="1"/>
          </p:cNvSpPr>
          <p:nvPr>
            <p:ph type="title"/>
          </p:nvPr>
        </p:nvSpPr>
        <p:spPr>
          <a:xfrm>
            <a:off x="999177" y="0"/>
            <a:ext cx="10534167" cy="934278"/>
          </a:xfrm>
        </p:spPr>
        <p:txBody>
          <a:bodyPr>
            <a:normAutofit/>
          </a:bodyPr>
          <a:lstStyle/>
          <a:p>
            <a:pPr algn="l"/>
            <a:r>
              <a:rPr lang="pt-BR" b="1" dirty="0">
                <a:latin typeface="Cambria"/>
                <a:ea typeface="Cambria"/>
                <a:sym typeface="Cambria"/>
              </a:rPr>
              <a:t>Result Analysis</a:t>
            </a:r>
            <a:endParaRPr lang="en-GB" b="1" dirty="0">
              <a:latin typeface="Cambria"/>
              <a:ea typeface="Cambria"/>
            </a:endParaRPr>
          </a:p>
        </p:txBody>
      </p:sp>
      <p:sp>
        <p:nvSpPr>
          <p:cNvPr id="3" name="Retângulo 2">
            <a:extLst>
              <a:ext uri="{FF2B5EF4-FFF2-40B4-BE49-F238E27FC236}">
                <a16:creationId xmlns:a16="http://schemas.microsoft.com/office/drawing/2014/main" id="{413AAB33-CCDF-40F8-B2D1-1B40753CCBCE}"/>
              </a:ext>
            </a:extLst>
          </p:cNvPr>
          <p:cNvSpPr/>
          <p:nvPr/>
        </p:nvSpPr>
        <p:spPr>
          <a:xfrm>
            <a:off x="349822" y="0"/>
            <a:ext cx="324678" cy="1391478"/>
          </a:xfrm>
          <a:prstGeom prst="rect">
            <a:avLst/>
          </a:prstGeom>
          <a:gradFill flip="none" rotWithShape="1">
            <a:gsLst>
              <a:gs pos="95833">
                <a:schemeClr val="tx2"/>
              </a:gs>
              <a:gs pos="27000">
                <a:srgbClr val="B9BCBD"/>
              </a:gs>
              <a:gs pos="6000">
                <a:srgbClr val="F6F7F7"/>
              </a:gs>
              <a:gs pos="62000">
                <a:schemeClr val="bg2">
                  <a:lumMod val="50000"/>
                </a:schemeClr>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tângulo 9">
            <a:extLst>
              <a:ext uri="{FF2B5EF4-FFF2-40B4-BE49-F238E27FC236}">
                <a16:creationId xmlns:a16="http://schemas.microsoft.com/office/drawing/2014/main" id="{FCCBC56F-6A13-4116-BB5D-6BE9AF581206}"/>
              </a:ext>
            </a:extLst>
          </p:cNvPr>
          <p:cNvSpPr/>
          <p:nvPr/>
        </p:nvSpPr>
        <p:spPr>
          <a:xfrm>
            <a:off x="674500" y="0"/>
            <a:ext cx="324678" cy="1391478"/>
          </a:xfrm>
          <a:prstGeom prst="rect">
            <a:avLst/>
          </a:prstGeom>
          <a:gradFill>
            <a:gsLst>
              <a:gs pos="100000">
                <a:srgbClr val="570D0D"/>
              </a:gs>
              <a:gs pos="17000">
                <a:srgbClr val="F5F5F5"/>
              </a:gs>
              <a:gs pos="66000">
                <a:srgbClr val="C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CaixaDeTexto 5">
            <a:extLst>
              <a:ext uri="{FF2B5EF4-FFF2-40B4-BE49-F238E27FC236}">
                <a16:creationId xmlns:a16="http://schemas.microsoft.com/office/drawing/2014/main" id="{9EE69623-4E2F-4614-A0DA-74B96C2EA8F5}"/>
              </a:ext>
            </a:extLst>
          </p:cNvPr>
          <p:cNvSpPr txBox="1"/>
          <p:nvPr/>
        </p:nvSpPr>
        <p:spPr>
          <a:xfrm>
            <a:off x="10961414" y="6304623"/>
            <a:ext cx="909484" cy="369332"/>
          </a:xfrm>
          <a:prstGeom prst="rect">
            <a:avLst/>
          </a:prstGeom>
          <a:noFill/>
        </p:spPr>
        <p:txBody>
          <a:bodyPr wrap="square" rtlCol="0">
            <a:spAutoFit/>
          </a:bodyPr>
          <a:lstStyle/>
          <a:p>
            <a:pPr algn="r"/>
            <a:r>
              <a:rPr lang="en-GB" b="1" dirty="0">
                <a:latin typeface="Cambria" panose="02040503050406030204" pitchFamily="18" charset="0"/>
                <a:ea typeface="Cambria" panose="02040503050406030204" pitchFamily="18" charset="0"/>
              </a:rPr>
              <a:t>9</a:t>
            </a:r>
          </a:p>
        </p:txBody>
      </p:sp>
      <p:sp>
        <p:nvSpPr>
          <p:cNvPr id="8" name="Retângulo 7">
            <a:extLst>
              <a:ext uri="{FF2B5EF4-FFF2-40B4-BE49-F238E27FC236}">
                <a16:creationId xmlns:a16="http://schemas.microsoft.com/office/drawing/2014/main" id="{FC32EE9B-F604-42A5-BE38-FB20686F1BC7}"/>
              </a:ext>
            </a:extLst>
          </p:cNvPr>
          <p:cNvSpPr/>
          <p:nvPr/>
        </p:nvSpPr>
        <p:spPr>
          <a:xfrm>
            <a:off x="503584" y="1391478"/>
            <a:ext cx="10859500" cy="4488023"/>
          </a:xfrm>
          <a:prstGeom prst="rect">
            <a:avLst/>
          </a:prstGeom>
        </p:spPr>
        <p:txBody>
          <a:bodyPr wrap="square">
            <a:spAutoFit/>
          </a:bodyPr>
          <a:lstStyle/>
          <a:p>
            <a:pPr marL="1200150" lvl="2" indent="-285750" algn="just">
              <a:lnSpc>
                <a:spcPct val="115000"/>
              </a:lnSpc>
              <a:spcBef>
                <a:spcPts val="1200"/>
              </a:spcBef>
              <a:buClr>
                <a:srgbClr val="C00000"/>
              </a:buClr>
              <a:buSzPct val="100000"/>
              <a:buFont typeface="Wingdings" panose="05000000000000000000" pitchFamily="2" charset="2"/>
              <a:buChar char="§"/>
            </a:pPr>
            <a:r>
              <a:rPr lang="en-GB" sz="1700" dirty="0">
                <a:solidFill>
                  <a:schemeClr val="dk1"/>
                </a:solidFill>
                <a:latin typeface="Cambria" panose="02040503050406030204" pitchFamily="18" charset="0"/>
                <a:ea typeface="Cambria" panose="02040503050406030204" pitchFamily="18" charset="0"/>
              </a:rPr>
              <a:t>When there are more tasks per order, the average time needed to complete an order gets bigger, as well as the last finish time. This happens because the tasks in an order are sequential and as there are more orders in the system, for the same number of machines, the orders need to wait for a machine to be available before doing a task.</a:t>
            </a:r>
          </a:p>
          <a:p>
            <a:pPr marL="1200150" lvl="2" indent="-285750" algn="just">
              <a:lnSpc>
                <a:spcPct val="115000"/>
              </a:lnSpc>
              <a:spcBef>
                <a:spcPts val="1200"/>
              </a:spcBef>
              <a:buClr>
                <a:srgbClr val="C00000"/>
              </a:buClr>
              <a:buSzPct val="100000"/>
              <a:buFont typeface="Wingdings" panose="05000000000000000000" pitchFamily="2" charset="2"/>
              <a:buChar char="§"/>
            </a:pPr>
            <a:r>
              <a:rPr lang="en-GB" sz="1700" dirty="0">
                <a:solidFill>
                  <a:schemeClr val="dk1"/>
                </a:solidFill>
                <a:latin typeface="Cambria" panose="02040503050406030204" pitchFamily="18" charset="0"/>
                <a:ea typeface="Cambria" panose="02040503050406030204" pitchFamily="18" charset="0"/>
              </a:rPr>
              <a:t>The </a:t>
            </a:r>
            <a:r>
              <a:rPr lang="en-GB" sz="1700" b="1" dirty="0">
                <a:solidFill>
                  <a:schemeClr val="dk1"/>
                </a:solidFill>
                <a:latin typeface="Cambria" panose="02040503050406030204" pitchFamily="18" charset="0"/>
                <a:ea typeface="Cambria" panose="02040503050406030204" pitchFamily="18" charset="0"/>
              </a:rPr>
              <a:t>number of unfulfilled orders </a:t>
            </a:r>
            <a:r>
              <a:rPr lang="en-GB" sz="1700" dirty="0">
                <a:solidFill>
                  <a:schemeClr val="dk1"/>
                </a:solidFill>
                <a:latin typeface="Cambria" panose="02040503050406030204" pitchFamily="18" charset="0"/>
                <a:ea typeface="Cambria" panose="02040503050406030204" pitchFamily="18" charset="0"/>
              </a:rPr>
              <a:t>depends on the number of machines there are in the system. If there are no machines to fulfil a task, then all orders that have the task won’t be fulfilled.</a:t>
            </a:r>
          </a:p>
          <a:p>
            <a:pPr marL="1200150" lvl="2" indent="-285750" algn="just">
              <a:lnSpc>
                <a:spcPct val="115000"/>
              </a:lnSpc>
              <a:spcBef>
                <a:spcPts val="1200"/>
              </a:spcBef>
              <a:buClr>
                <a:srgbClr val="C00000"/>
              </a:buClr>
              <a:buSzPct val="100000"/>
              <a:buFont typeface="Wingdings" panose="05000000000000000000" pitchFamily="2" charset="2"/>
              <a:buChar char="§"/>
            </a:pPr>
            <a:r>
              <a:rPr lang="en-GB" sz="1700" dirty="0">
                <a:solidFill>
                  <a:schemeClr val="dk1"/>
                </a:solidFill>
                <a:latin typeface="Cambria" panose="02040503050406030204" pitchFamily="18" charset="0"/>
                <a:ea typeface="Cambria" panose="02040503050406030204" pitchFamily="18" charset="0"/>
              </a:rPr>
              <a:t>The </a:t>
            </a:r>
            <a:r>
              <a:rPr lang="en-GB" sz="1700" b="1" dirty="0">
                <a:solidFill>
                  <a:schemeClr val="dk1"/>
                </a:solidFill>
                <a:latin typeface="Cambria" panose="02040503050406030204" pitchFamily="18" charset="0"/>
                <a:ea typeface="Cambria" panose="02040503050406030204" pitchFamily="18" charset="0"/>
              </a:rPr>
              <a:t>average of credits received per machine</a:t>
            </a:r>
            <a:r>
              <a:rPr lang="en-GB" sz="1700" dirty="0">
                <a:solidFill>
                  <a:schemeClr val="dk1"/>
                </a:solidFill>
                <a:latin typeface="Cambria" panose="02040503050406030204" pitchFamily="18" charset="0"/>
                <a:ea typeface="Cambria" panose="02040503050406030204" pitchFamily="18" charset="0"/>
              </a:rPr>
              <a:t> depends on the number of machines in the system, because if there are less machines, there are more orders allocated to each machine, which makes the machines receive more credits. It is also dependant on the number of orders, since more orders means more credits to give. When there are more tasks, for the same number of orders and machines, there are also more credits, since the credits are given per task, so that also results in an increase on the average of credits received.</a:t>
            </a:r>
          </a:p>
          <a:p>
            <a:pPr lvl="1">
              <a:lnSpc>
                <a:spcPct val="115000"/>
              </a:lnSpc>
              <a:spcBef>
                <a:spcPts val="1200"/>
              </a:spcBef>
              <a:buClr>
                <a:srgbClr val="C00000"/>
              </a:buClr>
              <a:buSzPct val="100000"/>
            </a:pPr>
            <a:endParaRPr lang="en-GB" sz="2000" dirty="0">
              <a:solidFill>
                <a:schemeClr val="dk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05943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tint val="90000"/>
                <a:lumMod val="110000"/>
              </a:schemeClr>
            </a:gs>
            <a:gs pos="100000">
              <a:srgbClr val="7D8587"/>
            </a:gs>
          </a:gsLst>
          <a:lin ang="540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881C6E-6285-4522-9CB0-A63D82DB3ACF}"/>
              </a:ext>
            </a:extLst>
          </p:cNvPr>
          <p:cNvSpPr>
            <a:spLocks noGrp="1"/>
          </p:cNvSpPr>
          <p:nvPr>
            <p:ph type="title"/>
          </p:nvPr>
        </p:nvSpPr>
        <p:spPr>
          <a:xfrm>
            <a:off x="999177" y="0"/>
            <a:ext cx="10534167" cy="934278"/>
          </a:xfrm>
        </p:spPr>
        <p:txBody>
          <a:bodyPr>
            <a:normAutofit/>
          </a:bodyPr>
          <a:lstStyle/>
          <a:p>
            <a:pPr algn="l"/>
            <a:r>
              <a:rPr lang="pt-BR" b="1" dirty="0">
                <a:latin typeface="Cambria"/>
                <a:ea typeface="Cambria"/>
                <a:sym typeface="Cambria"/>
              </a:rPr>
              <a:t>Conclusions</a:t>
            </a:r>
            <a:endParaRPr lang="en-GB" b="1" dirty="0">
              <a:latin typeface="Cambria"/>
              <a:ea typeface="Cambria"/>
            </a:endParaRPr>
          </a:p>
        </p:txBody>
      </p:sp>
      <p:sp>
        <p:nvSpPr>
          <p:cNvPr id="3" name="Retângulo 2">
            <a:extLst>
              <a:ext uri="{FF2B5EF4-FFF2-40B4-BE49-F238E27FC236}">
                <a16:creationId xmlns:a16="http://schemas.microsoft.com/office/drawing/2014/main" id="{413AAB33-CCDF-40F8-B2D1-1B40753CCBCE}"/>
              </a:ext>
            </a:extLst>
          </p:cNvPr>
          <p:cNvSpPr/>
          <p:nvPr/>
        </p:nvSpPr>
        <p:spPr>
          <a:xfrm>
            <a:off x="349822" y="0"/>
            <a:ext cx="324678" cy="1391478"/>
          </a:xfrm>
          <a:prstGeom prst="rect">
            <a:avLst/>
          </a:prstGeom>
          <a:gradFill flip="none" rotWithShape="1">
            <a:gsLst>
              <a:gs pos="95833">
                <a:schemeClr val="tx2"/>
              </a:gs>
              <a:gs pos="27000">
                <a:srgbClr val="B9BCBD"/>
              </a:gs>
              <a:gs pos="6000">
                <a:srgbClr val="F6F7F7"/>
              </a:gs>
              <a:gs pos="62000">
                <a:schemeClr val="bg2">
                  <a:lumMod val="50000"/>
                </a:schemeClr>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tângulo 9">
            <a:extLst>
              <a:ext uri="{FF2B5EF4-FFF2-40B4-BE49-F238E27FC236}">
                <a16:creationId xmlns:a16="http://schemas.microsoft.com/office/drawing/2014/main" id="{FCCBC56F-6A13-4116-BB5D-6BE9AF581206}"/>
              </a:ext>
            </a:extLst>
          </p:cNvPr>
          <p:cNvSpPr/>
          <p:nvPr/>
        </p:nvSpPr>
        <p:spPr>
          <a:xfrm>
            <a:off x="674500" y="0"/>
            <a:ext cx="324678" cy="1391478"/>
          </a:xfrm>
          <a:prstGeom prst="rect">
            <a:avLst/>
          </a:prstGeom>
          <a:gradFill>
            <a:gsLst>
              <a:gs pos="100000">
                <a:srgbClr val="570D0D"/>
              </a:gs>
              <a:gs pos="17000">
                <a:srgbClr val="F5F5F5"/>
              </a:gs>
              <a:gs pos="66000">
                <a:srgbClr val="C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CaixaDeTexto 5">
            <a:extLst>
              <a:ext uri="{FF2B5EF4-FFF2-40B4-BE49-F238E27FC236}">
                <a16:creationId xmlns:a16="http://schemas.microsoft.com/office/drawing/2014/main" id="{9EE69623-4E2F-4614-A0DA-74B96C2EA8F5}"/>
              </a:ext>
            </a:extLst>
          </p:cNvPr>
          <p:cNvSpPr txBox="1"/>
          <p:nvPr/>
        </p:nvSpPr>
        <p:spPr>
          <a:xfrm>
            <a:off x="10961414" y="6304623"/>
            <a:ext cx="909484" cy="369332"/>
          </a:xfrm>
          <a:prstGeom prst="rect">
            <a:avLst/>
          </a:prstGeom>
          <a:noFill/>
        </p:spPr>
        <p:txBody>
          <a:bodyPr wrap="square" rtlCol="0">
            <a:spAutoFit/>
          </a:bodyPr>
          <a:lstStyle/>
          <a:p>
            <a:pPr algn="r"/>
            <a:r>
              <a:rPr lang="en-GB" b="1" dirty="0">
                <a:latin typeface="Cambria" panose="02040503050406030204" pitchFamily="18" charset="0"/>
                <a:ea typeface="Cambria" panose="02040503050406030204" pitchFamily="18" charset="0"/>
              </a:rPr>
              <a:t>10</a:t>
            </a:r>
          </a:p>
        </p:txBody>
      </p:sp>
      <p:sp>
        <p:nvSpPr>
          <p:cNvPr id="8" name="Retângulo 7">
            <a:extLst>
              <a:ext uri="{FF2B5EF4-FFF2-40B4-BE49-F238E27FC236}">
                <a16:creationId xmlns:a16="http://schemas.microsoft.com/office/drawing/2014/main" id="{FC32EE9B-F604-42A5-BE38-FB20686F1BC7}"/>
              </a:ext>
            </a:extLst>
          </p:cNvPr>
          <p:cNvSpPr/>
          <p:nvPr/>
        </p:nvSpPr>
        <p:spPr>
          <a:xfrm>
            <a:off x="512161" y="1391478"/>
            <a:ext cx="10805196" cy="4351832"/>
          </a:xfrm>
          <a:prstGeom prst="rect">
            <a:avLst/>
          </a:prstGeom>
        </p:spPr>
        <p:txBody>
          <a:bodyPr wrap="square">
            <a:spAutoFit/>
          </a:bodyPr>
          <a:lstStyle/>
          <a:p>
            <a:pPr lvl="1" algn="just">
              <a:lnSpc>
                <a:spcPct val="115000"/>
              </a:lnSpc>
              <a:spcBef>
                <a:spcPts val="1200"/>
              </a:spcBef>
              <a:buClr>
                <a:srgbClr val="C00000"/>
              </a:buClr>
              <a:buSzPct val="100000"/>
            </a:pPr>
            <a:r>
              <a:rPr lang="en-GB" dirty="0">
                <a:solidFill>
                  <a:schemeClr val="dk1"/>
                </a:solidFill>
                <a:latin typeface="Cambria" panose="02040503050406030204" pitchFamily="18" charset="0"/>
                <a:ea typeface="Cambria" panose="02040503050406030204" pitchFamily="18" charset="0"/>
              </a:rPr>
              <a:t>	</a:t>
            </a:r>
            <a:r>
              <a:rPr lang="en-GB" sz="1700" dirty="0">
                <a:solidFill>
                  <a:schemeClr val="dk1"/>
                </a:solidFill>
                <a:latin typeface="Cambria" panose="02040503050406030204" pitchFamily="18" charset="0"/>
                <a:ea typeface="Cambria" panose="02040503050406030204" pitchFamily="18" charset="0"/>
              </a:rPr>
              <a:t>This project was a successful learning experience where we understood how to implement FIPA protocols of communication between agents, in specific the contract net protocol as well as its iterated version. We also developed our capacity to develop strategies for the agents to make decisions and see how the strategies influence the end results. We didn’t try out other tools like Repast on the project and we didn’t implement Artificial Intelligence strategies like Reinforcement Learning, but overall, we’re satisfied with how our project turned out.</a:t>
            </a:r>
          </a:p>
          <a:p>
            <a:pPr lvl="1" algn="just">
              <a:lnSpc>
                <a:spcPct val="115000"/>
              </a:lnSpc>
              <a:spcBef>
                <a:spcPts val="1200"/>
              </a:spcBef>
              <a:buClr>
                <a:srgbClr val="C00000"/>
              </a:buClr>
              <a:buSzPct val="100000"/>
            </a:pPr>
            <a:r>
              <a:rPr lang="en-GB" sz="1700" dirty="0">
                <a:solidFill>
                  <a:schemeClr val="dk1"/>
                </a:solidFill>
                <a:latin typeface="Cambria" panose="02040503050406030204" pitchFamily="18" charset="0"/>
                <a:ea typeface="Cambria" panose="02040503050406030204" pitchFamily="18" charset="0"/>
              </a:rPr>
              <a:t>	In the next project, we intend to analyse in more detail how the machines are chosen by the orders considering their proactivity and honesty factors, as well as their average time and their capacity to negotiate. In general we also want to further analyse how the average time needed to fulfil an order changes with different initial values and other aspects related to the credits: how the remaining credits per order change according to different inputs; how the average of credits received per machine changes and how the average of credits received per order in a machine changes.</a:t>
            </a:r>
          </a:p>
          <a:p>
            <a:pPr lvl="1">
              <a:lnSpc>
                <a:spcPct val="115000"/>
              </a:lnSpc>
              <a:spcBef>
                <a:spcPts val="1200"/>
              </a:spcBef>
              <a:buClr>
                <a:srgbClr val="C00000"/>
              </a:buClr>
              <a:buSzPct val="100000"/>
            </a:pPr>
            <a:endParaRPr lang="en-GB" sz="2000" dirty="0">
              <a:solidFill>
                <a:schemeClr val="dk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84860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rgbClr val="7D8587"/>
            </a:gs>
          </a:gsLst>
          <a:lin ang="540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E453B6-8FA9-4EDA-9FB7-DCC25F07D775}"/>
              </a:ext>
            </a:extLst>
          </p:cNvPr>
          <p:cNvSpPr>
            <a:spLocks noGrp="1"/>
          </p:cNvSpPr>
          <p:nvPr>
            <p:ph type="title"/>
          </p:nvPr>
        </p:nvSpPr>
        <p:spPr>
          <a:xfrm>
            <a:off x="3033427" y="2315497"/>
            <a:ext cx="7128745" cy="1752599"/>
          </a:xfrm>
        </p:spPr>
        <p:txBody>
          <a:bodyPr>
            <a:normAutofit/>
          </a:bodyPr>
          <a:lstStyle/>
          <a:p>
            <a:r>
              <a:rPr lang="en-GB" sz="4400" b="1" i="1" dirty="0"/>
              <a:t>Additional information</a:t>
            </a:r>
          </a:p>
        </p:txBody>
      </p:sp>
      <p:sp>
        <p:nvSpPr>
          <p:cNvPr id="3" name="Título 1">
            <a:extLst>
              <a:ext uri="{FF2B5EF4-FFF2-40B4-BE49-F238E27FC236}">
                <a16:creationId xmlns:a16="http://schemas.microsoft.com/office/drawing/2014/main" id="{9F2497F7-B161-46EA-98E8-4673A5DC1619}"/>
              </a:ext>
            </a:extLst>
          </p:cNvPr>
          <p:cNvSpPr txBox="1">
            <a:spLocks/>
          </p:cNvSpPr>
          <p:nvPr/>
        </p:nvSpPr>
        <p:spPr>
          <a:xfrm>
            <a:off x="1233589" y="1422487"/>
            <a:ext cx="8574622" cy="156479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6600" b="1" dirty="0"/>
              <a:t>Intelligent Factory</a:t>
            </a:r>
          </a:p>
        </p:txBody>
      </p:sp>
    </p:spTree>
    <p:extLst>
      <p:ext uri="{BB962C8B-B14F-4D97-AF65-F5344CB8AC3E}">
        <p14:creationId xmlns:p14="http://schemas.microsoft.com/office/powerpoint/2010/main" val="3087762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tint val="90000"/>
                <a:lumMod val="110000"/>
              </a:schemeClr>
            </a:gs>
            <a:gs pos="100000">
              <a:srgbClr val="7D8587"/>
            </a:gs>
          </a:gsLst>
          <a:lin ang="540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881C6E-6285-4522-9CB0-A63D82DB3ACF}"/>
              </a:ext>
            </a:extLst>
          </p:cNvPr>
          <p:cNvSpPr>
            <a:spLocks noGrp="1"/>
          </p:cNvSpPr>
          <p:nvPr>
            <p:ph type="title"/>
          </p:nvPr>
        </p:nvSpPr>
        <p:spPr>
          <a:xfrm>
            <a:off x="999177" y="0"/>
            <a:ext cx="10534167" cy="934278"/>
          </a:xfrm>
        </p:spPr>
        <p:txBody>
          <a:bodyPr>
            <a:normAutofit/>
          </a:bodyPr>
          <a:lstStyle/>
          <a:p>
            <a:pPr algn="l"/>
            <a:r>
              <a:rPr lang="pt-BR" b="1" dirty="0">
                <a:latin typeface="Cambria"/>
                <a:ea typeface="Cambria"/>
                <a:sym typeface="Cambria"/>
              </a:rPr>
              <a:t>Example of Execution</a:t>
            </a:r>
          </a:p>
        </p:txBody>
      </p:sp>
      <p:sp>
        <p:nvSpPr>
          <p:cNvPr id="3" name="Retângulo 2">
            <a:extLst>
              <a:ext uri="{FF2B5EF4-FFF2-40B4-BE49-F238E27FC236}">
                <a16:creationId xmlns:a16="http://schemas.microsoft.com/office/drawing/2014/main" id="{413AAB33-CCDF-40F8-B2D1-1B40753CCBCE}"/>
              </a:ext>
            </a:extLst>
          </p:cNvPr>
          <p:cNvSpPr/>
          <p:nvPr/>
        </p:nvSpPr>
        <p:spPr>
          <a:xfrm>
            <a:off x="349822" y="0"/>
            <a:ext cx="324678" cy="1391478"/>
          </a:xfrm>
          <a:prstGeom prst="rect">
            <a:avLst/>
          </a:prstGeom>
          <a:gradFill flip="none" rotWithShape="1">
            <a:gsLst>
              <a:gs pos="95833">
                <a:schemeClr val="tx2"/>
              </a:gs>
              <a:gs pos="27000">
                <a:srgbClr val="B9BCBD"/>
              </a:gs>
              <a:gs pos="6000">
                <a:srgbClr val="F6F7F7"/>
              </a:gs>
              <a:gs pos="62000">
                <a:schemeClr val="bg2">
                  <a:lumMod val="50000"/>
                </a:schemeClr>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tângulo 9">
            <a:extLst>
              <a:ext uri="{FF2B5EF4-FFF2-40B4-BE49-F238E27FC236}">
                <a16:creationId xmlns:a16="http://schemas.microsoft.com/office/drawing/2014/main" id="{FCCBC56F-6A13-4116-BB5D-6BE9AF581206}"/>
              </a:ext>
            </a:extLst>
          </p:cNvPr>
          <p:cNvSpPr/>
          <p:nvPr/>
        </p:nvSpPr>
        <p:spPr>
          <a:xfrm>
            <a:off x="674500" y="0"/>
            <a:ext cx="324678" cy="1391478"/>
          </a:xfrm>
          <a:prstGeom prst="rect">
            <a:avLst/>
          </a:prstGeom>
          <a:gradFill>
            <a:gsLst>
              <a:gs pos="100000">
                <a:srgbClr val="570D0D"/>
              </a:gs>
              <a:gs pos="17000">
                <a:srgbClr val="F5F5F5"/>
              </a:gs>
              <a:gs pos="66000">
                <a:srgbClr val="C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aixaDeTexto 5">
            <a:extLst>
              <a:ext uri="{FF2B5EF4-FFF2-40B4-BE49-F238E27FC236}">
                <a16:creationId xmlns:a16="http://schemas.microsoft.com/office/drawing/2014/main" id="{9EE69623-4E2F-4614-A0DA-74B96C2EA8F5}"/>
              </a:ext>
            </a:extLst>
          </p:cNvPr>
          <p:cNvSpPr txBox="1"/>
          <p:nvPr/>
        </p:nvSpPr>
        <p:spPr>
          <a:xfrm>
            <a:off x="10961414" y="6304623"/>
            <a:ext cx="909484" cy="369332"/>
          </a:xfrm>
          <a:prstGeom prst="rect">
            <a:avLst/>
          </a:prstGeom>
          <a:noFill/>
        </p:spPr>
        <p:txBody>
          <a:bodyPr wrap="square" rtlCol="0">
            <a:spAutoFit/>
          </a:bodyPr>
          <a:lstStyle/>
          <a:p>
            <a:pPr algn="r"/>
            <a:r>
              <a:rPr lang="en-GB" b="1" dirty="0">
                <a:latin typeface="Cambria" panose="02040503050406030204" pitchFamily="18" charset="0"/>
                <a:ea typeface="Cambria" panose="02040503050406030204" pitchFamily="18" charset="0"/>
              </a:rPr>
              <a:t>11</a:t>
            </a:r>
          </a:p>
        </p:txBody>
      </p:sp>
      <p:sp>
        <p:nvSpPr>
          <p:cNvPr id="5" name="Retângulo 4">
            <a:extLst>
              <a:ext uri="{FF2B5EF4-FFF2-40B4-BE49-F238E27FC236}">
                <a16:creationId xmlns:a16="http://schemas.microsoft.com/office/drawing/2014/main" id="{7E1BA3E0-A233-4EB3-B627-45DB8B90B900}"/>
              </a:ext>
            </a:extLst>
          </p:cNvPr>
          <p:cNvSpPr/>
          <p:nvPr/>
        </p:nvSpPr>
        <p:spPr>
          <a:xfrm>
            <a:off x="836839" y="1185737"/>
            <a:ext cx="4686462" cy="1138773"/>
          </a:xfrm>
          <a:prstGeom prst="rect">
            <a:avLst/>
          </a:prstGeom>
        </p:spPr>
        <p:txBody>
          <a:bodyPr wrap="square">
            <a:spAutoFit/>
          </a:bodyPr>
          <a:lstStyle/>
          <a:p>
            <a:pPr algn="just"/>
            <a:r>
              <a:rPr lang="en-GB" sz="1600" dirty="0"/>
              <a:t>	</a:t>
            </a:r>
            <a:r>
              <a:rPr lang="en-GB" sz="1700" dirty="0">
                <a:solidFill>
                  <a:schemeClr val="dk1"/>
                </a:solidFill>
                <a:latin typeface="Cambria" panose="02040503050406030204" pitchFamily="18" charset="0"/>
                <a:ea typeface="Cambria" panose="02040503050406030204" pitchFamily="18" charset="0"/>
              </a:rPr>
              <a:t>A very simple example of execution is the option 5 of the initial menu when the project is run without arguments. It only has 3 orders, 5 machines and 2 available tasks.</a:t>
            </a:r>
          </a:p>
        </p:txBody>
      </p:sp>
      <p:sp>
        <p:nvSpPr>
          <p:cNvPr id="7" name="CaixaDeTexto 6">
            <a:extLst>
              <a:ext uri="{FF2B5EF4-FFF2-40B4-BE49-F238E27FC236}">
                <a16:creationId xmlns:a16="http://schemas.microsoft.com/office/drawing/2014/main" id="{FA6C286C-960B-4469-94B2-5ADF361861D6}"/>
              </a:ext>
            </a:extLst>
          </p:cNvPr>
          <p:cNvSpPr txBox="1"/>
          <p:nvPr/>
        </p:nvSpPr>
        <p:spPr>
          <a:xfrm>
            <a:off x="836839" y="2777396"/>
            <a:ext cx="4686462" cy="615553"/>
          </a:xfrm>
          <a:prstGeom prst="rect">
            <a:avLst/>
          </a:prstGeom>
          <a:noFill/>
        </p:spPr>
        <p:txBody>
          <a:bodyPr wrap="square" rtlCol="0">
            <a:spAutoFit/>
          </a:bodyPr>
          <a:lstStyle/>
          <a:p>
            <a:pPr algn="just"/>
            <a:r>
              <a:rPr lang="en-GB" sz="1600" dirty="0"/>
              <a:t>	</a:t>
            </a:r>
            <a:r>
              <a:rPr lang="en-GB" sz="1700" dirty="0">
                <a:latin typeface="Cambria" panose="02040503050406030204" pitchFamily="18" charset="0"/>
                <a:ea typeface="Cambria" panose="02040503050406030204" pitchFamily="18" charset="0"/>
              </a:rPr>
              <a:t>Initially, the console shows how the orders and machines were initialized:</a:t>
            </a:r>
          </a:p>
        </p:txBody>
      </p:sp>
      <p:sp>
        <p:nvSpPr>
          <p:cNvPr id="9" name="AutoShape 2">
            <a:extLst>
              <a:ext uri="{FF2B5EF4-FFF2-40B4-BE49-F238E27FC236}">
                <a16:creationId xmlns:a16="http://schemas.microsoft.com/office/drawing/2014/main" id="{1CB0FF13-2B28-449D-B6A2-C16B07CEDD5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28" name="Picture 4">
            <a:extLst>
              <a:ext uri="{FF2B5EF4-FFF2-40B4-BE49-F238E27FC236}">
                <a16:creationId xmlns:a16="http://schemas.microsoft.com/office/drawing/2014/main" id="{A07CB0E4-1DB3-4331-808A-66F0778F5875}"/>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t="13454" r="57147" b="4441"/>
          <a:stretch/>
        </p:blipFill>
        <p:spPr bwMode="auto">
          <a:xfrm>
            <a:off x="6096000" y="1125999"/>
            <a:ext cx="4865414" cy="21506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1848480-1E56-43A1-9D0C-F5988B9BE9CA}"/>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rcRect b="6114"/>
          <a:stretch/>
        </p:blipFill>
        <p:spPr bwMode="auto">
          <a:xfrm>
            <a:off x="999177" y="3520109"/>
            <a:ext cx="3629025" cy="114465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5A5DC31-B45E-4C05-9489-0A5BE265BFC5}"/>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sharpenSoften amount="25000"/>
                    </a14:imgEffect>
                  </a14:imgLayer>
                </a14:imgProps>
              </a:ext>
              <a:ext uri="{28A0092B-C50C-407E-A947-70E740481C1C}">
                <a14:useLocalDpi xmlns:a14="http://schemas.microsoft.com/office/drawing/2010/main" val="0"/>
              </a:ext>
            </a:extLst>
          </a:blip>
          <a:srcRect t="3412" b="10370"/>
          <a:stretch/>
        </p:blipFill>
        <p:spPr bwMode="auto">
          <a:xfrm>
            <a:off x="999177" y="5009322"/>
            <a:ext cx="7134225" cy="722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061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tint val="90000"/>
                <a:lumMod val="110000"/>
              </a:schemeClr>
            </a:gs>
            <a:gs pos="100000">
              <a:srgbClr val="7D8587"/>
            </a:gs>
          </a:gsLst>
          <a:lin ang="540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881C6E-6285-4522-9CB0-A63D82DB3ACF}"/>
              </a:ext>
            </a:extLst>
          </p:cNvPr>
          <p:cNvSpPr>
            <a:spLocks noGrp="1"/>
          </p:cNvSpPr>
          <p:nvPr>
            <p:ph type="title"/>
          </p:nvPr>
        </p:nvSpPr>
        <p:spPr>
          <a:xfrm>
            <a:off x="999177" y="0"/>
            <a:ext cx="10534167" cy="934278"/>
          </a:xfrm>
        </p:spPr>
        <p:txBody>
          <a:bodyPr>
            <a:normAutofit/>
          </a:bodyPr>
          <a:lstStyle/>
          <a:p>
            <a:pPr algn="l"/>
            <a:r>
              <a:rPr lang="pt-BR" b="1" dirty="0">
                <a:latin typeface="Cambria"/>
                <a:ea typeface="Cambria"/>
                <a:sym typeface="Cambria"/>
              </a:rPr>
              <a:t>Example of Execution</a:t>
            </a:r>
          </a:p>
        </p:txBody>
      </p:sp>
      <p:sp>
        <p:nvSpPr>
          <p:cNvPr id="3" name="Retângulo 2">
            <a:extLst>
              <a:ext uri="{FF2B5EF4-FFF2-40B4-BE49-F238E27FC236}">
                <a16:creationId xmlns:a16="http://schemas.microsoft.com/office/drawing/2014/main" id="{413AAB33-CCDF-40F8-B2D1-1B40753CCBCE}"/>
              </a:ext>
            </a:extLst>
          </p:cNvPr>
          <p:cNvSpPr/>
          <p:nvPr/>
        </p:nvSpPr>
        <p:spPr>
          <a:xfrm>
            <a:off x="349822" y="0"/>
            <a:ext cx="324678" cy="1391478"/>
          </a:xfrm>
          <a:prstGeom prst="rect">
            <a:avLst/>
          </a:prstGeom>
          <a:gradFill flip="none" rotWithShape="1">
            <a:gsLst>
              <a:gs pos="95833">
                <a:schemeClr val="tx2"/>
              </a:gs>
              <a:gs pos="27000">
                <a:srgbClr val="B9BCBD"/>
              </a:gs>
              <a:gs pos="6000">
                <a:srgbClr val="F6F7F7"/>
              </a:gs>
              <a:gs pos="62000">
                <a:schemeClr val="bg2">
                  <a:lumMod val="50000"/>
                </a:schemeClr>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tângulo 9">
            <a:extLst>
              <a:ext uri="{FF2B5EF4-FFF2-40B4-BE49-F238E27FC236}">
                <a16:creationId xmlns:a16="http://schemas.microsoft.com/office/drawing/2014/main" id="{FCCBC56F-6A13-4116-BB5D-6BE9AF581206}"/>
              </a:ext>
            </a:extLst>
          </p:cNvPr>
          <p:cNvSpPr/>
          <p:nvPr/>
        </p:nvSpPr>
        <p:spPr>
          <a:xfrm>
            <a:off x="674500" y="0"/>
            <a:ext cx="324678" cy="1391478"/>
          </a:xfrm>
          <a:prstGeom prst="rect">
            <a:avLst/>
          </a:prstGeom>
          <a:gradFill>
            <a:gsLst>
              <a:gs pos="100000">
                <a:srgbClr val="570D0D"/>
              </a:gs>
              <a:gs pos="17000">
                <a:srgbClr val="F5F5F5"/>
              </a:gs>
              <a:gs pos="66000">
                <a:srgbClr val="C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aixaDeTexto 5">
            <a:extLst>
              <a:ext uri="{FF2B5EF4-FFF2-40B4-BE49-F238E27FC236}">
                <a16:creationId xmlns:a16="http://schemas.microsoft.com/office/drawing/2014/main" id="{9EE69623-4E2F-4614-A0DA-74B96C2EA8F5}"/>
              </a:ext>
            </a:extLst>
          </p:cNvPr>
          <p:cNvSpPr txBox="1"/>
          <p:nvPr/>
        </p:nvSpPr>
        <p:spPr>
          <a:xfrm>
            <a:off x="10961414" y="6304623"/>
            <a:ext cx="909484" cy="369332"/>
          </a:xfrm>
          <a:prstGeom prst="rect">
            <a:avLst/>
          </a:prstGeom>
          <a:noFill/>
        </p:spPr>
        <p:txBody>
          <a:bodyPr wrap="square" rtlCol="0">
            <a:spAutoFit/>
          </a:bodyPr>
          <a:lstStyle/>
          <a:p>
            <a:pPr algn="r"/>
            <a:r>
              <a:rPr lang="en-GB" b="1" dirty="0">
                <a:latin typeface="Cambria" panose="02040503050406030204" pitchFamily="18" charset="0"/>
                <a:ea typeface="Cambria" panose="02040503050406030204" pitchFamily="18" charset="0"/>
              </a:rPr>
              <a:t>12</a:t>
            </a:r>
          </a:p>
        </p:txBody>
      </p:sp>
      <p:sp>
        <p:nvSpPr>
          <p:cNvPr id="9" name="AutoShape 2">
            <a:extLst>
              <a:ext uri="{FF2B5EF4-FFF2-40B4-BE49-F238E27FC236}">
                <a16:creationId xmlns:a16="http://schemas.microsoft.com/office/drawing/2014/main" id="{1CB0FF13-2B28-449D-B6A2-C16B07CEDD5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Retângulo 7">
            <a:extLst>
              <a:ext uri="{FF2B5EF4-FFF2-40B4-BE49-F238E27FC236}">
                <a16:creationId xmlns:a16="http://schemas.microsoft.com/office/drawing/2014/main" id="{1BDE69B0-C36C-434F-9BBF-A312B1858AA7}"/>
              </a:ext>
            </a:extLst>
          </p:cNvPr>
          <p:cNvSpPr/>
          <p:nvPr/>
        </p:nvSpPr>
        <p:spPr>
          <a:xfrm>
            <a:off x="999176" y="1128173"/>
            <a:ext cx="10518323" cy="877163"/>
          </a:xfrm>
          <a:prstGeom prst="rect">
            <a:avLst/>
          </a:prstGeom>
        </p:spPr>
        <p:txBody>
          <a:bodyPr wrap="square">
            <a:spAutoFit/>
          </a:bodyPr>
          <a:lstStyle/>
          <a:p>
            <a:pPr algn="just"/>
            <a:r>
              <a:rPr lang="en-GB" sz="1700" dirty="0">
                <a:latin typeface="Cambria" panose="02040503050406030204" pitchFamily="18" charset="0"/>
                <a:ea typeface="Cambria" panose="02040503050406030204" pitchFamily="18" charset="0"/>
              </a:rPr>
              <a:t>	Then the console shows the results of the execution, by showing how many orders were allocated to each machine and how many credits each machine received (the honesty and proactivity ratios are shown only to help interpret the results):</a:t>
            </a:r>
          </a:p>
        </p:txBody>
      </p:sp>
      <p:sp>
        <p:nvSpPr>
          <p:cNvPr id="12" name="Retângulo 11">
            <a:extLst>
              <a:ext uri="{FF2B5EF4-FFF2-40B4-BE49-F238E27FC236}">
                <a16:creationId xmlns:a16="http://schemas.microsoft.com/office/drawing/2014/main" id="{CDA19FA7-9A96-4030-85C5-8573DD550271}"/>
              </a:ext>
            </a:extLst>
          </p:cNvPr>
          <p:cNvSpPr/>
          <p:nvPr/>
        </p:nvSpPr>
        <p:spPr>
          <a:xfrm>
            <a:off x="999176" y="3460171"/>
            <a:ext cx="6193683" cy="353943"/>
          </a:xfrm>
          <a:prstGeom prst="rect">
            <a:avLst/>
          </a:prstGeom>
        </p:spPr>
        <p:txBody>
          <a:bodyPr wrap="none">
            <a:spAutoFit/>
          </a:bodyPr>
          <a:lstStyle/>
          <a:p>
            <a:r>
              <a:rPr lang="en-GB" sz="1600" dirty="0"/>
              <a:t>	</a:t>
            </a:r>
            <a:r>
              <a:rPr lang="en-GB" sz="1700" dirty="0">
                <a:latin typeface="Cambria" panose="02040503050406030204" pitchFamily="18" charset="0"/>
                <a:ea typeface="Cambria" panose="02040503050406030204" pitchFamily="18" charset="0"/>
              </a:rPr>
              <a:t>It also shows the general allocation report for the execution:</a:t>
            </a:r>
          </a:p>
        </p:txBody>
      </p:sp>
      <p:pic>
        <p:nvPicPr>
          <p:cNvPr id="2050" name="Picture 2">
            <a:extLst>
              <a:ext uri="{FF2B5EF4-FFF2-40B4-BE49-F238E27FC236}">
                <a16:creationId xmlns:a16="http://schemas.microsoft.com/office/drawing/2014/main" id="{2E8BC750-98A1-4E3D-B31C-B8BEEB5D030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r="1476" b="9364"/>
          <a:stretch/>
        </p:blipFill>
        <p:spPr bwMode="auto">
          <a:xfrm>
            <a:off x="1445279" y="2041779"/>
            <a:ext cx="9577285" cy="119277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8F39255-41C7-4A76-9C9D-FC23D4105980}"/>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8032109" y="3428999"/>
            <a:ext cx="2790946" cy="1068873"/>
          </a:xfrm>
          <a:prstGeom prst="rect">
            <a:avLst/>
          </a:prstGeom>
          <a:noFill/>
          <a:extLst>
            <a:ext uri="{909E8E84-426E-40DD-AFC4-6F175D3DCCD1}">
              <a14:hiddenFill xmlns:a14="http://schemas.microsoft.com/office/drawing/2010/main">
                <a:solidFill>
                  <a:srgbClr val="FFFFFF"/>
                </a:solidFill>
              </a14:hiddenFill>
            </a:ext>
          </a:extLst>
        </p:spPr>
      </p:pic>
      <p:sp>
        <p:nvSpPr>
          <p:cNvPr id="18" name="Retângulo 17">
            <a:extLst>
              <a:ext uri="{FF2B5EF4-FFF2-40B4-BE49-F238E27FC236}">
                <a16:creationId xmlns:a16="http://schemas.microsoft.com/office/drawing/2014/main" id="{18D97C2E-0773-4F38-ABBA-9F9435F6A072}"/>
              </a:ext>
            </a:extLst>
          </p:cNvPr>
          <p:cNvSpPr/>
          <p:nvPr/>
        </p:nvSpPr>
        <p:spPr>
          <a:xfrm>
            <a:off x="999178" y="4420685"/>
            <a:ext cx="6193682" cy="1400383"/>
          </a:xfrm>
          <a:prstGeom prst="rect">
            <a:avLst/>
          </a:prstGeom>
        </p:spPr>
        <p:txBody>
          <a:bodyPr wrap="square">
            <a:spAutoFit/>
          </a:bodyPr>
          <a:lstStyle/>
          <a:p>
            <a:pPr algn="just"/>
            <a:r>
              <a:rPr lang="en-GB" sz="1700" dirty="0">
                <a:latin typeface="Cambria" panose="02040503050406030204" pitchFamily="18" charset="0"/>
                <a:ea typeface="Cambria" panose="02040503050406030204" pitchFamily="18" charset="0"/>
              </a:rPr>
              <a:t>	On the folder messages, on each order, we can see the results of the allocation, which has information about which machine was allocated for each task and their finish time, as well as the time that the order finished being done as well as the remaining extra credits:</a:t>
            </a:r>
          </a:p>
        </p:txBody>
      </p:sp>
      <p:pic>
        <p:nvPicPr>
          <p:cNvPr id="19" name="Picture 4">
            <a:extLst>
              <a:ext uri="{FF2B5EF4-FFF2-40B4-BE49-F238E27FC236}">
                <a16:creationId xmlns:a16="http://schemas.microsoft.com/office/drawing/2014/main" id="{250AA5E2-DD62-48B5-BFC5-1DF730DD2250}"/>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7800262" y="4692321"/>
            <a:ext cx="3022793" cy="1553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390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tint val="90000"/>
                <a:lumMod val="110000"/>
              </a:schemeClr>
            </a:gs>
            <a:gs pos="100000">
              <a:srgbClr val="7D8587"/>
            </a:gs>
          </a:gsLst>
          <a:lin ang="540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881C6E-6285-4522-9CB0-A63D82DB3ACF}"/>
              </a:ext>
            </a:extLst>
          </p:cNvPr>
          <p:cNvSpPr>
            <a:spLocks noGrp="1"/>
          </p:cNvSpPr>
          <p:nvPr>
            <p:ph type="title"/>
          </p:nvPr>
        </p:nvSpPr>
        <p:spPr>
          <a:xfrm>
            <a:off x="999177" y="0"/>
            <a:ext cx="10534167" cy="934278"/>
          </a:xfrm>
        </p:spPr>
        <p:txBody>
          <a:bodyPr>
            <a:normAutofit/>
          </a:bodyPr>
          <a:lstStyle/>
          <a:p>
            <a:pPr algn="l"/>
            <a:r>
              <a:rPr lang="pt-BR" b="1" dirty="0">
                <a:latin typeface="Cambria"/>
                <a:ea typeface="Cambria"/>
                <a:sym typeface="Cambria"/>
              </a:rPr>
              <a:t>Example of Execution</a:t>
            </a:r>
          </a:p>
        </p:txBody>
      </p:sp>
      <p:sp>
        <p:nvSpPr>
          <p:cNvPr id="3" name="Retângulo 2">
            <a:extLst>
              <a:ext uri="{FF2B5EF4-FFF2-40B4-BE49-F238E27FC236}">
                <a16:creationId xmlns:a16="http://schemas.microsoft.com/office/drawing/2014/main" id="{413AAB33-CCDF-40F8-B2D1-1B40753CCBCE}"/>
              </a:ext>
            </a:extLst>
          </p:cNvPr>
          <p:cNvSpPr/>
          <p:nvPr/>
        </p:nvSpPr>
        <p:spPr>
          <a:xfrm>
            <a:off x="349822" y="0"/>
            <a:ext cx="324678" cy="1391478"/>
          </a:xfrm>
          <a:prstGeom prst="rect">
            <a:avLst/>
          </a:prstGeom>
          <a:gradFill flip="none" rotWithShape="1">
            <a:gsLst>
              <a:gs pos="95833">
                <a:schemeClr val="tx2"/>
              </a:gs>
              <a:gs pos="27000">
                <a:srgbClr val="B9BCBD"/>
              </a:gs>
              <a:gs pos="6000">
                <a:srgbClr val="F6F7F7"/>
              </a:gs>
              <a:gs pos="62000">
                <a:schemeClr val="bg2">
                  <a:lumMod val="50000"/>
                </a:schemeClr>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tângulo 9">
            <a:extLst>
              <a:ext uri="{FF2B5EF4-FFF2-40B4-BE49-F238E27FC236}">
                <a16:creationId xmlns:a16="http://schemas.microsoft.com/office/drawing/2014/main" id="{FCCBC56F-6A13-4116-BB5D-6BE9AF581206}"/>
              </a:ext>
            </a:extLst>
          </p:cNvPr>
          <p:cNvSpPr/>
          <p:nvPr/>
        </p:nvSpPr>
        <p:spPr>
          <a:xfrm>
            <a:off x="674500" y="0"/>
            <a:ext cx="324678" cy="1391478"/>
          </a:xfrm>
          <a:prstGeom prst="rect">
            <a:avLst/>
          </a:prstGeom>
          <a:gradFill>
            <a:gsLst>
              <a:gs pos="100000">
                <a:srgbClr val="570D0D"/>
              </a:gs>
              <a:gs pos="17000">
                <a:srgbClr val="F5F5F5"/>
              </a:gs>
              <a:gs pos="66000">
                <a:srgbClr val="C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aixaDeTexto 5">
            <a:extLst>
              <a:ext uri="{FF2B5EF4-FFF2-40B4-BE49-F238E27FC236}">
                <a16:creationId xmlns:a16="http://schemas.microsoft.com/office/drawing/2014/main" id="{9EE69623-4E2F-4614-A0DA-74B96C2EA8F5}"/>
              </a:ext>
            </a:extLst>
          </p:cNvPr>
          <p:cNvSpPr txBox="1"/>
          <p:nvPr/>
        </p:nvSpPr>
        <p:spPr>
          <a:xfrm>
            <a:off x="10961414" y="6304623"/>
            <a:ext cx="909484" cy="369332"/>
          </a:xfrm>
          <a:prstGeom prst="rect">
            <a:avLst/>
          </a:prstGeom>
          <a:noFill/>
        </p:spPr>
        <p:txBody>
          <a:bodyPr wrap="square" rtlCol="0">
            <a:spAutoFit/>
          </a:bodyPr>
          <a:lstStyle/>
          <a:p>
            <a:pPr algn="r"/>
            <a:r>
              <a:rPr lang="en-GB" b="1" dirty="0">
                <a:latin typeface="Cambria" panose="02040503050406030204" pitchFamily="18" charset="0"/>
                <a:ea typeface="Cambria" panose="02040503050406030204" pitchFamily="18" charset="0"/>
              </a:rPr>
              <a:t>13</a:t>
            </a:r>
          </a:p>
        </p:txBody>
      </p:sp>
      <p:sp>
        <p:nvSpPr>
          <p:cNvPr id="9" name="AutoShape 2">
            <a:extLst>
              <a:ext uri="{FF2B5EF4-FFF2-40B4-BE49-F238E27FC236}">
                <a16:creationId xmlns:a16="http://schemas.microsoft.com/office/drawing/2014/main" id="{1CB0FF13-2B28-449D-B6A2-C16B07CEDD5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Retângulo 4">
            <a:extLst>
              <a:ext uri="{FF2B5EF4-FFF2-40B4-BE49-F238E27FC236}">
                <a16:creationId xmlns:a16="http://schemas.microsoft.com/office/drawing/2014/main" id="{E28E0420-2E20-4061-92E2-9B9919F54F96}"/>
              </a:ext>
            </a:extLst>
          </p:cNvPr>
          <p:cNvSpPr/>
          <p:nvPr/>
        </p:nvSpPr>
        <p:spPr>
          <a:xfrm>
            <a:off x="999177" y="1104007"/>
            <a:ext cx="10478448" cy="615553"/>
          </a:xfrm>
          <a:prstGeom prst="rect">
            <a:avLst/>
          </a:prstGeom>
        </p:spPr>
        <p:txBody>
          <a:bodyPr wrap="square">
            <a:spAutoFit/>
          </a:bodyPr>
          <a:lstStyle/>
          <a:p>
            <a:pPr algn="just"/>
            <a:r>
              <a:rPr lang="en-GB" sz="1600" dirty="0"/>
              <a:t>	</a:t>
            </a:r>
            <a:r>
              <a:rPr lang="en-GB" sz="1700" dirty="0">
                <a:latin typeface="Cambria" panose="02040503050406030204" pitchFamily="18" charset="0"/>
                <a:ea typeface="Cambria" panose="02040503050406030204" pitchFamily="18" charset="0"/>
              </a:rPr>
              <a:t>On the folder messages, there are text files related to the execution of each agent, on which we can see the messages exchanged between the agents. Here is an example of the negotiation process:</a:t>
            </a:r>
          </a:p>
        </p:txBody>
      </p:sp>
      <p:pic>
        <p:nvPicPr>
          <p:cNvPr id="3074" name="Picture 2">
            <a:extLst>
              <a:ext uri="{FF2B5EF4-FFF2-40B4-BE49-F238E27FC236}">
                <a16:creationId xmlns:a16="http://schemas.microsoft.com/office/drawing/2014/main" id="{F4298AF6-CB65-4594-8DA3-32AC6B36A60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999177" y="2454364"/>
            <a:ext cx="4851657" cy="399014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DF6ABAB-5580-4D00-AA69-18FA6A6C047A}"/>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rcRect t="6099"/>
          <a:stretch/>
        </p:blipFill>
        <p:spPr bwMode="auto">
          <a:xfrm>
            <a:off x="6325964" y="2454364"/>
            <a:ext cx="5207380" cy="2544418"/>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a:extLst>
              <a:ext uri="{FF2B5EF4-FFF2-40B4-BE49-F238E27FC236}">
                <a16:creationId xmlns:a16="http://schemas.microsoft.com/office/drawing/2014/main" id="{00EC351F-F010-457F-957F-30F766A88C59}"/>
              </a:ext>
            </a:extLst>
          </p:cNvPr>
          <p:cNvSpPr txBox="1"/>
          <p:nvPr/>
        </p:nvSpPr>
        <p:spPr>
          <a:xfrm>
            <a:off x="999177" y="2065045"/>
            <a:ext cx="1590261" cy="338554"/>
          </a:xfrm>
          <a:prstGeom prst="rect">
            <a:avLst/>
          </a:prstGeom>
          <a:noFill/>
        </p:spPr>
        <p:txBody>
          <a:bodyPr wrap="square" rtlCol="0">
            <a:spAutoFit/>
          </a:bodyPr>
          <a:lstStyle/>
          <a:p>
            <a:r>
              <a:rPr lang="en-GB" sz="1600" b="1" dirty="0">
                <a:latin typeface="Cambria" panose="02040503050406030204" pitchFamily="18" charset="0"/>
                <a:ea typeface="Cambria" panose="02040503050406030204" pitchFamily="18" charset="0"/>
              </a:rPr>
              <a:t>Order 02</a:t>
            </a:r>
          </a:p>
        </p:txBody>
      </p:sp>
      <p:sp>
        <p:nvSpPr>
          <p:cNvPr id="16" name="CaixaDeTexto 15">
            <a:extLst>
              <a:ext uri="{FF2B5EF4-FFF2-40B4-BE49-F238E27FC236}">
                <a16:creationId xmlns:a16="http://schemas.microsoft.com/office/drawing/2014/main" id="{C1AE2660-0C0D-40CC-A57D-304C3E0A2F34}"/>
              </a:ext>
            </a:extLst>
          </p:cNvPr>
          <p:cNvSpPr txBox="1"/>
          <p:nvPr/>
        </p:nvSpPr>
        <p:spPr>
          <a:xfrm>
            <a:off x="6325964" y="2057351"/>
            <a:ext cx="1590261" cy="353943"/>
          </a:xfrm>
          <a:prstGeom prst="rect">
            <a:avLst/>
          </a:prstGeom>
          <a:noFill/>
        </p:spPr>
        <p:txBody>
          <a:bodyPr wrap="square" rtlCol="0">
            <a:spAutoFit/>
          </a:bodyPr>
          <a:lstStyle/>
          <a:p>
            <a:r>
              <a:rPr lang="en-GB" sz="1700" b="1" dirty="0">
                <a:latin typeface="Cambria" panose="02040503050406030204" pitchFamily="18" charset="0"/>
                <a:ea typeface="Cambria" panose="02040503050406030204" pitchFamily="18" charset="0"/>
              </a:rPr>
              <a:t>Machine M1</a:t>
            </a:r>
          </a:p>
        </p:txBody>
      </p:sp>
    </p:spTree>
    <p:extLst>
      <p:ext uri="{BB962C8B-B14F-4D97-AF65-F5344CB8AC3E}">
        <p14:creationId xmlns:p14="http://schemas.microsoft.com/office/powerpoint/2010/main" val="69787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tint val="90000"/>
                <a:lumMod val="110000"/>
              </a:schemeClr>
            </a:gs>
            <a:gs pos="100000">
              <a:srgbClr val="7D8587"/>
            </a:gs>
          </a:gsLst>
          <a:lin ang="540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881C6E-6285-4522-9CB0-A63D82DB3ACF}"/>
              </a:ext>
            </a:extLst>
          </p:cNvPr>
          <p:cNvSpPr>
            <a:spLocks noGrp="1"/>
          </p:cNvSpPr>
          <p:nvPr>
            <p:ph type="title"/>
          </p:nvPr>
        </p:nvSpPr>
        <p:spPr>
          <a:xfrm>
            <a:off x="999177" y="0"/>
            <a:ext cx="10534167" cy="934278"/>
          </a:xfrm>
        </p:spPr>
        <p:txBody>
          <a:bodyPr>
            <a:normAutofit/>
          </a:bodyPr>
          <a:lstStyle/>
          <a:p>
            <a:pPr algn="l"/>
            <a:r>
              <a:rPr lang="pt-BR" b="1" dirty="0">
                <a:latin typeface="Cambria"/>
                <a:ea typeface="Cambria"/>
                <a:sym typeface="Cambria"/>
              </a:rPr>
              <a:t>Implemented Classes</a:t>
            </a:r>
          </a:p>
        </p:txBody>
      </p:sp>
      <p:sp>
        <p:nvSpPr>
          <p:cNvPr id="3" name="Retângulo 2">
            <a:extLst>
              <a:ext uri="{FF2B5EF4-FFF2-40B4-BE49-F238E27FC236}">
                <a16:creationId xmlns:a16="http://schemas.microsoft.com/office/drawing/2014/main" id="{413AAB33-CCDF-40F8-B2D1-1B40753CCBCE}"/>
              </a:ext>
            </a:extLst>
          </p:cNvPr>
          <p:cNvSpPr/>
          <p:nvPr/>
        </p:nvSpPr>
        <p:spPr>
          <a:xfrm>
            <a:off x="349822" y="0"/>
            <a:ext cx="324678" cy="1391478"/>
          </a:xfrm>
          <a:prstGeom prst="rect">
            <a:avLst/>
          </a:prstGeom>
          <a:gradFill flip="none" rotWithShape="1">
            <a:gsLst>
              <a:gs pos="95833">
                <a:schemeClr val="tx2"/>
              </a:gs>
              <a:gs pos="27000">
                <a:srgbClr val="B9BCBD"/>
              </a:gs>
              <a:gs pos="6000">
                <a:srgbClr val="F6F7F7"/>
              </a:gs>
              <a:gs pos="62000">
                <a:schemeClr val="bg2">
                  <a:lumMod val="50000"/>
                </a:schemeClr>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tângulo 9">
            <a:extLst>
              <a:ext uri="{FF2B5EF4-FFF2-40B4-BE49-F238E27FC236}">
                <a16:creationId xmlns:a16="http://schemas.microsoft.com/office/drawing/2014/main" id="{FCCBC56F-6A13-4116-BB5D-6BE9AF581206}"/>
              </a:ext>
            </a:extLst>
          </p:cNvPr>
          <p:cNvSpPr/>
          <p:nvPr/>
        </p:nvSpPr>
        <p:spPr>
          <a:xfrm>
            <a:off x="674500" y="0"/>
            <a:ext cx="324678" cy="1391478"/>
          </a:xfrm>
          <a:prstGeom prst="rect">
            <a:avLst/>
          </a:prstGeom>
          <a:gradFill>
            <a:gsLst>
              <a:gs pos="100000">
                <a:srgbClr val="570D0D"/>
              </a:gs>
              <a:gs pos="17000">
                <a:srgbClr val="F5F5F5"/>
              </a:gs>
              <a:gs pos="66000">
                <a:srgbClr val="C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aixaDeTexto 5">
            <a:extLst>
              <a:ext uri="{FF2B5EF4-FFF2-40B4-BE49-F238E27FC236}">
                <a16:creationId xmlns:a16="http://schemas.microsoft.com/office/drawing/2014/main" id="{9EE69623-4E2F-4614-A0DA-74B96C2EA8F5}"/>
              </a:ext>
            </a:extLst>
          </p:cNvPr>
          <p:cNvSpPr txBox="1"/>
          <p:nvPr/>
        </p:nvSpPr>
        <p:spPr>
          <a:xfrm>
            <a:off x="10961414" y="6304623"/>
            <a:ext cx="909484" cy="369332"/>
          </a:xfrm>
          <a:prstGeom prst="rect">
            <a:avLst/>
          </a:prstGeom>
          <a:noFill/>
        </p:spPr>
        <p:txBody>
          <a:bodyPr wrap="square" rtlCol="0">
            <a:spAutoFit/>
          </a:bodyPr>
          <a:lstStyle/>
          <a:p>
            <a:pPr algn="r"/>
            <a:r>
              <a:rPr lang="en-GB" b="1" dirty="0">
                <a:latin typeface="Cambria" panose="02040503050406030204" pitchFamily="18" charset="0"/>
                <a:ea typeface="Cambria" panose="02040503050406030204" pitchFamily="18" charset="0"/>
              </a:rPr>
              <a:t>14</a:t>
            </a:r>
          </a:p>
        </p:txBody>
      </p:sp>
      <p:sp>
        <p:nvSpPr>
          <p:cNvPr id="9" name="AutoShape 2">
            <a:extLst>
              <a:ext uri="{FF2B5EF4-FFF2-40B4-BE49-F238E27FC236}">
                <a16:creationId xmlns:a16="http://schemas.microsoft.com/office/drawing/2014/main" id="{1CB0FF13-2B28-449D-B6A2-C16B07CEDD5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2">
            <a:extLst>
              <a:ext uri="{FF2B5EF4-FFF2-40B4-BE49-F238E27FC236}">
                <a16:creationId xmlns:a16="http://schemas.microsoft.com/office/drawing/2014/main" id="{903F3719-1E28-43AC-A325-AFA3C237F05E}"/>
              </a:ext>
            </a:extLst>
          </p:cNvPr>
          <p:cNvSpPr>
            <a:spLocks noChangeAspect="1" noChangeArrowheads="1"/>
          </p:cNvSpPr>
          <p:nvPr/>
        </p:nvSpPr>
        <p:spPr bwMode="auto">
          <a:xfrm>
            <a:off x="4744279" y="274228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Retângulo 4">
            <a:extLst>
              <a:ext uri="{FF2B5EF4-FFF2-40B4-BE49-F238E27FC236}">
                <a16:creationId xmlns:a16="http://schemas.microsoft.com/office/drawing/2014/main" id="{71926D58-2FD1-4430-9F33-FD83CF727AB3}"/>
              </a:ext>
            </a:extLst>
          </p:cNvPr>
          <p:cNvSpPr/>
          <p:nvPr/>
        </p:nvSpPr>
        <p:spPr>
          <a:xfrm>
            <a:off x="781879" y="1443841"/>
            <a:ext cx="10628244" cy="3719993"/>
          </a:xfrm>
          <a:prstGeom prst="rect">
            <a:avLst/>
          </a:prstGeom>
        </p:spPr>
        <p:txBody>
          <a:bodyPr wrap="square">
            <a:spAutoFit/>
          </a:bodyPr>
          <a:lstStyle/>
          <a:p>
            <a:r>
              <a:rPr lang="en-GB" b="1" dirty="0">
                <a:latin typeface="Cambria" panose="02040503050406030204" pitchFamily="18" charset="0"/>
                <a:ea typeface="Cambria" panose="02040503050406030204" pitchFamily="18" charset="0"/>
              </a:rPr>
              <a:t>Package factory:</a:t>
            </a:r>
          </a:p>
          <a:p>
            <a:pPr marL="742950" lvl="1" indent="-285750">
              <a:lnSpc>
                <a:spcPct val="115000"/>
              </a:lnSpc>
              <a:spcBef>
                <a:spcPts val="1200"/>
              </a:spcBef>
              <a:buClr>
                <a:srgbClr val="C00000"/>
              </a:buClr>
              <a:buSzPct val="100000"/>
              <a:buFont typeface="Wingdings" panose="05000000000000000000" pitchFamily="2" charset="2"/>
              <a:buChar char="§"/>
            </a:pPr>
            <a:r>
              <a:rPr lang="en-GB" sz="1700" b="1" dirty="0" err="1">
                <a:solidFill>
                  <a:schemeClr val="dk1"/>
                </a:solidFill>
                <a:latin typeface="Cambria" panose="02040503050406030204" pitchFamily="18" charset="0"/>
                <a:ea typeface="Cambria" panose="02040503050406030204" pitchFamily="18" charset="0"/>
              </a:rPr>
              <a:t>IntelligentFactory</a:t>
            </a:r>
            <a:r>
              <a:rPr lang="en-GB" sz="1700" b="1" dirty="0">
                <a:solidFill>
                  <a:schemeClr val="dk1"/>
                </a:solidFill>
                <a:latin typeface="Cambria" panose="02040503050406030204" pitchFamily="18" charset="0"/>
                <a:ea typeface="Cambria" panose="02040503050406030204" pitchFamily="18" charset="0"/>
              </a:rPr>
              <a:t> -</a:t>
            </a:r>
            <a:r>
              <a:rPr lang="en-GB" sz="1700" dirty="0">
                <a:solidFill>
                  <a:schemeClr val="dk1"/>
                </a:solidFill>
                <a:latin typeface="Cambria" panose="02040503050406030204" pitchFamily="18" charset="0"/>
                <a:ea typeface="Cambria" panose="02040503050406030204" pitchFamily="18" charset="0"/>
              </a:rPr>
              <a:t> The class that generates the agents with random initial values that consider the arguments received in the constructor.</a:t>
            </a:r>
          </a:p>
          <a:p>
            <a:endParaRPr lang="en-GB" sz="1700" dirty="0">
              <a:latin typeface="Cambria" panose="02040503050406030204" pitchFamily="18" charset="0"/>
              <a:ea typeface="Cambria" panose="02040503050406030204" pitchFamily="18" charset="0"/>
            </a:endParaRPr>
          </a:p>
          <a:p>
            <a:r>
              <a:rPr lang="en-GB" b="1" dirty="0">
                <a:latin typeface="Cambria" panose="02040503050406030204" pitchFamily="18" charset="0"/>
                <a:ea typeface="Cambria" panose="02040503050406030204" pitchFamily="18" charset="0"/>
              </a:rPr>
              <a:t>Package agents:</a:t>
            </a:r>
          </a:p>
          <a:p>
            <a:pPr marL="742950" lvl="1" indent="-285750">
              <a:lnSpc>
                <a:spcPct val="115000"/>
              </a:lnSpc>
              <a:spcBef>
                <a:spcPts val="1200"/>
              </a:spcBef>
              <a:buClr>
                <a:srgbClr val="C00000"/>
              </a:buClr>
              <a:buSzPct val="100000"/>
              <a:buFont typeface="Wingdings" panose="05000000000000000000" pitchFamily="2" charset="2"/>
              <a:buChar char="§"/>
            </a:pPr>
            <a:r>
              <a:rPr lang="en-GB" sz="1700" b="1" dirty="0">
                <a:solidFill>
                  <a:schemeClr val="dk1"/>
                </a:solidFill>
                <a:latin typeface="Cambria" panose="02040503050406030204" pitchFamily="18" charset="0"/>
                <a:ea typeface="Cambria" panose="02040503050406030204" pitchFamily="18" charset="0"/>
              </a:rPr>
              <a:t>Order - </a:t>
            </a:r>
            <a:r>
              <a:rPr lang="en-GB" sz="1700" dirty="0">
                <a:solidFill>
                  <a:schemeClr val="dk1"/>
                </a:solidFill>
                <a:latin typeface="Cambria" panose="02040503050406030204" pitchFamily="18" charset="0"/>
                <a:ea typeface="Cambria" panose="02040503050406030204" pitchFamily="18" charset="0"/>
              </a:rPr>
              <a:t>The agent Order, which has its setup and all the logic for the decision making process. It has an id, a list of tasks, the number of credits it gives per task as well as extra credits for negotiation, and it saves the machines that do each task and their finish time.</a:t>
            </a:r>
          </a:p>
          <a:p>
            <a:pPr marL="742950" lvl="1" indent="-285750">
              <a:lnSpc>
                <a:spcPct val="115000"/>
              </a:lnSpc>
              <a:spcBef>
                <a:spcPts val="1200"/>
              </a:spcBef>
              <a:buClr>
                <a:srgbClr val="C00000"/>
              </a:buClr>
              <a:buSzPct val="100000"/>
              <a:buFont typeface="Wingdings" panose="05000000000000000000" pitchFamily="2" charset="2"/>
              <a:buChar char="§"/>
            </a:pPr>
            <a:r>
              <a:rPr lang="en-GB" sz="1700" b="1" dirty="0">
                <a:solidFill>
                  <a:schemeClr val="dk1"/>
                </a:solidFill>
                <a:latin typeface="Cambria" panose="02040503050406030204" pitchFamily="18" charset="0"/>
                <a:ea typeface="Cambria" panose="02040503050406030204" pitchFamily="18" charset="0"/>
              </a:rPr>
              <a:t>Machine - </a:t>
            </a:r>
            <a:r>
              <a:rPr lang="en-GB" sz="1700" dirty="0">
                <a:solidFill>
                  <a:schemeClr val="dk1"/>
                </a:solidFill>
                <a:latin typeface="Cambria" panose="02040503050406030204" pitchFamily="18" charset="0"/>
                <a:ea typeface="Cambria" panose="02040503050406030204" pitchFamily="18" charset="0"/>
              </a:rPr>
              <a:t>The agent Machine, which has its setup and all the logic for the decision making process. It has an id, a role, a proactivity factor, an honesty factor, an average time and it saves the orders it fulfils and the respective time slot.</a:t>
            </a:r>
          </a:p>
        </p:txBody>
      </p:sp>
    </p:spTree>
    <p:extLst>
      <p:ext uri="{BB962C8B-B14F-4D97-AF65-F5344CB8AC3E}">
        <p14:creationId xmlns:p14="http://schemas.microsoft.com/office/powerpoint/2010/main" val="1911100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tint val="90000"/>
                <a:lumMod val="110000"/>
              </a:schemeClr>
            </a:gs>
            <a:gs pos="100000">
              <a:srgbClr val="7D8587"/>
            </a:gs>
          </a:gsLst>
          <a:lin ang="540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881C6E-6285-4522-9CB0-A63D82DB3ACF}"/>
              </a:ext>
            </a:extLst>
          </p:cNvPr>
          <p:cNvSpPr>
            <a:spLocks noGrp="1"/>
          </p:cNvSpPr>
          <p:nvPr>
            <p:ph type="title"/>
          </p:nvPr>
        </p:nvSpPr>
        <p:spPr>
          <a:xfrm>
            <a:off x="999177" y="0"/>
            <a:ext cx="10534167" cy="934278"/>
          </a:xfrm>
        </p:spPr>
        <p:txBody>
          <a:bodyPr>
            <a:normAutofit/>
          </a:bodyPr>
          <a:lstStyle/>
          <a:p>
            <a:pPr algn="l"/>
            <a:r>
              <a:rPr lang="pt-BR" b="1" dirty="0">
                <a:latin typeface="Cambria"/>
                <a:ea typeface="Cambria"/>
                <a:sym typeface="Cambria"/>
              </a:rPr>
              <a:t>Implemented Classes</a:t>
            </a:r>
          </a:p>
        </p:txBody>
      </p:sp>
      <p:sp>
        <p:nvSpPr>
          <p:cNvPr id="3" name="Retângulo 2">
            <a:extLst>
              <a:ext uri="{FF2B5EF4-FFF2-40B4-BE49-F238E27FC236}">
                <a16:creationId xmlns:a16="http://schemas.microsoft.com/office/drawing/2014/main" id="{413AAB33-CCDF-40F8-B2D1-1B40753CCBCE}"/>
              </a:ext>
            </a:extLst>
          </p:cNvPr>
          <p:cNvSpPr/>
          <p:nvPr/>
        </p:nvSpPr>
        <p:spPr>
          <a:xfrm>
            <a:off x="349822" y="0"/>
            <a:ext cx="324678" cy="1391478"/>
          </a:xfrm>
          <a:prstGeom prst="rect">
            <a:avLst/>
          </a:prstGeom>
          <a:gradFill flip="none" rotWithShape="1">
            <a:gsLst>
              <a:gs pos="95833">
                <a:schemeClr val="tx2"/>
              </a:gs>
              <a:gs pos="27000">
                <a:srgbClr val="B9BCBD"/>
              </a:gs>
              <a:gs pos="6000">
                <a:srgbClr val="F6F7F7"/>
              </a:gs>
              <a:gs pos="62000">
                <a:schemeClr val="bg2">
                  <a:lumMod val="50000"/>
                </a:schemeClr>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tângulo 9">
            <a:extLst>
              <a:ext uri="{FF2B5EF4-FFF2-40B4-BE49-F238E27FC236}">
                <a16:creationId xmlns:a16="http://schemas.microsoft.com/office/drawing/2014/main" id="{FCCBC56F-6A13-4116-BB5D-6BE9AF581206}"/>
              </a:ext>
            </a:extLst>
          </p:cNvPr>
          <p:cNvSpPr/>
          <p:nvPr/>
        </p:nvSpPr>
        <p:spPr>
          <a:xfrm>
            <a:off x="674500" y="0"/>
            <a:ext cx="324678" cy="1391478"/>
          </a:xfrm>
          <a:prstGeom prst="rect">
            <a:avLst/>
          </a:prstGeom>
          <a:gradFill>
            <a:gsLst>
              <a:gs pos="100000">
                <a:srgbClr val="570D0D"/>
              </a:gs>
              <a:gs pos="17000">
                <a:srgbClr val="F5F5F5"/>
              </a:gs>
              <a:gs pos="66000">
                <a:srgbClr val="C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aixaDeTexto 5">
            <a:extLst>
              <a:ext uri="{FF2B5EF4-FFF2-40B4-BE49-F238E27FC236}">
                <a16:creationId xmlns:a16="http://schemas.microsoft.com/office/drawing/2014/main" id="{9EE69623-4E2F-4614-A0DA-74B96C2EA8F5}"/>
              </a:ext>
            </a:extLst>
          </p:cNvPr>
          <p:cNvSpPr txBox="1"/>
          <p:nvPr/>
        </p:nvSpPr>
        <p:spPr>
          <a:xfrm>
            <a:off x="10961414" y="6304623"/>
            <a:ext cx="909484" cy="369332"/>
          </a:xfrm>
          <a:prstGeom prst="rect">
            <a:avLst/>
          </a:prstGeom>
          <a:noFill/>
        </p:spPr>
        <p:txBody>
          <a:bodyPr wrap="square" rtlCol="0">
            <a:spAutoFit/>
          </a:bodyPr>
          <a:lstStyle/>
          <a:p>
            <a:pPr algn="r"/>
            <a:r>
              <a:rPr lang="en-GB" b="1" dirty="0">
                <a:latin typeface="Cambria" panose="02040503050406030204" pitchFamily="18" charset="0"/>
                <a:ea typeface="Cambria" panose="02040503050406030204" pitchFamily="18" charset="0"/>
              </a:rPr>
              <a:t>15</a:t>
            </a:r>
          </a:p>
        </p:txBody>
      </p:sp>
      <p:sp>
        <p:nvSpPr>
          <p:cNvPr id="9" name="AutoShape 2">
            <a:extLst>
              <a:ext uri="{FF2B5EF4-FFF2-40B4-BE49-F238E27FC236}">
                <a16:creationId xmlns:a16="http://schemas.microsoft.com/office/drawing/2014/main" id="{1CB0FF13-2B28-449D-B6A2-C16B07CEDD5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2">
            <a:extLst>
              <a:ext uri="{FF2B5EF4-FFF2-40B4-BE49-F238E27FC236}">
                <a16:creationId xmlns:a16="http://schemas.microsoft.com/office/drawing/2014/main" id="{903F3719-1E28-43AC-A325-AFA3C237F05E}"/>
              </a:ext>
            </a:extLst>
          </p:cNvPr>
          <p:cNvSpPr>
            <a:spLocks noChangeAspect="1" noChangeArrowheads="1"/>
          </p:cNvSpPr>
          <p:nvPr/>
        </p:nvSpPr>
        <p:spPr bwMode="auto">
          <a:xfrm>
            <a:off x="4744279" y="274228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Retângulo 4">
            <a:extLst>
              <a:ext uri="{FF2B5EF4-FFF2-40B4-BE49-F238E27FC236}">
                <a16:creationId xmlns:a16="http://schemas.microsoft.com/office/drawing/2014/main" id="{71926D58-2FD1-4430-9F33-FD83CF727AB3}"/>
              </a:ext>
            </a:extLst>
          </p:cNvPr>
          <p:cNvSpPr/>
          <p:nvPr/>
        </p:nvSpPr>
        <p:spPr>
          <a:xfrm>
            <a:off x="875955" y="1378131"/>
            <a:ext cx="10534167" cy="3796937"/>
          </a:xfrm>
          <a:prstGeom prst="rect">
            <a:avLst/>
          </a:prstGeom>
        </p:spPr>
        <p:txBody>
          <a:bodyPr wrap="square">
            <a:spAutoFit/>
          </a:bodyPr>
          <a:lstStyle/>
          <a:p>
            <a:pPr algn="just"/>
            <a:r>
              <a:rPr lang="en-GB" b="1" dirty="0">
                <a:latin typeface="Cambria" panose="02040503050406030204" pitchFamily="18" charset="0"/>
                <a:ea typeface="Cambria" panose="02040503050406030204" pitchFamily="18" charset="0"/>
              </a:rPr>
              <a:t>Package </a:t>
            </a:r>
            <a:r>
              <a:rPr lang="en-GB" b="1" dirty="0" err="1">
                <a:latin typeface="Cambria" panose="02040503050406030204" pitchFamily="18" charset="0"/>
                <a:ea typeface="Cambria" panose="02040503050406030204" pitchFamily="18" charset="0"/>
              </a:rPr>
              <a:t>utils</a:t>
            </a:r>
            <a:r>
              <a:rPr lang="en-GB" b="1" dirty="0">
                <a:latin typeface="Cambria" panose="02040503050406030204" pitchFamily="18" charset="0"/>
                <a:ea typeface="Cambria" panose="02040503050406030204" pitchFamily="18" charset="0"/>
              </a:rPr>
              <a:t>:</a:t>
            </a:r>
          </a:p>
          <a:p>
            <a:pPr marL="742950" lvl="1" indent="-285750" algn="just" fontAlgn="base">
              <a:lnSpc>
                <a:spcPct val="115000"/>
              </a:lnSpc>
              <a:spcBef>
                <a:spcPts val="1200"/>
              </a:spcBef>
              <a:buClr>
                <a:srgbClr val="C00000"/>
              </a:buClr>
              <a:buSzPct val="100000"/>
              <a:buFont typeface="Wingdings" panose="05000000000000000000" pitchFamily="2" charset="2"/>
              <a:buChar char="§"/>
            </a:pPr>
            <a:r>
              <a:rPr lang="en-GB" sz="1700" b="1" dirty="0" err="1">
                <a:solidFill>
                  <a:schemeClr val="dk1"/>
                </a:solidFill>
                <a:latin typeface="Cambria" panose="02040503050406030204" pitchFamily="18" charset="0"/>
                <a:ea typeface="Cambria" panose="02040503050406030204" pitchFamily="18" charset="0"/>
              </a:rPr>
              <a:t>TimeSlot</a:t>
            </a:r>
            <a:r>
              <a:rPr lang="en-GB" sz="1700" b="1" dirty="0">
                <a:solidFill>
                  <a:schemeClr val="dk1"/>
                </a:solidFill>
                <a:latin typeface="Cambria" panose="02040503050406030204" pitchFamily="18" charset="0"/>
                <a:ea typeface="Cambria" panose="02040503050406030204" pitchFamily="18" charset="0"/>
              </a:rPr>
              <a:t> - </a:t>
            </a:r>
            <a:r>
              <a:rPr lang="en-GB" sz="1700" dirty="0">
                <a:solidFill>
                  <a:schemeClr val="dk1"/>
                </a:solidFill>
                <a:latin typeface="Cambria" panose="02040503050406030204" pitchFamily="18" charset="0"/>
                <a:ea typeface="Cambria" panose="02040503050406030204" pitchFamily="18" charset="0"/>
              </a:rPr>
              <a:t>The utility class that represents a time slot, with an initial time, final time and an order id.</a:t>
            </a:r>
          </a:p>
          <a:p>
            <a:pPr lvl="1" algn="just" fontAlgn="base">
              <a:lnSpc>
                <a:spcPct val="115000"/>
              </a:lnSpc>
              <a:spcBef>
                <a:spcPts val="1200"/>
              </a:spcBef>
              <a:buClr>
                <a:srgbClr val="C00000"/>
              </a:buClr>
              <a:buSzPct val="100000"/>
            </a:pPr>
            <a:endParaRPr lang="en-GB" sz="1700" dirty="0">
              <a:solidFill>
                <a:schemeClr val="dk1"/>
              </a:solidFill>
              <a:latin typeface="Cambria" panose="02040503050406030204" pitchFamily="18" charset="0"/>
              <a:ea typeface="Cambria" panose="02040503050406030204" pitchFamily="18" charset="0"/>
            </a:endParaRPr>
          </a:p>
          <a:p>
            <a:pPr algn="just"/>
            <a:r>
              <a:rPr lang="en-GB" b="1" dirty="0">
                <a:latin typeface="Cambria" panose="02040503050406030204" pitchFamily="18" charset="0"/>
                <a:ea typeface="Cambria" panose="02040503050406030204" pitchFamily="18" charset="0"/>
              </a:rPr>
              <a:t>Package behaviours:</a:t>
            </a:r>
          </a:p>
          <a:p>
            <a:pPr marL="742950" lvl="1" indent="-285750" algn="just" fontAlgn="base">
              <a:lnSpc>
                <a:spcPct val="115000"/>
              </a:lnSpc>
              <a:spcBef>
                <a:spcPts val="1200"/>
              </a:spcBef>
              <a:buClr>
                <a:srgbClr val="C00000"/>
              </a:buClr>
              <a:buSzPct val="100000"/>
              <a:buFont typeface="Wingdings" panose="05000000000000000000" pitchFamily="2" charset="2"/>
              <a:buChar char="§"/>
            </a:pPr>
            <a:r>
              <a:rPr lang="en-GB" sz="1700" b="1" dirty="0" err="1">
                <a:solidFill>
                  <a:schemeClr val="dk1"/>
                </a:solidFill>
                <a:latin typeface="Cambria" panose="02040503050406030204" pitchFamily="18" charset="0"/>
                <a:ea typeface="Cambria" panose="02040503050406030204" pitchFamily="18" charset="0"/>
              </a:rPr>
              <a:t>OrderInitiator</a:t>
            </a:r>
            <a:r>
              <a:rPr lang="en-GB" sz="1700" b="1" dirty="0">
                <a:solidFill>
                  <a:schemeClr val="dk1"/>
                </a:solidFill>
                <a:latin typeface="Cambria" panose="02040503050406030204" pitchFamily="18" charset="0"/>
                <a:ea typeface="Cambria" panose="02040503050406030204" pitchFamily="18" charset="0"/>
              </a:rPr>
              <a:t> - </a:t>
            </a:r>
            <a:r>
              <a:rPr lang="en-GB" sz="1700" dirty="0">
                <a:solidFill>
                  <a:schemeClr val="dk1"/>
                </a:solidFill>
                <a:latin typeface="Cambria" panose="02040503050406030204" pitchFamily="18" charset="0"/>
                <a:ea typeface="Cambria" panose="02040503050406030204" pitchFamily="18" charset="0"/>
              </a:rPr>
              <a:t>The behaviour of type </a:t>
            </a:r>
            <a:r>
              <a:rPr lang="en-GB" sz="1700" i="1" dirty="0" err="1">
                <a:solidFill>
                  <a:schemeClr val="dk1"/>
                </a:solidFill>
                <a:latin typeface="Cambria" panose="02040503050406030204" pitchFamily="18" charset="0"/>
                <a:ea typeface="Cambria" panose="02040503050406030204" pitchFamily="18" charset="0"/>
              </a:rPr>
              <a:t>ContractNetInitiator</a:t>
            </a:r>
            <a:r>
              <a:rPr lang="en-GB" sz="1700" dirty="0">
                <a:solidFill>
                  <a:schemeClr val="dk1"/>
                </a:solidFill>
                <a:latin typeface="Cambria" panose="02040503050406030204" pitchFamily="18" charset="0"/>
                <a:ea typeface="Cambria" panose="02040503050406030204" pitchFamily="18" charset="0"/>
              </a:rPr>
              <a:t> that receives and send the messages according to the protocol </a:t>
            </a:r>
            <a:r>
              <a:rPr lang="en-GB" sz="1700" i="1" dirty="0">
                <a:solidFill>
                  <a:schemeClr val="dk1"/>
                </a:solidFill>
                <a:latin typeface="Cambria" panose="02040503050406030204" pitchFamily="18" charset="0"/>
                <a:ea typeface="Cambria" panose="02040503050406030204" pitchFamily="18" charset="0"/>
              </a:rPr>
              <a:t>FIPA-Iterated-Contract-Net</a:t>
            </a:r>
            <a:r>
              <a:rPr lang="en-GB" sz="1700" dirty="0">
                <a:solidFill>
                  <a:schemeClr val="dk1"/>
                </a:solidFill>
                <a:latin typeface="Cambria" panose="02040503050406030204" pitchFamily="18" charset="0"/>
                <a:ea typeface="Cambria" panose="02040503050406030204" pitchFamily="18" charset="0"/>
              </a:rPr>
              <a:t>. It is added to the Order agent for each task it has.</a:t>
            </a:r>
          </a:p>
          <a:p>
            <a:pPr marL="742950" lvl="1" indent="-285750" algn="just" fontAlgn="base">
              <a:lnSpc>
                <a:spcPct val="115000"/>
              </a:lnSpc>
              <a:spcBef>
                <a:spcPts val="1200"/>
              </a:spcBef>
              <a:buClr>
                <a:srgbClr val="C00000"/>
              </a:buClr>
              <a:buSzPct val="100000"/>
              <a:buFont typeface="Wingdings" panose="05000000000000000000" pitchFamily="2" charset="2"/>
              <a:buChar char="§"/>
            </a:pPr>
            <a:r>
              <a:rPr lang="en-GB" sz="1700" b="1" dirty="0" err="1">
                <a:solidFill>
                  <a:schemeClr val="dk1"/>
                </a:solidFill>
                <a:latin typeface="Cambria" panose="02040503050406030204" pitchFamily="18" charset="0"/>
                <a:ea typeface="Cambria" panose="02040503050406030204" pitchFamily="18" charset="0"/>
              </a:rPr>
              <a:t>MachineResponderDispatcher</a:t>
            </a:r>
            <a:r>
              <a:rPr lang="en-GB" sz="1700" b="1" dirty="0">
                <a:solidFill>
                  <a:schemeClr val="dk1"/>
                </a:solidFill>
                <a:latin typeface="Cambria" panose="02040503050406030204" pitchFamily="18" charset="0"/>
                <a:ea typeface="Cambria" panose="02040503050406030204" pitchFamily="18" charset="0"/>
              </a:rPr>
              <a:t> - </a:t>
            </a:r>
            <a:r>
              <a:rPr lang="en-GB" sz="1700" dirty="0">
                <a:solidFill>
                  <a:schemeClr val="dk1"/>
                </a:solidFill>
                <a:latin typeface="Cambria" panose="02040503050406030204" pitchFamily="18" charset="0"/>
                <a:ea typeface="Cambria" panose="02040503050406030204" pitchFamily="18" charset="0"/>
              </a:rPr>
              <a:t>The behaviour of type </a:t>
            </a:r>
            <a:r>
              <a:rPr lang="en-GB" sz="1700" i="1" dirty="0" err="1">
                <a:solidFill>
                  <a:schemeClr val="dk1"/>
                </a:solidFill>
                <a:latin typeface="Cambria" panose="02040503050406030204" pitchFamily="18" charset="0"/>
                <a:ea typeface="Cambria" panose="02040503050406030204" pitchFamily="18" charset="0"/>
              </a:rPr>
              <a:t>SSResponderDispatcher</a:t>
            </a:r>
            <a:r>
              <a:rPr lang="en-GB" sz="1700" dirty="0">
                <a:solidFill>
                  <a:schemeClr val="dk1"/>
                </a:solidFill>
                <a:latin typeface="Cambria" panose="02040503050406030204" pitchFamily="18" charset="0"/>
                <a:ea typeface="Cambria" panose="02040503050406030204" pitchFamily="18" charset="0"/>
              </a:rPr>
              <a:t> that creates the responder needed for the protocol, which is added to the Machine.</a:t>
            </a:r>
          </a:p>
          <a:p>
            <a:pPr marL="742950" lvl="1" indent="-285750" algn="just" fontAlgn="base">
              <a:lnSpc>
                <a:spcPct val="115000"/>
              </a:lnSpc>
              <a:spcBef>
                <a:spcPts val="1200"/>
              </a:spcBef>
              <a:buClr>
                <a:srgbClr val="C00000"/>
              </a:buClr>
              <a:buSzPct val="100000"/>
              <a:buFont typeface="Wingdings" panose="05000000000000000000" pitchFamily="2" charset="2"/>
              <a:buChar char="§"/>
            </a:pPr>
            <a:r>
              <a:rPr lang="en-GB" sz="1700" b="1" dirty="0" err="1">
                <a:solidFill>
                  <a:schemeClr val="dk1"/>
                </a:solidFill>
                <a:latin typeface="Cambria" panose="02040503050406030204" pitchFamily="18" charset="0"/>
                <a:ea typeface="Cambria" panose="02040503050406030204" pitchFamily="18" charset="0"/>
              </a:rPr>
              <a:t>MachineResponderToOrder</a:t>
            </a:r>
            <a:r>
              <a:rPr lang="en-GB" sz="1700" b="1" dirty="0">
                <a:solidFill>
                  <a:schemeClr val="dk1"/>
                </a:solidFill>
                <a:latin typeface="Cambria" panose="02040503050406030204" pitchFamily="18" charset="0"/>
                <a:ea typeface="Cambria" panose="02040503050406030204" pitchFamily="18" charset="0"/>
              </a:rPr>
              <a:t> - </a:t>
            </a:r>
            <a:r>
              <a:rPr lang="en-GB" sz="1700" dirty="0">
                <a:solidFill>
                  <a:schemeClr val="dk1"/>
                </a:solidFill>
                <a:latin typeface="Cambria" panose="02040503050406030204" pitchFamily="18" charset="0"/>
                <a:ea typeface="Cambria" panose="02040503050406030204" pitchFamily="18" charset="0"/>
              </a:rPr>
              <a:t>The behaviour of type </a:t>
            </a:r>
            <a:r>
              <a:rPr lang="en-GB" sz="1700" i="1" dirty="0" err="1">
                <a:solidFill>
                  <a:schemeClr val="dk1"/>
                </a:solidFill>
                <a:latin typeface="Cambria" panose="02040503050406030204" pitchFamily="18" charset="0"/>
                <a:ea typeface="Cambria" panose="02040503050406030204" pitchFamily="18" charset="0"/>
              </a:rPr>
              <a:t>SSIteratedContractNetResponder</a:t>
            </a:r>
            <a:r>
              <a:rPr lang="en-GB" sz="1700" dirty="0">
                <a:solidFill>
                  <a:schemeClr val="dk1"/>
                </a:solidFill>
                <a:latin typeface="Cambria" panose="02040503050406030204" pitchFamily="18" charset="0"/>
                <a:ea typeface="Cambria" panose="02040503050406030204" pitchFamily="18" charset="0"/>
              </a:rPr>
              <a:t> that receives messages from the initiator and sends answers, according to the used protocol.</a:t>
            </a:r>
          </a:p>
        </p:txBody>
      </p:sp>
    </p:spTree>
    <p:extLst>
      <p:ext uri="{BB962C8B-B14F-4D97-AF65-F5344CB8AC3E}">
        <p14:creationId xmlns:p14="http://schemas.microsoft.com/office/powerpoint/2010/main" val="3649378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tint val="90000"/>
                <a:lumMod val="110000"/>
              </a:schemeClr>
            </a:gs>
            <a:gs pos="100000">
              <a:srgbClr val="7D8587"/>
            </a:gs>
          </a:gsLst>
          <a:lin ang="540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881C6E-6285-4522-9CB0-A63D82DB3ACF}"/>
              </a:ext>
            </a:extLst>
          </p:cNvPr>
          <p:cNvSpPr>
            <a:spLocks noGrp="1"/>
          </p:cNvSpPr>
          <p:nvPr>
            <p:ph type="title"/>
          </p:nvPr>
        </p:nvSpPr>
        <p:spPr>
          <a:xfrm>
            <a:off x="999177" y="0"/>
            <a:ext cx="10534167" cy="934278"/>
          </a:xfrm>
        </p:spPr>
        <p:txBody>
          <a:bodyPr>
            <a:normAutofit/>
          </a:bodyPr>
          <a:lstStyle/>
          <a:p>
            <a:pPr algn="l"/>
            <a:r>
              <a:rPr lang="pt-BR" b="1" dirty="0">
                <a:latin typeface="Cambria"/>
                <a:ea typeface="Cambria"/>
                <a:sym typeface="Cambria"/>
              </a:rPr>
              <a:t>Messages Exchanged</a:t>
            </a:r>
          </a:p>
        </p:txBody>
      </p:sp>
      <p:sp>
        <p:nvSpPr>
          <p:cNvPr id="3" name="Retângulo 2">
            <a:extLst>
              <a:ext uri="{FF2B5EF4-FFF2-40B4-BE49-F238E27FC236}">
                <a16:creationId xmlns:a16="http://schemas.microsoft.com/office/drawing/2014/main" id="{413AAB33-CCDF-40F8-B2D1-1B40753CCBCE}"/>
              </a:ext>
            </a:extLst>
          </p:cNvPr>
          <p:cNvSpPr/>
          <p:nvPr/>
        </p:nvSpPr>
        <p:spPr>
          <a:xfrm>
            <a:off x="349822" y="0"/>
            <a:ext cx="324678" cy="1391478"/>
          </a:xfrm>
          <a:prstGeom prst="rect">
            <a:avLst/>
          </a:prstGeom>
          <a:gradFill flip="none" rotWithShape="1">
            <a:gsLst>
              <a:gs pos="95833">
                <a:schemeClr val="tx2"/>
              </a:gs>
              <a:gs pos="27000">
                <a:srgbClr val="B9BCBD"/>
              </a:gs>
              <a:gs pos="6000">
                <a:srgbClr val="F6F7F7"/>
              </a:gs>
              <a:gs pos="62000">
                <a:schemeClr val="bg2">
                  <a:lumMod val="50000"/>
                </a:schemeClr>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tângulo 9">
            <a:extLst>
              <a:ext uri="{FF2B5EF4-FFF2-40B4-BE49-F238E27FC236}">
                <a16:creationId xmlns:a16="http://schemas.microsoft.com/office/drawing/2014/main" id="{FCCBC56F-6A13-4116-BB5D-6BE9AF581206}"/>
              </a:ext>
            </a:extLst>
          </p:cNvPr>
          <p:cNvSpPr/>
          <p:nvPr/>
        </p:nvSpPr>
        <p:spPr>
          <a:xfrm>
            <a:off x="674500" y="0"/>
            <a:ext cx="324678" cy="1391478"/>
          </a:xfrm>
          <a:prstGeom prst="rect">
            <a:avLst/>
          </a:prstGeom>
          <a:gradFill>
            <a:gsLst>
              <a:gs pos="100000">
                <a:srgbClr val="570D0D"/>
              </a:gs>
              <a:gs pos="17000">
                <a:srgbClr val="F5F5F5"/>
              </a:gs>
              <a:gs pos="66000">
                <a:srgbClr val="C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aixaDeTexto 5">
            <a:extLst>
              <a:ext uri="{FF2B5EF4-FFF2-40B4-BE49-F238E27FC236}">
                <a16:creationId xmlns:a16="http://schemas.microsoft.com/office/drawing/2014/main" id="{9EE69623-4E2F-4614-A0DA-74B96C2EA8F5}"/>
              </a:ext>
            </a:extLst>
          </p:cNvPr>
          <p:cNvSpPr txBox="1"/>
          <p:nvPr/>
        </p:nvSpPr>
        <p:spPr>
          <a:xfrm>
            <a:off x="10961414" y="6304623"/>
            <a:ext cx="909484" cy="369332"/>
          </a:xfrm>
          <a:prstGeom prst="rect">
            <a:avLst/>
          </a:prstGeom>
          <a:noFill/>
        </p:spPr>
        <p:txBody>
          <a:bodyPr wrap="square" rtlCol="0">
            <a:spAutoFit/>
          </a:bodyPr>
          <a:lstStyle/>
          <a:p>
            <a:pPr algn="r"/>
            <a:r>
              <a:rPr lang="en-GB" b="1" dirty="0">
                <a:latin typeface="Cambria" panose="02040503050406030204" pitchFamily="18" charset="0"/>
                <a:ea typeface="Cambria" panose="02040503050406030204" pitchFamily="18" charset="0"/>
              </a:rPr>
              <a:t>16</a:t>
            </a:r>
          </a:p>
        </p:txBody>
      </p:sp>
      <p:sp>
        <p:nvSpPr>
          <p:cNvPr id="9" name="AutoShape 2">
            <a:extLst>
              <a:ext uri="{FF2B5EF4-FFF2-40B4-BE49-F238E27FC236}">
                <a16:creationId xmlns:a16="http://schemas.microsoft.com/office/drawing/2014/main" id="{1CB0FF13-2B28-449D-B6A2-C16B07CEDD5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2">
            <a:extLst>
              <a:ext uri="{FF2B5EF4-FFF2-40B4-BE49-F238E27FC236}">
                <a16:creationId xmlns:a16="http://schemas.microsoft.com/office/drawing/2014/main" id="{903F3719-1E28-43AC-A325-AFA3C237F05E}"/>
              </a:ext>
            </a:extLst>
          </p:cNvPr>
          <p:cNvSpPr>
            <a:spLocks noChangeAspect="1" noChangeArrowheads="1"/>
          </p:cNvSpPr>
          <p:nvPr/>
        </p:nvSpPr>
        <p:spPr bwMode="auto">
          <a:xfrm>
            <a:off x="4744279" y="274228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Retângulo 4">
            <a:extLst>
              <a:ext uri="{FF2B5EF4-FFF2-40B4-BE49-F238E27FC236}">
                <a16:creationId xmlns:a16="http://schemas.microsoft.com/office/drawing/2014/main" id="{71926D58-2FD1-4430-9F33-FD83CF727AB3}"/>
              </a:ext>
            </a:extLst>
          </p:cNvPr>
          <p:cNvSpPr/>
          <p:nvPr/>
        </p:nvSpPr>
        <p:spPr>
          <a:xfrm>
            <a:off x="808383" y="1391478"/>
            <a:ext cx="10717038" cy="4127284"/>
          </a:xfrm>
          <a:prstGeom prst="rect">
            <a:avLst/>
          </a:prstGeom>
        </p:spPr>
        <p:txBody>
          <a:bodyPr wrap="square">
            <a:spAutoFit/>
          </a:bodyPr>
          <a:lstStyle/>
          <a:p>
            <a:pPr algn="just"/>
            <a:r>
              <a:rPr lang="en-GB" b="1" dirty="0">
                <a:latin typeface="Cambria" panose="02040503050406030204" pitchFamily="18" charset="0"/>
                <a:ea typeface="Cambria" panose="02040503050406030204" pitchFamily="18" charset="0"/>
              </a:rPr>
              <a:t>Order to Machine:</a:t>
            </a:r>
          </a:p>
          <a:p>
            <a:pPr marL="742950" lvl="1" indent="-285750" algn="just" fontAlgn="base">
              <a:lnSpc>
                <a:spcPct val="115000"/>
              </a:lnSpc>
              <a:spcBef>
                <a:spcPts val="1200"/>
              </a:spcBef>
              <a:buClr>
                <a:srgbClr val="C00000"/>
              </a:buClr>
              <a:buSzPct val="100000"/>
              <a:buFont typeface="Wingdings" panose="05000000000000000000" pitchFamily="2" charset="2"/>
              <a:buChar char="§"/>
            </a:pPr>
            <a:r>
              <a:rPr lang="en-GB" sz="1700" dirty="0">
                <a:solidFill>
                  <a:schemeClr val="dk1"/>
                </a:solidFill>
                <a:latin typeface="Cambria" panose="02040503050406030204" pitchFamily="18" charset="0"/>
                <a:ea typeface="Cambria" panose="02040503050406030204" pitchFamily="18" charset="0"/>
              </a:rPr>
              <a:t>Arrival message that sends the order’s id, the time where the machine can start to do the task, the credits it received and the task. It is also used for negotiation:</a:t>
            </a:r>
          </a:p>
          <a:p>
            <a:pPr algn="just"/>
            <a:r>
              <a:rPr lang="en-GB" sz="1700" dirty="0">
                <a:latin typeface="Cambria" panose="02040503050406030204" pitchFamily="18" charset="0"/>
                <a:ea typeface="Cambria" panose="02040503050406030204" pitchFamily="18" charset="0"/>
              </a:rPr>
              <a:t> 					</a:t>
            </a:r>
            <a:r>
              <a:rPr lang="en-GB" sz="1700" i="1" dirty="0">
                <a:latin typeface="Cambria" panose="02040503050406030204" pitchFamily="18" charset="0"/>
                <a:ea typeface="Cambria" panose="02040503050406030204" pitchFamily="18" charset="0"/>
              </a:rPr>
              <a:t>ARRIVED &lt;</a:t>
            </a:r>
            <a:r>
              <a:rPr lang="en-GB" sz="1700" i="1" dirty="0" err="1">
                <a:latin typeface="Cambria" panose="02040503050406030204" pitchFamily="18" charset="0"/>
                <a:ea typeface="Cambria" panose="02040503050406030204" pitchFamily="18" charset="0"/>
              </a:rPr>
              <a:t>order_id</a:t>
            </a:r>
            <a:r>
              <a:rPr lang="en-GB" sz="1700" i="1" dirty="0">
                <a:latin typeface="Cambria" panose="02040503050406030204" pitchFamily="18" charset="0"/>
                <a:ea typeface="Cambria" panose="02040503050406030204" pitchFamily="18" charset="0"/>
              </a:rPr>
              <a:t>&gt; &lt;</a:t>
            </a:r>
            <a:r>
              <a:rPr lang="en-GB" sz="1700" i="1" dirty="0" err="1">
                <a:latin typeface="Cambria" panose="02040503050406030204" pitchFamily="18" charset="0"/>
                <a:ea typeface="Cambria" panose="02040503050406030204" pitchFamily="18" charset="0"/>
              </a:rPr>
              <a:t>initial_time</a:t>
            </a:r>
            <a:r>
              <a:rPr lang="en-GB" sz="1700" i="1" dirty="0">
                <a:latin typeface="Cambria" panose="02040503050406030204" pitchFamily="18" charset="0"/>
                <a:ea typeface="Cambria" panose="02040503050406030204" pitchFamily="18" charset="0"/>
              </a:rPr>
              <a:t>&gt; &lt;</a:t>
            </a:r>
            <a:r>
              <a:rPr lang="en-GB" sz="1700" i="1" dirty="0" err="1">
                <a:latin typeface="Cambria" panose="02040503050406030204" pitchFamily="18" charset="0"/>
                <a:ea typeface="Cambria" panose="02040503050406030204" pitchFamily="18" charset="0"/>
              </a:rPr>
              <a:t>credits_given</a:t>
            </a:r>
            <a:r>
              <a:rPr lang="en-GB" sz="1700" i="1" dirty="0">
                <a:latin typeface="Cambria" panose="02040503050406030204" pitchFamily="18" charset="0"/>
                <a:ea typeface="Cambria" panose="02040503050406030204" pitchFamily="18" charset="0"/>
              </a:rPr>
              <a:t>&gt; &lt;task&gt;</a:t>
            </a:r>
          </a:p>
          <a:p>
            <a:pPr algn="just"/>
            <a:endParaRPr lang="en-GB" sz="1700" dirty="0">
              <a:latin typeface="Cambria" panose="02040503050406030204" pitchFamily="18" charset="0"/>
              <a:ea typeface="Cambria" panose="02040503050406030204" pitchFamily="18" charset="0"/>
            </a:endParaRPr>
          </a:p>
          <a:p>
            <a:pPr marL="742950" lvl="1" indent="-285750" algn="just" fontAlgn="base">
              <a:lnSpc>
                <a:spcPct val="115000"/>
              </a:lnSpc>
              <a:spcBef>
                <a:spcPts val="1200"/>
              </a:spcBef>
              <a:buClr>
                <a:srgbClr val="C00000"/>
              </a:buClr>
              <a:buSzPct val="100000"/>
              <a:buFont typeface="Wingdings" panose="05000000000000000000" pitchFamily="2" charset="2"/>
              <a:buChar char="§"/>
            </a:pPr>
            <a:r>
              <a:rPr lang="en-GB" sz="1700" dirty="0">
                <a:solidFill>
                  <a:schemeClr val="dk1"/>
                </a:solidFill>
                <a:latin typeface="Cambria" panose="02040503050406030204" pitchFamily="18" charset="0"/>
                <a:ea typeface="Cambria" panose="02040503050406030204" pitchFamily="18" charset="0"/>
              </a:rPr>
              <a:t>Message to accept machine’s proposal, which sends the order’s id and the credits given:</a:t>
            </a:r>
          </a:p>
          <a:p>
            <a:pPr algn="just"/>
            <a:r>
              <a:rPr lang="en-GB" sz="1700" dirty="0">
                <a:latin typeface="Cambria" panose="02040503050406030204" pitchFamily="18" charset="0"/>
                <a:ea typeface="Cambria" panose="02040503050406030204" pitchFamily="18" charset="0"/>
              </a:rPr>
              <a:t>					</a:t>
            </a:r>
            <a:r>
              <a:rPr lang="en-GB" sz="1700" i="1" dirty="0">
                <a:latin typeface="Cambria" panose="02040503050406030204" pitchFamily="18" charset="0"/>
                <a:ea typeface="Cambria" panose="02040503050406030204" pitchFamily="18" charset="0"/>
              </a:rPr>
              <a:t>ACCEPT &lt;</a:t>
            </a:r>
            <a:r>
              <a:rPr lang="en-GB" sz="1700" i="1" dirty="0" err="1">
                <a:latin typeface="Cambria" panose="02040503050406030204" pitchFamily="18" charset="0"/>
                <a:ea typeface="Cambria" panose="02040503050406030204" pitchFamily="18" charset="0"/>
              </a:rPr>
              <a:t>order_id</a:t>
            </a:r>
            <a:r>
              <a:rPr lang="en-GB" sz="1700" i="1" dirty="0">
                <a:latin typeface="Cambria" panose="02040503050406030204" pitchFamily="18" charset="0"/>
                <a:ea typeface="Cambria" panose="02040503050406030204" pitchFamily="18" charset="0"/>
              </a:rPr>
              <a:t>&gt; &lt;</a:t>
            </a:r>
            <a:r>
              <a:rPr lang="en-GB" sz="1700" i="1" dirty="0" err="1">
                <a:latin typeface="Cambria" panose="02040503050406030204" pitchFamily="18" charset="0"/>
                <a:ea typeface="Cambria" panose="02040503050406030204" pitchFamily="18" charset="0"/>
              </a:rPr>
              <a:t>credits_given</a:t>
            </a:r>
            <a:r>
              <a:rPr lang="en-GB" sz="1700" i="1" dirty="0">
                <a:latin typeface="Cambria" panose="02040503050406030204" pitchFamily="18" charset="0"/>
                <a:ea typeface="Cambria" panose="02040503050406030204" pitchFamily="18" charset="0"/>
              </a:rPr>
              <a:t>&gt;</a:t>
            </a:r>
          </a:p>
          <a:p>
            <a:pPr algn="just"/>
            <a:endParaRPr lang="en-GB" sz="1700" i="1" dirty="0">
              <a:latin typeface="Cambria" panose="02040503050406030204" pitchFamily="18" charset="0"/>
              <a:ea typeface="Cambria" panose="02040503050406030204" pitchFamily="18" charset="0"/>
            </a:endParaRPr>
          </a:p>
          <a:p>
            <a:pPr marL="742950" lvl="1" indent="-285750" algn="just" fontAlgn="base">
              <a:lnSpc>
                <a:spcPct val="115000"/>
              </a:lnSpc>
              <a:spcBef>
                <a:spcPts val="1200"/>
              </a:spcBef>
              <a:buClr>
                <a:srgbClr val="C00000"/>
              </a:buClr>
              <a:buSzPct val="100000"/>
              <a:buFont typeface="Wingdings" panose="05000000000000000000" pitchFamily="2" charset="2"/>
              <a:buChar char="§"/>
            </a:pPr>
            <a:r>
              <a:rPr lang="en-GB" sz="1700" dirty="0">
                <a:solidFill>
                  <a:schemeClr val="dk1"/>
                </a:solidFill>
                <a:latin typeface="Cambria" panose="02040503050406030204" pitchFamily="18" charset="0"/>
                <a:ea typeface="Cambria" panose="02040503050406030204" pitchFamily="18" charset="0"/>
              </a:rPr>
              <a:t>Message to reject machine’s proposal, which only sends the order’s id:</a:t>
            </a:r>
          </a:p>
          <a:p>
            <a:pPr algn="just"/>
            <a:r>
              <a:rPr lang="en-GB" sz="1700" dirty="0">
                <a:latin typeface="Cambria" panose="02040503050406030204" pitchFamily="18" charset="0"/>
                <a:ea typeface="Cambria" panose="02040503050406030204" pitchFamily="18" charset="0"/>
              </a:rPr>
              <a:t>					</a:t>
            </a:r>
            <a:r>
              <a:rPr lang="en-GB" sz="1700" i="1" dirty="0">
                <a:latin typeface="Cambria" panose="02040503050406030204" pitchFamily="18" charset="0"/>
                <a:ea typeface="Cambria" panose="02040503050406030204" pitchFamily="18" charset="0"/>
              </a:rPr>
              <a:t>REJECT &lt;</a:t>
            </a:r>
            <a:r>
              <a:rPr lang="en-GB" sz="1700" i="1" dirty="0" err="1">
                <a:latin typeface="Cambria" panose="02040503050406030204" pitchFamily="18" charset="0"/>
                <a:ea typeface="Cambria" panose="02040503050406030204" pitchFamily="18" charset="0"/>
              </a:rPr>
              <a:t>order_id</a:t>
            </a:r>
            <a:r>
              <a:rPr lang="en-GB" sz="1700" i="1" dirty="0">
                <a:latin typeface="Cambria" panose="02040503050406030204" pitchFamily="18" charset="0"/>
                <a:ea typeface="Cambria" panose="02040503050406030204" pitchFamily="18" charset="0"/>
              </a:rPr>
              <a:t>&gt;</a:t>
            </a:r>
          </a:p>
          <a:p>
            <a:endParaRPr lang="en-GB" sz="1700" i="1" u="sng" dirty="0">
              <a:latin typeface="Cambria" panose="02040503050406030204" pitchFamily="18" charset="0"/>
              <a:ea typeface="Cambria" panose="02040503050406030204" pitchFamily="18" charset="0"/>
            </a:endParaRPr>
          </a:p>
          <a:p>
            <a:endParaRPr lang="en-GB" dirty="0">
              <a:latin typeface="Cambria" panose="02040503050406030204" pitchFamily="18" charset="0"/>
              <a:ea typeface="Cambria" panose="02040503050406030204" pitchFamily="18" charset="0"/>
            </a:endParaRPr>
          </a:p>
          <a:p>
            <a:endParaRPr lang="en-GB" sz="1600" dirty="0">
              <a:solidFill>
                <a:schemeClr val="dk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42801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tint val="90000"/>
                <a:lumMod val="110000"/>
              </a:schemeClr>
            </a:gs>
            <a:gs pos="100000">
              <a:srgbClr val="7D8587"/>
            </a:gs>
          </a:gsLst>
          <a:lin ang="540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881C6E-6285-4522-9CB0-A63D82DB3ACF}"/>
              </a:ext>
            </a:extLst>
          </p:cNvPr>
          <p:cNvSpPr>
            <a:spLocks noGrp="1"/>
          </p:cNvSpPr>
          <p:nvPr>
            <p:ph type="title"/>
          </p:nvPr>
        </p:nvSpPr>
        <p:spPr>
          <a:xfrm>
            <a:off x="999177" y="0"/>
            <a:ext cx="10534167" cy="934278"/>
          </a:xfrm>
        </p:spPr>
        <p:txBody>
          <a:bodyPr>
            <a:normAutofit/>
          </a:bodyPr>
          <a:lstStyle/>
          <a:p>
            <a:pPr algn="l"/>
            <a:r>
              <a:rPr lang="pt-BR" b="1" dirty="0">
                <a:latin typeface="Cambria"/>
                <a:ea typeface="Cambria"/>
                <a:sym typeface="Cambria"/>
              </a:rPr>
              <a:t>Messages Exchanged</a:t>
            </a:r>
          </a:p>
        </p:txBody>
      </p:sp>
      <p:sp>
        <p:nvSpPr>
          <p:cNvPr id="3" name="Retângulo 2">
            <a:extLst>
              <a:ext uri="{FF2B5EF4-FFF2-40B4-BE49-F238E27FC236}">
                <a16:creationId xmlns:a16="http://schemas.microsoft.com/office/drawing/2014/main" id="{413AAB33-CCDF-40F8-B2D1-1B40753CCBCE}"/>
              </a:ext>
            </a:extLst>
          </p:cNvPr>
          <p:cNvSpPr/>
          <p:nvPr/>
        </p:nvSpPr>
        <p:spPr>
          <a:xfrm>
            <a:off x="349822" y="0"/>
            <a:ext cx="324678" cy="1391478"/>
          </a:xfrm>
          <a:prstGeom prst="rect">
            <a:avLst/>
          </a:prstGeom>
          <a:gradFill flip="none" rotWithShape="1">
            <a:gsLst>
              <a:gs pos="95833">
                <a:schemeClr val="tx2"/>
              </a:gs>
              <a:gs pos="27000">
                <a:srgbClr val="B9BCBD"/>
              </a:gs>
              <a:gs pos="6000">
                <a:srgbClr val="F6F7F7"/>
              </a:gs>
              <a:gs pos="62000">
                <a:schemeClr val="bg2">
                  <a:lumMod val="50000"/>
                </a:schemeClr>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tângulo 9">
            <a:extLst>
              <a:ext uri="{FF2B5EF4-FFF2-40B4-BE49-F238E27FC236}">
                <a16:creationId xmlns:a16="http://schemas.microsoft.com/office/drawing/2014/main" id="{FCCBC56F-6A13-4116-BB5D-6BE9AF581206}"/>
              </a:ext>
            </a:extLst>
          </p:cNvPr>
          <p:cNvSpPr/>
          <p:nvPr/>
        </p:nvSpPr>
        <p:spPr>
          <a:xfrm>
            <a:off x="674500" y="0"/>
            <a:ext cx="324678" cy="1391478"/>
          </a:xfrm>
          <a:prstGeom prst="rect">
            <a:avLst/>
          </a:prstGeom>
          <a:gradFill>
            <a:gsLst>
              <a:gs pos="100000">
                <a:srgbClr val="570D0D"/>
              </a:gs>
              <a:gs pos="17000">
                <a:srgbClr val="F5F5F5"/>
              </a:gs>
              <a:gs pos="66000">
                <a:srgbClr val="C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aixaDeTexto 5">
            <a:extLst>
              <a:ext uri="{FF2B5EF4-FFF2-40B4-BE49-F238E27FC236}">
                <a16:creationId xmlns:a16="http://schemas.microsoft.com/office/drawing/2014/main" id="{9EE69623-4E2F-4614-A0DA-74B96C2EA8F5}"/>
              </a:ext>
            </a:extLst>
          </p:cNvPr>
          <p:cNvSpPr txBox="1"/>
          <p:nvPr/>
        </p:nvSpPr>
        <p:spPr>
          <a:xfrm>
            <a:off x="10961414" y="6304623"/>
            <a:ext cx="909484" cy="369332"/>
          </a:xfrm>
          <a:prstGeom prst="rect">
            <a:avLst/>
          </a:prstGeom>
          <a:noFill/>
        </p:spPr>
        <p:txBody>
          <a:bodyPr wrap="square" rtlCol="0">
            <a:spAutoFit/>
          </a:bodyPr>
          <a:lstStyle/>
          <a:p>
            <a:pPr algn="r"/>
            <a:r>
              <a:rPr lang="en-GB" b="1" dirty="0">
                <a:latin typeface="Cambria" panose="02040503050406030204" pitchFamily="18" charset="0"/>
                <a:ea typeface="Cambria" panose="02040503050406030204" pitchFamily="18" charset="0"/>
              </a:rPr>
              <a:t>17</a:t>
            </a:r>
          </a:p>
        </p:txBody>
      </p:sp>
      <p:sp>
        <p:nvSpPr>
          <p:cNvPr id="9" name="AutoShape 2">
            <a:extLst>
              <a:ext uri="{FF2B5EF4-FFF2-40B4-BE49-F238E27FC236}">
                <a16:creationId xmlns:a16="http://schemas.microsoft.com/office/drawing/2014/main" id="{1CB0FF13-2B28-449D-B6A2-C16B07CEDD5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2">
            <a:extLst>
              <a:ext uri="{FF2B5EF4-FFF2-40B4-BE49-F238E27FC236}">
                <a16:creationId xmlns:a16="http://schemas.microsoft.com/office/drawing/2014/main" id="{903F3719-1E28-43AC-A325-AFA3C237F05E}"/>
              </a:ext>
            </a:extLst>
          </p:cNvPr>
          <p:cNvSpPr>
            <a:spLocks noChangeAspect="1" noChangeArrowheads="1"/>
          </p:cNvSpPr>
          <p:nvPr/>
        </p:nvSpPr>
        <p:spPr bwMode="auto">
          <a:xfrm>
            <a:off x="4744279" y="274228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Retângulo 3">
            <a:extLst>
              <a:ext uri="{FF2B5EF4-FFF2-40B4-BE49-F238E27FC236}">
                <a16:creationId xmlns:a16="http://schemas.microsoft.com/office/drawing/2014/main" id="{5F99A244-F339-4EC2-B2DC-7E5D038C9F0D}"/>
              </a:ext>
            </a:extLst>
          </p:cNvPr>
          <p:cNvSpPr/>
          <p:nvPr/>
        </p:nvSpPr>
        <p:spPr>
          <a:xfrm>
            <a:off x="891823" y="1540419"/>
            <a:ext cx="10748874" cy="2665345"/>
          </a:xfrm>
          <a:prstGeom prst="rect">
            <a:avLst/>
          </a:prstGeom>
        </p:spPr>
        <p:txBody>
          <a:bodyPr wrap="square">
            <a:spAutoFit/>
          </a:bodyPr>
          <a:lstStyle/>
          <a:p>
            <a:pPr algn="just"/>
            <a:r>
              <a:rPr lang="en-GB" b="1" dirty="0">
                <a:latin typeface="Cambria" panose="02040503050406030204" pitchFamily="18" charset="0"/>
                <a:ea typeface="Cambria" panose="02040503050406030204" pitchFamily="18" charset="0"/>
              </a:rPr>
              <a:t>Machine to Order:</a:t>
            </a:r>
          </a:p>
          <a:p>
            <a:pPr marL="742950" lvl="1" indent="-285750" algn="just" fontAlgn="base">
              <a:lnSpc>
                <a:spcPct val="115000"/>
              </a:lnSpc>
              <a:spcBef>
                <a:spcPts val="1200"/>
              </a:spcBef>
              <a:buClr>
                <a:srgbClr val="C00000"/>
              </a:buClr>
              <a:buSzPct val="100000"/>
              <a:buFont typeface="Wingdings" panose="05000000000000000000" pitchFamily="2" charset="2"/>
              <a:buChar char="§"/>
            </a:pPr>
            <a:r>
              <a:rPr lang="en-GB" sz="1700" dirty="0">
                <a:solidFill>
                  <a:schemeClr val="dk1"/>
                </a:solidFill>
                <a:latin typeface="Cambria" panose="02040503050406030204" pitchFamily="18" charset="0"/>
                <a:ea typeface="Cambria" panose="02040503050406030204" pitchFamily="18" charset="0"/>
              </a:rPr>
              <a:t>Proposal message that sends the machine’s id, its role and the time when the machine expects to finish the time:</a:t>
            </a:r>
          </a:p>
          <a:p>
            <a:pPr algn="just"/>
            <a:r>
              <a:rPr lang="en-GB" sz="1700" dirty="0">
                <a:latin typeface="Cambria" panose="02040503050406030204" pitchFamily="18" charset="0"/>
                <a:ea typeface="Cambria" panose="02040503050406030204" pitchFamily="18" charset="0"/>
              </a:rPr>
              <a:t> 					</a:t>
            </a:r>
            <a:r>
              <a:rPr lang="en-GB" sz="1700" i="1" dirty="0">
                <a:latin typeface="Cambria" panose="02040503050406030204" pitchFamily="18" charset="0"/>
                <a:ea typeface="Cambria" panose="02040503050406030204" pitchFamily="18" charset="0"/>
              </a:rPr>
              <a:t>ACCEPT &lt;</a:t>
            </a:r>
            <a:r>
              <a:rPr lang="en-GB" sz="1700" i="1" dirty="0" err="1">
                <a:latin typeface="Cambria" panose="02040503050406030204" pitchFamily="18" charset="0"/>
                <a:ea typeface="Cambria" panose="02040503050406030204" pitchFamily="18" charset="0"/>
              </a:rPr>
              <a:t>machine_id</a:t>
            </a:r>
            <a:r>
              <a:rPr lang="en-GB" sz="1700" i="1" dirty="0">
                <a:latin typeface="Cambria" panose="02040503050406030204" pitchFamily="18" charset="0"/>
                <a:ea typeface="Cambria" panose="02040503050406030204" pitchFamily="18" charset="0"/>
              </a:rPr>
              <a:t>&gt; &lt;role&gt; &lt;</a:t>
            </a:r>
            <a:r>
              <a:rPr lang="en-GB" sz="1700" i="1" dirty="0" err="1">
                <a:latin typeface="Cambria" panose="02040503050406030204" pitchFamily="18" charset="0"/>
                <a:ea typeface="Cambria" panose="02040503050406030204" pitchFamily="18" charset="0"/>
              </a:rPr>
              <a:t>expected_finish_time</a:t>
            </a:r>
            <a:r>
              <a:rPr lang="en-GB" sz="1700" i="1" dirty="0">
                <a:latin typeface="Cambria" panose="02040503050406030204" pitchFamily="18" charset="0"/>
                <a:ea typeface="Cambria" panose="02040503050406030204" pitchFamily="18" charset="0"/>
              </a:rPr>
              <a:t>&gt;</a:t>
            </a:r>
          </a:p>
          <a:p>
            <a:pPr algn="just"/>
            <a:endParaRPr lang="en-GB" sz="1700" i="1" dirty="0">
              <a:latin typeface="Cambria" panose="02040503050406030204" pitchFamily="18" charset="0"/>
              <a:ea typeface="Cambria" panose="02040503050406030204" pitchFamily="18" charset="0"/>
            </a:endParaRPr>
          </a:p>
          <a:p>
            <a:pPr marL="742950" lvl="1" indent="-285750" algn="just" fontAlgn="base">
              <a:lnSpc>
                <a:spcPct val="115000"/>
              </a:lnSpc>
              <a:spcBef>
                <a:spcPts val="1200"/>
              </a:spcBef>
              <a:buClr>
                <a:srgbClr val="C00000"/>
              </a:buClr>
              <a:buSzPct val="100000"/>
              <a:buFont typeface="Wingdings" panose="05000000000000000000" pitchFamily="2" charset="2"/>
              <a:buChar char="§"/>
            </a:pPr>
            <a:r>
              <a:rPr lang="en-GB" sz="1700" dirty="0">
                <a:solidFill>
                  <a:schemeClr val="dk1"/>
                </a:solidFill>
                <a:latin typeface="Cambria" panose="02040503050406030204" pitchFamily="18" charset="0"/>
                <a:ea typeface="Cambria" panose="02040503050406030204" pitchFamily="18" charset="0"/>
              </a:rPr>
              <a:t>Confirmation message to confirm that the order was successfully allocated. It sends the machine’s id and the expected finish time:</a:t>
            </a:r>
          </a:p>
          <a:p>
            <a:pPr algn="just"/>
            <a:r>
              <a:rPr lang="en-GB" sz="1700" dirty="0">
                <a:latin typeface="Cambria" panose="02040503050406030204" pitchFamily="18" charset="0"/>
                <a:ea typeface="Cambria" panose="02040503050406030204" pitchFamily="18" charset="0"/>
              </a:rPr>
              <a:t>					</a:t>
            </a:r>
            <a:r>
              <a:rPr lang="en-GB" sz="1700" i="1" dirty="0">
                <a:latin typeface="Cambria" panose="02040503050406030204" pitchFamily="18" charset="0"/>
                <a:ea typeface="Cambria" panose="02040503050406030204" pitchFamily="18" charset="0"/>
              </a:rPr>
              <a:t>ALLOCATED &lt;</a:t>
            </a:r>
            <a:r>
              <a:rPr lang="en-GB" sz="1700" i="1" dirty="0" err="1">
                <a:latin typeface="Cambria" panose="02040503050406030204" pitchFamily="18" charset="0"/>
                <a:ea typeface="Cambria" panose="02040503050406030204" pitchFamily="18" charset="0"/>
              </a:rPr>
              <a:t>machine_id</a:t>
            </a:r>
            <a:r>
              <a:rPr lang="en-GB" sz="1700" i="1" dirty="0">
                <a:latin typeface="Cambria" panose="02040503050406030204" pitchFamily="18" charset="0"/>
                <a:ea typeface="Cambria" panose="02040503050406030204" pitchFamily="18" charset="0"/>
              </a:rPr>
              <a:t>&gt; &lt;</a:t>
            </a:r>
            <a:r>
              <a:rPr lang="en-GB" sz="1700" i="1" dirty="0" err="1">
                <a:latin typeface="Cambria" panose="02040503050406030204" pitchFamily="18" charset="0"/>
                <a:ea typeface="Cambria" panose="02040503050406030204" pitchFamily="18" charset="0"/>
              </a:rPr>
              <a:t>expected_finish_time</a:t>
            </a:r>
            <a:r>
              <a:rPr lang="en-GB" sz="1700" i="1" dirty="0">
                <a:latin typeface="Cambria" panose="02040503050406030204" pitchFamily="18" charset="0"/>
                <a:ea typeface="Cambria" panose="02040503050406030204" pitchFamily="18" charset="0"/>
              </a:rPr>
              <a:t>&gt;</a:t>
            </a:r>
          </a:p>
        </p:txBody>
      </p:sp>
    </p:spTree>
    <p:extLst>
      <p:ext uri="{BB962C8B-B14F-4D97-AF65-F5344CB8AC3E}">
        <p14:creationId xmlns:p14="http://schemas.microsoft.com/office/powerpoint/2010/main" val="2946680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tint val="90000"/>
                <a:lumMod val="110000"/>
              </a:schemeClr>
            </a:gs>
            <a:gs pos="100000">
              <a:srgbClr val="7D8587"/>
            </a:gs>
          </a:gsLst>
          <a:lin ang="540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881C6E-6285-4522-9CB0-A63D82DB3ACF}"/>
              </a:ext>
            </a:extLst>
          </p:cNvPr>
          <p:cNvSpPr>
            <a:spLocks noGrp="1"/>
          </p:cNvSpPr>
          <p:nvPr>
            <p:ph type="title"/>
          </p:nvPr>
        </p:nvSpPr>
        <p:spPr>
          <a:xfrm>
            <a:off x="143344" y="14749"/>
            <a:ext cx="7265385" cy="934278"/>
          </a:xfrm>
        </p:spPr>
        <p:txBody>
          <a:bodyPr>
            <a:normAutofit/>
          </a:bodyPr>
          <a:lstStyle/>
          <a:p>
            <a:r>
              <a:rPr lang="pt-BR" b="1" dirty="0">
                <a:latin typeface="Cambria"/>
                <a:ea typeface="Cambria"/>
                <a:cs typeface="Cambria"/>
                <a:sym typeface="Cambria"/>
              </a:rPr>
              <a:t>Problem Description</a:t>
            </a:r>
            <a:endParaRPr lang="en-GB" b="1" dirty="0"/>
          </a:p>
        </p:txBody>
      </p:sp>
      <p:sp>
        <p:nvSpPr>
          <p:cNvPr id="3" name="Retângulo 2">
            <a:extLst>
              <a:ext uri="{FF2B5EF4-FFF2-40B4-BE49-F238E27FC236}">
                <a16:creationId xmlns:a16="http://schemas.microsoft.com/office/drawing/2014/main" id="{413AAB33-CCDF-40F8-B2D1-1B40753CCBCE}"/>
              </a:ext>
            </a:extLst>
          </p:cNvPr>
          <p:cNvSpPr/>
          <p:nvPr/>
        </p:nvSpPr>
        <p:spPr>
          <a:xfrm>
            <a:off x="349822" y="0"/>
            <a:ext cx="324678" cy="1391478"/>
          </a:xfrm>
          <a:prstGeom prst="rect">
            <a:avLst/>
          </a:prstGeom>
          <a:gradFill flip="none" rotWithShape="1">
            <a:gsLst>
              <a:gs pos="95833">
                <a:schemeClr val="tx2"/>
              </a:gs>
              <a:gs pos="27000">
                <a:srgbClr val="B9BCBD"/>
              </a:gs>
              <a:gs pos="6000">
                <a:srgbClr val="F6F7F7"/>
              </a:gs>
              <a:gs pos="62000">
                <a:schemeClr val="bg2">
                  <a:lumMod val="50000"/>
                </a:schemeClr>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tângulo 9">
            <a:extLst>
              <a:ext uri="{FF2B5EF4-FFF2-40B4-BE49-F238E27FC236}">
                <a16:creationId xmlns:a16="http://schemas.microsoft.com/office/drawing/2014/main" id="{FCCBC56F-6A13-4116-BB5D-6BE9AF581206}"/>
              </a:ext>
            </a:extLst>
          </p:cNvPr>
          <p:cNvSpPr/>
          <p:nvPr/>
        </p:nvSpPr>
        <p:spPr>
          <a:xfrm>
            <a:off x="674500" y="0"/>
            <a:ext cx="324678" cy="1391478"/>
          </a:xfrm>
          <a:prstGeom prst="rect">
            <a:avLst/>
          </a:prstGeom>
          <a:gradFill>
            <a:gsLst>
              <a:gs pos="100000">
                <a:srgbClr val="570D0D"/>
              </a:gs>
              <a:gs pos="17000">
                <a:srgbClr val="F5F5F5"/>
              </a:gs>
              <a:gs pos="66000">
                <a:srgbClr val="C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Google Shape;64;p14">
            <a:extLst>
              <a:ext uri="{FF2B5EF4-FFF2-40B4-BE49-F238E27FC236}">
                <a16:creationId xmlns:a16="http://schemas.microsoft.com/office/drawing/2014/main" id="{FE07682F-18FB-4B9F-90D0-0727B04709C4}"/>
              </a:ext>
            </a:extLst>
          </p:cNvPr>
          <p:cNvSpPr txBox="1"/>
          <p:nvPr/>
        </p:nvSpPr>
        <p:spPr>
          <a:xfrm>
            <a:off x="143344" y="1406227"/>
            <a:ext cx="11259535" cy="4363599"/>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Autofit/>
          </a:bodyPr>
          <a:lstStyle/>
          <a:p>
            <a:pPr marL="0" lvl="0" indent="457200" algn="just" rtl="0">
              <a:lnSpc>
                <a:spcPct val="115000"/>
              </a:lnSpc>
              <a:spcBef>
                <a:spcPts val="1200"/>
              </a:spcBef>
              <a:spcAft>
                <a:spcPts val="0"/>
              </a:spcAft>
              <a:buClr>
                <a:schemeClr val="dk1"/>
              </a:buClr>
              <a:buSzPts val="1100"/>
              <a:buFont typeface="Arial"/>
              <a:buNone/>
            </a:pPr>
            <a:r>
              <a:rPr lang="pt-BR" sz="1700" dirty="0">
                <a:latin typeface="Cambria" panose="02040503050406030204" pitchFamily="18" charset="0"/>
                <a:ea typeface="Cambria" panose="02040503050406030204" pitchFamily="18" charset="0"/>
                <a:cs typeface="Roboto"/>
                <a:sym typeface="Roboto"/>
              </a:rPr>
              <a:t>Our project consists of a factory that has </a:t>
            </a:r>
            <a:r>
              <a:rPr lang="pt-BR" sz="1700" b="1" dirty="0">
                <a:latin typeface="Cambria" panose="02040503050406030204" pitchFamily="18" charset="0"/>
                <a:ea typeface="Cambria" panose="02040503050406030204" pitchFamily="18" charset="0"/>
                <a:cs typeface="Roboto"/>
                <a:sym typeface="Roboto"/>
              </a:rPr>
              <a:t>machines</a:t>
            </a:r>
            <a:r>
              <a:rPr lang="pt-BR" sz="1700" dirty="0">
                <a:latin typeface="Cambria" panose="02040503050406030204" pitchFamily="18" charset="0"/>
                <a:ea typeface="Cambria" panose="02040503050406030204" pitchFamily="18" charset="0"/>
                <a:cs typeface="Roboto"/>
                <a:sym typeface="Roboto"/>
              </a:rPr>
              <a:t> and receives </a:t>
            </a:r>
            <a:r>
              <a:rPr lang="pt-BR" sz="1700" b="1" dirty="0">
                <a:latin typeface="Cambria" panose="02040503050406030204" pitchFamily="18" charset="0"/>
                <a:ea typeface="Cambria" panose="02040503050406030204" pitchFamily="18" charset="0"/>
                <a:cs typeface="Roboto"/>
                <a:sym typeface="Roboto"/>
              </a:rPr>
              <a:t>orders</a:t>
            </a:r>
            <a:r>
              <a:rPr lang="pt-BR" sz="1700" dirty="0">
                <a:latin typeface="Cambria" panose="02040503050406030204" pitchFamily="18" charset="0"/>
                <a:ea typeface="Cambria" panose="02040503050406030204" pitchFamily="18" charset="0"/>
                <a:cs typeface="Roboto"/>
                <a:sym typeface="Roboto"/>
              </a:rPr>
              <a:t>. </a:t>
            </a:r>
          </a:p>
          <a:p>
            <a:pPr marL="800100" lvl="1" indent="-342900" algn="just">
              <a:lnSpc>
                <a:spcPct val="115000"/>
              </a:lnSpc>
              <a:spcBef>
                <a:spcPts val="1200"/>
              </a:spcBef>
              <a:buClr>
                <a:srgbClr val="C00000"/>
              </a:buClr>
              <a:buSzPct val="100000"/>
              <a:buFont typeface="Wingdings" panose="05000000000000000000" pitchFamily="2" charset="2"/>
              <a:buChar char="§"/>
            </a:pPr>
            <a:r>
              <a:rPr lang="pt-BR" sz="1700" dirty="0">
                <a:latin typeface="Cambria" panose="02040503050406030204" pitchFamily="18" charset="0"/>
                <a:ea typeface="Cambria" panose="02040503050406030204" pitchFamily="18" charset="0"/>
                <a:cs typeface="Roboto"/>
                <a:sym typeface="Roboto"/>
              </a:rPr>
              <a:t>An </a:t>
            </a:r>
            <a:r>
              <a:rPr lang="pt-BR" sz="1700" b="1" dirty="0">
                <a:latin typeface="Cambria" panose="02040503050406030204" pitchFamily="18" charset="0"/>
                <a:ea typeface="Cambria" panose="02040503050406030204" pitchFamily="18" charset="0"/>
                <a:cs typeface="Roboto"/>
                <a:sym typeface="Roboto"/>
              </a:rPr>
              <a:t>order</a:t>
            </a:r>
            <a:r>
              <a:rPr lang="pt-BR" sz="1700" dirty="0">
                <a:latin typeface="Cambria" panose="02040503050406030204" pitchFamily="18" charset="0"/>
                <a:ea typeface="Cambria" panose="02040503050406030204" pitchFamily="18" charset="0"/>
                <a:cs typeface="Roboto"/>
                <a:sym typeface="Roboto"/>
              </a:rPr>
              <a:t> has a list of tasks that the machines need to do in order to produce a product. There is a need to allocate machines capable of answering to the orders, while minimizing the time needed for each order’s production. </a:t>
            </a:r>
          </a:p>
          <a:p>
            <a:pPr marL="800100" lvl="1" indent="-342900" algn="just">
              <a:lnSpc>
                <a:spcPct val="115000"/>
              </a:lnSpc>
              <a:spcBef>
                <a:spcPts val="1200"/>
              </a:spcBef>
              <a:buClr>
                <a:srgbClr val="C00000"/>
              </a:buClr>
              <a:buSzPct val="100000"/>
              <a:buFont typeface="Wingdings" panose="05000000000000000000" pitchFamily="2" charset="2"/>
              <a:buChar char="§"/>
            </a:pPr>
            <a:r>
              <a:rPr lang="pt-BR" sz="1700" dirty="0">
                <a:latin typeface="Cambria" panose="02040503050406030204" pitchFamily="18" charset="0"/>
                <a:ea typeface="Cambria" panose="02040503050406030204" pitchFamily="18" charset="0"/>
                <a:cs typeface="Roboto"/>
                <a:sym typeface="Roboto"/>
              </a:rPr>
              <a:t>Each </a:t>
            </a:r>
            <a:r>
              <a:rPr lang="pt-BR" sz="1700" b="1" dirty="0">
                <a:latin typeface="Cambria" panose="02040503050406030204" pitchFamily="18" charset="0"/>
                <a:ea typeface="Cambria" panose="02040503050406030204" pitchFamily="18" charset="0"/>
                <a:cs typeface="Roboto"/>
                <a:sym typeface="Roboto"/>
              </a:rPr>
              <a:t>machine</a:t>
            </a:r>
            <a:r>
              <a:rPr lang="pt-BR" sz="1700" dirty="0">
                <a:latin typeface="Cambria" panose="02040503050406030204" pitchFamily="18" charset="0"/>
                <a:ea typeface="Cambria" panose="02040503050406030204" pitchFamily="18" charset="0"/>
                <a:cs typeface="Roboto"/>
                <a:sym typeface="Roboto"/>
              </a:rPr>
              <a:t> has a role which only makes it able to perform a specific task. The average time per task of a machine can be different for machines with the same role. The machines can lie about the time they take to fulfill a task. For that, there are two factors taken into account: proactivity and honesty. Proactive machines lie in order to decrease their execution time and machines with low proactivity value lie in order to increase it.</a:t>
            </a:r>
          </a:p>
          <a:p>
            <a:pPr marL="800100" lvl="1" indent="-342900" algn="just">
              <a:lnSpc>
                <a:spcPct val="115000"/>
              </a:lnSpc>
              <a:spcBef>
                <a:spcPts val="1200"/>
              </a:spcBef>
              <a:buClr>
                <a:srgbClr val="C00000"/>
              </a:buClr>
              <a:buSzPct val="100000"/>
              <a:buFont typeface="Wingdings" panose="05000000000000000000" pitchFamily="2" charset="2"/>
              <a:buChar char="§"/>
            </a:pPr>
            <a:r>
              <a:rPr lang="pt-BR" sz="1700" dirty="0">
                <a:latin typeface="Cambria" panose="02040503050406030204" pitchFamily="18" charset="0"/>
                <a:ea typeface="Cambria" panose="02040503050406030204" pitchFamily="18" charset="0"/>
                <a:cs typeface="Roboto"/>
                <a:sym typeface="Roboto"/>
              </a:rPr>
              <a:t>Each </a:t>
            </a:r>
            <a:r>
              <a:rPr lang="pt-BR" sz="1700" b="1" dirty="0">
                <a:latin typeface="Cambria" panose="02040503050406030204" pitchFamily="18" charset="0"/>
                <a:ea typeface="Cambria" panose="02040503050406030204" pitchFamily="18" charset="0"/>
                <a:cs typeface="Roboto"/>
                <a:sym typeface="Roboto"/>
              </a:rPr>
              <a:t>order</a:t>
            </a:r>
            <a:r>
              <a:rPr lang="pt-BR" sz="1700" dirty="0">
                <a:latin typeface="Cambria" panose="02040503050406030204" pitchFamily="18" charset="0"/>
                <a:ea typeface="Cambria" panose="02040503050406030204" pitchFamily="18" charset="0"/>
                <a:cs typeface="Roboto"/>
                <a:sym typeface="Roboto"/>
              </a:rPr>
              <a:t> has a certain number of credits which are awarded to the machines that complete one of its tasks. When an order sees that the machines with best finish time have times close to each other, it tries to negotiate with them by giving more credits so that the machines decrease their execution time.</a:t>
            </a:r>
            <a:endParaRPr sz="1700" dirty="0">
              <a:latin typeface="Cambria" panose="02040503050406030204" pitchFamily="18" charset="0"/>
              <a:ea typeface="Cambria" panose="02040503050406030204" pitchFamily="18" charset="0"/>
              <a:cs typeface="Cambria"/>
              <a:sym typeface="Cambria"/>
            </a:endParaRPr>
          </a:p>
        </p:txBody>
      </p:sp>
      <p:sp>
        <p:nvSpPr>
          <p:cNvPr id="6" name="CaixaDeTexto 5">
            <a:extLst>
              <a:ext uri="{FF2B5EF4-FFF2-40B4-BE49-F238E27FC236}">
                <a16:creationId xmlns:a16="http://schemas.microsoft.com/office/drawing/2014/main" id="{9EE69623-4E2F-4614-A0DA-74B96C2EA8F5}"/>
              </a:ext>
            </a:extLst>
          </p:cNvPr>
          <p:cNvSpPr txBox="1"/>
          <p:nvPr/>
        </p:nvSpPr>
        <p:spPr>
          <a:xfrm>
            <a:off x="10961414" y="6304623"/>
            <a:ext cx="909484" cy="369332"/>
          </a:xfrm>
          <a:prstGeom prst="rect">
            <a:avLst/>
          </a:prstGeom>
          <a:noFill/>
        </p:spPr>
        <p:txBody>
          <a:bodyPr wrap="square" rtlCol="0">
            <a:spAutoFit/>
          </a:bodyPr>
          <a:lstStyle/>
          <a:p>
            <a:pPr algn="r"/>
            <a:r>
              <a:rPr lang="en-GB" b="1" dirty="0">
                <a:latin typeface="Cambria" panose="02040503050406030204" pitchFamily="18" charset="0"/>
                <a:ea typeface="Cambria" panose="02040503050406030204" pitchFamily="18" charset="0"/>
              </a:rPr>
              <a:t>1</a:t>
            </a:r>
          </a:p>
        </p:txBody>
      </p:sp>
    </p:spTree>
    <p:extLst>
      <p:ext uri="{BB962C8B-B14F-4D97-AF65-F5344CB8AC3E}">
        <p14:creationId xmlns:p14="http://schemas.microsoft.com/office/powerpoint/2010/main" val="192129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tint val="90000"/>
                <a:lumMod val="110000"/>
              </a:schemeClr>
            </a:gs>
            <a:gs pos="100000">
              <a:srgbClr val="7D8587"/>
            </a:gs>
          </a:gsLst>
          <a:lin ang="540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881C6E-6285-4522-9CB0-A63D82DB3ACF}"/>
              </a:ext>
            </a:extLst>
          </p:cNvPr>
          <p:cNvSpPr>
            <a:spLocks noGrp="1"/>
          </p:cNvSpPr>
          <p:nvPr>
            <p:ph type="title"/>
          </p:nvPr>
        </p:nvSpPr>
        <p:spPr>
          <a:xfrm>
            <a:off x="143344" y="14749"/>
            <a:ext cx="7265385" cy="934278"/>
          </a:xfrm>
        </p:spPr>
        <p:txBody>
          <a:bodyPr>
            <a:normAutofit/>
          </a:bodyPr>
          <a:lstStyle/>
          <a:p>
            <a:r>
              <a:rPr lang="pt-BR" b="1" dirty="0">
                <a:latin typeface="Cambria"/>
                <a:ea typeface="Cambria"/>
                <a:sym typeface="Cambria"/>
              </a:rPr>
              <a:t>Global Schema: Agents</a:t>
            </a:r>
            <a:endParaRPr lang="en-GB" b="1" dirty="0">
              <a:latin typeface="Cambria"/>
              <a:ea typeface="Cambria"/>
            </a:endParaRPr>
          </a:p>
        </p:txBody>
      </p:sp>
      <p:sp>
        <p:nvSpPr>
          <p:cNvPr id="3" name="Retângulo 2">
            <a:extLst>
              <a:ext uri="{FF2B5EF4-FFF2-40B4-BE49-F238E27FC236}">
                <a16:creationId xmlns:a16="http://schemas.microsoft.com/office/drawing/2014/main" id="{413AAB33-CCDF-40F8-B2D1-1B40753CCBCE}"/>
              </a:ext>
            </a:extLst>
          </p:cNvPr>
          <p:cNvSpPr/>
          <p:nvPr/>
        </p:nvSpPr>
        <p:spPr>
          <a:xfrm>
            <a:off x="349822" y="0"/>
            <a:ext cx="324678" cy="1391478"/>
          </a:xfrm>
          <a:prstGeom prst="rect">
            <a:avLst/>
          </a:prstGeom>
          <a:gradFill flip="none" rotWithShape="1">
            <a:gsLst>
              <a:gs pos="95833">
                <a:schemeClr val="tx2"/>
              </a:gs>
              <a:gs pos="27000">
                <a:srgbClr val="B9BCBD"/>
              </a:gs>
              <a:gs pos="6000">
                <a:srgbClr val="F6F7F7"/>
              </a:gs>
              <a:gs pos="62000">
                <a:schemeClr val="bg2">
                  <a:lumMod val="50000"/>
                </a:schemeClr>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tângulo 9">
            <a:extLst>
              <a:ext uri="{FF2B5EF4-FFF2-40B4-BE49-F238E27FC236}">
                <a16:creationId xmlns:a16="http://schemas.microsoft.com/office/drawing/2014/main" id="{FCCBC56F-6A13-4116-BB5D-6BE9AF581206}"/>
              </a:ext>
            </a:extLst>
          </p:cNvPr>
          <p:cNvSpPr/>
          <p:nvPr/>
        </p:nvSpPr>
        <p:spPr>
          <a:xfrm>
            <a:off x="674500" y="0"/>
            <a:ext cx="324678" cy="1391478"/>
          </a:xfrm>
          <a:prstGeom prst="rect">
            <a:avLst/>
          </a:prstGeom>
          <a:gradFill>
            <a:gsLst>
              <a:gs pos="100000">
                <a:srgbClr val="570D0D"/>
              </a:gs>
              <a:gs pos="17000">
                <a:srgbClr val="F5F5F5"/>
              </a:gs>
              <a:gs pos="66000">
                <a:srgbClr val="C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Google Shape;64;p14">
            <a:extLst>
              <a:ext uri="{FF2B5EF4-FFF2-40B4-BE49-F238E27FC236}">
                <a16:creationId xmlns:a16="http://schemas.microsoft.com/office/drawing/2014/main" id="{FE07682F-18FB-4B9F-90D0-0727B04709C4}"/>
              </a:ext>
            </a:extLst>
          </p:cNvPr>
          <p:cNvSpPr txBox="1"/>
          <p:nvPr/>
        </p:nvSpPr>
        <p:spPr>
          <a:xfrm>
            <a:off x="382425" y="1691600"/>
            <a:ext cx="5746178" cy="4088417"/>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Autofit/>
          </a:bodyPr>
          <a:lstStyle/>
          <a:p>
            <a:pPr marL="800100" lvl="1" indent="-342900">
              <a:lnSpc>
                <a:spcPct val="115000"/>
              </a:lnSpc>
              <a:spcBef>
                <a:spcPts val="1200"/>
              </a:spcBef>
              <a:buClr>
                <a:srgbClr val="C00000"/>
              </a:buClr>
              <a:buSzPct val="100000"/>
              <a:buFont typeface="Wingdings" panose="05000000000000000000" pitchFamily="2" charset="2"/>
              <a:buChar char="§"/>
            </a:pPr>
            <a:r>
              <a:rPr lang="en-GB" sz="1700" b="1" dirty="0">
                <a:latin typeface="Cambria" panose="02040503050406030204" pitchFamily="18" charset="0"/>
                <a:ea typeface="Cambria" panose="02040503050406030204" pitchFamily="18" charset="0"/>
                <a:sym typeface="Roboto"/>
              </a:rPr>
              <a:t>Order - </a:t>
            </a:r>
            <a:r>
              <a:rPr lang="en-GB" sz="1700" dirty="0">
                <a:latin typeface="Cambria" panose="02040503050406030204" pitchFamily="18" charset="0"/>
                <a:ea typeface="Cambria" panose="02040503050406030204" pitchFamily="18" charset="0"/>
                <a:sym typeface="Roboto"/>
              </a:rPr>
              <a:t>has tasks that need to be done and chooses the machines that do the tasks, with the objective of minimizing the time needed to fulfil each task. </a:t>
            </a:r>
          </a:p>
          <a:p>
            <a:pPr lvl="1">
              <a:lnSpc>
                <a:spcPct val="115000"/>
              </a:lnSpc>
              <a:spcBef>
                <a:spcPts val="1200"/>
              </a:spcBef>
              <a:buClr>
                <a:srgbClr val="C00000"/>
              </a:buClr>
              <a:buSzPct val="100000"/>
            </a:pPr>
            <a:endParaRPr lang="en-GB" sz="1700" dirty="0">
              <a:latin typeface="Cambria" panose="02040503050406030204" pitchFamily="18" charset="0"/>
              <a:ea typeface="Cambria" panose="02040503050406030204" pitchFamily="18" charset="0"/>
              <a:sym typeface="Roboto"/>
            </a:endParaRPr>
          </a:p>
          <a:p>
            <a:pPr marL="800100" lvl="1" indent="-342900">
              <a:lnSpc>
                <a:spcPct val="115000"/>
              </a:lnSpc>
              <a:spcBef>
                <a:spcPts val="1200"/>
              </a:spcBef>
              <a:buClr>
                <a:srgbClr val="C00000"/>
              </a:buClr>
              <a:buSzPct val="100000"/>
              <a:buFont typeface="Wingdings" panose="05000000000000000000" pitchFamily="2" charset="2"/>
              <a:buChar char="§"/>
            </a:pPr>
            <a:r>
              <a:rPr lang="en-GB" sz="1700" b="1" dirty="0">
                <a:latin typeface="Cambria" panose="02040503050406030204" pitchFamily="18" charset="0"/>
                <a:ea typeface="Cambria" panose="02040503050406030204" pitchFamily="18" charset="0"/>
                <a:sym typeface="Roboto"/>
              </a:rPr>
              <a:t>Machine - </a:t>
            </a:r>
            <a:r>
              <a:rPr lang="en-GB" sz="1700" dirty="0">
                <a:latin typeface="Cambria" panose="02040503050406030204" pitchFamily="18" charset="0"/>
                <a:ea typeface="Cambria" panose="02040503050406030204" pitchFamily="18" charset="0"/>
                <a:sym typeface="Roboto"/>
              </a:rPr>
              <a:t>allocates time to do tasks from orders and proposes expected finish times to do a task. It has personality factors that define how interested the machine is in doing a task (proactivity and honesty factors). A machine can work on tasks from many different orders.</a:t>
            </a:r>
          </a:p>
        </p:txBody>
      </p:sp>
      <p:sp>
        <p:nvSpPr>
          <p:cNvPr id="6" name="CaixaDeTexto 5">
            <a:extLst>
              <a:ext uri="{FF2B5EF4-FFF2-40B4-BE49-F238E27FC236}">
                <a16:creationId xmlns:a16="http://schemas.microsoft.com/office/drawing/2014/main" id="{9EE69623-4E2F-4614-A0DA-74B96C2EA8F5}"/>
              </a:ext>
            </a:extLst>
          </p:cNvPr>
          <p:cNvSpPr txBox="1"/>
          <p:nvPr/>
        </p:nvSpPr>
        <p:spPr>
          <a:xfrm>
            <a:off x="10961414" y="6304623"/>
            <a:ext cx="909484" cy="369332"/>
          </a:xfrm>
          <a:prstGeom prst="rect">
            <a:avLst/>
          </a:prstGeom>
          <a:noFill/>
        </p:spPr>
        <p:txBody>
          <a:bodyPr wrap="square" rtlCol="0">
            <a:spAutoFit/>
          </a:bodyPr>
          <a:lstStyle/>
          <a:p>
            <a:pPr algn="r"/>
            <a:r>
              <a:rPr lang="en-GB" b="1" dirty="0">
                <a:latin typeface="Cambria" panose="02040503050406030204" pitchFamily="18" charset="0"/>
                <a:ea typeface="Cambria" panose="02040503050406030204" pitchFamily="18" charset="0"/>
              </a:rPr>
              <a:t>2</a:t>
            </a:r>
          </a:p>
        </p:txBody>
      </p:sp>
      <p:sp>
        <p:nvSpPr>
          <p:cNvPr id="9" name="Retângulo 8">
            <a:extLst>
              <a:ext uri="{FF2B5EF4-FFF2-40B4-BE49-F238E27FC236}">
                <a16:creationId xmlns:a16="http://schemas.microsoft.com/office/drawing/2014/main" id="{B789DC4A-551A-45F1-823F-5D3E7DE1E823}"/>
              </a:ext>
            </a:extLst>
          </p:cNvPr>
          <p:cNvSpPr/>
          <p:nvPr/>
        </p:nvSpPr>
        <p:spPr>
          <a:xfrm>
            <a:off x="10345365" y="3986980"/>
            <a:ext cx="845575" cy="7964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tângulo 11">
            <a:extLst>
              <a:ext uri="{FF2B5EF4-FFF2-40B4-BE49-F238E27FC236}">
                <a16:creationId xmlns:a16="http://schemas.microsoft.com/office/drawing/2014/main" id="{CC6FB022-1933-45D3-9B75-227DEC98E42B}"/>
              </a:ext>
            </a:extLst>
          </p:cNvPr>
          <p:cNvSpPr/>
          <p:nvPr/>
        </p:nvSpPr>
        <p:spPr>
          <a:xfrm>
            <a:off x="8845557" y="3986978"/>
            <a:ext cx="845575" cy="7964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tângulo 12">
            <a:extLst>
              <a:ext uri="{FF2B5EF4-FFF2-40B4-BE49-F238E27FC236}">
                <a16:creationId xmlns:a16="http://schemas.microsoft.com/office/drawing/2014/main" id="{25D8944F-45E7-42C8-913A-785AABA105F7}"/>
              </a:ext>
            </a:extLst>
          </p:cNvPr>
          <p:cNvSpPr/>
          <p:nvPr/>
        </p:nvSpPr>
        <p:spPr>
          <a:xfrm>
            <a:off x="7345750" y="3986978"/>
            <a:ext cx="845575" cy="7964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Oval 4">
            <a:extLst>
              <a:ext uri="{FF2B5EF4-FFF2-40B4-BE49-F238E27FC236}">
                <a16:creationId xmlns:a16="http://schemas.microsoft.com/office/drawing/2014/main" id="{CD049B55-24F6-44EC-B0AF-B2B58DE612EC}"/>
              </a:ext>
            </a:extLst>
          </p:cNvPr>
          <p:cNvSpPr/>
          <p:nvPr/>
        </p:nvSpPr>
        <p:spPr>
          <a:xfrm>
            <a:off x="8191325" y="2170462"/>
            <a:ext cx="845575" cy="796413"/>
          </a:xfrm>
          <a:prstGeom prst="ellipse">
            <a:avLst/>
          </a:prstGeom>
          <a:solidFill>
            <a:srgbClr val="747C7E"/>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Oval 14">
            <a:extLst>
              <a:ext uri="{FF2B5EF4-FFF2-40B4-BE49-F238E27FC236}">
                <a16:creationId xmlns:a16="http://schemas.microsoft.com/office/drawing/2014/main" id="{C19D0C67-09DF-4E72-A327-7218F3B5C389}"/>
              </a:ext>
            </a:extLst>
          </p:cNvPr>
          <p:cNvSpPr/>
          <p:nvPr/>
        </p:nvSpPr>
        <p:spPr>
          <a:xfrm>
            <a:off x="9499790" y="2170461"/>
            <a:ext cx="845575" cy="796413"/>
          </a:xfrm>
          <a:prstGeom prst="ellipse">
            <a:avLst/>
          </a:prstGeom>
          <a:solidFill>
            <a:srgbClr val="747C7E"/>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6" name="Conexão reta unidirecional 15">
            <a:extLst>
              <a:ext uri="{FF2B5EF4-FFF2-40B4-BE49-F238E27FC236}">
                <a16:creationId xmlns:a16="http://schemas.microsoft.com/office/drawing/2014/main" id="{609D0AC4-CD31-485E-AB73-E7172ECC8A1E}"/>
              </a:ext>
            </a:extLst>
          </p:cNvPr>
          <p:cNvCxnSpPr>
            <a:cxnSpLocks/>
            <a:stCxn id="5" idx="3"/>
            <a:endCxn id="13" idx="0"/>
          </p:cNvCxnSpPr>
          <p:nvPr/>
        </p:nvCxnSpPr>
        <p:spPr>
          <a:xfrm flipH="1">
            <a:off x="7768538" y="2850243"/>
            <a:ext cx="546619" cy="1136735"/>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Conexão reta unidirecional 17">
            <a:extLst>
              <a:ext uri="{FF2B5EF4-FFF2-40B4-BE49-F238E27FC236}">
                <a16:creationId xmlns:a16="http://schemas.microsoft.com/office/drawing/2014/main" id="{174EE167-BAD2-489F-8F9D-B7589D807A8D}"/>
              </a:ext>
            </a:extLst>
          </p:cNvPr>
          <p:cNvCxnSpPr>
            <a:cxnSpLocks/>
          </p:cNvCxnSpPr>
          <p:nvPr/>
        </p:nvCxnSpPr>
        <p:spPr>
          <a:xfrm>
            <a:off x="8778047" y="2915261"/>
            <a:ext cx="302892" cy="1071717"/>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exão reta unidirecional 22">
            <a:extLst>
              <a:ext uri="{FF2B5EF4-FFF2-40B4-BE49-F238E27FC236}">
                <a16:creationId xmlns:a16="http://schemas.microsoft.com/office/drawing/2014/main" id="{2D480F36-4F92-4D67-BE9A-D4A02D075BFC}"/>
              </a:ext>
            </a:extLst>
          </p:cNvPr>
          <p:cNvCxnSpPr>
            <a:cxnSpLocks/>
          </p:cNvCxnSpPr>
          <p:nvPr/>
        </p:nvCxnSpPr>
        <p:spPr>
          <a:xfrm>
            <a:off x="8969389" y="2751258"/>
            <a:ext cx="1654643" cy="1235719"/>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Conexão reta unidirecional 37">
            <a:extLst>
              <a:ext uri="{FF2B5EF4-FFF2-40B4-BE49-F238E27FC236}">
                <a16:creationId xmlns:a16="http://schemas.microsoft.com/office/drawing/2014/main" id="{C30CBC13-5B5E-4B56-B7C8-A8E0482BDC77}"/>
              </a:ext>
            </a:extLst>
          </p:cNvPr>
          <p:cNvCxnSpPr>
            <a:cxnSpLocks/>
            <a:stCxn id="15" idx="5"/>
          </p:cNvCxnSpPr>
          <p:nvPr/>
        </p:nvCxnSpPr>
        <p:spPr>
          <a:xfrm>
            <a:off x="10221533" y="2850242"/>
            <a:ext cx="581030" cy="1136736"/>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Conexão reta unidirecional 39">
            <a:extLst>
              <a:ext uri="{FF2B5EF4-FFF2-40B4-BE49-F238E27FC236}">
                <a16:creationId xmlns:a16="http://schemas.microsoft.com/office/drawing/2014/main" id="{9F3D9874-F0D5-4046-8A06-E7A4EAB885A4}"/>
              </a:ext>
            </a:extLst>
          </p:cNvPr>
          <p:cNvCxnSpPr>
            <a:cxnSpLocks/>
            <a:stCxn id="15" idx="4"/>
          </p:cNvCxnSpPr>
          <p:nvPr/>
        </p:nvCxnSpPr>
        <p:spPr>
          <a:xfrm flipH="1">
            <a:off x="9470622" y="2966874"/>
            <a:ext cx="451956" cy="1025913"/>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Conexão reta unidirecional 43">
            <a:extLst>
              <a:ext uri="{FF2B5EF4-FFF2-40B4-BE49-F238E27FC236}">
                <a16:creationId xmlns:a16="http://schemas.microsoft.com/office/drawing/2014/main" id="{ED935FDE-B29A-493A-8E04-6E9C09641062}"/>
              </a:ext>
            </a:extLst>
          </p:cNvPr>
          <p:cNvCxnSpPr>
            <a:cxnSpLocks/>
            <a:stCxn id="15" idx="3"/>
          </p:cNvCxnSpPr>
          <p:nvPr/>
        </p:nvCxnSpPr>
        <p:spPr>
          <a:xfrm flipH="1">
            <a:off x="8019188" y="2850242"/>
            <a:ext cx="1604434" cy="1130926"/>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CaixaDeTexto 46">
            <a:extLst>
              <a:ext uri="{FF2B5EF4-FFF2-40B4-BE49-F238E27FC236}">
                <a16:creationId xmlns:a16="http://schemas.microsoft.com/office/drawing/2014/main" id="{C350D239-499E-480A-8EB9-F6477A2CCC56}"/>
              </a:ext>
            </a:extLst>
          </p:cNvPr>
          <p:cNvSpPr txBox="1"/>
          <p:nvPr/>
        </p:nvSpPr>
        <p:spPr>
          <a:xfrm>
            <a:off x="6637321" y="3246428"/>
            <a:ext cx="1542815" cy="338554"/>
          </a:xfrm>
          <a:prstGeom prst="rect">
            <a:avLst/>
          </a:prstGeom>
          <a:noFill/>
        </p:spPr>
        <p:txBody>
          <a:bodyPr wrap="square" rtlCol="0">
            <a:spAutoFit/>
          </a:bodyPr>
          <a:lstStyle/>
          <a:p>
            <a:pPr algn="ctr"/>
            <a:r>
              <a:rPr lang="en-GB" sz="1600" b="1" dirty="0">
                <a:latin typeface="Cambria" panose="02040503050406030204" pitchFamily="18" charset="0"/>
                <a:ea typeface="Cambria" panose="02040503050406030204" pitchFamily="18" charset="0"/>
              </a:rPr>
              <a:t>Interactions</a:t>
            </a:r>
          </a:p>
        </p:txBody>
      </p:sp>
      <p:sp>
        <p:nvSpPr>
          <p:cNvPr id="48" name="CaixaDeTexto 47">
            <a:extLst>
              <a:ext uri="{FF2B5EF4-FFF2-40B4-BE49-F238E27FC236}">
                <a16:creationId xmlns:a16="http://schemas.microsoft.com/office/drawing/2014/main" id="{01B552FC-1E68-460C-82A1-429C9BB04AE9}"/>
              </a:ext>
            </a:extLst>
          </p:cNvPr>
          <p:cNvSpPr txBox="1"/>
          <p:nvPr/>
        </p:nvSpPr>
        <p:spPr>
          <a:xfrm>
            <a:off x="7842704" y="1757861"/>
            <a:ext cx="1542815" cy="338554"/>
          </a:xfrm>
          <a:prstGeom prst="rect">
            <a:avLst/>
          </a:prstGeom>
          <a:noFill/>
        </p:spPr>
        <p:txBody>
          <a:bodyPr wrap="square" rtlCol="0">
            <a:spAutoFit/>
          </a:bodyPr>
          <a:lstStyle/>
          <a:p>
            <a:pPr algn="ctr"/>
            <a:r>
              <a:rPr lang="en-GB" sz="1600" b="1" dirty="0">
                <a:latin typeface="Cambria" panose="02040503050406030204" pitchFamily="18" charset="0"/>
                <a:ea typeface="Cambria" panose="02040503050406030204" pitchFamily="18" charset="0"/>
              </a:rPr>
              <a:t>Order 1</a:t>
            </a:r>
          </a:p>
        </p:txBody>
      </p:sp>
      <p:sp>
        <p:nvSpPr>
          <p:cNvPr id="49" name="CaixaDeTexto 48">
            <a:extLst>
              <a:ext uri="{FF2B5EF4-FFF2-40B4-BE49-F238E27FC236}">
                <a16:creationId xmlns:a16="http://schemas.microsoft.com/office/drawing/2014/main" id="{D768F148-2DD9-4EE6-90B3-07A24708DD38}"/>
              </a:ext>
            </a:extLst>
          </p:cNvPr>
          <p:cNvSpPr txBox="1"/>
          <p:nvPr/>
        </p:nvSpPr>
        <p:spPr>
          <a:xfrm>
            <a:off x="9151169" y="1749906"/>
            <a:ext cx="1542815" cy="338554"/>
          </a:xfrm>
          <a:prstGeom prst="rect">
            <a:avLst/>
          </a:prstGeom>
          <a:noFill/>
        </p:spPr>
        <p:txBody>
          <a:bodyPr wrap="square" rtlCol="0">
            <a:spAutoFit/>
          </a:bodyPr>
          <a:lstStyle/>
          <a:p>
            <a:pPr algn="ctr"/>
            <a:r>
              <a:rPr lang="en-GB" sz="1600" b="1" dirty="0">
                <a:latin typeface="Cambria" panose="02040503050406030204" pitchFamily="18" charset="0"/>
                <a:ea typeface="Cambria" panose="02040503050406030204" pitchFamily="18" charset="0"/>
              </a:rPr>
              <a:t>Order 2</a:t>
            </a:r>
          </a:p>
        </p:txBody>
      </p:sp>
      <p:sp>
        <p:nvSpPr>
          <p:cNvPr id="50" name="CaixaDeTexto 49">
            <a:extLst>
              <a:ext uri="{FF2B5EF4-FFF2-40B4-BE49-F238E27FC236}">
                <a16:creationId xmlns:a16="http://schemas.microsoft.com/office/drawing/2014/main" id="{908E345A-79AA-4F7F-9263-0617EF50AE7A}"/>
              </a:ext>
            </a:extLst>
          </p:cNvPr>
          <p:cNvSpPr txBox="1"/>
          <p:nvPr/>
        </p:nvSpPr>
        <p:spPr>
          <a:xfrm>
            <a:off x="6997129" y="4874235"/>
            <a:ext cx="1542815" cy="338554"/>
          </a:xfrm>
          <a:prstGeom prst="rect">
            <a:avLst/>
          </a:prstGeom>
          <a:noFill/>
        </p:spPr>
        <p:txBody>
          <a:bodyPr wrap="square" rtlCol="0">
            <a:spAutoFit/>
          </a:bodyPr>
          <a:lstStyle/>
          <a:p>
            <a:pPr algn="ctr"/>
            <a:r>
              <a:rPr lang="en-GB" sz="1600" b="1" dirty="0">
                <a:latin typeface="Cambria" panose="02040503050406030204" pitchFamily="18" charset="0"/>
                <a:ea typeface="Cambria" panose="02040503050406030204" pitchFamily="18" charset="0"/>
              </a:rPr>
              <a:t>Machine 1</a:t>
            </a:r>
          </a:p>
        </p:txBody>
      </p:sp>
      <p:sp>
        <p:nvSpPr>
          <p:cNvPr id="51" name="CaixaDeTexto 50">
            <a:extLst>
              <a:ext uri="{FF2B5EF4-FFF2-40B4-BE49-F238E27FC236}">
                <a16:creationId xmlns:a16="http://schemas.microsoft.com/office/drawing/2014/main" id="{8D8DADAD-6ADB-4CE9-AD87-13FDC4CD5B7C}"/>
              </a:ext>
            </a:extLst>
          </p:cNvPr>
          <p:cNvSpPr txBox="1"/>
          <p:nvPr/>
        </p:nvSpPr>
        <p:spPr>
          <a:xfrm>
            <a:off x="8496936" y="4880044"/>
            <a:ext cx="1542815" cy="338554"/>
          </a:xfrm>
          <a:prstGeom prst="rect">
            <a:avLst/>
          </a:prstGeom>
          <a:noFill/>
        </p:spPr>
        <p:txBody>
          <a:bodyPr wrap="square" rtlCol="0">
            <a:spAutoFit/>
          </a:bodyPr>
          <a:lstStyle/>
          <a:p>
            <a:pPr algn="ctr"/>
            <a:r>
              <a:rPr lang="en-GB" sz="1600" b="1" dirty="0">
                <a:latin typeface="Cambria" panose="02040503050406030204" pitchFamily="18" charset="0"/>
                <a:ea typeface="Cambria" panose="02040503050406030204" pitchFamily="18" charset="0"/>
              </a:rPr>
              <a:t>Machine 2</a:t>
            </a:r>
          </a:p>
        </p:txBody>
      </p:sp>
      <p:sp>
        <p:nvSpPr>
          <p:cNvPr id="52" name="CaixaDeTexto 51">
            <a:extLst>
              <a:ext uri="{FF2B5EF4-FFF2-40B4-BE49-F238E27FC236}">
                <a16:creationId xmlns:a16="http://schemas.microsoft.com/office/drawing/2014/main" id="{A75BBE6A-B3D3-4FD5-97E4-D733AF9BB90C}"/>
              </a:ext>
            </a:extLst>
          </p:cNvPr>
          <p:cNvSpPr txBox="1"/>
          <p:nvPr/>
        </p:nvSpPr>
        <p:spPr>
          <a:xfrm>
            <a:off x="10036626" y="4874234"/>
            <a:ext cx="1542815" cy="338554"/>
          </a:xfrm>
          <a:prstGeom prst="rect">
            <a:avLst/>
          </a:prstGeom>
          <a:noFill/>
        </p:spPr>
        <p:txBody>
          <a:bodyPr wrap="square" rtlCol="0">
            <a:spAutoFit/>
          </a:bodyPr>
          <a:lstStyle/>
          <a:p>
            <a:pPr algn="ctr"/>
            <a:r>
              <a:rPr lang="en-GB" sz="1600" b="1" dirty="0">
                <a:latin typeface="Cambria" panose="02040503050406030204" pitchFamily="18" charset="0"/>
                <a:ea typeface="Cambria" panose="02040503050406030204" pitchFamily="18" charset="0"/>
              </a:rPr>
              <a:t>Machine 3</a:t>
            </a:r>
          </a:p>
        </p:txBody>
      </p:sp>
    </p:spTree>
    <p:extLst>
      <p:ext uri="{BB962C8B-B14F-4D97-AF65-F5344CB8AC3E}">
        <p14:creationId xmlns:p14="http://schemas.microsoft.com/office/powerpoint/2010/main" val="3347890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tint val="90000"/>
                <a:lumMod val="110000"/>
              </a:schemeClr>
            </a:gs>
            <a:gs pos="100000">
              <a:srgbClr val="7D8587"/>
            </a:gs>
          </a:gsLst>
          <a:lin ang="540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881C6E-6285-4522-9CB0-A63D82DB3ACF}"/>
              </a:ext>
            </a:extLst>
          </p:cNvPr>
          <p:cNvSpPr>
            <a:spLocks noGrp="1"/>
          </p:cNvSpPr>
          <p:nvPr>
            <p:ph type="title"/>
          </p:nvPr>
        </p:nvSpPr>
        <p:spPr>
          <a:xfrm>
            <a:off x="231057" y="0"/>
            <a:ext cx="11507882" cy="934278"/>
          </a:xfrm>
        </p:spPr>
        <p:txBody>
          <a:bodyPr>
            <a:normAutofit/>
          </a:bodyPr>
          <a:lstStyle/>
          <a:p>
            <a:r>
              <a:rPr lang="pt-BR" b="1" dirty="0">
                <a:latin typeface="Cambria"/>
                <a:ea typeface="Cambria"/>
                <a:sym typeface="Cambria"/>
              </a:rPr>
              <a:t>Interaction and Communication Protocols</a:t>
            </a:r>
            <a:endParaRPr lang="en-GB" b="1" dirty="0">
              <a:latin typeface="Cambria"/>
              <a:ea typeface="Cambria"/>
            </a:endParaRPr>
          </a:p>
        </p:txBody>
      </p:sp>
      <p:sp>
        <p:nvSpPr>
          <p:cNvPr id="3" name="Retângulo 2">
            <a:extLst>
              <a:ext uri="{FF2B5EF4-FFF2-40B4-BE49-F238E27FC236}">
                <a16:creationId xmlns:a16="http://schemas.microsoft.com/office/drawing/2014/main" id="{413AAB33-CCDF-40F8-B2D1-1B40753CCBCE}"/>
              </a:ext>
            </a:extLst>
          </p:cNvPr>
          <p:cNvSpPr/>
          <p:nvPr/>
        </p:nvSpPr>
        <p:spPr>
          <a:xfrm>
            <a:off x="349822" y="0"/>
            <a:ext cx="324678" cy="1391478"/>
          </a:xfrm>
          <a:prstGeom prst="rect">
            <a:avLst/>
          </a:prstGeom>
          <a:gradFill flip="none" rotWithShape="1">
            <a:gsLst>
              <a:gs pos="95833">
                <a:schemeClr val="tx2"/>
              </a:gs>
              <a:gs pos="27000">
                <a:srgbClr val="B9BCBD"/>
              </a:gs>
              <a:gs pos="6000">
                <a:srgbClr val="F6F7F7"/>
              </a:gs>
              <a:gs pos="62000">
                <a:schemeClr val="bg2">
                  <a:lumMod val="50000"/>
                </a:schemeClr>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tângulo 9">
            <a:extLst>
              <a:ext uri="{FF2B5EF4-FFF2-40B4-BE49-F238E27FC236}">
                <a16:creationId xmlns:a16="http://schemas.microsoft.com/office/drawing/2014/main" id="{FCCBC56F-6A13-4116-BB5D-6BE9AF581206}"/>
              </a:ext>
            </a:extLst>
          </p:cNvPr>
          <p:cNvSpPr/>
          <p:nvPr/>
        </p:nvSpPr>
        <p:spPr>
          <a:xfrm>
            <a:off x="674500" y="0"/>
            <a:ext cx="324678" cy="1391478"/>
          </a:xfrm>
          <a:prstGeom prst="rect">
            <a:avLst/>
          </a:prstGeom>
          <a:gradFill>
            <a:gsLst>
              <a:gs pos="100000">
                <a:srgbClr val="570D0D"/>
              </a:gs>
              <a:gs pos="17000">
                <a:srgbClr val="F5F5F5"/>
              </a:gs>
              <a:gs pos="66000">
                <a:srgbClr val="C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CaixaDeTexto 5">
            <a:extLst>
              <a:ext uri="{FF2B5EF4-FFF2-40B4-BE49-F238E27FC236}">
                <a16:creationId xmlns:a16="http://schemas.microsoft.com/office/drawing/2014/main" id="{9EE69623-4E2F-4614-A0DA-74B96C2EA8F5}"/>
              </a:ext>
            </a:extLst>
          </p:cNvPr>
          <p:cNvSpPr txBox="1"/>
          <p:nvPr/>
        </p:nvSpPr>
        <p:spPr>
          <a:xfrm>
            <a:off x="10961414" y="6304623"/>
            <a:ext cx="909484" cy="369332"/>
          </a:xfrm>
          <a:prstGeom prst="rect">
            <a:avLst/>
          </a:prstGeom>
          <a:noFill/>
        </p:spPr>
        <p:txBody>
          <a:bodyPr wrap="square" rtlCol="0">
            <a:spAutoFit/>
          </a:bodyPr>
          <a:lstStyle/>
          <a:p>
            <a:pPr algn="r"/>
            <a:r>
              <a:rPr lang="en-GB" b="1" dirty="0">
                <a:latin typeface="Cambria" panose="02040503050406030204" pitchFamily="18" charset="0"/>
                <a:ea typeface="Cambria" panose="02040503050406030204" pitchFamily="18" charset="0"/>
              </a:rPr>
              <a:t>3</a:t>
            </a:r>
          </a:p>
        </p:txBody>
      </p:sp>
      <p:sp>
        <p:nvSpPr>
          <p:cNvPr id="25" name="Google Shape;64;p14">
            <a:extLst>
              <a:ext uri="{FF2B5EF4-FFF2-40B4-BE49-F238E27FC236}">
                <a16:creationId xmlns:a16="http://schemas.microsoft.com/office/drawing/2014/main" id="{0335B3CD-EBC4-43F4-BEA9-A7BD2AAEFB27}"/>
              </a:ext>
            </a:extLst>
          </p:cNvPr>
          <p:cNvSpPr txBox="1"/>
          <p:nvPr/>
        </p:nvSpPr>
        <p:spPr>
          <a:xfrm>
            <a:off x="382425" y="1050824"/>
            <a:ext cx="5746178" cy="5068315"/>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Autofit/>
          </a:bodyPr>
          <a:lstStyle/>
          <a:p>
            <a:pPr marL="800100" lvl="1" indent="-342900">
              <a:lnSpc>
                <a:spcPct val="115000"/>
              </a:lnSpc>
              <a:spcBef>
                <a:spcPts val="1200"/>
              </a:spcBef>
              <a:buClr>
                <a:srgbClr val="C00000"/>
              </a:buClr>
              <a:buSzPct val="100000"/>
              <a:buFont typeface="Wingdings" panose="05000000000000000000" pitchFamily="2" charset="2"/>
              <a:buChar char="§"/>
            </a:pPr>
            <a:endParaRPr lang="en-GB" sz="2000" dirty="0">
              <a:latin typeface="Cambria" panose="02040503050406030204" pitchFamily="18" charset="0"/>
              <a:ea typeface="Cambria" panose="02040503050406030204" pitchFamily="18" charset="0"/>
              <a:sym typeface="Roboto"/>
            </a:endParaRPr>
          </a:p>
        </p:txBody>
      </p:sp>
      <p:sp>
        <p:nvSpPr>
          <p:cNvPr id="27" name="Google Shape;64;p14">
            <a:extLst>
              <a:ext uri="{FF2B5EF4-FFF2-40B4-BE49-F238E27FC236}">
                <a16:creationId xmlns:a16="http://schemas.microsoft.com/office/drawing/2014/main" id="{84A1AA8C-41B7-47B1-80C3-6524EFC5F088}"/>
              </a:ext>
            </a:extLst>
          </p:cNvPr>
          <p:cNvSpPr txBox="1"/>
          <p:nvPr/>
        </p:nvSpPr>
        <p:spPr>
          <a:xfrm>
            <a:off x="0" y="2325755"/>
            <a:ext cx="5388898" cy="4603952"/>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Autofit/>
          </a:bodyPr>
          <a:lstStyle/>
          <a:p>
            <a:pPr lvl="1">
              <a:lnSpc>
                <a:spcPct val="115000"/>
              </a:lnSpc>
              <a:spcBef>
                <a:spcPts val="1200"/>
              </a:spcBef>
              <a:buClr>
                <a:srgbClr val="C00000"/>
              </a:buClr>
              <a:buSzPct val="100000"/>
            </a:pPr>
            <a:r>
              <a:rPr lang="en-GB" sz="1700" b="1" dirty="0">
                <a:solidFill>
                  <a:srgbClr val="C00000"/>
                </a:solidFill>
                <a:latin typeface="Cambria" panose="02040503050406030204" pitchFamily="18" charset="0"/>
                <a:ea typeface="Cambria" panose="02040503050406030204" pitchFamily="18" charset="0"/>
                <a:sym typeface="Roboto"/>
              </a:rPr>
              <a:t>1)  </a:t>
            </a:r>
            <a:r>
              <a:rPr lang="en-GB" sz="1700" dirty="0">
                <a:latin typeface="Cambria" panose="02040503050406030204" pitchFamily="18" charset="0"/>
                <a:ea typeface="Cambria" panose="02040503050406030204" pitchFamily="18" charset="0"/>
                <a:sym typeface="Roboto"/>
              </a:rPr>
              <a:t>For the first task, the order will send an arrival message which contains the initial time at which the task can be started and the credits the machine receives.</a:t>
            </a:r>
          </a:p>
          <a:p>
            <a:pPr lvl="1">
              <a:lnSpc>
                <a:spcPct val="115000"/>
              </a:lnSpc>
              <a:spcBef>
                <a:spcPts val="1200"/>
              </a:spcBef>
              <a:buClr>
                <a:srgbClr val="C00000"/>
              </a:buClr>
              <a:buSzPct val="100000"/>
            </a:pPr>
            <a:r>
              <a:rPr lang="en-GB" sz="1700" b="1" dirty="0">
                <a:solidFill>
                  <a:srgbClr val="C00000"/>
                </a:solidFill>
                <a:latin typeface="Cambria" panose="02040503050406030204" pitchFamily="18" charset="0"/>
                <a:ea typeface="Cambria" panose="02040503050406030204" pitchFamily="18" charset="0"/>
                <a:sym typeface="Roboto"/>
              </a:rPr>
              <a:t>3) </a:t>
            </a:r>
            <a:r>
              <a:rPr lang="en-GB" sz="1700" dirty="0">
                <a:latin typeface="Cambria" panose="02040503050406030204" pitchFamily="18" charset="0"/>
                <a:ea typeface="Cambria" panose="02040503050406030204" pitchFamily="18" charset="0"/>
                <a:sym typeface="Roboto"/>
              </a:rPr>
              <a:t>The order collects all answers. If it’s not satisfied, it can try to negotiate with the machines that gave the best results by increasing the credits it offers. Otherwise, it accepts the best machine and rejects all others.</a:t>
            </a:r>
          </a:p>
          <a:p>
            <a:pPr lvl="1">
              <a:lnSpc>
                <a:spcPct val="115000"/>
              </a:lnSpc>
              <a:spcBef>
                <a:spcPts val="1200"/>
              </a:spcBef>
              <a:buClr>
                <a:srgbClr val="C00000"/>
              </a:buClr>
              <a:buSzPct val="100000"/>
            </a:pPr>
            <a:r>
              <a:rPr lang="en-GB" sz="1700" b="1" dirty="0">
                <a:solidFill>
                  <a:srgbClr val="C00000"/>
                </a:solidFill>
                <a:latin typeface="Cambria" panose="02040503050406030204" pitchFamily="18" charset="0"/>
                <a:ea typeface="Cambria" panose="02040503050406030204" pitchFamily="18" charset="0"/>
                <a:sym typeface="Roboto"/>
              </a:rPr>
              <a:t>5) </a:t>
            </a:r>
            <a:r>
              <a:rPr lang="en-GB" sz="1700" dirty="0">
                <a:latin typeface="Cambria" panose="02040503050406030204" pitchFamily="18" charset="0"/>
                <a:ea typeface="Cambria" panose="02040503050406030204" pitchFamily="18" charset="0"/>
                <a:sym typeface="Roboto"/>
              </a:rPr>
              <a:t>The order redoes the protocol for the following tasks or marks itself as finished if there are no more tasks.</a:t>
            </a:r>
          </a:p>
          <a:p>
            <a:pPr marL="800100" lvl="1" indent="-342900">
              <a:lnSpc>
                <a:spcPct val="115000"/>
              </a:lnSpc>
              <a:spcBef>
                <a:spcPts val="1200"/>
              </a:spcBef>
              <a:buClr>
                <a:srgbClr val="C00000"/>
              </a:buClr>
              <a:buSzPct val="100000"/>
              <a:buFont typeface="Wingdings" panose="05000000000000000000" pitchFamily="2" charset="2"/>
              <a:buChar char="§"/>
            </a:pPr>
            <a:endParaRPr lang="en-GB" sz="2000" dirty="0">
              <a:latin typeface="Cambria" panose="02040503050406030204" pitchFamily="18" charset="0"/>
              <a:ea typeface="Cambria" panose="02040503050406030204" pitchFamily="18" charset="0"/>
              <a:sym typeface="Roboto"/>
            </a:endParaRPr>
          </a:p>
        </p:txBody>
      </p:sp>
      <p:sp>
        <p:nvSpPr>
          <p:cNvPr id="4" name="CaixaDeTexto 3">
            <a:extLst>
              <a:ext uri="{FF2B5EF4-FFF2-40B4-BE49-F238E27FC236}">
                <a16:creationId xmlns:a16="http://schemas.microsoft.com/office/drawing/2014/main" id="{8F8CED3D-3BC6-4628-B65D-8D2675DAFD5D}"/>
              </a:ext>
            </a:extLst>
          </p:cNvPr>
          <p:cNvSpPr txBox="1"/>
          <p:nvPr/>
        </p:nvSpPr>
        <p:spPr>
          <a:xfrm>
            <a:off x="512161" y="2104066"/>
            <a:ext cx="1961535" cy="646331"/>
          </a:xfrm>
          <a:prstGeom prst="rect">
            <a:avLst/>
          </a:prstGeom>
          <a:noFill/>
        </p:spPr>
        <p:txBody>
          <a:bodyPr wrap="square" rtlCol="0">
            <a:spAutoFit/>
          </a:bodyPr>
          <a:lstStyle/>
          <a:p>
            <a:r>
              <a:rPr lang="en-GB" b="1" dirty="0">
                <a:latin typeface="Cambria" panose="02040503050406030204" pitchFamily="18" charset="0"/>
                <a:ea typeface="Cambria" panose="02040503050406030204" pitchFamily="18" charset="0"/>
                <a:sym typeface="Roboto"/>
              </a:rPr>
              <a:t>Order - Initiator</a:t>
            </a:r>
          </a:p>
          <a:p>
            <a:endParaRPr lang="en-GB" dirty="0"/>
          </a:p>
        </p:txBody>
      </p:sp>
      <p:sp>
        <p:nvSpPr>
          <p:cNvPr id="29" name="Google Shape;64;p14">
            <a:extLst>
              <a:ext uri="{FF2B5EF4-FFF2-40B4-BE49-F238E27FC236}">
                <a16:creationId xmlns:a16="http://schemas.microsoft.com/office/drawing/2014/main" id="{A85EC271-77D1-4368-AA14-19309F4D5159}"/>
              </a:ext>
            </a:extLst>
          </p:cNvPr>
          <p:cNvSpPr txBox="1"/>
          <p:nvPr/>
        </p:nvSpPr>
        <p:spPr>
          <a:xfrm>
            <a:off x="6317440" y="2426717"/>
            <a:ext cx="5421499" cy="3692422"/>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Autofit/>
          </a:bodyPr>
          <a:lstStyle/>
          <a:p>
            <a:pPr lvl="1">
              <a:lnSpc>
                <a:spcPct val="115000"/>
              </a:lnSpc>
              <a:spcBef>
                <a:spcPts val="1200"/>
              </a:spcBef>
              <a:buClr>
                <a:srgbClr val="C00000"/>
              </a:buClr>
              <a:buSzPct val="100000"/>
            </a:pPr>
            <a:r>
              <a:rPr lang="en-GB" b="1" dirty="0">
                <a:solidFill>
                  <a:srgbClr val="C00000"/>
                </a:solidFill>
                <a:latin typeface="Cambria" panose="02040503050406030204" pitchFamily="18" charset="0"/>
                <a:ea typeface="Cambria" panose="02040503050406030204" pitchFamily="18" charset="0"/>
                <a:sym typeface="Roboto"/>
              </a:rPr>
              <a:t>2</a:t>
            </a:r>
            <a:r>
              <a:rPr lang="en-GB" sz="1700" b="1" dirty="0">
                <a:solidFill>
                  <a:srgbClr val="C00000"/>
                </a:solidFill>
                <a:latin typeface="Cambria" panose="02040503050406030204" pitchFamily="18" charset="0"/>
                <a:ea typeface="Cambria" panose="02040503050406030204" pitchFamily="18" charset="0"/>
                <a:sym typeface="Roboto"/>
              </a:rPr>
              <a:t>) </a:t>
            </a:r>
            <a:r>
              <a:rPr lang="en-GB" sz="1700" dirty="0">
                <a:latin typeface="Cambria" panose="02040503050406030204" pitchFamily="18" charset="0"/>
                <a:ea typeface="Cambria" panose="02040503050406030204" pitchFamily="18" charset="0"/>
                <a:sym typeface="Roboto"/>
              </a:rPr>
              <a:t>The machine answers with the time they expect to finish the task, considering the credits that the order offers, its average time and its proactivity and honesty factors.</a:t>
            </a:r>
          </a:p>
          <a:p>
            <a:pPr lvl="1">
              <a:lnSpc>
                <a:spcPct val="115000"/>
              </a:lnSpc>
              <a:spcBef>
                <a:spcPts val="1200"/>
              </a:spcBef>
              <a:buClr>
                <a:srgbClr val="C00000"/>
              </a:buClr>
              <a:buSzPct val="100000"/>
            </a:pPr>
            <a:r>
              <a:rPr lang="en-GB" sz="1700" b="1" dirty="0">
                <a:solidFill>
                  <a:srgbClr val="C00000"/>
                </a:solidFill>
                <a:latin typeface="Cambria" panose="02040503050406030204" pitchFamily="18" charset="0"/>
                <a:ea typeface="Cambria" panose="02040503050406030204" pitchFamily="18" charset="0"/>
                <a:sym typeface="Roboto"/>
              </a:rPr>
              <a:t>4) </a:t>
            </a:r>
            <a:r>
              <a:rPr lang="en-GB" sz="1700" dirty="0">
                <a:latin typeface="Cambria" panose="02040503050406030204" pitchFamily="18" charset="0"/>
                <a:ea typeface="Cambria" panose="02040503050406030204" pitchFamily="18" charset="0"/>
                <a:sym typeface="Roboto"/>
              </a:rPr>
              <a:t>Upon receiving a </a:t>
            </a:r>
            <a:r>
              <a:rPr lang="en-GB" sz="1700" b="1" dirty="0">
                <a:latin typeface="Cambria" panose="02040503050406030204" pitchFamily="18" charset="0"/>
                <a:ea typeface="Cambria" panose="02040503050406030204" pitchFamily="18" charset="0"/>
                <a:sym typeface="Roboto"/>
              </a:rPr>
              <a:t>REJECT_PROPOSAL </a:t>
            </a:r>
            <a:r>
              <a:rPr lang="en-GB" sz="1700" dirty="0">
                <a:latin typeface="Cambria" panose="02040503050406030204" pitchFamily="18" charset="0"/>
                <a:ea typeface="Cambria" panose="02040503050406030204" pitchFamily="18" charset="0"/>
                <a:sym typeface="Roboto"/>
              </a:rPr>
              <a:t>message, the machine ends the protocol.</a:t>
            </a:r>
          </a:p>
          <a:p>
            <a:pPr lvl="1">
              <a:lnSpc>
                <a:spcPct val="115000"/>
              </a:lnSpc>
              <a:spcBef>
                <a:spcPts val="1200"/>
              </a:spcBef>
              <a:buClr>
                <a:srgbClr val="C00000"/>
              </a:buClr>
              <a:buSzPct val="100000"/>
            </a:pPr>
            <a:r>
              <a:rPr lang="en-GB" sz="1700" b="1" dirty="0">
                <a:solidFill>
                  <a:srgbClr val="C00000"/>
                </a:solidFill>
                <a:latin typeface="Cambria" panose="02040503050406030204" pitchFamily="18" charset="0"/>
                <a:ea typeface="Cambria" panose="02040503050406030204" pitchFamily="18" charset="0"/>
                <a:sym typeface="Roboto"/>
              </a:rPr>
              <a:t>4)  </a:t>
            </a:r>
            <a:r>
              <a:rPr lang="en-GB" sz="1700" dirty="0">
                <a:latin typeface="Cambria" panose="02040503050406030204" pitchFamily="18" charset="0"/>
                <a:ea typeface="Cambria" panose="02040503050406030204" pitchFamily="18" charset="0"/>
                <a:sym typeface="Roboto"/>
              </a:rPr>
              <a:t>Upon receiving an </a:t>
            </a:r>
            <a:r>
              <a:rPr lang="en-GB" sz="1700" b="1" dirty="0">
                <a:latin typeface="Cambria" panose="02040503050406030204" pitchFamily="18" charset="0"/>
                <a:ea typeface="Cambria" panose="02040503050406030204" pitchFamily="18" charset="0"/>
                <a:sym typeface="Roboto"/>
              </a:rPr>
              <a:t>ACCEPT_PROPOSAL </a:t>
            </a:r>
            <a:r>
              <a:rPr lang="en-GB" sz="1700" dirty="0">
                <a:latin typeface="Cambria" panose="02040503050406030204" pitchFamily="18" charset="0"/>
                <a:ea typeface="Cambria" panose="02040503050406030204" pitchFamily="18" charset="0"/>
                <a:sym typeface="Roboto"/>
              </a:rPr>
              <a:t>message, the machine saves the order’s allocation and its credits. It sends a final message confirming the allocation.</a:t>
            </a:r>
          </a:p>
        </p:txBody>
      </p:sp>
      <p:sp>
        <p:nvSpPr>
          <p:cNvPr id="30" name="CaixaDeTexto 29">
            <a:extLst>
              <a:ext uri="{FF2B5EF4-FFF2-40B4-BE49-F238E27FC236}">
                <a16:creationId xmlns:a16="http://schemas.microsoft.com/office/drawing/2014/main" id="{AF3EDC5F-5E3A-4413-8E7C-50E4DCAF5CE8}"/>
              </a:ext>
            </a:extLst>
          </p:cNvPr>
          <p:cNvSpPr txBox="1"/>
          <p:nvPr/>
        </p:nvSpPr>
        <p:spPr>
          <a:xfrm>
            <a:off x="6774739" y="2103551"/>
            <a:ext cx="2838654" cy="646331"/>
          </a:xfrm>
          <a:prstGeom prst="rect">
            <a:avLst/>
          </a:prstGeom>
          <a:noFill/>
        </p:spPr>
        <p:txBody>
          <a:bodyPr wrap="square" rtlCol="0">
            <a:spAutoFit/>
          </a:bodyPr>
          <a:lstStyle/>
          <a:p>
            <a:r>
              <a:rPr lang="en-GB" b="1" dirty="0">
                <a:latin typeface="Cambria" panose="02040503050406030204" pitchFamily="18" charset="0"/>
                <a:ea typeface="Cambria" panose="02040503050406030204" pitchFamily="18" charset="0"/>
                <a:sym typeface="Roboto"/>
              </a:rPr>
              <a:t>Machine - Responder</a:t>
            </a:r>
          </a:p>
          <a:p>
            <a:endParaRPr lang="en-GB" dirty="0"/>
          </a:p>
        </p:txBody>
      </p:sp>
      <p:sp>
        <p:nvSpPr>
          <p:cNvPr id="7" name="CaixaDeTexto 6">
            <a:extLst>
              <a:ext uri="{FF2B5EF4-FFF2-40B4-BE49-F238E27FC236}">
                <a16:creationId xmlns:a16="http://schemas.microsoft.com/office/drawing/2014/main" id="{3C2EB68F-8BC6-480E-A436-EA5F40C36293}"/>
              </a:ext>
            </a:extLst>
          </p:cNvPr>
          <p:cNvSpPr txBox="1"/>
          <p:nvPr/>
        </p:nvSpPr>
        <p:spPr>
          <a:xfrm>
            <a:off x="453061" y="1213231"/>
            <a:ext cx="11285878" cy="923330"/>
          </a:xfrm>
          <a:prstGeom prst="rect">
            <a:avLst/>
          </a:prstGeom>
          <a:noFill/>
        </p:spPr>
        <p:txBody>
          <a:bodyPr wrap="square" rtlCol="0">
            <a:spAutoFit/>
          </a:bodyPr>
          <a:lstStyle/>
          <a:p>
            <a:r>
              <a:rPr lang="en-GB" sz="1700" dirty="0">
                <a:latin typeface="Cambria" panose="02040503050406030204" pitchFamily="18" charset="0"/>
                <a:ea typeface="Cambria" panose="02040503050406030204" pitchFamily="18" charset="0"/>
              </a:rPr>
              <a:t>	We used the </a:t>
            </a:r>
            <a:r>
              <a:rPr lang="en-GB" sz="1700" b="1" i="1" dirty="0">
                <a:latin typeface="Cambria" panose="02040503050406030204" pitchFamily="18" charset="0"/>
                <a:ea typeface="Cambria" panose="02040503050406030204" pitchFamily="18" charset="0"/>
              </a:rPr>
              <a:t>FIPE-Iterated-Contract-Net Protocol </a:t>
            </a:r>
            <a:r>
              <a:rPr lang="en-GB" sz="1700" dirty="0">
                <a:latin typeface="Cambria" panose="02040503050406030204" pitchFamily="18" charset="0"/>
                <a:ea typeface="Cambria" panose="02040503050406030204" pitchFamily="18" charset="0"/>
              </a:rPr>
              <a:t>to establish communication between an order and machines. Each machine is organized by its role in a </a:t>
            </a:r>
            <a:r>
              <a:rPr lang="en-GB" sz="1700" b="1" i="1" dirty="0">
                <a:latin typeface="Cambria" panose="02040503050406030204" pitchFamily="18" charset="0"/>
                <a:ea typeface="Cambria" panose="02040503050406030204" pitchFamily="18" charset="0"/>
              </a:rPr>
              <a:t>Directory Facilitator</a:t>
            </a:r>
            <a:r>
              <a:rPr lang="en-GB" sz="1700" dirty="0">
                <a:latin typeface="Cambria" panose="02040503050406030204" pitchFamily="18" charset="0"/>
                <a:ea typeface="Cambria" panose="02040503050406030204" pitchFamily="18" charset="0"/>
              </a:rPr>
              <a:t>.</a:t>
            </a:r>
          </a:p>
          <a:p>
            <a:endParaRPr lang="en-GB" dirty="0"/>
          </a:p>
        </p:txBody>
      </p:sp>
      <p:cxnSp>
        <p:nvCxnSpPr>
          <p:cNvPr id="14" name="Conexão reta unidirecional 13">
            <a:extLst>
              <a:ext uri="{FF2B5EF4-FFF2-40B4-BE49-F238E27FC236}">
                <a16:creationId xmlns:a16="http://schemas.microsoft.com/office/drawing/2014/main" id="{1A3DA8E2-64DE-4D81-ADA7-EF2661F01D91}"/>
              </a:ext>
            </a:extLst>
          </p:cNvPr>
          <p:cNvCxnSpPr>
            <a:cxnSpLocks/>
          </p:cNvCxnSpPr>
          <p:nvPr/>
        </p:nvCxnSpPr>
        <p:spPr>
          <a:xfrm>
            <a:off x="5366985" y="2861187"/>
            <a:ext cx="140775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exão reta unidirecional 33">
            <a:extLst>
              <a:ext uri="{FF2B5EF4-FFF2-40B4-BE49-F238E27FC236}">
                <a16:creationId xmlns:a16="http://schemas.microsoft.com/office/drawing/2014/main" id="{2DCA2199-690F-44F8-AAE2-2CB15719899F}"/>
              </a:ext>
            </a:extLst>
          </p:cNvPr>
          <p:cNvCxnSpPr>
            <a:cxnSpLocks/>
          </p:cNvCxnSpPr>
          <p:nvPr/>
        </p:nvCxnSpPr>
        <p:spPr>
          <a:xfrm flipH="1">
            <a:off x="5221858" y="3030471"/>
            <a:ext cx="1552881" cy="10045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exão reta unidirecional 36">
            <a:extLst>
              <a:ext uri="{FF2B5EF4-FFF2-40B4-BE49-F238E27FC236}">
                <a16:creationId xmlns:a16="http://schemas.microsoft.com/office/drawing/2014/main" id="{8C0817B4-E0E3-439E-ADB0-7F567710A102}"/>
              </a:ext>
            </a:extLst>
          </p:cNvPr>
          <p:cNvCxnSpPr>
            <a:cxnSpLocks/>
          </p:cNvCxnSpPr>
          <p:nvPr/>
        </p:nvCxnSpPr>
        <p:spPr>
          <a:xfrm flipV="1">
            <a:off x="5382635" y="3220033"/>
            <a:ext cx="1420469" cy="12845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exão reta unidirecional 41">
            <a:extLst>
              <a:ext uri="{FF2B5EF4-FFF2-40B4-BE49-F238E27FC236}">
                <a16:creationId xmlns:a16="http://schemas.microsoft.com/office/drawing/2014/main" id="{C6278FB6-3F6E-4BF3-8082-C1DB0DC4AB8E}"/>
              </a:ext>
            </a:extLst>
          </p:cNvPr>
          <p:cNvCxnSpPr>
            <a:cxnSpLocks/>
          </p:cNvCxnSpPr>
          <p:nvPr/>
        </p:nvCxnSpPr>
        <p:spPr>
          <a:xfrm flipV="1">
            <a:off x="5388898" y="4237093"/>
            <a:ext cx="1385841" cy="32459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exão reta unidirecional 44">
            <a:extLst>
              <a:ext uri="{FF2B5EF4-FFF2-40B4-BE49-F238E27FC236}">
                <a16:creationId xmlns:a16="http://schemas.microsoft.com/office/drawing/2014/main" id="{4DEAA5E2-AD34-470B-AABF-C55CDB79A121}"/>
              </a:ext>
            </a:extLst>
          </p:cNvPr>
          <p:cNvCxnSpPr>
            <a:cxnSpLocks/>
            <a:stCxn id="27" idx="3"/>
          </p:cNvCxnSpPr>
          <p:nvPr/>
        </p:nvCxnSpPr>
        <p:spPr>
          <a:xfrm>
            <a:off x="5388898" y="4627731"/>
            <a:ext cx="1385841" cy="3175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exão reta unidirecional 53">
            <a:extLst>
              <a:ext uri="{FF2B5EF4-FFF2-40B4-BE49-F238E27FC236}">
                <a16:creationId xmlns:a16="http://schemas.microsoft.com/office/drawing/2014/main" id="{BDACE30D-7577-49A8-8218-77001D70858B}"/>
              </a:ext>
            </a:extLst>
          </p:cNvPr>
          <p:cNvCxnSpPr>
            <a:cxnSpLocks/>
          </p:cNvCxnSpPr>
          <p:nvPr/>
        </p:nvCxnSpPr>
        <p:spPr>
          <a:xfrm flipH="1">
            <a:off x="5421501" y="5061820"/>
            <a:ext cx="1381603" cy="77738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CaixaDeTexto 57">
            <a:extLst>
              <a:ext uri="{FF2B5EF4-FFF2-40B4-BE49-F238E27FC236}">
                <a16:creationId xmlns:a16="http://schemas.microsoft.com/office/drawing/2014/main" id="{BCACD48D-7444-43A4-B95C-655735FE3DF7}"/>
              </a:ext>
            </a:extLst>
          </p:cNvPr>
          <p:cNvSpPr txBox="1"/>
          <p:nvPr/>
        </p:nvSpPr>
        <p:spPr>
          <a:xfrm>
            <a:off x="5619135" y="2566219"/>
            <a:ext cx="891893" cy="338554"/>
          </a:xfrm>
          <a:prstGeom prst="rect">
            <a:avLst/>
          </a:prstGeom>
          <a:noFill/>
        </p:spPr>
        <p:txBody>
          <a:bodyPr wrap="square" rtlCol="0">
            <a:spAutoFit/>
          </a:bodyPr>
          <a:lstStyle/>
          <a:p>
            <a:pPr algn="ctr"/>
            <a:r>
              <a:rPr lang="en-GB" sz="1600" b="1" dirty="0"/>
              <a:t>CFP</a:t>
            </a:r>
          </a:p>
        </p:txBody>
      </p:sp>
      <p:sp>
        <p:nvSpPr>
          <p:cNvPr id="59" name="CaixaDeTexto 58">
            <a:extLst>
              <a:ext uri="{FF2B5EF4-FFF2-40B4-BE49-F238E27FC236}">
                <a16:creationId xmlns:a16="http://schemas.microsoft.com/office/drawing/2014/main" id="{F0433970-854B-4C11-A36E-C7CD463841A8}"/>
              </a:ext>
            </a:extLst>
          </p:cNvPr>
          <p:cNvSpPr txBox="1"/>
          <p:nvPr/>
        </p:nvSpPr>
        <p:spPr>
          <a:xfrm rot="19527553">
            <a:off x="5382999" y="3225966"/>
            <a:ext cx="1131806" cy="338554"/>
          </a:xfrm>
          <a:prstGeom prst="rect">
            <a:avLst/>
          </a:prstGeom>
          <a:noFill/>
        </p:spPr>
        <p:txBody>
          <a:bodyPr wrap="square" rtlCol="0">
            <a:spAutoFit/>
          </a:bodyPr>
          <a:lstStyle/>
          <a:p>
            <a:pPr algn="ctr"/>
            <a:r>
              <a:rPr lang="en-GB" sz="1600" b="1" dirty="0"/>
              <a:t>Propose</a:t>
            </a:r>
          </a:p>
        </p:txBody>
      </p:sp>
      <p:sp>
        <p:nvSpPr>
          <p:cNvPr id="60" name="CaixaDeTexto 59">
            <a:extLst>
              <a:ext uri="{FF2B5EF4-FFF2-40B4-BE49-F238E27FC236}">
                <a16:creationId xmlns:a16="http://schemas.microsoft.com/office/drawing/2014/main" id="{1EBEBB7D-1B11-429C-98BE-FD8A82755CAF}"/>
              </a:ext>
            </a:extLst>
          </p:cNvPr>
          <p:cNvSpPr txBox="1"/>
          <p:nvPr/>
        </p:nvSpPr>
        <p:spPr>
          <a:xfrm rot="19077446">
            <a:off x="5427334" y="3735843"/>
            <a:ext cx="891893" cy="338554"/>
          </a:xfrm>
          <a:prstGeom prst="rect">
            <a:avLst/>
          </a:prstGeom>
          <a:noFill/>
        </p:spPr>
        <p:txBody>
          <a:bodyPr wrap="square" rtlCol="0">
            <a:spAutoFit/>
          </a:bodyPr>
          <a:lstStyle/>
          <a:p>
            <a:pPr algn="ctr"/>
            <a:r>
              <a:rPr lang="en-GB" sz="1600" b="1" dirty="0"/>
              <a:t>CFP</a:t>
            </a:r>
          </a:p>
        </p:txBody>
      </p:sp>
      <p:sp>
        <p:nvSpPr>
          <p:cNvPr id="61" name="CaixaDeTexto 60">
            <a:extLst>
              <a:ext uri="{FF2B5EF4-FFF2-40B4-BE49-F238E27FC236}">
                <a16:creationId xmlns:a16="http://schemas.microsoft.com/office/drawing/2014/main" id="{A010CBE8-619F-4EB7-844B-B3E52FA96BF8}"/>
              </a:ext>
            </a:extLst>
          </p:cNvPr>
          <p:cNvSpPr txBox="1"/>
          <p:nvPr/>
        </p:nvSpPr>
        <p:spPr>
          <a:xfrm rot="20717217">
            <a:off x="5682656" y="4076620"/>
            <a:ext cx="891893" cy="338554"/>
          </a:xfrm>
          <a:prstGeom prst="rect">
            <a:avLst/>
          </a:prstGeom>
          <a:noFill/>
        </p:spPr>
        <p:txBody>
          <a:bodyPr wrap="square" rtlCol="0">
            <a:spAutoFit/>
          </a:bodyPr>
          <a:lstStyle/>
          <a:p>
            <a:pPr algn="ctr"/>
            <a:r>
              <a:rPr lang="en-GB" sz="1600" b="1" dirty="0"/>
              <a:t>Reject</a:t>
            </a:r>
          </a:p>
        </p:txBody>
      </p:sp>
      <p:sp>
        <p:nvSpPr>
          <p:cNvPr id="62" name="CaixaDeTexto 61">
            <a:extLst>
              <a:ext uri="{FF2B5EF4-FFF2-40B4-BE49-F238E27FC236}">
                <a16:creationId xmlns:a16="http://schemas.microsoft.com/office/drawing/2014/main" id="{A7BC0553-6E73-40BA-AD19-6616E554FDC2}"/>
              </a:ext>
            </a:extLst>
          </p:cNvPr>
          <p:cNvSpPr txBox="1"/>
          <p:nvPr/>
        </p:nvSpPr>
        <p:spPr>
          <a:xfrm rot="717161">
            <a:off x="5671493" y="4521792"/>
            <a:ext cx="891893" cy="338554"/>
          </a:xfrm>
          <a:prstGeom prst="rect">
            <a:avLst/>
          </a:prstGeom>
          <a:noFill/>
        </p:spPr>
        <p:txBody>
          <a:bodyPr wrap="square" rtlCol="0">
            <a:spAutoFit/>
          </a:bodyPr>
          <a:lstStyle/>
          <a:p>
            <a:pPr algn="ctr"/>
            <a:r>
              <a:rPr lang="en-GB" sz="1600" b="1" dirty="0"/>
              <a:t>Accept</a:t>
            </a:r>
          </a:p>
        </p:txBody>
      </p:sp>
      <p:sp>
        <p:nvSpPr>
          <p:cNvPr id="63" name="CaixaDeTexto 62">
            <a:extLst>
              <a:ext uri="{FF2B5EF4-FFF2-40B4-BE49-F238E27FC236}">
                <a16:creationId xmlns:a16="http://schemas.microsoft.com/office/drawing/2014/main" id="{C5BE92D3-A3DB-4722-8165-DA7C7BBB0AFA}"/>
              </a:ext>
            </a:extLst>
          </p:cNvPr>
          <p:cNvSpPr txBox="1"/>
          <p:nvPr/>
        </p:nvSpPr>
        <p:spPr>
          <a:xfrm rot="19822596">
            <a:off x="5635871" y="5147500"/>
            <a:ext cx="891893" cy="338554"/>
          </a:xfrm>
          <a:prstGeom prst="rect">
            <a:avLst/>
          </a:prstGeom>
          <a:noFill/>
        </p:spPr>
        <p:txBody>
          <a:bodyPr wrap="square" rtlCol="0">
            <a:spAutoFit/>
          </a:bodyPr>
          <a:lstStyle/>
          <a:p>
            <a:pPr algn="ctr"/>
            <a:r>
              <a:rPr lang="en-GB" sz="1600" b="1" dirty="0"/>
              <a:t>Inform</a:t>
            </a:r>
          </a:p>
        </p:txBody>
      </p:sp>
    </p:spTree>
    <p:extLst>
      <p:ext uri="{BB962C8B-B14F-4D97-AF65-F5344CB8AC3E}">
        <p14:creationId xmlns:p14="http://schemas.microsoft.com/office/powerpoint/2010/main" val="3766958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tint val="90000"/>
                <a:lumMod val="110000"/>
              </a:schemeClr>
            </a:gs>
            <a:gs pos="100000">
              <a:srgbClr val="7D8587"/>
            </a:gs>
          </a:gsLst>
          <a:lin ang="540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881C6E-6285-4522-9CB0-A63D82DB3ACF}"/>
              </a:ext>
            </a:extLst>
          </p:cNvPr>
          <p:cNvSpPr>
            <a:spLocks noGrp="1"/>
          </p:cNvSpPr>
          <p:nvPr>
            <p:ph type="title"/>
          </p:nvPr>
        </p:nvSpPr>
        <p:spPr>
          <a:xfrm>
            <a:off x="999178" y="0"/>
            <a:ext cx="4901382" cy="934278"/>
          </a:xfrm>
        </p:spPr>
        <p:txBody>
          <a:bodyPr>
            <a:normAutofit/>
          </a:bodyPr>
          <a:lstStyle/>
          <a:p>
            <a:pPr algn="l"/>
            <a:r>
              <a:rPr lang="pt-BR" b="1" dirty="0">
                <a:latin typeface="Cambria"/>
                <a:ea typeface="Cambria"/>
                <a:sym typeface="Cambria"/>
              </a:rPr>
              <a:t>Strategies: Order</a:t>
            </a:r>
            <a:endParaRPr lang="en-GB" b="1" dirty="0">
              <a:latin typeface="Cambria"/>
              <a:ea typeface="Cambria"/>
            </a:endParaRPr>
          </a:p>
        </p:txBody>
      </p:sp>
      <p:sp>
        <p:nvSpPr>
          <p:cNvPr id="3" name="Retângulo 2">
            <a:extLst>
              <a:ext uri="{FF2B5EF4-FFF2-40B4-BE49-F238E27FC236}">
                <a16:creationId xmlns:a16="http://schemas.microsoft.com/office/drawing/2014/main" id="{413AAB33-CCDF-40F8-B2D1-1B40753CCBCE}"/>
              </a:ext>
            </a:extLst>
          </p:cNvPr>
          <p:cNvSpPr/>
          <p:nvPr/>
        </p:nvSpPr>
        <p:spPr>
          <a:xfrm>
            <a:off x="349822" y="0"/>
            <a:ext cx="324678" cy="1391478"/>
          </a:xfrm>
          <a:prstGeom prst="rect">
            <a:avLst/>
          </a:prstGeom>
          <a:gradFill flip="none" rotWithShape="1">
            <a:gsLst>
              <a:gs pos="95833">
                <a:schemeClr val="tx2"/>
              </a:gs>
              <a:gs pos="27000">
                <a:srgbClr val="B9BCBD"/>
              </a:gs>
              <a:gs pos="6000">
                <a:srgbClr val="F6F7F7"/>
              </a:gs>
              <a:gs pos="62000">
                <a:schemeClr val="bg2">
                  <a:lumMod val="50000"/>
                </a:schemeClr>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tângulo 9">
            <a:extLst>
              <a:ext uri="{FF2B5EF4-FFF2-40B4-BE49-F238E27FC236}">
                <a16:creationId xmlns:a16="http://schemas.microsoft.com/office/drawing/2014/main" id="{FCCBC56F-6A13-4116-BB5D-6BE9AF581206}"/>
              </a:ext>
            </a:extLst>
          </p:cNvPr>
          <p:cNvSpPr/>
          <p:nvPr/>
        </p:nvSpPr>
        <p:spPr>
          <a:xfrm>
            <a:off x="674500" y="0"/>
            <a:ext cx="324678" cy="1391478"/>
          </a:xfrm>
          <a:prstGeom prst="rect">
            <a:avLst/>
          </a:prstGeom>
          <a:gradFill>
            <a:gsLst>
              <a:gs pos="100000">
                <a:srgbClr val="570D0D"/>
              </a:gs>
              <a:gs pos="17000">
                <a:srgbClr val="F5F5F5"/>
              </a:gs>
              <a:gs pos="66000">
                <a:srgbClr val="C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CaixaDeTexto 5">
            <a:extLst>
              <a:ext uri="{FF2B5EF4-FFF2-40B4-BE49-F238E27FC236}">
                <a16:creationId xmlns:a16="http://schemas.microsoft.com/office/drawing/2014/main" id="{9EE69623-4E2F-4614-A0DA-74B96C2EA8F5}"/>
              </a:ext>
            </a:extLst>
          </p:cNvPr>
          <p:cNvSpPr txBox="1"/>
          <p:nvPr/>
        </p:nvSpPr>
        <p:spPr>
          <a:xfrm>
            <a:off x="10961414" y="6304623"/>
            <a:ext cx="909484" cy="369332"/>
          </a:xfrm>
          <a:prstGeom prst="rect">
            <a:avLst/>
          </a:prstGeom>
          <a:noFill/>
        </p:spPr>
        <p:txBody>
          <a:bodyPr wrap="square" rtlCol="0">
            <a:spAutoFit/>
          </a:bodyPr>
          <a:lstStyle/>
          <a:p>
            <a:pPr algn="r"/>
            <a:r>
              <a:rPr lang="en-GB" b="1" dirty="0">
                <a:latin typeface="Cambria" panose="02040503050406030204" pitchFamily="18" charset="0"/>
                <a:ea typeface="Cambria" panose="02040503050406030204" pitchFamily="18" charset="0"/>
              </a:rPr>
              <a:t>4</a:t>
            </a:r>
          </a:p>
        </p:txBody>
      </p:sp>
      <p:sp>
        <p:nvSpPr>
          <p:cNvPr id="8" name="Retângulo 7">
            <a:extLst>
              <a:ext uri="{FF2B5EF4-FFF2-40B4-BE49-F238E27FC236}">
                <a16:creationId xmlns:a16="http://schemas.microsoft.com/office/drawing/2014/main" id="{FC32EE9B-F604-42A5-BE38-FB20686F1BC7}"/>
              </a:ext>
            </a:extLst>
          </p:cNvPr>
          <p:cNvSpPr/>
          <p:nvPr/>
        </p:nvSpPr>
        <p:spPr>
          <a:xfrm>
            <a:off x="512161" y="1769528"/>
            <a:ext cx="10843001" cy="2480423"/>
          </a:xfrm>
          <a:prstGeom prst="rect">
            <a:avLst/>
          </a:prstGeom>
        </p:spPr>
        <p:txBody>
          <a:bodyPr wrap="square">
            <a:spAutoFit/>
          </a:bodyPr>
          <a:lstStyle/>
          <a:p>
            <a:pPr lvl="1" algn="just">
              <a:lnSpc>
                <a:spcPct val="115000"/>
              </a:lnSpc>
              <a:spcBef>
                <a:spcPts val="1200"/>
              </a:spcBef>
              <a:buClr>
                <a:srgbClr val="C00000"/>
              </a:buClr>
              <a:buSzPct val="100000"/>
            </a:pPr>
            <a:r>
              <a:rPr lang="en-GB" sz="1700" dirty="0">
                <a:solidFill>
                  <a:schemeClr val="dk1"/>
                </a:solidFill>
                <a:latin typeface="Cambria" panose="02040503050406030204" pitchFamily="18" charset="0"/>
                <a:ea typeface="Cambria" panose="02040503050406030204" pitchFamily="18" charset="0"/>
              </a:rPr>
              <a:t>The </a:t>
            </a:r>
            <a:r>
              <a:rPr lang="en-GB" sz="1700" b="1" dirty="0">
                <a:solidFill>
                  <a:schemeClr val="dk1"/>
                </a:solidFill>
                <a:latin typeface="Cambria" panose="02040503050406030204" pitchFamily="18" charset="0"/>
                <a:ea typeface="Cambria" panose="02040503050406030204" pitchFamily="18" charset="0"/>
              </a:rPr>
              <a:t>order</a:t>
            </a:r>
            <a:r>
              <a:rPr lang="en-GB" sz="1700" dirty="0">
                <a:solidFill>
                  <a:schemeClr val="dk1"/>
                </a:solidFill>
                <a:latin typeface="Cambria" panose="02040503050406030204" pitchFamily="18" charset="0"/>
                <a:ea typeface="Cambria" panose="02040503050406030204" pitchFamily="18" charset="0"/>
              </a:rPr>
              <a:t> has the following decision processes:</a:t>
            </a:r>
          </a:p>
          <a:p>
            <a:pPr marL="800100" lvl="1" indent="-342900" algn="just">
              <a:lnSpc>
                <a:spcPct val="115000"/>
              </a:lnSpc>
              <a:spcBef>
                <a:spcPts val="1200"/>
              </a:spcBef>
              <a:buClr>
                <a:srgbClr val="C00000"/>
              </a:buClr>
              <a:buSzPct val="100000"/>
              <a:buFont typeface="Wingdings" panose="05000000000000000000" pitchFamily="2" charset="2"/>
              <a:buChar char="§"/>
            </a:pPr>
            <a:r>
              <a:rPr lang="en-GB" sz="1700" dirty="0">
                <a:solidFill>
                  <a:schemeClr val="dk1"/>
                </a:solidFill>
                <a:latin typeface="Cambria" panose="02040503050406030204" pitchFamily="18" charset="0"/>
                <a:ea typeface="Cambria" panose="02040503050406030204" pitchFamily="18" charset="0"/>
              </a:rPr>
              <a:t>To choose whether or not to negotiate with the machines in order to improve the expected finish time for a task. The order tries to negotiate up to three times, if there is more than one machine trying to get the task and if the best values of expected finish times received are close to each other, which means that there are at least two machines competing for the task and that either one still has a change to get it.</a:t>
            </a:r>
          </a:p>
          <a:p>
            <a:pPr marL="800100" lvl="1" indent="-342900" algn="just">
              <a:lnSpc>
                <a:spcPct val="115000"/>
              </a:lnSpc>
              <a:spcBef>
                <a:spcPts val="1200"/>
              </a:spcBef>
              <a:buClr>
                <a:srgbClr val="C00000"/>
              </a:buClr>
              <a:buSzPct val="100000"/>
              <a:buFont typeface="Wingdings" panose="05000000000000000000" pitchFamily="2" charset="2"/>
              <a:buChar char="§"/>
            </a:pPr>
            <a:r>
              <a:rPr lang="en-GB" sz="1700" dirty="0">
                <a:solidFill>
                  <a:schemeClr val="dk1"/>
                </a:solidFill>
                <a:latin typeface="Cambria" panose="02040503050406030204" pitchFamily="18" charset="0"/>
                <a:ea typeface="Cambria" panose="02040503050406030204" pitchFamily="18" charset="0"/>
              </a:rPr>
              <a:t>To choose the machine that does the task. The order chooses the machine that proposed the best expected finish time.</a:t>
            </a:r>
          </a:p>
        </p:txBody>
      </p:sp>
    </p:spTree>
    <p:extLst>
      <p:ext uri="{BB962C8B-B14F-4D97-AF65-F5344CB8AC3E}">
        <p14:creationId xmlns:p14="http://schemas.microsoft.com/office/powerpoint/2010/main" val="1383451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tint val="90000"/>
                <a:lumMod val="110000"/>
              </a:schemeClr>
            </a:gs>
            <a:gs pos="100000">
              <a:srgbClr val="7D8587"/>
            </a:gs>
          </a:gsLst>
          <a:lin ang="540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881C6E-6285-4522-9CB0-A63D82DB3ACF}"/>
              </a:ext>
            </a:extLst>
          </p:cNvPr>
          <p:cNvSpPr>
            <a:spLocks noGrp="1"/>
          </p:cNvSpPr>
          <p:nvPr>
            <p:ph type="title"/>
          </p:nvPr>
        </p:nvSpPr>
        <p:spPr>
          <a:xfrm>
            <a:off x="999178" y="0"/>
            <a:ext cx="4901382" cy="934278"/>
          </a:xfrm>
        </p:spPr>
        <p:txBody>
          <a:bodyPr>
            <a:normAutofit/>
          </a:bodyPr>
          <a:lstStyle/>
          <a:p>
            <a:pPr algn="l"/>
            <a:r>
              <a:rPr lang="pt-BR" b="1" dirty="0">
                <a:latin typeface="Cambria"/>
                <a:ea typeface="Cambria"/>
                <a:sym typeface="Cambria"/>
              </a:rPr>
              <a:t>Strategies: Machine</a:t>
            </a:r>
            <a:endParaRPr lang="en-GB" b="1" dirty="0">
              <a:latin typeface="Cambria"/>
              <a:ea typeface="Cambria"/>
            </a:endParaRPr>
          </a:p>
        </p:txBody>
      </p:sp>
      <p:sp>
        <p:nvSpPr>
          <p:cNvPr id="3" name="Retângulo 2">
            <a:extLst>
              <a:ext uri="{FF2B5EF4-FFF2-40B4-BE49-F238E27FC236}">
                <a16:creationId xmlns:a16="http://schemas.microsoft.com/office/drawing/2014/main" id="{413AAB33-CCDF-40F8-B2D1-1B40753CCBCE}"/>
              </a:ext>
            </a:extLst>
          </p:cNvPr>
          <p:cNvSpPr/>
          <p:nvPr/>
        </p:nvSpPr>
        <p:spPr>
          <a:xfrm>
            <a:off x="349822" y="0"/>
            <a:ext cx="324678" cy="1391478"/>
          </a:xfrm>
          <a:prstGeom prst="rect">
            <a:avLst/>
          </a:prstGeom>
          <a:gradFill flip="none" rotWithShape="1">
            <a:gsLst>
              <a:gs pos="95833">
                <a:schemeClr val="tx2"/>
              </a:gs>
              <a:gs pos="27000">
                <a:srgbClr val="B9BCBD"/>
              </a:gs>
              <a:gs pos="6000">
                <a:srgbClr val="F6F7F7"/>
              </a:gs>
              <a:gs pos="62000">
                <a:schemeClr val="bg2">
                  <a:lumMod val="50000"/>
                </a:schemeClr>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tângulo 9">
            <a:extLst>
              <a:ext uri="{FF2B5EF4-FFF2-40B4-BE49-F238E27FC236}">
                <a16:creationId xmlns:a16="http://schemas.microsoft.com/office/drawing/2014/main" id="{FCCBC56F-6A13-4116-BB5D-6BE9AF581206}"/>
              </a:ext>
            </a:extLst>
          </p:cNvPr>
          <p:cNvSpPr/>
          <p:nvPr/>
        </p:nvSpPr>
        <p:spPr>
          <a:xfrm>
            <a:off x="674500" y="0"/>
            <a:ext cx="324678" cy="1391478"/>
          </a:xfrm>
          <a:prstGeom prst="rect">
            <a:avLst/>
          </a:prstGeom>
          <a:gradFill>
            <a:gsLst>
              <a:gs pos="100000">
                <a:srgbClr val="570D0D"/>
              </a:gs>
              <a:gs pos="17000">
                <a:srgbClr val="F5F5F5"/>
              </a:gs>
              <a:gs pos="66000">
                <a:srgbClr val="C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CaixaDeTexto 5">
            <a:extLst>
              <a:ext uri="{FF2B5EF4-FFF2-40B4-BE49-F238E27FC236}">
                <a16:creationId xmlns:a16="http://schemas.microsoft.com/office/drawing/2014/main" id="{9EE69623-4E2F-4614-A0DA-74B96C2EA8F5}"/>
              </a:ext>
            </a:extLst>
          </p:cNvPr>
          <p:cNvSpPr txBox="1"/>
          <p:nvPr/>
        </p:nvSpPr>
        <p:spPr>
          <a:xfrm>
            <a:off x="10961414" y="6304623"/>
            <a:ext cx="909484" cy="369332"/>
          </a:xfrm>
          <a:prstGeom prst="rect">
            <a:avLst/>
          </a:prstGeom>
          <a:noFill/>
        </p:spPr>
        <p:txBody>
          <a:bodyPr wrap="square" rtlCol="0">
            <a:spAutoFit/>
          </a:bodyPr>
          <a:lstStyle/>
          <a:p>
            <a:pPr algn="r"/>
            <a:r>
              <a:rPr lang="en-GB" b="1" dirty="0">
                <a:latin typeface="Cambria" panose="02040503050406030204" pitchFamily="18" charset="0"/>
                <a:ea typeface="Cambria" panose="02040503050406030204" pitchFamily="18" charset="0"/>
              </a:rPr>
              <a:t>5</a:t>
            </a:r>
          </a:p>
        </p:txBody>
      </p:sp>
      <p:sp>
        <p:nvSpPr>
          <p:cNvPr id="9" name="Retângulo 8">
            <a:extLst>
              <a:ext uri="{FF2B5EF4-FFF2-40B4-BE49-F238E27FC236}">
                <a16:creationId xmlns:a16="http://schemas.microsoft.com/office/drawing/2014/main" id="{BE89F93F-578E-40F9-952E-EE347E0F6E21}"/>
              </a:ext>
            </a:extLst>
          </p:cNvPr>
          <p:cNvSpPr/>
          <p:nvPr/>
        </p:nvSpPr>
        <p:spPr>
          <a:xfrm>
            <a:off x="503583" y="1736132"/>
            <a:ext cx="11013917" cy="2935162"/>
          </a:xfrm>
          <a:prstGeom prst="rect">
            <a:avLst/>
          </a:prstGeom>
        </p:spPr>
        <p:txBody>
          <a:bodyPr wrap="square">
            <a:spAutoFit/>
          </a:bodyPr>
          <a:lstStyle/>
          <a:p>
            <a:pPr lvl="1">
              <a:lnSpc>
                <a:spcPct val="115000"/>
              </a:lnSpc>
              <a:spcBef>
                <a:spcPts val="1200"/>
              </a:spcBef>
              <a:buClr>
                <a:srgbClr val="C00000"/>
              </a:buClr>
              <a:buSzPct val="100000"/>
            </a:pPr>
            <a:r>
              <a:rPr lang="en-GB" sz="1700" dirty="0">
                <a:solidFill>
                  <a:schemeClr val="dk1"/>
                </a:solidFill>
                <a:latin typeface="Cambria" panose="02040503050406030204" pitchFamily="18" charset="0"/>
                <a:ea typeface="Cambria" panose="02040503050406030204" pitchFamily="18" charset="0"/>
              </a:rPr>
              <a:t>The </a:t>
            </a:r>
            <a:r>
              <a:rPr lang="en-GB" sz="1700" b="1" dirty="0">
                <a:solidFill>
                  <a:schemeClr val="dk1"/>
                </a:solidFill>
                <a:latin typeface="Cambria" panose="02040503050406030204" pitchFamily="18" charset="0"/>
                <a:ea typeface="Cambria" panose="02040503050406030204" pitchFamily="18" charset="0"/>
              </a:rPr>
              <a:t>machine</a:t>
            </a:r>
            <a:r>
              <a:rPr lang="en-GB" sz="1700" dirty="0">
                <a:solidFill>
                  <a:schemeClr val="dk1"/>
                </a:solidFill>
                <a:latin typeface="Cambria" panose="02040503050406030204" pitchFamily="18" charset="0"/>
                <a:ea typeface="Cambria" panose="02040503050406030204" pitchFamily="18" charset="0"/>
              </a:rPr>
              <a:t> has the following decision processes:</a:t>
            </a:r>
          </a:p>
          <a:p>
            <a:pPr marL="800100" lvl="1" indent="-342900" algn="just">
              <a:lnSpc>
                <a:spcPct val="115000"/>
              </a:lnSpc>
              <a:spcBef>
                <a:spcPts val="1200"/>
              </a:spcBef>
              <a:buClr>
                <a:srgbClr val="C00000"/>
              </a:buClr>
              <a:buSzPct val="100000"/>
              <a:buFont typeface="Wingdings" panose="05000000000000000000" pitchFamily="2" charset="2"/>
              <a:buChar char="§"/>
            </a:pPr>
            <a:r>
              <a:rPr lang="en-GB" sz="1700" dirty="0">
                <a:solidFill>
                  <a:schemeClr val="dk1"/>
                </a:solidFill>
                <a:latin typeface="Cambria" panose="02040503050406030204" pitchFamily="18" charset="0"/>
                <a:ea typeface="Cambria" panose="02040503050406030204" pitchFamily="18" charset="0"/>
              </a:rPr>
              <a:t>To choose whether or not to lie. The machine lies based on its honesty factor.</a:t>
            </a:r>
          </a:p>
          <a:p>
            <a:pPr marL="800100" lvl="1" indent="-342900" algn="just">
              <a:lnSpc>
                <a:spcPct val="115000"/>
              </a:lnSpc>
              <a:spcBef>
                <a:spcPts val="1200"/>
              </a:spcBef>
              <a:buClr>
                <a:srgbClr val="C00000"/>
              </a:buClr>
              <a:buSzPct val="100000"/>
              <a:buFont typeface="Wingdings" panose="05000000000000000000" pitchFamily="2" charset="2"/>
              <a:buChar char="§"/>
            </a:pPr>
            <a:r>
              <a:rPr lang="en-GB" sz="1700" dirty="0">
                <a:solidFill>
                  <a:schemeClr val="dk1"/>
                </a:solidFill>
                <a:latin typeface="Cambria" panose="02040503050406030204" pitchFamily="18" charset="0"/>
                <a:ea typeface="Cambria" panose="02040503050406030204" pitchFamily="18" charset="0"/>
              </a:rPr>
              <a:t>To choose how much to increase or decrease its execution time, when it lies. The machine increases its execution time if its proactivity factor is higher than 0.5 and decreases if its lower than that. The increment /decrement considers the machine’s proactivity factor.</a:t>
            </a:r>
          </a:p>
          <a:p>
            <a:pPr marL="800100" lvl="1" indent="-342900" algn="just">
              <a:lnSpc>
                <a:spcPct val="115000"/>
              </a:lnSpc>
              <a:spcBef>
                <a:spcPts val="1200"/>
              </a:spcBef>
              <a:buClr>
                <a:srgbClr val="C00000"/>
              </a:buClr>
              <a:buSzPct val="100000"/>
              <a:buFont typeface="Wingdings" panose="05000000000000000000" pitchFamily="2" charset="2"/>
              <a:buChar char="§"/>
            </a:pPr>
            <a:r>
              <a:rPr lang="en-GB" sz="1700" dirty="0">
                <a:solidFill>
                  <a:schemeClr val="dk1"/>
                </a:solidFill>
                <a:latin typeface="Cambria" panose="02040503050406030204" pitchFamily="18" charset="0"/>
                <a:ea typeface="Cambria" panose="02040503050406030204" pitchFamily="18" charset="0"/>
              </a:rPr>
              <a:t>To choose how much to decrease its execution time when the credits to be received increase. The machine improves its execution time on the negotiation process according to how much more the credits that the order offers are, when compared to the average of credits it has received per task so far. </a:t>
            </a:r>
          </a:p>
        </p:txBody>
      </p:sp>
    </p:spTree>
    <p:extLst>
      <p:ext uri="{BB962C8B-B14F-4D97-AF65-F5344CB8AC3E}">
        <p14:creationId xmlns:p14="http://schemas.microsoft.com/office/powerpoint/2010/main" val="2847821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tint val="90000"/>
                <a:lumMod val="110000"/>
              </a:schemeClr>
            </a:gs>
            <a:gs pos="100000">
              <a:srgbClr val="7D8587"/>
            </a:gs>
          </a:gsLst>
          <a:lin ang="540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881C6E-6285-4522-9CB0-A63D82DB3ACF}"/>
              </a:ext>
            </a:extLst>
          </p:cNvPr>
          <p:cNvSpPr>
            <a:spLocks noGrp="1"/>
          </p:cNvSpPr>
          <p:nvPr>
            <p:ph type="title"/>
          </p:nvPr>
        </p:nvSpPr>
        <p:spPr>
          <a:xfrm>
            <a:off x="999177" y="0"/>
            <a:ext cx="8794179" cy="934278"/>
          </a:xfrm>
        </p:spPr>
        <p:txBody>
          <a:bodyPr>
            <a:normAutofit fontScale="90000"/>
          </a:bodyPr>
          <a:lstStyle/>
          <a:p>
            <a:pPr algn="l"/>
            <a:r>
              <a:rPr lang="en-GB" b="1" dirty="0">
                <a:latin typeface="Cambria"/>
                <a:ea typeface="Cambria"/>
                <a:sym typeface="Cambria"/>
              </a:rPr>
              <a:t>Used Software and Compilation process</a:t>
            </a:r>
          </a:p>
        </p:txBody>
      </p:sp>
      <p:sp>
        <p:nvSpPr>
          <p:cNvPr id="3" name="Retângulo 2">
            <a:extLst>
              <a:ext uri="{FF2B5EF4-FFF2-40B4-BE49-F238E27FC236}">
                <a16:creationId xmlns:a16="http://schemas.microsoft.com/office/drawing/2014/main" id="{413AAB33-CCDF-40F8-B2D1-1B40753CCBCE}"/>
              </a:ext>
            </a:extLst>
          </p:cNvPr>
          <p:cNvSpPr/>
          <p:nvPr/>
        </p:nvSpPr>
        <p:spPr>
          <a:xfrm>
            <a:off x="349822" y="0"/>
            <a:ext cx="324678" cy="1391478"/>
          </a:xfrm>
          <a:prstGeom prst="rect">
            <a:avLst/>
          </a:prstGeom>
          <a:gradFill flip="none" rotWithShape="1">
            <a:gsLst>
              <a:gs pos="95833">
                <a:schemeClr val="tx2"/>
              </a:gs>
              <a:gs pos="27000">
                <a:srgbClr val="B9BCBD"/>
              </a:gs>
              <a:gs pos="6000">
                <a:srgbClr val="F6F7F7"/>
              </a:gs>
              <a:gs pos="62000">
                <a:schemeClr val="bg2">
                  <a:lumMod val="50000"/>
                </a:schemeClr>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tângulo 9">
            <a:extLst>
              <a:ext uri="{FF2B5EF4-FFF2-40B4-BE49-F238E27FC236}">
                <a16:creationId xmlns:a16="http://schemas.microsoft.com/office/drawing/2014/main" id="{FCCBC56F-6A13-4116-BB5D-6BE9AF581206}"/>
              </a:ext>
            </a:extLst>
          </p:cNvPr>
          <p:cNvSpPr/>
          <p:nvPr/>
        </p:nvSpPr>
        <p:spPr>
          <a:xfrm>
            <a:off x="674500" y="0"/>
            <a:ext cx="324678" cy="1391478"/>
          </a:xfrm>
          <a:prstGeom prst="rect">
            <a:avLst/>
          </a:prstGeom>
          <a:gradFill>
            <a:gsLst>
              <a:gs pos="100000">
                <a:srgbClr val="570D0D"/>
              </a:gs>
              <a:gs pos="17000">
                <a:srgbClr val="F5F5F5"/>
              </a:gs>
              <a:gs pos="66000">
                <a:srgbClr val="C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CaixaDeTexto 5">
            <a:extLst>
              <a:ext uri="{FF2B5EF4-FFF2-40B4-BE49-F238E27FC236}">
                <a16:creationId xmlns:a16="http://schemas.microsoft.com/office/drawing/2014/main" id="{9EE69623-4E2F-4614-A0DA-74B96C2EA8F5}"/>
              </a:ext>
            </a:extLst>
          </p:cNvPr>
          <p:cNvSpPr txBox="1"/>
          <p:nvPr/>
        </p:nvSpPr>
        <p:spPr>
          <a:xfrm>
            <a:off x="10961414" y="6304623"/>
            <a:ext cx="909484" cy="369332"/>
          </a:xfrm>
          <a:prstGeom prst="rect">
            <a:avLst/>
          </a:prstGeom>
          <a:noFill/>
        </p:spPr>
        <p:txBody>
          <a:bodyPr wrap="square" rtlCol="0">
            <a:spAutoFit/>
          </a:bodyPr>
          <a:lstStyle/>
          <a:p>
            <a:pPr algn="r"/>
            <a:r>
              <a:rPr lang="en-GB" b="1" dirty="0">
                <a:latin typeface="Cambria" panose="02040503050406030204" pitchFamily="18" charset="0"/>
                <a:ea typeface="Cambria" panose="02040503050406030204" pitchFamily="18" charset="0"/>
              </a:rPr>
              <a:t>6</a:t>
            </a:r>
          </a:p>
        </p:txBody>
      </p:sp>
      <p:sp>
        <p:nvSpPr>
          <p:cNvPr id="5" name="Retângulo 4">
            <a:extLst>
              <a:ext uri="{FF2B5EF4-FFF2-40B4-BE49-F238E27FC236}">
                <a16:creationId xmlns:a16="http://schemas.microsoft.com/office/drawing/2014/main" id="{54737034-62CE-48B6-96FA-66AE226DCEE7}"/>
              </a:ext>
            </a:extLst>
          </p:cNvPr>
          <p:cNvSpPr/>
          <p:nvPr/>
        </p:nvSpPr>
        <p:spPr>
          <a:xfrm>
            <a:off x="477078" y="1666080"/>
            <a:ext cx="10939078" cy="2935162"/>
          </a:xfrm>
          <a:prstGeom prst="rect">
            <a:avLst/>
          </a:prstGeom>
        </p:spPr>
        <p:txBody>
          <a:bodyPr wrap="square">
            <a:spAutoFit/>
          </a:bodyPr>
          <a:lstStyle/>
          <a:p>
            <a:pPr lvl="1" algn="just">
              <a:lnSpc>
                <a:spcPct val="115000"/>
              </a:lnSpc>
              <a:spcBef>
                <a:spcPts val="1200"/>
              </a:spcBef>
              <a:buClr>
                <a:srgbClr val="C00000"/>
              </a:buClr>
              <a:buSzPct val="100000"/>
            </a:pPr>
            <a:r>
              <a:rPr lang="en-GB" sz="1700" dirty="0">
                <a:solidFill>
                  <a:schemeClr val="dk1"/>
                </a:solidFill>
                <a:latin typeface="Cambria" panose="02040503050406030204" pitchFamily="18" charset="0"/>
                <a:ea typeface="Cambria" panose="02040503050406030204" pitchFamily="18" charset="0"/>
              </a:rPr>
              <a:t>	We developed the project on Eclipse with Jade. For the project to compile, it needs to have the jade library. There are two ways to run the project: </a:t>
            </a:r>
          </a:p>
          <a:p>
            <a:pPr marL="1200150" lvl="2" indent="-285750" algn="just">
              <a:lnSpc>
                <a:spcPct val="115000"/>
              </a:lnSpc>
              <a:spcBef>
                <a:spcPts val="1200"/>
              </a:spcBef>
              <a:buClr>
                <a:srgbClr val="C00000"/>
              </a:buClr>
              <a:buSzPct val="100000"/>
              <a:buFont typeface="Wingdings" panose="05000000000000000000" pitchFamily="2" charset="2"/>
              <a:buChar char="§"/>
            </a:pPr>
            <a:r>
              <a:rPr lang="en-GB" sz="1700" dirty="0">
                <a:solidFill>
                  <a:schemeClr val="dk1"/>
                </a:solidFill>
                <a:latin typeface="Cambria" panose="02040503050406030204" pitchFamily="18" charset="0"/>
                <a:ea typeface="Cambria" panose="02040503050406030204" pitchFamily="18" charset="0"/>
              </a:rPr>
              <a:t>Run the class </a:t>
            </a:r>
            <a:r>
              <a:rPr lang="en-GB" sz="1700" b="1" i="1" dirty="0">
                <a:solidFill>
                  <a:schemeClr val="dk1"/>
                </a:solidFill>
                <a:latin typeface="Cambria" panose="02040503050406030204" pitchFamily="18" charset="0"/>
                <a:ea typeface="Cambria" panose="02040503050406030204" pitchFamily="18" charset="0"/>
              </a:rPr>
              <a:t>factory/</a:t>
            </a:r>
            <a:r>
              <a:rPr lang="en-GB" sz="1700" b="1" i="1" dirty="0" err="1">
                <a:solidFill>
                  <a:schemeClr val="dk1"/>
                </a:solidFill>
                <a:latin typeface="Cambria" panose="02040503050406030204" pitchFamily="18" charset="0"/>
                <a:ea typeface="Cambria" panose="02040503050406030204" pitchFamily="18" charset="0"/>
              </a:rPr>
              <a:t>IntelligentFactory</a:t>
            </a:r>
            <a:r>
              <a:rPr lang="en-GB" sz="1700" b="1" i="1" dirty="0">
                <a:solidFill>
                  <a:schemeClr val="dk1"/>
                </a:solidFill>
                <a:latin typeface="Cambria" panose="02040503050406030204" pitchFamily="18" charset="0"/>
                <a:ea typeface="Cambria" panose="02040503050406030204" pitchFamily="18" charset="0"/>
              </a:rPr>
              <a:t> </a:t>
            </a:r>
            <a:r>
              <a:rPr lang="en-GB" sz="1700" dirty="0">
                <a:solidFill>
                  <a:schemeClr val="dk1"/>
                </a:solidFill>
                <a:latin typeface="Cambria" panose="02040503050406030204" pitchFamily="18" charset="0"/>
                <a:ea typeface="Cambria" panose="02040503050406030204" pitchFamily="18" charset="0"/>
              </a:rPr>
              <a:t>with no arguments: a menu will appear that will show some examples to run the project with different initial values.</a:t>
            </a:r>
          </a:p>
          <a:p>
            <a:pPr marL="1200150" lvl="2" indent="-285750">
              <a:lnSpc>
                <a:spcPct val="115000"/>
              </a:lnSpc>
              <a:spcBef>
                <a:spcPts val="1200"/>
              </a:spcBef>
              <a:buClr>
                <a:srgbClr val="C00000"/>
              </a:buClr>
              <a:buSzPct val="100000"/>
              <a:buFont typeface="Wingdings" panose="05000000000000000000" pitchFamily="2" charset="2"/>
              <a:buChar char="§"/>
            </a:pPr>
            <a:r>
              <a:rPr lang="en-GB" sz="1700" dirty="0">
                <a:solidFill>
                  <a:schemeClr val="dk1"/>
                </a:solidFill>
                <a:latin typeface="Cambria" panose="02040503050406030204" pitchFamily="18" charset="0"/>
                <a:ea typeface="Cambria" panose="02040503050406030204" pitchFamily="18" charset="0"/>
              </a:rPr>
              <a:t>Run the class </a:t>
            </a:r>
            <a:r>
              <a:rPr lang="en-GB" sz="1700" b="1" i="1" dirty="0">
                <a:solidFill>
                  <a:schemeClr val="dk1"/>
                </a:solidFill>
                <a:latin typeface="Cambria" panose="02040503050406030204" pitchFamily="18" charset="0"/>
                <a:ea typeface="Cambria" panose="02040503050406030204" pitchFamily="18" charset="0"/>
              </a:rPr>
              <a:t>factory/</a:t>
            </a:r>
            <a:r>
              <a:rPr lang="en-GB" sz="1700" b="1" i="1" dirty="0" err="1">
                <a:solidFill>
                  <a:schemeClr val="dk1"/>
                </a:solidFill>
                <a:latin typeface="Cambria" panose="02040503050406030204" pitchFamily="18" charset="0"/>
                <a:ea typeface="Cambria" panose="02040503050406030204" pitchFamily="18" charset="0"/>
              </a:rPr>
              <a:t>IntelligentFactory</a:t>
            </a:r>
            <a:r>
              <a:rPr lang="en-GB" sz="1700" b="1" i="1" dirty="0">
                <a:solidFill>
                  <a:schemeClr val="dk1"/>
                </a:solidFill>
                <a:latin typeface="Cambria" panose="02040503050406030204" pitchFamily="18" charset="0"/>
                <a:ea typeface="Cambria" panose="02040503050406030204" pitchFamily="18" charset="0"/>
              </a:rPr>
              <a:t> </a:t>
            </a:r>
            <a:r>
              <a:rPr lang="en-GB" sz="1700" dirty="0">
                <a:solidFill>
                  <a:schemeClr val="dk1"/>
                </a:solidFill>
                <a:latin typeface="Cambria" panose="02040503050406030204" pitchFamily="18" charset="0"/>
                <a:ea typeface="Cambria" panose="02040503050406030204" pitchFamily="18" charset="0"/>
              </a:rPr>
              <a:t>with the following arguments: </a:t>
            </a:r>
          </a:p>
          <a:p>
            <a:pPr lvl="3">
              <a:lnSpc>
                <a:spcPct val="115000"/>
              </a:lnSpc>
              <a:spcBef>
                <a:spcPts val="1200"/>
              </a:spcBef>
              <a:buClr>
                <a:srgbClr val="C00000"/>
              </a:buClr>
              <a:buSzPct val="100000"/>
            </a:pPr>
            <a:r>
              <a:rPr lang="en-GB" sz="1700" i="1" dirty="0">
                <a:solidFill>
                  <a:schemeClr val="dk1"/>
                </a:solidFill>
                <a:latin typeface="Cambria" panose="02040503050406030204" pitchFamily="18" charset="0"/>
                <a:ea typeface="Cambria" panose="02040503050406030204" pitchFamily="18" charset="0"/>
              </a:rPr>
              <a:t>&lt;number of machines&gt; &lt;number of orders&gt; &lt;minimum number of tasks per order&gt; &lt;maximum number of tasks per order&gt; &lt;minimum average time per machine&gt; &lt;maximum average time per machine&gt; &lt;minimum number of credits&gt; &lt;maximum number of credits&gt;</a:t>
            </a:r>
          </a:p>
        </p:txBody>
      </p:sp>
    </p:spTree>
    <p:extLst>
      <p:ext uri="{BB962C8B-B14F-4D97-AF65-F5344CB8AC3E}">
        <p14:creationId xmlns:p14="http://schemas.microsoft.com/office/powerpoint/2010/main" val="2512964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tint val="90000"/>
                <a:lumMod val="110000"/>
              </a:schemeClr>
            </a:gs>
            <a:gs pos="100000">
              <a:srgbClr val="7D8587"/>
            </a:gs>
          </a:gsLst>
          <a:lin ang="540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881C6E-6285-4522-9CB0-A63D82DB3ACF}"/>
              </a:ext>
            </a:extLst>
          </p:cNvPr>
          <p:cNvSpPr>
            <a:spLocks noGrp="1"/>
          </p:cNvSpPr>
          <p:nvPr>
            <p:ph type="title"/>
          </p:nvPr>
        </p:nvSpPr>
        <p:spPr>
          <a:xfrm>
            <a:off x="999177" y="0"/>
            <a:ext cx="10534167" cy="934278"/>
          </a:xfrm>
        </p:spPr>
        <p:txBody>
          <a:bodyPr>
            <a:normAutofit/>
          </a:bodyPr>
          <a:lstStyle/>
          <a:p>
            <a:pPr algn="l"/>
            <a:r>
              <a:rPr lang="pt-BR" b="1" dirty="0">
                <a:latin typeface="Cambria"/>
                <a:ea typeface="Cambria"/>
                <a:sym typeface="Cambria"/>
              </a:rPr>
              <a:t>Experiments</a:t>
            </a:r>
            <a:endParaRPr lang="en-GB" b="1" dirty="0">
              <a:latin typeface="Cambria"/>
              <a:ea typeface="Cambria"/>
            </a:endParaRPr>
          </a:p>
        </p:txBody>
      </p:sp>
      <p:sp>
        <p:nvSpPr>
          <p:cNvPr id="3" name="Retângulo 2">
            <a:extLst>
              <a:ext uri="{FF2B5EF4-FFF2-40B4-BE49-F238E27FC236}">
                <a16:creationId xmlns:a16="http://schemas.microsoft.com/office/drawing/2014/main" id="{413AAB33-CCDF-40F8-B2D1-1B40753CCBCE}"/>
              </a:ext>
            </a:extLst>
          </p:cNvPr>
          <p:cNvSpPr/>
          <p:nvPr/>
        </p:nvSpPr>
        <p:spPr>
          <a:xfrm>
            <a:off x="349822" y="0"/>
            <a:ext cx="324678" cy="1391478"/>
          </a:xfrm>
          <a:prstGeom prst="rect">
            <a:avLst/>
          </a:prstGeom>
          <a:gradFill flip="none" rotWithShape="1">
            <a:gsLst>
              <a:gs pos="95833">
                <a:schemeClr val="tx2"/>
              </a:gs>
              <a:gs pos="27000">
                <a:srgbClr val="B9BCBD"/>
              </a:gs>
              <a:gs pos="6000">
                <a:srgbClr val="F6F7F7"/>
              </a:gs>
              <a:gs pos="62000">
                <a:schemeClr val="bg2">
                  <a:lumMod val="50000"/>
                </a:schemeClr>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tângulo 9">
            <a:extLst>
              <a:ext uri="{FF2B5EF4-FFF2-40B4-BE49-F238E27FC236}">
                <a16:creationId xmlns:a16="http://schemas.microsoft.com/office/drawing/2014/main" id="{FCCBC56F-6A13-4116-BB5D-6BE9AF581206}"/>
              </a:ext>
            </a:extLst>
          </p:cNvPr>
          <p:cNvSpPr/>
          <p:nvPr/>
        </p:nvSpPr>
        <p:spPr>
          <a:xfrm>
            <a:off x="674500" y="0"/>
            <a:ext cx="324678" cy="1391478"/>
          </a:xfrm>
          <a:prstGeom prst="rect">
            <a:avLst/>
          </a:prstGeom>
          <a:gradFill>
            <a:gsLst>
              <a:gs pos="100000">
                <a:srgbClr val="570D0D"/>
              </a:gs>
              <a:gs pos="17000">
                <a:srgbClr val="F5F5F5"/>
              </a:gs>
              <a:gs pos="66000">
                <a:srgbClr val="C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CaixaDeTexto 5">
            <a:extLst>
              <a:ext uri="{FF2B5EF4-FFF2-40B4-BE49-F238E27FC236}">
                <a16:creationId xmlns:a16="http://schemas.microsoft.com/office/drawing/2014/main" id="{9EE69623-4E2F-4614-A0DA-74B96C2EA8F5}"/>
              </a:ext>
            </a:extLst>
          </p:cNvPr>
          <p:cNvSpPr txBox="1"/>
          <p:nvPr/>
        </p:nvSpPr>
        <p:spPr>
          <a:xfrm>
            <a:off x="10961414" y="6304623"/>
            <a:ext cx="909484" cy="369332"/>
          </a:xfrm>
          <a:prstGeom prst="rect">
            <a:avLst/>
          </a:prstGeom>
          <a:noFill/>
        </p:spPr>
        <p:txBody>
          <a:bodyPr wrap="square" rtlCol="0">
            <a:spAutoFit/>
          </a:bodyPr>
          <a:lstStyle/>
          <a:p>
            <a:pPr algn="r"/>
            <a:r>
              <a:rPr lang="en-GB" b="1" dirty="0">
                <a:latin typeface="Cambria" panose="02040503050406030204" pitchFamily="18" charset="0"/>
                <a:ea typeface="Cambria" panose="02040503050406030204" pitchFamily="18" charset="0"/>
              </a:rPr>
              <a:t>7</a:t>
            </a:r>
          </a:p>
        </p:txBody>
      </p:sp>
      <p:sp>
        <p:nvSpPr>
          <p:cNvPr id="8" name="Retângulo 7">
            <a:extLst>
              <a:ext uri="{FF2B5EF4-FFF2-40B4-BE49-F238E27FC236}">
                <a16:creationId xmlns:a16="http://schemas.microsoft.com/office/drawing/2014/main" id="{FC32EE9B-F604-42A5-BE38-FB20686F1BC7}"/>
              </a:ext>
            </a:extLst>
          </p:cNvPr>
          <p:cNvSpPr/>
          <p:nvPr/>
        </p:nvSpPr>
        <p:spPr>
          <a:xfrm>
            <a:off x="349822" y="1181959"/>
            <a:ext cx="11257393" cy="5359031"/>
          </a:xfrm>
          <a:prstGeom prst="rect">
            <a:avLst/>
          </a:prstGeom>
        </p:spPr>
        <p:txBody>
          <a:bodyPr wrap="square">
            <a:spAutoFit/>
          </a:bodyPr>
          <a:lstStyle/>
          <a:p>
            <a:pPr lvl="1">
              <a:lnSpc>
                <a:spcPct val="115000"/>
              </a:lnSpc>
              <a:spcBef>
                <a:spcPts val="1200"/>
              </a:spcBef>
              <a:buClr>
                <a:srgbClr val="C00000"/>
              </a:buClr>
              <a:buSzPct val="100000"/>
            </a:pPr>
            <a:r>
              <a:rPr lang="en-GB" sz="1600" dirty="0">
                <a:solidFill>
                  <a:schemeClr val="dk1"/>
                </a:solidFill>
                <a:latin typeface="Cambria" panose="02040503050406030204" pitchFamily="18" charset="0"/>
                <a:ea typeface="Cambria" panose="02040503050406030204" pitchFamily="18" charset="0"/>
              </a:rPr>
              <a:t>	</a:t>
            </a:r>
            <a:r>
              <a:rPr lang="en-GB" sz="1700" dirty="0">
                <a:solidFill>
                  <a:schemeClr val="dk1"/>
                </a:solidFill>
                <a:latin typeface="Cambria" panose="02040503050406030204" pitchFamily="18" charset="0"/>
                <a:ea typeface="Cambria" panose="02040503050406030204" pitchFamily="18" charset="0"/>
              </a:rPr>
              <a:t>At first, we ran the factory with only one type of task, with 100 orders and 5 machines, in order to have more accurate results by having a bigger population. This made it possible to compare first the machines with the same tasks. Afterwards we added more tasks and made the system more complex.</a:t>
            </a:r>
          </a:p>
          <a:p>
            <a:pPr lvl="1">
              <a:lnSpc>
                <a:spcPct val="115000"/>
              </a:lnSpc>
              <a:spcBef>
                <a:spcPts val="1200"/>
              </a:spcBef>
              <a:buClr>
                <a:srgbClr val="C00000"/>
              </a:buClr>
              <a:buSzPct val="100000"/>
            </a:pPr>
            <a:r>
              <a:rPr lang="en-GB" sz="1700" b="1" dirty="0">
                <a:solidFill>
                  <a:schemeClr val="dk1"/>
                </a:solidFill>
                <a:latin typeface="Cambria" panose="02040503050406030204" pitchFamily="18" charset="0"/>
                <a:ea typeface="Cambria" panose="02040503050406030204" pitchFamily="18" charset="0"/>
              </a:rPr>
              <a:t>Results:</a:t>
            </a:r>
            <a:r>
              <a:rPr lang="en-GB" sz="1700" dirty="0">
                <a:solidFill>
                  <a:schemeClr val="dk1"/>
                </a:solidFill>
                <a:latin typeface="Cambria" panose="02040503050406030204" pitchFamily="18" charset="0"/>
                <a:ea typeface="Cambria" panose="02040503050406030204" pitchFamily="18" charset="0"/>
              </a:rPr>
              <a:t> </a:t>
            </a:r>
          </a:p>
          <a:p>
            <a:pPr marL="1200150" lvl="2" indent="-285750">
              <a:lnSpc>
                <a:spcPct val="90000"/>
              </a:lnSpc>
              <a:spcBef>
                <a:spcPts val="1200"/>
              </a:spcBef>
              <a:buClr>
                <a:srgbClr val="C00000"/>
              </a:buClr>
              <a:buSzPct val="100000"/>
              <a:buFont typeface="Wingdings" panose="05000000000000000000" pitchFamily="2" charset="2"/>
              <a:buChar char="§"/>
            </a:pPr>
            <a:r>
              <a:rPr lang="en-GB" sz="1700" dirty="0">
                <a:solidFill>
                  <a:schemeClr val="dk1"/>
                </a:solidFill>
                <a:latin typeface="Cambria" panose="02040503050406030204" pitchFamily="18" charset="0"/>
                <a:ea typeface="Cambria" panose="02040503050406030204" pitchFamily="18" charset="0"/>
              </a:rPr>
              <a:t>If the average time of a machine is significantly better than the orders, then that machine will get the task. </a:t>
            </a:r>
          </a:p>
          <a:p>
            <a:pPr marL="1200150" lvl="2" indent="-285750">
              <a:lnSpc>
                <a:spcPct val="90000"/>
              </a:lnSpc>
              <a:spcBef>
                <a:spcPts val="1200"/>
              </a:spcBef>
              <a:buClr>
                <a:srgbClr val="C00000"/>
              </a:buClr>
              <a:buSzPct val="100000"/>
              <a:buFont typeface="Wingdings" panose="05000000000000000000" pitchFamily="2" charset="2"/>
              <a:buChar char="§"/>
            </a:pPr>
            <a:r>
              <a:rPr lang="en-GB" sz="1700" dirty="0">
                <a:solidFill>
                  <a:schemeClr val="dk1"/>
                </a:solidFill>
                <a:latin typeface="Cambria" panose="02040503050406030204" pitchFamily="18" charset="0"/>
                <a:ea typeface="Cambria" panose="02040503050406030204" pitchFamily="18" charset="0"/>
              </a:rPr>
              <a:t>When the average time is similar, the machines that get more orders are proactive (proactivity ratio &gt; 0.5), and liars (honesty factor &lt; 0.5). </a:t>
            </a:r>
          </a:p>
          <a:p>
            <a:pPr marL="1200150" lvl="2" indent="-285750">
              <a:lnSpc>
                <a:spcPct val="90000"/>
              </a:lnSpc>
              <a:spcBef>
                <a:spcPts val="1200"/>
              </a:spcBef>
              <a:buClr>
                <a:srgbClr val="C00000"/>
              </a:buClr>
              <a:buSzPct val="100000"/>
              <a:buFont typeface="Wingdings" panose="05000000000000000000" pitchFamily="2" charset="2"/>
              <a:buChar char="§"/>
            </a:pPr>
            <a:r>
              <a:rPr lang="en-GB" sz="1700" dirty="0">
                <a:solidFill>
                  <a:schemeClr val="dk1"/>
                </a:solidFill>
                <a:latin typeface="Cambria" panose="02040503050406030204" pitchFamily="18" charset="0"/>
                <a:ea typeface="Cambria" panose="02040503050406030204" pitchFamily="18" charset="0"/>
              </a:rPr>
              <a:t>The machines that get less orders assigned are lazy (proactivity ratio &lt; 0.5) and liars. </a:t>
            </a:r>
          </a:p>
          <a:p>
            <a:pPr marL="1200150" lvl="2" indent="-285750">
              <a:lnSpc>
                <a:spcPct val="90000"/>
              </a:lnSpc>
              <a:spcBef>
                <a:spcPts val="1200"/>
              </a:spcBef>
              <a:buClr>
                <a:srgbClr val="C00000"/>
              </a:buClr>
              <a:buSzPct val="100000"/>
              <a:buFont typeface="Wingdings" panose="05000000000000000000" pitchFamily="2" charset="2"/>
              <a:buChar char="§"/>
            </a:pPr>
            <a:r>
              <a:rPr lang="en-GB" sz="1700" dirty="0">
                <a:solidFill>
                  <a:schemeClr val="dk1"/>
                </a:solidFill>
                <a:latin typeface="Cambria" panose="02040503050406030204" pitchFamily="18" charset="0"/>
                <a:ea typeface="Cambria" panose="02040503050406030204" pitchFamily="18" charset="0"/>
              </a:rPr>
              <a:t>The credits the machines receive are proportional to the number of tasks of orders done. </a:t>
            </a:r>
          </a:p>
          <a:p>
            <a:pPr marL="1200150" lvl="2" indent="-285750">
              <a:lnSpc>
                <a:spcPct val="90000"/>
              </a:lnSpc>
              <a:spcBef>
                <a:spcPts val="1200"/>
              </a:spcBef>
              <a:buClr>
                <a:srgbClr val="C00000"/>
              </a:buClr>
              <a:buSzPct val="100000"/>
              <a:buFont typeface="Wingdings" panose="05000000000000000000" pitchFamily="2" charset="2"/>
              <a:buChar char="§"/>
            </a:pPr>
            <a:r>
              <a:rPr lang="en-GB" sz="1700" dirty="0">
                <a:solidFill>
                  <a:schemeClr val="dk1"/>
                </a:solidFill>
                <a:latin typeface="Cambria" panose="02040503050406030204" pitchFamily="18" charset="0"/>
                <a:ea typeface="Cambria" panose="02040503050406030204" pitchFamily="18" charset="0"/>
              </a:rPr>
              <a:t>When the number of tasks per order increases, there is also an increase in the average time per order, as well as the last finish time. </a:t>
            </a:r>
          </a:p>
          <a:p>
            <a:pPr marL="1200150" lvl="2" indent="-285750">
              <a:lnSpc>
                <a:spcPct val="90000"/>
              </a:lnSpc>
              <a:spcBef>
                <a:spcPts val="1200"/>
              </a:spcBef>
              <a:buClr>
                <a:srgbClr val="C00000"/>
              </a:buClr>
              <a:buSzPct val="100000"/>
              <a:buFont typeface="Wingdings" panose="05000000000000000000" pitchFamily="2" charset="2"/>
              <a:buChar char="§"/>
            </a:pPr>
            <a:r>
              <a:rPr lang="en-GB" sz="1700" dirty="0">
                <a:solidFill>
                  <a:schemeClr val="dk1"/>
                </a:solidFill>
                <a:latin typeface="Cambria" panose="02040503050406030204" pitchFamily="18" charset="0"/>
                <a:ea typeface="Cambria" panose="02040503050406030204" pitchFamily="18" charset="0"/>
              </a:rPr>
              <a:t>The more tasks there are, the bigger the chance of some orders being unfulfilled. </a:t>
            </a:r>
          </a:p>
          <a:p>
            <a:pPr marL="1200150" lvl="2" indent="-285750">
              <a:lnSpc>
                <a:spcPct val="90000"/>
              </a:lnSpc>
              <a:spcBef>
                <a:spcPts val="1200"/>
              </a:spcBef>
              <a:buClr>
                <a:srgbClr val="C00000"/>
              </a:buClr>
              <a:buSzPct val="100000"/>
              <a:buFont typeface="Wingdings" panose="05000000000000000000" pitchFamily="2" charset="2"/>
              <a:buChar char="§"/>
            </a:pPr>
            <a:r>
              <a:rPr lang="en-GB" sz="1700" dirty="0">
                <a:solidFill>
                  <a:schemeClr val="dk1"/>
                </a:solidFill>
                <a:latin typeface="Cambria" panose="02040503050406030204" pitchFamily="18" charset="0"/>
                <a:ea typeface="Cambria" panose="02040503050406030204" pitchFamily="18" charset="0"/>
              </a:rPr>
              <a:t>The average of credits received is bigger if there are less unfulfilled orders and when there are less machines in the system.</a:t>
            </a:r>
          </a:p>
          <a:p>
            <a:pPr lvl="1">
              <a:lnSpc>
                <a:spcPct val="115000"/>
              </a:lnSpc>
              <a:spcBef>
                <a:spcPts val="1200"/>
              </a:spcBef>
              <a:buClr>
                <a:srgbClr val="C00000"/>
              </a:buClr>
              <a:buSzPct val="100000"/>
            </a:pPr>
            <a:endParaRPr lang="en-GB" sz="2000" dirty="0">
              <a:solidFill>
                <a:schemeClr val="dk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72915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tint val="90000"/>
                <a:lumMod val="110000"/>
              </a:schemeClr>
            </a:gs>
            <a:gs pos="100000">
              <a:srgbClr val="7D8587"/>
            </a:gs>
          </a:gsLst>
          <a:lin ang="540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881C6E-6285-4522-9CB0-A63D82DB3ACF}"/>
              </a:ext>
            </a:extLst>
          </p:cNvPr>
          <p:cNvSpPr>
            <a:spLocks noGrp="1"/>
          </p:cNvSpPr>
          <p:nvPr>
            <p:ph type="title"/>
          </p:nvPr>
        </p:nvSpPr>
        <p:spPr>
          <a:xfrm>
            <a:off x="999177" y="0"/>
            <a:ext cx="10534167" cy="934278"/>
          </a:xfrm>
        </p:spPr>
        <p:txBody>
          <a:bodyPr>
            <a:normAutofit/>
          </a:bodyPr>
          <a:lstStyle/>
          <a:p>
            <a:pPr algn="l"/>
            <a:r>
              <a:rPr lang="pt-BR" b="1" dirty="0">
                <a:latin typeface="Cambria"/>
                <a:ea typeface="Cambria"/>
                <a:sym typeface="Cambria"/>
              </a:rPr>
              <a:t>Result Analysis</a:t>
            </a:r>
            <a:endParaRPr lang="en-GB" b="1" dirty="0">
              <a:latin typeface="Cambria"/>
              <a:ea typeface="Cambria"/>
            </a:endParaRPr>
          </a:p>
        </p:txBody>
      </p:sp>
      <p:sp>
        <p:nvSpPr>
          <p:cNvPr id="3" name="Retângulo 2">
            <a:extLst>
              <a:ext uri="{FF2B5EF4-FFF2-40B4-BE49-F238E27FC236}">
                <a16:creationId xmlns:a16="http://schemas.microsoft.com/office/drawing/2014/main" id="{413AAB33-CCDF-40F8-B2D1-1B40753CCBCE}"/>
              </a:ext>
            </a:extLst>
          </p:cNvPr>
          <p:cNvSpPr/>
          <p:nvPr/>
        </p:nvSpPr>
        <p:spPr>
          <a:xfrm>
            <a:off x="349822" y="0"/>
            <a:ext cx="324678" cy="1391478"/>
          </a:xfrm>
          <a:prstGeom prst="rect">
            <a:avLst/>
          </a:prstGeom>
          <a:gradFill flip="none" rotWithShape="1">
            <a:gsLst>
              <a:gs pos="95833">
                <a:schemeClr val="tx2"/>
              </a:gs>
              <a:gs pos="27000">
                <a:srgbClr val="B9BCBD"/>
              </a:gs>
              <a:gs pos="6000">
                <a:srgbClr val="F6F7F7"/>
              </a:gs>
              <a:gs pos="62000">
                <a:schemeClr val="bg2">
                  <a:lumMod val="50000"/>
                </a:schemeClr>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tângulo 9">
            <a:extLst>
              <a:ext uri="{FF2B5EF4-FFF2-40B4-BE49-F238E27FC236}">
                <a16:creationId xmlns:a16="http://schemas.microsoft.com/office/drawing/2014/main" id="{FCCBC56F-6A13-4116-BB5D-6BE9AF581206}"/>
              </a:ext>
            </a:extLst>
          </p:cNvPr>
          <p:cNvSpPr/>
          <p:nvPr/>
        </p:nvSpPr>
        <p:spPr>
          <a:xfrm>
            <a:off x="674500" y="0"/>
            <a:ext cx="324678" cy="1391478"/>
          </a:xfrm>
          <a:prstGeom prst="rect">
            <a:avLst/>
          </a:prstGeom>
          <a:gradFill>
            <a:gsLst>
              <a:gs pos="100000">
                <a:srgbClr val="570D0D"/>
              </a:gs>
              <a:gs pos="17000">
                <a:srgbClr val="F5F5F5"/>
              </a:gs>
              <a:gs pos="66000">
                <a:srgbClr val="C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CaixaDeTexto 5">
            <a:extLst>
              <a:ext uri="{FF2B5EF4-FFF2-40B4-BE49-F238E27FC236}">
                <a16:creationId xmlns:a16="http://schemas.microsoft.com/office/drawing/2014/main" id="{9EE69623-4E2F-4614-A0DA-74B96C2EA8F5}"/>
              </a:ext>
            </a:extLst>
          </p:cNvPr>
          <p:cNvSpPr txBox="1"/>
          <p:nvPr/>
        </p:nvSpPr>
        <p:spPr>
          <a:xfrm>
            <a:off x="10961414" y="6304623"/>
            <a:ext cx="909484" cy="369332"/>
          </a:xfrm>
          <a:prstGeom prst="rect">
            <a:avLst/>
          </a:prstGeom>
          <a:noFill/>
        </p:spPr>
        <p:txBody>
          <a:bodyPr wrap="square" rtlCol="0">
            <a:spAutoFit/>
          </a:bodyPr>
          <a:lstStyle/>
          <a:p>
            <a:pPr algn="r"/>
            <a:r>
              <a:rPr lang="en-GB" b="1" dirty="0">
                <a:latin typeface="Cambria" panose="02040503050406030204" pitchFamily="18" charset="0"/>
                <a:ea typeface="Cambria" panose="02040503050406030204" pitchFamily="18" charset="0"/>
              </a:rPr>
              <a:t>8</a:t>
            </a:r>
          </a:p>
        </p:txBody>
      </p:sp>
      <p:sp>
        <p:nvSpPr>
          <p:cNvPr id="8" name="Retângulo 7">
            <a:extLst>
              <a:ext uri="{FF2B5EF4-FFF2-40B4-BE49-F238E27FC236}">
                <a16:creationId xmlns:a16="http://schemas.microsoft.com/office/drawing/2014/main" id="{FC32EE9B-F604-42A5-BE38-FB20686F1BC7}"/>
              </a:ext>
            </a:extLst>
          </p:cNvPr>
          <p:cNvSpPr/>
          <p:nvPr/>
        </p:nvSpPr>
        <p:spPr>
          <a:xfrm>
            <a:off x="674500" y="1156451"/>
            <a:ext cx="10669361" cy="4641912"/>
          </a:xfrm>
          <a:prstGeom prst="rect">
            <a:avLst/>
          </a:prstGeom>
        </p:spPr>
        <p:txBody>
          <a:bodyPr wrap="square">
            <a:spAutoFit/>
          </a:bodyPr>
          <a:lstStyle/>
          <a:p>
            <a:pPr lvl="1" algn="just">
              <a:lnSpc>
                <a:spcPct val="115000"/>
              </a:lnSpc>
              <a:spcBef>
                <a:spcPts val="1200"/>
              </a:spcBef>
              <a:buClr>
                <a:srgbClr val="C00000"/>
              </a:buClr>
              <a:buSzPct val="100000"/>
            </a:pPr>
            <a:r>
              <a:rPr lang="en-GB" sz="1700" dirty="0">
                <a:solidFill>
                  <a:schemeClr val="dk1"/>
                </a:solidFill>
                <a:latin typeface="Cambria" panose="02040503050406030204" pitchFamily="18" charset="0"/>
                <a:ea typeface="Cambria" panose="02040503050406030204" pitchFamily="18" charset="0"/>
              </a:rPr>
              <a:t>The factors that affect which machine gets more orders allocated the following:</a:t>
            </a:r>
          </a:p>
          <a:p>
            <a:pPr marL="1200150" lvl="2" indent="-285750" algn="just">
              <a:lnSpc>
                <a:spcPct val="115000"/>
              </a:lnSpc>
              <a:spcBef>
                <a:spcPts val="1200"/>
              </a:spcBef>
              <a:buClr>
                <a:srgbClr val="C00000"/>
              </a:buClr>
              <a:buSzPct val="100000"/>
              <a:buFont typeface="Wingdings" panose="05000000000000000000" pitchFamily="2" charset="2"/>
              <a:buChar char="§"/>
            </a:pPr>
            <a:r>
              <a:rPr lang="en-GB" sz="1700" b="1" dirty="0">
                <a:solidFill>
                  <a:schemeClr val="dk1"/>
                </a:solidFill>
                <a:latin typeface="Cambria" panose="02040503050406030204" pitchFamily="18" charset="0"/>
                <a:ea typeface="Cambria" panose="02040503050406030204" pitchFamily="18" charset="0"/>
              </a:rPr>
              <a:t>Average time -</a:t>
            </a:r>
            <a:r>
              <a:rPr lang="en-GB" sz="1700" dirty="0">
                <a:solidFill>
                  <a:schemeClr val="dk1"/>
                </a:solidFill>
                <a:latin typeface="Cambria" panose="02040503050406030204" pitchFamily="18" charset="0"/>
                <a:ea typeface="Cambria" panose="02040503050406030204" pitchFamily="18" charset="0"/>
              </a:rPr>
              <a:t>The average time is used to calculate the execution time for a machine, so if it’s significantly better than the orders, even if the orders lie and improve their execution time, the machine with the best average time might still win.</a:t>
            </a:r>
          </a:p>
          <a:p>
            <a:pPr marL="1200150" lvl="2" indent="-285750" algn="just">
              <a:lnSpc>
                <a:spcPct val="115000"/>
              </a:lnSpc>
              <a:spcBef>
                <a:spcPts val="1200"/>
              </a:spcBef>
              <a:buClr>
                <a:srgbClr val="C00000"/>
              </a:buClr>
              <a:buSzPct val="100000"/>
              <a:buFont typeface="Wingdings" panose="05000000000000000000" pitchFamily="2" charset="2"/>
              <a:buChar char="§"/>
            </a:pPr>
            <a:r>
              <a:rPr lang="en-GB" sz="1700" b="1" dirty="0">
                <a:solidFill>
                  <a:schemeClr val="dk1"/>
                </a:solidFill>
                <a:latin typeface="Cambria" panose="02040503050406030204" pitchFamily="18" charset="0"/>
                <a:ea typeface="Cambria" panose="02040503050406030204" pitchFamily="18" charset="0"/>
              </a:rPr>
              <a:t>Honesty and Proactivity factors - </a:t>
            </a:r>
            <a:r>
              <a:rPr lang="en-GB" sz="1700" dirty="0">
                <a:solidFill>
                  <a:schemeClr val="dk1"/>
                </a:solidFill>
                <a:latin typeface="Cambria" panose="02040503050406030204" pitchFamily="18" charset="0"/>
                <a:ea typeface="Cambria" panose="02040503050406030204" pitchFamily="18" charset="0"/>
              </a:rPr>
              <a:t>Proactive machines lie in order to improve their execution time and lazy machines lie in other to decrease it. When the machines have similar average times, these factors act as a tiebreaker. When a machine is proactive and a liar, its chances of getting an order are bigger. When a machine is lazy and a liar, its changes of getting an order are lower.</a:t>
            </a:r>
          </a:p>
          <a:p>
            <a:pPr marL="1200150" lvl="2" indent="-285750" algn="just">
              <a:lnSpc>
                <a:spcPct val="115000"/>
              </a:lnSpc>
              <a:spcBef>
                <a:spcPts val="1200"/>
              </a:spcBef>
              <a:buClr>
                <a:srgbClr val="C00000"/>
              </a:buClr>
              <a:buSzPct val="100000"/>
              <a:buFont typeface="Wingdings" panose="05000000000000000000" pitchFamily="2" charset="2"/>
              <a:buChar char="§"/>
            </a:pPr>
            <a:r>
              <a:rPr lang="en-GB" sz="1700" b="1" dirty="0">
                <a:solidFill>
                  <a:schemeClr val="dk1"/>
                </a:solidFill>
                <a:latin typeface="Cambria" panose="02040503050406030204" pitchFamily="18" charset="0"/>
                <a:ea typeface="Cambria" panose="02040503050406030204" pitchFamily="18" charset="0"/>
              </a:rPr>
              <a:t>Credits received by the order -</a:t>
            </a:r>
            <a:r>
              <a:rPr lang="en-GB" sz="1700" dirty="0">
                <a:solidFill>
                  <a:schemeClr val="dk1"/>
                </a:solidFill>
                <a:latin typeface="Cambria" panose="02040503050406030204" pitchFamily="18" charset="0"/>
                <a:ea typeface="Cambria" panose="02040503050406030204" pitchFamily="18" charset="0"/>
              </a:rPr>
              <a:t> The credits that the machine receives are taken into consideration in a negotiation process. The machines compare the credits that the order offers with the average of credits received until that point and decide by how much to improve their execution time in order to get that order.</a:t>
            </a:r>
          </a:p>
          <a:p>
            <a:pPr lvl="1">
              <a:lnSpc>
                <a:spcPct val="115000"/>
              </a:lnSpc>
              <a:spcBef>
                <a:spcPts val="1200"/>
              </a:spcBef>
              <a:buClr>
                <a:srgbClr val="C00000"/>
              </a:buClr>
              <a:buSzPct val="100000"/>
            </a:pPr>
            <a:endParaRPr lang="en-GB" sz="2000" dirty="0">
              <a:solidFill>
                <a:schemeClr val="dk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505763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axe">
  <a:themeElements>
    <a:clrScheme name="Personalizado 1">
      <a:dk1>
        <a:sysClr val="windowText" lastClr="000000"/>
      </a:dk1>
      <a:lt1>
        <a:sysClr val="window" lastClr="FFFFFF"/>
      </a:lt1>
      <a:dk2>
        <a:srgbClr val="585858"/>
      </a:dk2>
      <a:lt2>
        <a:srgbClr val="CDD0D1"/>
      </a:lt2>
      <a:accent1>
        <a:srgbClr val="AE1A1A"/>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axe">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axe">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344</TotalTime>
  <Words>1558</Words>
  <Application>Microsoft Office PowerPoint</Application>
  <PresentationFormat>Widescreen</PresentationFormat>
  <Paragraphs>137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Cambria</vt:lpstr>
      <vt:lpstr>Corbel</vt:lpstr>
      <vt:lpstr>Wingdings</vt:lpstr>
      <vt:lpstr>Paralaxe</vt:lpstr>
      <vt:lpstr>Intelligent Factory</vt:lpstr>
      <vt:lpstr>Problem Description</vt:lpstr>
      <vt:lpstr>Global Schema: Agents</vt:lpstr>
      <vt:lpstr>Interaction and Communication Protocols</vt:lpstr>
      <vt:lpstr>Strategies: Order</vt:lpstr>
      <vt:lpstr>Strategies: Machine</vt:lpstr>
      <vt:lpstr>Used Software and Compilation process</vt:lpstr>
      <vt:lpstr>Experiments</vt:lpstr>
      <vt:lpstr>Result Analysis</vt:lpstr>
      <vt:lpstr>Result Analysis</vt:lpstr>
      <vt:lpstr>Conclusions</vt:lpstr>
      <vt:lpstr>Additional information</vt:lpstr>
      <vt:lpstr>Example of Execution</vt:lpstr>
      <vt:lpstr>Example of Execution</vt:lpstr>
      <vt:lpstr>Example of Execution</vt:lpstr>
      <vt:lpstr>Implemented Classes</vt:lpstr>
      <vt:lpstr>Implemented Classes</vt:lpstr>
      <vt:lpstr>Messages Exchanged</vt:lpstr>
      <vt:lpstr>Messages Exchanged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Factory</dc:title>
  <dc:creator>up201605568@ms.uporto.pt</dc:creator>
  <cp:lastModifiedBy>Maria Helena Sampaio de Mendonca Montenegro e Almeida</cp:lastModifiedBy>
  <cp:revision>37</cp:revision>
  <dcterms:created xsi:type="dcterms:W3CDTF">2019-10-28T14:39:44Z</dcterms:created>
  <dcterms:modified xsi:type="dcterms:W3CDTF">2019-11-16T11:47:45Z</dcterms:modified>
</cp:coreProperties>
</file>