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Corbel" panose="020B05030202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iD6St+dHn2JA5rhYTFsz6brxQ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87" autoAdjust="0"/>
  </p:normalViewPr>
  <p:slideViewPr>
    <p:cSldViewPr snapToGrid="0">
      <p:cViewPr varScale="1">
        <p:scale>
          <a:sx n="67" d="100"/>
          <a:sy n="67" d="100"/>
        </p:scale>
        <p:origin x="126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945fbbccb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8945fbbccb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945fbbccb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8945fbbccb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dirty="0"/>
              <a:t>Do </a:t>
            </a:r>
            <a:r>
              <a:rPr lang="en-GB" dirty="0" err="1"/>
              <a:t>lado</a:t>
            </a:r>
            <a:r>
              <a:rPr lang="en-GB" dirty="0"/>
              <a:t> </a:t>
            </a:r>
            <a:r>
              <a:rPr lang="en-GB" dirty="0" err="1"/>
              <a:t>esquerdo</a:t>
            </a:r>
            <a:r>
              <a:rPr lang="en-GB" dirty="0"/>
              <a:t> </a:t>
            </a:r>
            <a:r>
              <a:rPr lang="en-GB" dirty="0" err="1"/>
              <a:t>encontram</a:t>
            </a:r>
            <a:r>
              <a:rPr lang="en-GB" dirty="0"/>
              <a:t>-se as </a:t>
            </a:r>
            <a:r>
              <a:rPr lang="en-GB" dirty="0" err="1"/>
              <a:t>variáveis</a:t>
            </a:r>
            <a:r>
              <a:rPr lang="en-GB" dirty="0"/>
              <a:t> que </a:t>
            </a:r>
            <a:r>
              <a:rPr lang="en-GB" dirty="0" err="1"/>
              <a:t>permitem</a:t>
            </a:r>
            <a:r>
              <a:rPr lang="en-GB" dirty="0"/>
              <a:t> </a:t>
            </a:r>
            <a:r>
              <a:rPr lang="en-GB" dirty="0" err="1"/>
              <a:t>configurar</a:t>
            </a:r>
            <a:r>
              <a:rPr lang="en-GB" dirty="0"/>
              <a:t> a </a:t>
            </a:r>
            <a:r>
              <a:rPr lang="en-GB" dirty="0" err="1"/>
              <a:t>simulação</a:t>
            </a:r>
            <a:r>
              <a:rPr lang="en-GB" dirty="0"/>
              <a:t>.</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GB" dirty="0"/>
              <a:t>No </a:t>
            </a:r>
            <a:r>
              <a:rPr lang="en-GB" dirty="0" err="1"/>
              <a:t>meio</a:t>
            </a:r>
            <a:r>
              <a:rPr lang="en-GB" dirty="0"/>
              <a:t>, </a:t>
            </a:r>
            <a:r>
              <a:rPr lang="en-GB" dirty="0" err="1"/>
              <a:t>apresenta</a:t>
            </a:r>
            <a:r>
              <a:rPr lang="en-GB" dirty="0"/>
              <a:t>-se um canvas </a:t>
            </a:r>
            <a:r>
              <a:rPr lang="en-GB" dirty="0" err="1"/>
              <a:t>onde</a:t>
            </a:r>
            <a:r>
              <a:rPr lang="en-GB" dirty="0"/>
              <a:t> </a:t>
            </a:r>
            <a:r>
              <a:rPr lang="en-GB" dirty="0" err="1"/>
              <a:t>são</a:t>
            </a:r>
            <a:r>
              <a:rPr lang="en-GB" dirty="0"/>
              <a:t> </a:t>
            </a:r>
            <a:r>
              <a:rPr lang="en-GB" dirty="0" err="1"/>
              <a:t>mostrados</a:t>
            </a:r>
            <a:r>
              <a:rPr lang="en-GB" dirty="0"/>
              <a:t> </a:t>
            </a:r>
            <a:r>
              <a:rPr lang="en-GB" dirty="0" err="1"/>
              <a:t>os</a:t>
            </a:r>
            <a:r>
              <a:rPr lang="en-GB" dirty="0"/>
              <a:t> </a:t>
            </a:r>
            <a:r>
              <a:rPr lang="en-GB" dirty="0" err="1"/>
              <a:t>resultados</a:t>
            </a:r>
            <a:r>
              <a:rPr lang="en-GB" dirty="0"/>
              <a:t> da </a:t>
            </a:r>
            <a:r>
              <a:rPr lang="en-GB" dirty="0" err="1"/>
              <a:t>cirurgia</a:t>
            </a:r>
            <a:r>
              <a:rPr lang="en-GB" dirty="0"/>
              <a:t>.</a:t>
            </a:r>
            <a:endParaRPr dirty="0"/>
          </a:p>
          <a:p>
            <a:pPr marL="0" lvl="0" indent="0" algn="l" rtl="0">
              <a:lnSpc>
                <a:spcPct val="100000"/>
              </a:lnSpc>
              <a:spcBef>
                <a:spcPts val="0"/>
              </a:spcBef>
              <a:spcAft>
                <a:spcPts val="0"/>
              </a:spcAft>
              <a:buSzPts val="1400"/>
              <a:buNone/>
            </a:pPr>
            <a:r>
              <a:rPr lang="en-GB" dirty="0"/>
              <a:t>As </a:t>
            </a:r>
            <a:r>
              <a:rPr lang="en-GB" dirty="0" err="1"/>
              <a:t>cirurgias</a:t>
            </a:r>
            <a:r>
              <a:rPr lang="en-GB" dirty="0"/>
              <a:t> </a:t>
            </a:r>
            <a:r>
              <a:rPr lang="en-GB" dirty="0" err="1"/>
              <a:t>são</a:t>
            </a:r>
            <a:r>
              <a:rPr lang="en-GB" dirty="0"/>
              <a:t> </a:t>
            </a:r>
            <a:r>
              <a:rPr lang="en-GB" dirty="0" err="1"/>
              <a:t>representadas</a:t>
            </a:r>
            <a:r>
              <a:rPr lang="en-GB" dirty="0"/>
              <a:t> </a:t>
            </a:r>
            <a:r>
              <a:rPr lang="en-GB" dirty="0" err="1"/>
              <a:t>pelas</a:t>
            </a:r>
            <a:r>
              <a:rPr lang="en-GB" dirty="0"/>
              <a:t> </a:t>
            </a:r>
            <a:r>
              <a:rPr lang="en-GB" dirty="0" err="1"/>
              <a:t>carinhas</a:t>
            </a:r>
            <a:r>
              <a:rPr lang="en-GB" dirty="0"/>
              <a:t> </a:t>
            </a:r>
            <a:r>
              <a:rPr lang="en-GB" dirty="0" err="1"/>
              <a:t>infelizes</a:t>
            </a:r>
            <a:r>
              <a:rPr lang="en-GB" dirty="0"/>
              <a:t> do </a:t>
            </a:r>
            <a:r>
              <a:rPr lang="en-GB" dirty="0" err="1"/>
              <a:t>lado</a:t>
            </a:r>
            <a:r>
              <a:rPr lang="en-GB" dirty="0"/>
              <a:t> </a:t>
            </a:r>
            <a:r>
              <a:rPr lang="en-GB" dirty="0" err="1"/>
              <a:t>esquerdo</a:t>
            </a:r>
            <a:r>
              <a:rPr lang="en-GB" dirty="0"/>
              <a:t>, e </a:t>
            </a:r>
            <a:r>
              <a:rPr lang="en-GB" dirty="0" err="1"/>
              <a:t>possuem</a:t>
            </a:r>
            <a:r>
              <a:rPr lang="en-GB" dirty="0"/>
              <a:t> 3 cores </a:t>
            </a:r>
            <a:r>
              <a:rPr lang="en-GB" dirty="0" err="1"/>
              <a:t>diferentes</a:t>
            </a:r>
            <a:r>
              <a:rPr lang="en-GB" dirty="0"/>
              <a:t>: </a:t>
            </a:r>
            <a:r>
              <a:rPr lang="en-GB" dirty="0" err="1"/>
              <a:t>verde</a:t>
            </a:r>
            <a:r>
              <a:rPr lang="en-GB" dirty="0"/>
              <a:t>, </a:t>
            </a:r>
            <a:r>
              <a:rPr lang="en-GB" dirty="0" err="1"/>
              <a:t>amarelo</a:t>
            </a:r>
            <a:r>
              <a:rPr lang="en-GB" dirty="0"/>
              <a:t> e </a:t>
            </a:r>
            <a:r>
              <a:rPr lang="en-GB" dirty="0" err="1"/>
              <a:t>vermelho</a:t>
            </a:r>
            <a:r>
              <a:rPr lang="en-GB" dirty="0"/>
              <a:t>, </a:t>
            </a:r>
            <a:r>
              <a:rPr lang="en-GB" dirty="0" err="1"/>
              <a:t>representativas</a:t>
            </a:r>
            <a:r>
              <a:rPr lang="en-GB" dirty="0"/>
              <a:t> do </a:t>
            </a:r>
            <a:r>
              <a:rPr lang="en-GB" dirty="0" err="1"/>
              <a:t>grau</a:t>
            </a:r>
            <a:r>
              <a:rPr lang="en-GB" dirty="0"/>
              <a:t> de </a:t>
            </a:r>
            <a:r>
              <a:rPr lang="en-GB" dirty="0" err="1"/>
              <a:t>urgência</a:t>
            </a:r>
            <a:r>
              <a:rPr lang="en-GB" dirty="0"/>
              <a:t> da </a:t>
            </a:r>
            <a:r>
              <a:rPr lang="en-GB" dirty="0" err="1"/>
              <a:t>cirurgia</a:t>
            </a:r>
            <a:r>
              <a:rPr lang="en-GB" dirty="0"/>
              <a:t>.</a:t>
            </a:r>
            <a:endParaRPr dirty="0"/>
          </a:p>
          <a:p>
            <a:pPr marL="0" lvl="0" indent="0" algn="l" rtl="0">
              <a:lnSpc>
                <a:spcPct val="100000"/>
              </a:lnSpc>
              <a:spcBef>
                <a:spcPts val="0"/>
              </a:spcBef>
              <a:spcAft>
                <a:spcPts val="0"/>
              </a:spcAft>
              <a:buSzPts val="1400"/>
              <a:buNone/>
            </a:pPr>
            <a:r>
              <a:rPr lang="en-GB" dirty="0" err="1"/>
              <a:t>Os</a:t>
            </a:r>
            <a:r>
              <a:rPr lang="en-GB" dirty="0"/>
              <a:t> </a:t>
            </a:r>
            <a:r>
              <a:rPr lang="en-GB" dirty="0" err="1"/>
              <a:t>quadrados</a:t>
            </a:r>
            <a:r>
              <a:rPr lang="en-GB" dirty="0"/>
              <a:t> </a:t>
            </a:r>
            <a:r>
              <a:rPr lang="en-GB" dirty="0" err="1"/>
              <a:t>representam</a:t>
            </a:r>
            <a:r>
              <a:rPr lang="en-GB" dirty="0"/>
              <a:t> as </a:t>
            </a:r>
            <a:r>
              <a:rPr lang="en-GB" dirty="0" err="1"/>
              <a:t>salas</a:t>
            </a:r>
            <a:r>
              <a:rPr lang="en-GB" dirty="0"/>
              <a:t> de </a:t>
            </a:r>
            <a:r>
              <a:rPr lang="en-GB" dirty="0" err="1"/>
              <a:t>operação</a:t>
            </a:r>
            <a:r>
              <a:rPr lang="en-GB" dirty="0"/>
              <a:t>, </a:t>
            </a:r>
            <a:r>
              <a:rPr lang="en-GB" dirty="0" err="1"/>
              <a:t>onde</a:t>
            </a:r>
            <a:r>
              <a:rPr lang="en-GB" dirty="0"/>
              <a:t> as </a:t>
            </a:r>
            <a:r>
              <a:rPr lang="en-GB" dirty="0" err="1"/>
              <a:t>suas</a:t>
            </a:r>
            <a:r>
              <a:rPr lang="en-GB" dirty="0"/>
              <a:t> cores </a:t>
            </a:r>
            <a:r>
              <a:rPr lang="en-GB" dirty="0" err="1"/>
              <a:t>indicam</a:t>
            </a:r>
            <a:r>
              <a:rPr lang="en-GB" dirty="0"/>
              <a:t> o hospital </a:t>
            </a:r>
            <a:r>
              <a:rPr lang="en-GB" dirty="0" err="1"/>
              <a:t>ao</a:t>
            </a:r>
            <a:r>
              <a:rPr lang="en-GB" dirty="0"/>
              <a:t> qual </a:t>
            </a:r>
            <a:r>
              <a:rPr lang="en-GB" dirty="0" err="1"/>
              <a:t>pertencem</a:t>
            </a:r>
            <a:r>
              <a:rPr lang="en-GB" dirty="0"/>
              <a:t>.</a:t>
            </a:r>
            <a:endParaRPr dirty="0"/>
          </a:p>
          <a:p>
            <a:pPr marL="0" lvl="0" indent="0" algn="l" rtl="0">
              <a:lnSpc>
                <a:spcPct val="100000"/>
              </a:lnSpc>
              <a:spcBef>
                <a:spcPts val="0"/>
              </a:spcBef>
              <a:spcAft>
                <a:spcPts val="0"/>
              </a:spcAft>
              <a:buSzPts val="1400"/>
              <a:buNone/>
            </a:pPr>
            <a:r>
              <a:rPr lang="en-GB" dirty="0"/>
              <a:t>Do </a:t>
            </a:r>
            <a:r>
              <a:rPr lang="en-GB" dirty="0" err="1"/>
              <a:t>lado</a:t>
            </a:r>
            <a:r>
              <a:rPr lang="en-GB" dirty="0"/>
              <a:t> </a:t>
            </a:r>
            <a:r>
              <a:rPr lang="en-GB" dirty="0" err="1"/>
              <a:t>direito</a:t>
            </a:r>
            <a:r>
              <a:rPr lang="en-GB" dirty="0"/>
              <a:t>, </a:t>
            </a:r>
            <a:r>
              <a:rPr lang="en-GB" dirty="0" err="1"/>
              <a:t>situam</a:t>
            </a:r>
            <a:r>
              <a:rPr lang="en-GB" dirty="0"/>
              <a:t>-se </a:t>
            </a:r>
            <a:r>
              <a:rPr lang="en-GB" dirty="0" err="1"/>
              <a:t>os</a:t>
            </a:r>
            <a:r>
              <a:rPr lang="en-GB" dirty="0"/>
              <a:t> </a:t>
            </a:r>
            <a:r>
              <a:rPr lang="en-GB" dirty="0" err="1"/>
              <a:t>cirurgiões</a:t>
            </a:r>
            <a:r>
              <a:rPr lang="en-GB" dirty="0"/>
              <a:t>, </a:t>
            </a:r>
            <a:r>
              <a:rPr lang="en-GB" dirty="0" err="1"/>
              <a:t>cujas</a:t>
            </a:r>
            <a:r>
              <a:rPr lang="en-GB" dirty="0"/>
              <a:t> cores </a:t>
            </a:r>
            <a:r>
              <a:rPr lang="en-GB" dirty="0" err="1"/>
              <a:t>variam</a:t>
            </a:r>
            <a:r>
              <a:rPr lang="en-GB" dirty="0"/>
              <a:t> de </a:t>
            </a:r>
            <a:r>
              <a:rPr lang="en-GB" dirty="0" err="1"/>
              <a:t>acordo</a:t>
            </a:r>
            <a:r>
              <a:rPr lang="en-GB" dirty="0"/>
              <a:t> com o </a:t>
            </a:r>
            <a:r>
              <a:rPr lang="en-GB" dirty="0" err="1"/>
              <a:t>respectivo</a:t>
            </a:r>
            <a:r>
              <a:rPr lang="en-GB" dirty="0"/>
              <a:t> </a:t>
            </a:r>
            <a:r>
              <a:rPr lang="en-GB" dirty="0" err="1"/>
              <a:t>nível</a:t>
            </a:r>
            <a:r>
              <a:rPr lang="en-GB" dirty="0"/>
              <a:t> de </a:t>
            </a:r>
            <a:r>
              <a:rPr lang="en-GB" dirty="0" err="1"/>
              <a:t>experiência</a:t>
            </a:r>
            <a:r>
              <a:rPr lang="en-GB" dirty="0"/>
              <a:t>, </a:t>
            </a:r>
            <a:r>
              <a:rPr lang="en-GB" dirty="0" err="1"/>
              <a:t>sendo</a:t>
            </a:r>
            <a:r>
              <a:rPr lang="en-GB" dirty="0"/>
              <a:t> que </a:t>
            </a:r>
            <a:r>
              <a:rPr lang="en-GB" dirty="0" err="1"/>
              <a:t>cirurgiões</a:t>
            </a:r>
            <a:r>
              <a:rPr lang="en-GB" dirty="0"/>
              <a:t> </a:t>
            </a:r>
            <a:r>
              <a:rPr lang="en-GB" dirty="0" err="1"/>
              <a:t>mais</a:t>
            </a:r>
            <a:r>
              <a:rPr lang="en-GB" dirty="0"/>
              <a:t> </a:t>
            </a:r>
            <a:r>
              <a:rPr lang="en-GB" dirty="0" err="1"/>
              <a:t>experientes</a:t>
            </a:r>
            <a:r>
              <a:rPr lang="en-GB" dirty="0"/>
              <a:t> </a:t>
            </a:r>
            <a:r>
              <a:rPr lang="en-GB" dirty="0" err="1"/>
              <a:t>possuem</a:t>
            </a:r>
            <a:r>
              <a:rPr lang="en-GB" dirty="0"/>
              <a:t> cores </a:t>
            </a:r>
            <a:r>
              <a:rPr lang="en-GB" dirty="0" err="1"/>
              <a:t>mais</a:t>
            </a:r>
            <a:r>
              <a:rPr lang="en-GB" dirty="0"/>
              <a:t> </a:t>
            </a:r>
            <a:r>
              <a:rPr lang="en-GB" dirty="0" err="1"/>
              <a:t>claras</a:t>
            </a:r>
            <a:r>
              <a:rPr lang="en-GB" dirty="0"/>
              <a:t>.</a:t>
            </a:r>
            <a:endParaRPr dirty="0"/>
          </a:p>
          <a:p>
            <a:pPr marL="0" lvl="0" indent="0" algn="l" rtl="0">
              <a:lnSpc>
                <a:spcPct val="100000"/>
              </a:lnSpc>
              <a:spcBef>
                <a:spcPts val="0"/>
              </a:spcBef>
              <a:spcAft>
                <a:spcPts val="0"/>
              </a:spcAft>
              <a:buSzPts val="1400"/>
              <a:buNone/>
            </a:pPr>
            <a:r>
              <a:rPr lang="en-GB" dirty="0"/>
              <a:t>As </a:t>
            </a:r>
            <a:r>
              <a:rPr lang="en-GB" dirty="0" err="1"/>
              <a:t>cirurgias</a:t>
            </a:r>
            <a:r>
              <a:rPr lang="en-GB" dirty="0"/>
              <a:t>, </a:t>
            </a:r>
            <a:r>
              <a:rPr lang="en-GB" dirty="0" err="1"/>
              <a:t>cirurgiões</a:t>
            </a:r>
            <a:r>
              <a:rPr lang="en-GB" dirty="0"/>
              <a:t> e </a:t>
            </a:r>
            <a:r>
              <a:rPr lang="en-GB" dirty="0" err="1"/>
              <a:t>salas</a:t>
            </a:r>
            <a:r>
              <a:rPr lang="en-GB" dirty="0"/>
              <a:t> </a:t>
            </a:r>
            <a:r>
              <a:rPr lang="en-GB" dirty="0" err="1"/>
              <a:t>estão</a:t>
            </a:r>
            <a:r>
              <a:rPr lang="en-GB" dirty="0"/>
              <a:t> </a:t>
            </a:r>
            <a:r>
              <a:rPr lang="en-GB" dirty="0" err="1"/>
              <a:t>alinhados</a:t>
            </a:r>
            <a:r>
              <a:rPr lang="en-GB" dirty="0"/>
              <a:t> de </a:t>
            </a:r>
            <a:r>
              <a:rPr lang="en-GB" dirty="0" err="1"/>
              <a:t>acordo</a:t>
            </a:r>
            <a:r>
              <a:rPr lang="en-GB" dirty="0"/>
              <a:t> com o hospital </a:t>
            </a:r>
            <a:r>
              <a:rPr lang="en-GB" dirty="0" err="1"/>
              <a:t>aos</a:t>
            </a:r>
            <a:r>
              <a:rPr lang="en-GB" dirty="0"/>
              <a:t> </a:t>
            </a:r>
            <a:r>
              <a:rPr lang="en-GB" dirty="0" err="1"/>
              <a:t>quais</a:t>
            </a:r>
            <a:r>
              <a:rPr lang="en-GB" dirty="0"/>
              <a:t> </a:t>
            </a:r>
            <a:r>
              <a:rPr lang="en-GB" dirty="0" err="1"/>
              <a:t>pertencem</a:t>
            </a:r>
            <a:r>
              <a:rPr lang="en-GB" dirty="0"/>
              <a:t>, </a:t>
            </a:r>
            <a:r>
              <a:rPr lang="en-GB" dirty="0" err="1"/>
              <a:t>inicialmente</a:t>
            </a:r>
            <a:r>
              <a:rPr lang="en-GB" dirty="0"/>
              <a:t>.</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GB" dirty="0"/>
              <a:t>Do </a:t>
            </a:r>
            <a:r>
              <a:rPr lang="en-GB" dirty="0" err="1"/>
              <a:t>lado</a:t>
            </a:r>
            <a:r>
              <a:rPr lang="en-GB" dirty="0"/>
              <a:t> </a:t>
            </a:r>
            <a:r>
              <a:rPr lang="en-GB" dirty="0" err="1"/>
              <a:t>direito</a:t>
            </a:r>
            <a:r>
              <a:rPr lang="en-GB" dirty="0"/>
              <a:t>, </a:t>
            </a:r>
            <a:r>
              <a:rPr lang="en-GB" dirty="0" err="1"/>
              <a:t>possuímos</a:t>
            </a:r>
            <a:r>
              <a:rPr lang="en-GB" dirty="0"/>
              <a:t> </a:t>
            </a:r>
            <a:r>
              <a:rPr lang="en-GB" dirty="0" err="1"/>
              <a:t>os</a:t>
            </a:r>
            <a:r>
              <a:rPr lang="en-GB" dirty="0"/>
              <a:t> </a:t>
            </a:r>
            <a:r>
              <a:rPr lang="en-GB" dirty="0" err="1"/>
              <a:t>resultados</a:t>
            </a:r>
            <a:r>
              <a:rPr lang="en-GB" dirty="0"/>
              <a:t> da </a:t>
            </a:r>
            <a:r>
              <a:rPr lang="en-GB" dirty="0" err="1"/>
              <a:t>experiência</a:t>
            </a:r>
            <a:r>
              <a:rPr lang="en-GB" dirty="0"/>
              <a:t>, com a </a:t>
            </a:r>
            <a:r>
              <a:rPr lang="en-GB" dirty="0" err="1"/>
              <a:t>medição</a:t>
            </a:r>
            <a:r>
              <a:rPr lang="en-GB" dirty="0"/>
              <a:t> de </a:t>
            </a:r>
            <a:r>
              <a:rPr lang="en-GB" dirty="0" err="1"/>
              <a:t>diferentes</a:t>
            </a:r>
            <a:r>
              <a:rPr lang="en-GB" dirty="0"/>
              <a:t> </a:t>
            </a:r>
            <a:r>
              <a:rPr lang="en-GB" dirty="0" err="1"/>
              <a:t>métricas</a:t>
            </a:r>
            <a:r>
              <a:rPr lang="en-GB" dirty="0"/>
              <a:t>.</a:t>
            </a:r>
            <a:endParaRPr dirty="0"/>
          </a:p>
        </p:txBody>
      </p:sp>
      <p:sp>
        <p:nvSpPr>
          <p:cNvPr id="243" name="Google Shape;24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945fbbccb_1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8945fbbccb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8945fbbccb_1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8945fbbccb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945fbbccb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8945fbbccb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945fbbccb_1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No canto superior direito podemos ver que a heurística que tem em consideração a taxa de ocupação de cirurgiões resulta num maior número de transferências, enquanto as restantes heurísticas resultam em números de transferências semelhantes.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No centro situam-se dois gráficos que mostram como o tempo médio de espera e o tempo máximo de espera por cirurgia variam de acordo com as 4 heurísticas existentes para transferência de cirurgias e de acordo com um número crescente de cirurgias.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No que toca a tempo de espera de cirurgia, olhando para os gráficos, podemos verificar que quando não há transferências tanto o tempo médio de espera como o tempo máximo de espera são significativamente mais altos que quando há transferências, sendo que a discrepância entre tempo máximo quando há ou não transferências aumenta consoante o número de cirurgias. Isto significa, que a transferência de cirurgias entre hospitais é uma solução viável para combater a falta de recursos quando existe um grande fluxo de cirurgias, numa situação de pós-pandemia.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Comparando as 3 heurísticas usadas para transferência entre hospitais, a que considera o tempo de espera de uma cirurgia apresenta melhores resultados.</a:t>
            </a:r>
            <a:endParaRPr/>
          </a:p>
        </p:txBody>
      </p:sp>
      <p:sp>
        <p:nvSpPr>
          <p:cNvPr id="277" name="Google Shape;277;g8945fbbccb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945fbbccb_1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Quando não existe transferência de cirurgias entre hospitais, a taxa de ocupação de salas de operação é significativamente inferior, visto que existem salas de operação noutros hospitais que estão livres. Isto sugere uma má gestão de salas de operação. A heurística de transferência entre hospitais que apresenta os melhores resultados, de modo a maximizar a ocupação das salas de operação, é a que considera a taxa de ocupação de cirurgiões, no entanto, dependendo no número de cirurgias, outras heurísticas mostram resultados semelhantes ou ligeiramente melhores.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Olhando agora para a taxa de ocupação de cirurgiões, quando não há transferência entre hospitais, os cirurgiões apresentam uma maior taxa de ocupação, mostrando-se sobrecarregados. A transferência entre hospitais ajuda a combater o quão sobrecarregados os cirurgiões estão, sendo que as 3 heurísticas apresentam resultados semelhantes.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Assim, pode-se concluir que a transferência entre hospitais é uma solução viável para ultrapassar os limites de recursos nos hospitais, sendo que deve ser estudado um mecanismo que facilite as transferências, ao nível do sistema de saúde. No que toca a minimização de tempo de espera, a heurística que considera o tempo de espera de cada cirurgia obteve melhor resultados, sendo que, no que toca a taxa de ocupação de salas de operação, a melhor heurística mostrou ser a que considera a ocupação de cirurgiões.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89" name="Google Shape;289;g8945fbbccb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945fbbccb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No que toca à otimização do tempo de espera dentro de um hospital, a melhor heurística considera ambos a ocupação do cirurgião tal como o nível de experiência do mesmo. Podemos ver que esta heurística resulta em tempos máximo e médio de espera ligeiramente melhores, visto que os cirurgiões com níveis de experiência superiores são priorizados na alocação a cirurgias, resultando em tempos de duração das cirurgias inferiores.</a:t>
            </a:r>
            <a:endParaRPr/>
          </a:p>
        </p:txBody>
      </p:sp>
      <p:sp>
        <p:nvSpPr>
          <p:cNvPr id="301" name="Google Shape;301;g8945fbbccb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945fbbccb_1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No que toca a alocação de salas de operação, a minimização do tempo de preparação, que implica colocar cirurgias do mesmo tipo e especialidade nas mesmas salas, nos mesmo dias, apresenta melhores resultados, minimizando tempo médio e tempo máximo de espera ligeiramente.</a:t>
            </a:r>
            <a:endParaRPr/>
          </a:p>
        </p:txBody>
      </p:sp>
      <p:sp>
        <p:nvSpPr>
          <p:cNvPr id="311" name="Google Shape;311;g8945fbbccb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945fbbccb_1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Os gráficos mostram os resultados nas diferentes métricas quando se alteram os números de recursos como cirurgiões e salas de operações disponíveis no sistema.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Quando se aumenta o número de cirurgiões, os tempos médio e máximo de espera diminuem, a taxa de ocupação de salas de operação aumenta, sendo melhorado o seu uso, e a taxa de ocupação dos cirurgiões diminui, sendo que os cirurgiões ficam com uma taxa de ocupação inferior a 50%, ficando com demasiado tempo livre, o que sugere uma má gestão deste recurso.</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Quando se aumenta o número de salas de operações, os tempos médio e máximo de espera diminuem, a taxa de ocupação de salas de operação diminui e a taxa de ocupação dos cirurgiões aumenta, ficando os cirurgiões sobrecarregados e as salas de operação com demasiado tempo livre, o que sugere uma má gestão de recursos.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Quando ocorrem aumentos em ambos estes recursos, não só se minimiza o tempo de espera como se melhora a gestão dos recursos ao aumentar a taxa de ocupação das salas de operação, mantendo a taxa de ocupação dos cirurgiões.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Assim, um aumento num destes recursos aumenta a capacidade de hospitais de responder às necessidades cirúrgicas existentes, no entanto, um aumento num recurso apenas é completamente útil quando acompanhado por um aumento no outro recurso.</a:t>
            </a:r>
            <a:endParaRPr/>
          </a:p>
          <a:p>
            <a:pPr marL="0" lvl="0" indent="0" algn="l" rtl="0">
              <a:lnSpc>
                <a:spcPct val="100000"/>
              </a:lnSpc>
              <a:spcBef>
                <a:spcPts val="0"/>
              </a:spcBef>
              <a:spcAft>
                <a:spcPts val="0"/>
              </a:spcAft>
              <a:buSzPts val="1400"/>
              <a:buNone/>
            </a:pPr>
            <a:endParaRPr/>
          </a:p>
        </p:txBody>
      </p:sp>
      <p:sp>
        <p:nvSpPr>
          <p:cNvPr id="321" name="Google Shape;321;g8945fbbccb_1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945fbbccb_1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g8945fbbccb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945fbbccb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g8945fbbccb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94ac50720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894ac50720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945fbbccb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8945fbbccb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945fbbccb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8945fbbccb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945fbbccb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g8945fbbccb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945fbbcc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8945fbbcc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o de Título" type="title">
  <p:cSld name="TITLE">
    <p:bg>
      <p:bgPr>
        <a:gradFill>
          <a:gsLst>
            <a:gs pos="0">
              <a:schemeClr val="lt1"/>
            </a:gs>
            <a:gs pos="100000">
              <a:srgbClr val="D9D9D9"/>
            </a:gs>
          </a:gsLst>
          <a:lin ang="5400012" scaled="0"/>
        </a:gradFill>
        <a:effectLst/>
      </p:bgPr>
    </p:bg>
    <p:spTree>
      <p:nvGrpSpPr>
        <p:cNvPr id="1" name="Shape 22"/>
        <p:cNvGrpSpPr/>
        <p:nvPr/>
      </p:nvGrpSpPr>
      <p:grpSpPr>
        <a:xfrm>
          <a:off x="0" y="0"/>
          <a:ext cx="0" cy="0"/>
          <a:chOff x="0" y="0"/>
          <a:chExt cx="0" cy="0"/>
        </a:xfrm>
      </p:grpSpPr>
      <p:grpSp>
        <p:nvGrpSpPr>
          <p:cNvPr id="23" name="Google Shape;23;p12"/>
          <p:cNvGrpSpPr/>
          <p:nvPr/>
        </p:nvGrpSpPr>
        <p:grpSpPr>
          <a:xfrm>
            <a:off x="546100" y="-4763"/>
            <a:ext cx="5014912" cy="6862763"/>
            <a:chOff x="2928938" y="-4763"/>
            <a:chExt cx="5014912" cy="6862763"/>
          </a:xfrm>
        </p:grpSpPr>
        <p:sp>
          <p:nvSpPr>
            <p:cNvPr id="24" name="Google Shape;24;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5" name="Google Shape;25;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7" name="Google Shape;27;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570C0D"/>
            </a:solidFill>
            <a:ln>
              <a:noFill/>
            </a:ln>
          </p:spPr>
        </p:sp>
        <p:sp>
          <p:nvSpPr>
            <p:cNvPr id="28" name="Google Shape;28;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821313"/>
            </a:solidFill>
            <a:ln>
              <a:noFill/>
            </a:ln>
          </p:spPr>
        </p:sp>
        <p:sp>
          <p:nvSpPr>
            <p:cNvPr id="29" name="Google Shape;29;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a:endParaRPr/>
          </a:p>
        </p:txBody>
      </p:sp>
      <p:sp>
        <p:nvSpPr>
          <p:cNvPr id="32" name="Google Shape;32;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grafia Panorâmica com Legenda">
  <p:cSld name="Fotografia Panorâmica com Legenda">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1pPr>
            <a:lvl2pPr marR="0" lvl="1"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2pPr>
            <a:lvl3pPr marR="0" lvl="2"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3pPr>
            <a:lvl4pPr marR="0" lvl="3"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4pPr>
            <a:lvl5pPr marR="0" lvl="4"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5pPr>
            <a:lvl6pPr marR="0" lvl="5"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6pPr>
            <a:lvl7pPr marR="0" lvl="6"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7pPr>
            <a:lvl8pPr marR="0" lvl="7"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8pPr>
            <a:lvl9pPr marR="0" lvl="8" algn="l" rtl="0">
              <a:lnSpc>
                <a:spcPct val="100000"/>
              </a:lnSpc>
              <a:spcBef>
                <a:spcPts val="600"/>
              </a:spcBef>
              <a:spcAft>
                <a:spcPts val="600"/>
              </a:spcAft>
              <a:buClr>
                <a:srgbClr val="82131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9" name="Google Shape;89;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90" name="Google Shape;90;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Legenda">
  <p:cSld name="Título e Legenda">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96" name="Google Shape;96;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ção com Legenda">
  <p:cSld name="Citação com Legenda">
    <p:spTree>
      <p:nvGrpSpPr>
        <p:cNvPr id="1" name="Shape 99"/>
        <p:cNvGrpSpPr/>
        <p:nvPr/>
      </p:nvGrpSpPr>
      <p:grpSpPr>
        <a:xfrm>
          <a:off x="0" y="0"/>
          <a:ext cx="0" cy="0"/>
          <a:chOff x="0" y="0"/>
          <a:chExt cx="0" cy="0"/>
        </a:xfrm>
      </p:grpSpPr>
      <p:sp>
        <p:nvSpPr>
          <p:cNvPr id="100" name="Google Shape;100;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GB"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1" name="Google Shape;101;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GB"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02" name="Google Shape;102;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360"/>
              </a:spcBef>
              <a:spcAft>
                <a:spcPts val="0"/>
              </a:spcAft>
              <a:buSzPts val="2610"/>
              <a:buFont typeface="Corbel"/>
              <a:buNone/>
              <a:defRPr sz="1800"/>
            </a:lvl1pPr>
            <a:lvl2pPr marL="914400" lvl="1" indent="-228600" algn="l">
              <a:lnSpc>
                <a:spcPct val="100000"/>
              </a:lnSpc>
              <a:spcBef>
                <a:spcPts val="600"/>
              </a:spcBef>
              <a:spcAft>
                <a:spcPts val="0"/>
              </a:spcAft>
              <a:buSzPts val="2900"/>
              <a:buFont typeface="Corbel"/>
              <a:buNone/>
              <a:defRPr/>
            </a:lvl2pPr>
            <a:lvl3pPr marL="1371600" lvl="2" indent="-228600" algn="l">
              <a:lnSpc>
                <a:spcPct val="100000"/>
              </a:lnSpc>
              <a:spcBef>
                <a:spcPts val="600"/>
              </a:spcBef>
              <a:spcAft>
                <a:spcPts val="0"/>
              </a:spcAft>
              <a:buSzPts val="2610"/>
              <a:buFont typeface="Corbel"/>
              <a:buNone/>
              <a:defRPr/>
            </a:lvl3pPr>
            <a:lvl4pPr marL="1828800" lvl="3" indent="-228600" algn="l">
              <a:lnSpc>
                <a:spcPct val="100000"/>
              </a:lnSpc>
              <a:spcBef>
                <a:spcPts val="600"/>
              </a:spcBef>
              <a:spcAft>
                <a:spcPts val="0"/>
              </a:spcAft>
              <a:buSzPts val="2320"/>
              <a:buFont typeface="Corbel"/>
              <a:buNone/>
              <a:defRPr/>
            </a:lvl4pPr>
            <a:lvl5pPr marL="2286000" lvl="4" indent="-228600" algn="l">
              <a:lnSpc>
                <a:spcPct val="100000"/>
              </a:lnSpc>
              <a:spcBef>
                <a:spcPts val="600"/>
              </a:spcBef>
              <a:spcAft>
                <a:spcPts val="0"/>
              </a:spcAft>
              <a:buSzPts val="2030"/>
              <a:buFont typeface="Corbel"/>
              <a:buNone/>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04" name="Google Shape;104;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05" name="Google Shape;105;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rtão de Nome">
  <p:cSld name="Cartão de Nome">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3200"/>
              <a:buFont typeface="Corbe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11" name="Google Shape;111;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rtão de Nome com Citação">
  <p:cSld name="Cartão de Nome com Citação">
    <p:spTree>
      <p:nvGrpSpPr>
        <p:cNvPr id="1" name="Shape 114"/>
        <p:cNvGrpSpPr/>
        <p:nvPr/>
      </p:nvGrpSpPr>
      <p:grpSpPr>
        <a:xfrm>
          <a:off x="0" y="0"/>
          <a:ext cx="0" cy="0"/>
          <a:chOff x="0" y="0"/>
          <a:chExt cx="0" cy="0"/>
        </a:xfrm>
      </p:grpSpPr>
      <p:sp>
        <p:nvSpPr>
          <p:cNvPr id="115" name="Google Shape;115;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a:buNone/>
            </a:pPr>
            <a:r>
              <a:rPr lang="en-GB"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16" name="Google Shape;116;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a:buNone/>
            </a:pPr>
            <a:r>
              <a:rPr lang="en-GB" sz="8000" b="0" i="0" u="none" strike="noStrike" cap="none">
                <a:solidFill>
                  <a:schemeClr val="dk1"/>
                </a:solidFill>
                <a:latin typeface="Corbel"/>
                <a:ea typeface="Corbel"/>
                <a:cs typeface="Corbel"/>
                <a:sym typeface="Corbel"/>
              </a:rPr>
              <a:t>”</a:t>
            </a:r>
            <a:endParaRPr sz="1400" b="0" i="0" u="none" strike="noStrike" cap="none">
              <a:solidFill>
                <a:srgbClr val="000000"/>
              </a:solidFill>
              <a:latin typeface="Arial"/>
              <a:ea typeface="Arial"/>
              <a:cs typeface="Arial"/>
              <a:sym typeface="Arial"/>
            </a:endParaRPr>
          </a:p>
        </p:txBody>
      </p:sp>
      <p:sp>
        <p:nvSpPr>
          <p:cNvPr id="117" name="Google Shape;117;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19" name="Google Shape;119;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0" name="Google Shape;120;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iro ou Falso">
  <p:cSld name="Verdadeiro ou Falso">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60"/>
              </a:spcBef>
              <a:spcAft>
                <a:spcPts val="0"/>
              </a:spcAft>
              <a:buSzPts val="4060"/>
              <a:buNone/>
              <a:defRPr sz="28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26" name="Google Shape;126;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127" name="Google Shape;127;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30"/>
        <p:cNvGrpSpPr/>
        <p:nvPr/>
      </p:nvGrpSpPr>
      <p:grpSpPr>
        <a:xfrm>
          <a:off x="0" y="0"/>
          <a:ext cx="0" cy="0"/>
          <a:chOff x="0" y="0"/>
          <a:chExt cx="0" cy="0"/>
        </a:xfrm>
      </p:grpSpPr>
      <p:sp>
        <p:nvSpPr>
          <p:cNvPr id="131" name="Google Shape;131;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3" name="Google Shape;133;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e Texto" type="vertTitleAndTx">
  <p:cSld name="VERTICAL_TITLE_AND_VERTICAL_TEXT">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rot="5400000">
            <a:off x="8065140" y="2353315"/>
            <a:ext cx="5105400" cy="177036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139" name="Google Shape;139;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ó Título" type="titleOnly">
  <p:cSld name="TITLE_ONLY">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Objeto" type="obj">
  <p:cSld name="OBJEC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43" name="Google Shape;43;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cção" type="secHead">
  <p:cSld name="SECTION_HEADER">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4000"/>
              <a:buFont typeface="Corbel"/>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a:endParaRPr/>
          </a:p>
        </p:txBody>
      </p:sp>
      <p:sp>
        <p:nvSpPr>
          <p:cNvPr id="49" name="Google Shape;49;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údo Duplo"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6"/>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5" name="Google Shape;55;p16"/>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56" name="Google Shape;56;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821313"/>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2" name="Google Shape;62;p17"/>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3" name="Google Shape;63;p17"/>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821313"/>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a:endParaRPr/>
          </a:p>
        </p:txBody>
      </p:sp>
      <p:sp>
        <p:nvSpPr>
          <p:cNvPr id="64" name="Google Shape;64;p17"/>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65" name="Google Shape;65;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68"/>
        <p:cNvGrpSpPr/>
        <p:nvPr/>
      </p:nvGrpSpPr>
      <p:grpSpPr>
        <a:xfrm>
          <a:off x="0" y="0"/>
          <a:ext cx="0" cy="0"/>
          <a:chOff x="0" y="0"/>
          <a:chExt cx="0" cy="0"/>
        </a:xfrm>
      </p:grpSpPr>
      <p:sp>
        <p:nvSpPr>
          <p:cNvPr id="69" name="Google Shape;69;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SzPts val="2900"/>
              <a:buChar char="•"/>
              <a:defRPr sz="2000"/>
            </a:lvl1pPr>
            <a:lvl2pPr marL="914400" lvl="1" indent="-394335" algn="l">
              <a:lnSpc>
                <a:spcPct val="100000"/>
              </a:lnSpc>
              <a:spcBef>
                <a:spcPts val="600"/>
              </a:spcBef>
              <a:spcAft>
                <a:spcPts val="0"/>
              </a:spcAft>
              <a:buSzPts val="2610"/>
              <a:buChar char="•"/>
              <a:defRPr sz="1800"/>
            </a:lvl2pPr>
            <a:lvl3pPr marL="1371600" lvl="2" indent="-375919" algn="l">
              <a:lnSpc>
                <a:spcPct val="100000"/>
              </a:lnSpc>
              <a:spcBef>
                <a:spcPts val="600"/>
              </a:spcBef>
              <a:spcAft>
                <a:spcPts val="0"/>
              </a:spcAft>
              <a:buSzPts val="2320"/>
              <a:buChar char="•"/>
              <a:defRPr sz="1600"/>
            </a:lvl3pPr>
            <a:lvl4pPr marL="1828800" lvl="3" indent="-357505" algn="l">
              <a:lnSpc>
                <a:spcPct val="100000"/>
              </a:lnSpc>
              <a:spcBef>
                <a:spcPts val="600"/>
              </a:spcBef>
              <a:spcAft>
                <a:spcPts val="0"/>
              </a:spcAft>
              <a:buSzPts val="2030"/>
              <a:buChar char="•"/>
              <a:defRPr sz="1400"/>
            </a:lvl4pPr>
            <a:lvl5pPr marL="2286000" lvl="4" indent="-357504" algn="l">
              <a:lnSpc>
                <a:spcPct val="100000"/>
              </a:lnSpc>
              <a:spcBef>
                <a:spcPts val="600"/>
              </a:spcBef>
              <a:spcAft>
                <a:spcPts val="0"/>
              </a:spcAft>
              <a:buSzPts val="2030"/>
              <a:buChar char="•"/>
              <a:defRPr sz="1400"/>
            </a:lvl5pPr>
            <a:lvl6pPr marL="2743200" lvl="5" indent="-357504" algn="l">
              <a:lnSpc>
                <a:spcPct val="100000"/>
              </a:lnSpc>
              <a:spcBef>
                <a:spcPts val="600"/>
              </a:spcBef>
              <a:spcAft>
                <a:spcPts val="0"/>
              </a:spcAft>
              <a:buSzPts val="2030"/>
              <a:buChar char="•"/>
              <a:defRPr sz="1400"/>
            </a:lvl6pPr>
            <a:lvl7pPr marL="3200400" lvl="6" indent="-357504" algn="l">
              <a:lnSpc>
                <a:spcPct val="100000"/>
              </a:lnSpc>
              <a:spcBef>
                <a:spcPts val="600"/>
              </a:spcBef>
              <a:spcAft>
                <a:spcPts val="0"/>
              </a:spcAft>
              <a:buSzPts val="2030"/>
              <a:buChar char="•"/>
              <a:defRPr sz="1400"/>
            </a:lvl7pPr>
            <a:lvl8pPr marL="3657600" lvl="7" indent="-357504" algn="l">
              <a:lnSpc>
                <a:spcPct val="100000"/>
              </a:lnSpc>
              <a:spcBef>
                <a:spcPts val="600"/>
              </a:spcBef>
              <a:spcAft>
                <a:spcPts val="0"/>
              </a:spcAft>
              <a:buSzPts val="2030"/>
              <a:buChar char="•"/>
              <a:defRPr sz="1400"/>
            </a:lvl8pPr>
            <a:lvl9pPr marL="4114800" lvl="8" indent="-357504" algn="l">
              <a:lnSpc>
                <a:spcPct val="100000"/>
              </a:lnSpc>
              <a:spcBef>
                <a:spcPts val="600"/>
              </a:spcBef>
              <a:spcAft>
                <a:spcPts val="600"/>
              </a:spcAft>
              <a:buSzPts val="2030"/>
              <a:buChar char="•"/>
              <a:defRPr sz="1400"/>
            </a:lvl9pPr>
          </a:lstStyle>
          <a:p>
            <a:endParaRPr/>
          </a:p>
        </p:txBody>
      </p:sp>
      <p:sp>
        <p:nvSpPr>
          <p:cNvPr id="75" name="Google Shape;75;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20"/>
              </a:spcBef>
              <a:spcAft>
                <a:spcPts val="0"/>
              </a:spcAft>
              <a:buSzPts val="2320"/>
              <a:buNone/>
              <a:defRPr sz="16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76" name="Google Shape;76;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800"/>
              <a:buFont typeface="Corbel"/>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1pPr>
            <a:lvl2pPr marR="0" lvl="1"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2pPr>
            <a:lvl3pPr marR="0" lvl="2"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3pPr>
            <a:lvl4pPr marR="0" lvl="3"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4pPr>
            <a:lvl5pPr marR="0" lvl="4"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5pPr>
            <a:lvl6pPr marR="0" lvl="5"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6pPr>
            <a:lvl7pPr marR="0" lvl="6"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7pPr>
            <a:lvl8pPr marR="0" lvl="7" algn="l" rtl="0">
              <a:lnSpc>
                <a:spcPct val="100000"/>
              </a:lnSpc>
              <a:spcBef>
                <a:spcPts val="600"/>
              </a:spcBef>
              <a:spcAft>
                <a:spcPts val="0"/>
              </a:spcAft>
              <a:buClr>
                <a:srgbClr val="821313"/>
              </a:buClr>
              <a:buSzPts val="2320"/>
              <a:buFont typeface="Arial"/>
              <a:buNone/>
              <a:defRPr sz="1600" b="0" i="0" u="none" strike="noStrike" cap="none">
                <a:solidFill>
                  <a:schemeClr val="dk1"/>
                </a:solidFill>
                <a:latin typeface="Corbel"/>
                <a:ea typeface="Corbel"/>
                <a:cs typeface="Corbel"/>
                <a:sym typeface="Corbel"/>
              </a:defRPr>
            </a:lvl8pPr>
            <a:lvl9pPr marR="0" lvl="8" algn="l" rtl="0">
              <a:lnSpc>
                <a:spcPct val="100000"/>
              </a:lnSpc>
              <a:spcBef>
                <a:spcPts val="600"/>
              </a:spcBef>
              <a:spcAft>
                <a:spcPts val="600"/>
              </a:spcAft>
              <a:buClr>
                <a:srgbClr val="82131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2" name="Google Shape;82;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a:endParaRPr/>
          </a:p>
        </p:txBody>
      </p:sp>
      <p:sp>
        <p:nvSpPr>
          <p:cNvPr id="83" name="Google Shape;83;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D9D9D9"/>
            </a:gs>
          </a:gsLst>
          <a:lin ang="5400012" scaled="0"/>
        </a:grad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150812" y="0"/>
            <a:ext cx="2436813" cy="6858001"/>
            <a:chOff x="1320800" y="0"/>
            <a:chExt cx="2436813" cy="6858001"/>
          </a:xfrm>
        </p:grpSpPr>
        <p:sp>
          <p:nvSpPr>
            <p:cNvPr id="11" name="Google Shape;11;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2" name="Google Shape;12;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 name="Google Shape;13;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 name="Google Shape;14;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570C0D"/>
            </a:solidFill>
            <a:ln>
              <a:noFill/>
            </a:ln>
          </p:spPr>
        </p:sp>
        <p:sp>
          <p:nvSpPr>
            <p:cNvPr id="15" name="Google Shape;15;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821313"/>
            </a:solidFill>
            <a:ln>
              <a:noFill/>
            </a:ln>
          </p:spPr>
        </p:sp>
        <p:sp>
          <p:nvSpPr>
            <p:cNvPr id="16" name="Google Shape;16;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82131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82131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82131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82131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82131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82131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24000">
              <a:schemeClr val="lt1"/>
            </a:gs>
            <a:gs pos="100000">
              <a:srgbClr val="D9D9D9"/>
            </a:gs>
          </a:gsLst>
          <a:lin ang="5400012" scaled="0"/>
        </a:gradFill>
        <a:effectLst/>
      </p:bgPr>
    </p:bg>
    <p:spTree>
      <p:nvGrpSpPr>
        <p:cNvPr id="1" name="Shape 145"/>
        <p:cNvGrpSpPr/>
        <p:nvPr/>
      </p:nvGrpSpPr>
      <p:grpSpPr>
        <a:xfrm>
          <a:off x="0" y="0"/>
          <a:ext cx="0" cy="0"/>
          <a:chOff x="0" y="0"/>
          <a:chExt cx="0" cy="0"/>
        </a:xfrm>
      </p:grpSpPr>
      <p:sp>
        <p:nvSpPr>
          <p:cNvPr id="146" name="Google Shape;146;p1"/>
          <p:cNvSpPr txBox="1">
            <a:spLocks noGrp="1"/>
          </p:cNvSpPr>
          <p:nvPr>
            <p:ph type="ctrTitle"/>
          </p:nvPr>
        </p:nvSpPr>
        <p:spPr>
          <a:xfrm>
            <a:off x="2605483" y="1999897"/>
            <a:ext cx="9070702" cy="136103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6000"/>
              <a:buNone/>
            </a:pPr>
            <a:r>
              <a:rPr lang="en-GB" sz="3600" b="1">
                <a:solidFill>
                  <a:srgbClr val="000000"/>
                </a:solidFill>
                <a:latin typeface="Times New Roman"/>
                <a:ea typeface="Times New Roman"/>
                <a:cs typeface="Times New Roman"/>
                <a:sym typeface="Times New Roman"/>
              </a:rPr>
              <a:t>Optimization of surgery allocation to operating rooms in a post-pandemic </a:t>
            </a:r>
            <a:r>
              <a:rPr lang="en-GB" sz="3600" b="1" i="0" u="none" strike="noStrike">
                <a:solidFill>
                  <a:srgbClr val="000000"/>
                </a:solidFill>
                <a:latin typeface="Times New Roman"/>
                <a:ea typeface="Times New Roman"/>
                <a:cs typeface="Times New Roman"/>
                <a:sym typeface="Times New Roman"/>
              </a:rPr>
              <a:t>context </a:t>
            </a:r>
            <a:endParaRPr sz="4400" b="1" i="1">
              <a:latin typeface="Times New Roman"/>
              <a:ea typeface="Times New Roman"/>
              <a:cs typeface="Times New Roman"/>
              <a:sym typeface="Times New Roman"/>
            </a:endParaRPr>
          </a:p>
        </p:txBody>
      </p:sp>
      <p:pic>
        <p:nvPicPr>
          <p:cNvPr id="147" name="Google Shape;147;p1" descr="Resultado de imagem para feup logo"/>
          <p:cNvPicPr preferRelativeResize="0"/>
          <p:nvPr/>
        </p:nvPicPr>
        <p:blipFill rotWithShape="1">
          <a:blip r:embed="rId3">
            <a:alphaModFix/>
          </a:blip>
          <a:srcRect/>
          <a:stretch/>
        </p:blipFill>
        <p:spPr>
          <a:xfrm>
            <a:off x="2050904" y="154066"/>
            <a:ext cx="2535163" cy="861112"/>
          </a:xfrm>
          <a:prstGeom prst="rect">
            <a:avLst/>
          </a:prstGeom>
          <a:noFill/>
          <a:ln>
            <a:noFill/>
          </a:ln>
        </p:spPr>
      </p:pic>
      <p:sp>
        <p:nvSpPr>
          <p:cNvPr id="148" name="Google Shape;148;p1"/>
          <p:cNvSpPr txBox="1"/>
          <p:nvPr/>
        </p:nvSpPr>
        <p:spPr>
          <a:xfrm>
            <a:off x="5928852" y="5022773"/>
            <a:ext cx="6263148" cy="132339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2000"/>
              <a:buFont typeface="Arial"/>
              <a:buNone/>
            </a:pPr>
            <a:r>
              <a:rPr lang="en-GB" sz="2000" b="1" i="0" u="none" strike="noStrike" cap="none">
                <a:solidFill>
                  <a:schemeClr val="dk1"/>
                </a:solidFill>
                <a:latin typeface="Times New Roman"/>
                <a:ea typeface="Times New Roman"/>
                <a:cs typeface="Times New Roman"/>
                <a:sym typeface="Times New Roman"/>
              </a:rPr>
              <a:t>Group 10:</a:t>
            </a:r>
            <a:endParaRPr sz="20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821313"/>
              </a:buClr>
              <a:buSzPts val="2200"/>
              <a:buFont typeface="Noto Sans Symbols"/>
              <a:buChar char="▪"/>
            </a:pPr>
            <a:r>
              <a:rPr lang="en-GB" sz="2000" b="1" i="0" u="none" strike="noStrike" cap="none">
                <a:solidFill>
                  <a:schemeClr val="dk1"/>
                </a:solidFill>
                <a:latin typeface="Times New Roman"/>
                <a:ea typeface="Times New Roman"/>
                <a:cs typeface="Times New Roman"/>
                <a:sym typeface="Times New Roman"/>
              </a:rPr>
              <a:t>Helena Montenegro  -  </a:t>
            </a:r>
            <a:r>
              <a:rPr lang="en-GB" sz="2000" b="0" i="1" u="none" strike="noStrike" cap="none">
                <a:solidFill>
                  <a:schemeClr val="dk1"/>
                </a:solidFill>
                <a:latin typeface="Times New Roman"/>
                <a:ea typeface="Times New Roman"/>
                <a:cs typeface="Times New Roman"/>
                <a:sym typeface="Times New Roman"/>
              </a:rPr>
              <a:t>up201604184@fe.up.pt</a:t>
            </a:r>
            <a:endParaRPr sz="20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821313"/>
              </a:buClr>
              <a:buSzPts val="2200"/>
              <a:buFont typeface="Noto Sans Symbols"/>
              <a:buChar char="▪"/>
            </a:pPr>
            <a:r>
              <a:rPr lang="en-GB" sz="2000" b="1" i="0" u="none" strike="noStrike" cap="none">
                <a:solidFill>
                  <a:schemeClr val="dk1"/>
                </a:solidFill>
                <a:latin typeface="Times New Roman"/>
                <a:ea typeface="Times New Roman"/>
                <a:cs typeface="Times New Roman"/>
                <a:sym typeface="Times New Roman"/>
              </a:rPr>
              <a:t>Juliana Marques  -  </a:t>
            </a:r>
            <a:r>
              <a:rPr lang="en-GB" sz="2000" b="0" i="1" u="none" strike="noStrike" cap="none">
                <a:solidFill>
                  <a:schemeClr val="dk1"/>
                </a:solidFill>
                <a:latin typeface="Times New Roman"/>
                <a:ea typeface="Times New Roman"/>
                <a:cs typeface="Times New Roman"/>
                <a:sym typeface="Times New Roman"/>
              </a:rPr>
              <a:t>up201605568@fe.up.pt</a:t>
            </a:r>
            <a:endParaRPr sz="2000" b="0" i="1" u="none" strike="noStrike" cap="none">
              <a:solidFill>
                <a:schemeClr val="dk1"/>
              </a:solidFill>
              <a:latin typeface="Times New Roman"/>
              <a:ea typeface="Times New Roman"/>
              <a:cs typeface="Times New Roman"/>
              <a:sym typeface="Times New Roman"/>
            </a:endParaRPr>
          </a:p>
        </p:txBody>
      </p:sp>
      <p:sp>
        <p:nvSpPr>
          <p:cNvPr id="149" name="Google Shape;149;p1"/>
          <p:cNvSpPr txBox="1"/>
          <p:nvPr/>
        </p:nvSpPr>
        <p:spPr>
          <a:xfrm>
            <a:off x="5705084" y="399976"/>
            <a:ext cx="6083642" cy="36929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GB" sz="1800" b="1" i="0" u="none" strike="noStrike" cap="none">
                <a:solidFill>
                  <a:srgbClr val="000000"/>
                </a:solidFill>
                <a:latin typeface="Times New Roman"/>
                <a:ea typeface="Times New Roman"/>
                <a:cs typeface="Times New Roman"/>
                <a:sym typeface="Times New Roman"/>
              </a:rPr>
              <a:t>Systems Modelling &amp; Simulation -</a:t>
            </a:r>
            <a:r>
              <a:rPr lang="en-GB" sz="1800" b="1" i="0" u="none" strike="noStrike" cap="none">
                <a:solidFill>
                  <a:schemeClr val="dk1"/>
                </a:solidFill>
                <a:latin typeface="Times New Roman"/>
                <a:ea typeface="Times New Roman"/>
                <a:cs typeface="Times New Roman"/>
                <a:sym typeface="Times New Roman"/>
              </a:rPr>
              <a:t>2019/2020</a:t>
            </a:r>
            <a:endParaRPr sz="18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22"/>
        <p:cNvGrpSpPr/>
        <p:nvPr/>
      </p:nvGrpSpPr>
      <p:grpSpPr>
        <a:xfrm>
          <a:off x="0" y="0"/>
          <a:ext cx="0" cy="0"/>
          <a:chOff x="0" y="0"/>
          <a:chExt cx="0" cy="0"/>
        </a:xfrm>
      </p:grpSpPr>
      <p:sp>
        <p:nvSpPr>
          <p:cNvPr id="223" name="Google Shape;223;g8945fbbccb_0_40"/>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24" name="Google Shape;224;g8945fbbccb_0_40"/>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25" name="Google Shape;225;g8945fbbccb_0_40"/>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8</a:t>
            </a:r>
            <a:endParaRPr sz="1800" b="1">
              <a:solidFill>
                <a:schemeClr val="dk1"/>
              </a:solidFill>
              <a:latin typeface="Cambria"/>
              <a:ea typeface="Cambria"/>
              <a:cs typeface="Cambria"/>
              <a:sym typeface="Cambria"/>
            </a:endParaRPr>
          </a:p>
        </p:txBody>
      </p:sp>
      <p:sp>
        <p:nvSpPr>
          <p:cNvPr id="226" name="Google Shape;226;g8945fbbccb_0_40"/>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sz="5400">
                <a:solidFill>
                  <a:srgbClr val="000000"/>
                </a:solidFill>
                <a:latin typeface="Times New Roman"/>
                <a:ea typeface="Times New Roman"/>
                <a:cs typeface="Times New Roman"/>
                <a:sym typeface="Times New Roman"/>
              </a:rPr>
              <a:t>Operating Policies</a:t>
            </a:r>
            <a:endParaRPr/>
          </a:p>
        </p:txBody>
      </p:sp>
      <p:sp>
        <p:nvSpPr>
          <p:cNvPr id="227" name="Google Shape;227;g8945fbbccb_0_40"/>
          <p:cNvSpPr txBox="1"/>
          <p:nvPr/>
        </p:nvSpPr>
        <p:spPr>
          <a:xfrm>
            <a:off x="674500" y="1685925"/>
            <a:ext cx="7386600" cy="4086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900" b="1">
                <a:solidFill>
                  <a:schemeClr val="dk1"/>
                </a:solidFill>
                <a:latin typeface="Times New Roman"/>
                <a:ea typeface="Times New Roman"/>
                <a:cs typeface="Times New Roman"/>
                <a:sym typeface="Times New Roman"/>
              </a:rPr>
              <a:t>Surgeon Allocation:</a:t>
            </a: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b="1">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The head surgeon’s level of expertise (novice, veteran or expert) affects the duration time of a surgery.</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A surgeon of the same specialty as the surgery is allocated to it according to the existing heuristics.</a:t>
            </a:r>
            <a:endParaRPr sz="1900">
              <a:solidFill>
                <a:schemeClr val="dk1"/>
              </a:solidFill>
              <a:latin typeface="Times New Roman"/>
              <a:ea typeface="Times New Roman"/>
              <a:cs typeface="Times New Roman"/>
              <a:sym typeface="Times New Roman"/>
            </a:endParaRPr>
          </a:p>
        </p:txBody>
      </p:sp>
      <p:pic>
        <p:nvPicPr>
          <p:cNvPr id="228" name="Google Shape;228;g8945fbbccb_0_40"/>
          <p:cNvPicPr preferRelativeResize="0"/>
          <p:nvPr/>
        </p:nvPicPr>
        <p:blipFill rotWithShape="1">
          <a:blip r:embed="rId3">
            <a:alphaModFix/>
          </a:blip>
          <a:srcRect l="33301" r="33927" b="39907"/>
          <a:stretch/>
        </p:blipFill>
        <p:spPr>
          <a:xfrm>
            <a:off x="8423025" y="2940675"/>
            <a:ext cx="2249699" cy="1576800"/>
          </a:xfrm>
          <a:prstGeom prst="rect">
            <a:avLst/>
          </a:prstGeom>
          <a:noFill/>
          <a:ln>
            <a:noFill/>
          </a:ln>
          <a:effectLst>
            <a:outerShdw blurRad="57150" dist="19050" dir="5400000" algn="bl" rotWithShape="0">
              <a:srgbClr val="000000">
                <a:alpha val="50000"/>
              </a:srgbClr>
            </a:outerShdw>
          </a:effectLst>
        </p:spPr>
      </p:pic>
      <p:sp>
        <p:nvSpPr>
          <p:cNvPr id="229" name="Google Shape;229;g8945fbbccb_0_40"/>
          <p:cNvSpPr txBox="1"/>
          <p:nvPr/>
        </p:nvSpPr>
        <p:spPr>
          <a:xfrm>
            <a:off x="8423025" y="2418375"/>
            <a:ext cx="22497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1"/>
                </a:solidFill>
                <a:latin typeface="Times New Roman"/>
                <a:ea typeface="Times New Roman"/>
                <a:cs typeface="Times New Roman"/>
                <a:sym typeface="Times New Roman"/>
              </a:rPr>
              <a:t>Heuristics:</a:t>
            </a:r>
            <a:endParaRPr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33"/>
        <p:cNvGrpSpPr/>
        <p:nvPr/>
      </p:nvGrpSpPr>
      <p:grpSpPr>
        <a:xfrm>
          <a:off x="0" y="0"/>
          <a:ext cx="0" cy="0"/>
          <a:chOff x="0" y="0"/>
          <a:chExt cx="0" cy="0"/>
        </a:xfrm>
      </p:grpSpPr>
      <p:sp>
        <p:nvSpPr>
          <p:cNvPr id="234" name="Google Shape;234;g8945fbbccb_0_50"/>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35" name="Google Shape;235;g8945fbbccb_0_50"/>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36" name="Google Shape;236;g8945fbbccb_0_50"/>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9</a:t>
            </a:r>
            <a:endParaRPr sz="1400" b="0" i="0" u="none" strike="noStrike" cap="none">
              <a:solidFill>
                <a:srgbClr val="000000"/>
              </a:solidFill>
              <a:latin typeface="Arial"/>
              <a:ea typeface="Arial"/>
              <a:cs typeface="Arial"/>
              <a:sym typeface="Arial"/>
            </a:endParaRPr>
          </a:p>
        </p:txBody>
      </p:sp>
      <p:sp>
        <p:nvSpPr>
          <p:cNvPr id="237" name="Google Shape;237;g8945fbbccb_0_50"/>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sz="5400">
                <a:solidFill>
                  <a:srgbClr val="000000"/>
                </a:solidFill>
                <a:latin typeface="Times New Roman"/>
                <a:ea typeface="Times New Roman"/>
                <a:cs typeface="Times New Roman"/>
                <a:sym typeface="Times New Roman"/>
              </a:rPr>
              <a:t>Operating Policies</a:t>
            </a:r>
            <a:endParaRPr/>
          </a:p>
        </p:txBody>
      </p:sp>
      <p:sp>
        <p:nvSpPr>
          <p:cNvPr id="238" name="Google Shape;238;g8945fbbccb_0_50"/>
          <p:cNvSpPr txBox="1"/>
          <p:nvPr/>
        </p:nvSpPr>
        <p:spPr>
          <a:xfrm>
            <a:off x="674500" y="1657350"/>
            <a:ext cx="7386600" cy="4757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900" b="1">
                <a:solidFill>
                  <a:schemeClr val="dk1"/>
                </a:solidFill>
                <a:latin typeface="Times New Roman"/>
                <a:ea typeface="Times New Roman"/>
                <a:cs typeface="Times New Roman"/>
                <a:sym typeface="Times New Roman"/>
              </a:rPr>
              <a:t>Operating Room Allocation:</a:t>
            </a: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b="1">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Operating rooms need to be prepared for a surgery, with activities such as bringing the needed equipment to the OR and sterilization.</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If two surgeries of the same type and medical specialty occur in the same OR in the same day, the equipment needed is already there for the second surgery and its preparation time decreases.</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In this point, we compare the schedules of the ORs and of the head surgeon to find available time blocks where the surgery can occur and choose the best time block according to the heuristics.</a:t>
            </a:r>
            <a:endParaRPr sz="1900">
              <a:solidFill>
                <a:schemeClr val="dk1"/>
              </a:solidFill>
              <a:latin typeface="Times New Roman"/>
              <a:ea typeface="Times New Roman"/>
              <a:cs typeface="Times New Roman"/>
              <a:sym typeface="Times New Roman"/>
            </a:endParaRPr>
          </a:p>
        </p:txBody>
      </p:sp>
      <p:pic>
        <p:nvPicPr>
          <p:cNvPr id="239" name="Google Shape;239;g8945fbbccb_0_50"/>
          <p:cNvPicPr preferRelativeResize="0"/>
          <p:nvPr/>
        </p:nvPicPr>
        <p:blipFill rotWithShape="1">
          <a:blip r:embed="rId3">
            <a:alphaModFix/>
          </a:blip>
          <a:srcRect l="67229" b="39907"/>
          <a:stretch/>
        </p:blipFill>
        <p:spPr>
          <a:xfrm>
            <a:off x="8423025" y="2940675"/>
            <a:ext cx="2249699" cy="1576800"/>
          </a:xfrm>
          <a:prstGeom prst="rect">
            <a:avLst/>
          </a:prstGeom>
          <a:noFill/>
          <a:ln>
            <a:noFill/>
          </a:ln>
          <a:effectLst>
            <a:outerShdw blurRad="57150" dist="19050" dir="5400000" algn="bl" rotWithShape="0">
              <a:srgbClr val="000000">
                <a:alpha val="50000"/>
              </a:srgbClr>
            </a:outerShdw>
          </a:effectLst>
        </p:spPr>
      </p:pic>
      <p:sp>
        <p:nvSpPr>
          <p:cNvPr id="240" name="Google Shape;240;g8945fbbccb_0_50"/>
          <p:cNvSpPr txBox="1"/>
          <p:nvPr/>
        </p:nvSpPr>
        <p:spPr>
          <a:xfrm>
            <a:off x="8423025" y="2418375"/>
            <a:ext cx="22497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1"/>
                </a:solidFill>
                <a:latin typeface="Times New Roman"/>
                <a:ea typeface="Times New Roman"/>
                <a:cs typeface="Times New Roman"/>
                <a:sym typeface="Times New Roman"/>
              </a:rPr>
              <a:t>Heuristics:</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44"/>
        <p:cNvGrpSpPr/>
        <p:nvPr/>
      </p:nvGrpSpPr>
      <p:grpSpPr>
        <a:xfrm>
          <a:off x="0" y="0"/>
          <a:ext cx="0" cy="0"/>
          <a:chOff x="0" y="0"/>
          <a:chExt cx="0" cy="0"/>
        </a:xfrm>
      </p:grpSpPr>
      <p:sp>
        <p:nvSpPr>
          <p:cNvPr id="245" name="Google Shape;245;p29"/>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46" name="Google Shape;246;p29"/>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47" name="Google Shape;247;p29"/>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10</a:t>
            </a:r>
            <a:endParaRPr sz="1400" b="0" i="0" u="none" strike="noStrike" cap="none">
              <a:solidFill>
                <a:srgbClr val="000000"/>
              </a:solidFill>
              <a:latin typeface="Arial"/>
              <a:ea typeface="Arial"/>
              <a:cs typeface="Arial"/>
              <a:sym typeface="Arial"/>
            </a:endParaRPr>
          </a:p>
        </p:txBody>
      </p:sp>
      <p:sp>
        <p:nvSpPr>
          <p:cNvPr id="248" name="Google Shape;248;p29"/>
          <p:cNvSpPr txBox="1">
            <a:spLocks noGrp="1"/>
          </p:cNvSpPr>
          <p:nvPr>
            <p:ph type="title"/>
          </p:nvPr>
        </p:nvSpPr>
        <p:spPr>
          <a:xfrm>
            <a:off x="1086643" y="184045"/>
            <a:ext cx="10018713" cy="98825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Simulation System</a:t>
            </a:r>
            <a:endParaRPr sz="5400">
              <a:solidFill>
                <a:srgbClr val="000000"/>
              </a:solidFill>
              <a:latin typeface="Times New Roman"/>
              <a:ea typeface="Times New Roman"/>
              <a:cs typeface="Times New Roman"/>
              <a:sym typeface="Times New Roman"/>
            </a:endParaRPr>
          </a:p>
        </p:txBody>
      </p:sp>
      <p:pic>
        <p:nvPicPr>
          <p:cNvPr id="249" name="Google Shape;249;p29"/>
          <p:cNvPicPr preferRelativeResize="0"/>
          <p:nvPr/>
        </p:nvPicPr>
        <p:blipFill>
          <a:blip r:embed="rId3">
            <a:alphaModFix/>
          </a:blip>
          <a:stretch>
            <a:fillRect/>
          </a:stretch>
        </p:blipFill>
        <p:spPr>
          <a:xfrm>
            <a:off x="152400" y="1543878"/>
            <a:ext cx="11887202" cy="435578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53"/>
        <p:cNvGrpSpPr/>
        <p:nvPr/>
      </p:nvGrpSpPr>
      <p:grpSpPr>
        <a:xfrm>
          <a:off x="0" y="0"/>
          <a:ext cx="0" cy="0"/>
          <a:chOff x="0" y="0"/>
          <a:chExt cx="0" cy="0"/>
        </a:xfrm>
      </p:grpSpPr>
      <p:sp>
        <p:nvSpPr>
          <p:cNvPr id="254" name="Google Shape;254;g8945fbbccb_1_2"/>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55" name="Google Shape;255;g8945fbbccb_1_2"/>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56" name="Google Shape;256;g8945fbbccb_1_2"/>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11</a:t>
            </a:r>
            <a:endParaRPr sz="1400" b="0" i="0" u="none" strike="noStrike" cap="none">
              <a:solidFill>
                <a:srgbClr val="000000"/>
              </a:solidFill>
              <a:latin typeface="Arial"/>
              <a:ea typeface="Arial"/>
              <a:cs typeface="Arial"/>
              <a:sym typeface="Arial"/>
            </a:endParaRPr>
          </a:p>
        </p:txBody>
      </p:sp>
      <p:sp>
        <p:nvSpPr>
          <p:cNvPr id="257" name="Google Shape;257;g8945fbbccb_1_2"/>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Metrics</a:t>
            </a:r>
            <a:endParaRPr sz="5400">
              <a:solidFill>
                <a:srgbClr val="000000"/>
              </a:solidFill>
              <a:latin typeface="Times New Roman"/>
              <a:ea typeface="Times New Roman"/>
              <a:cs typeface="Times New Roman"/>
              <a:sym typeface="Times New Roman"/>
            </a:endParaRPr>
          </a:p>
        </p:txBody>
      </p:sp>
      <p:sp>
        <p:nvSpPr>
          <p:cNvPr id="258" name="Google Shape;258;g8945fbbccb_1_2"/>
          <p:cNvSpPr txBox="1"/>
          <p:nvPr/>
        </p:nvSpPr>
        <p:spPr>
          <a:xfrm>
            <a:off x="999100" y="1757375"/>
            <a:ext cx="5014800" cy="4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Times New Roman"/>
                <a:ea typeface="Times New Roman"/>
                <a:cs typeface="Times New Roman"/>
                <a:sym typeface="Times New Roman"/>
              </a:rPr>
              <a:t>Regarding surgeries</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Average</a:t>
            </a:r>
            <a:r>
              <a:rPr lang="en-GB" sz="1800">
                <a:solidFill>
                  <a:schemeClr val="dk1"/>
                </a:solidFill>
                <a:latin typeface="Times New Roman"/>
                <a:ea typeface="Times New Roman"/>
                <a:cs typeface="Times New Roman"/>
                <a:sym typeface="Times New Roman"/>
              </a:rPr>
              <a:t> waiting time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Maximum waiting time</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Average preparation time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b="1">
                <a:solidFill>
                  <a:schemeClr val="dk1"/>
                </a:solidFill>
                <a:latin typeface="Times New Roman"/>
                <a:ea typeface="Times New Roman"/>
                <a:cs typeface="Times New Roman"/>
                <a:sym typeface="Times New Roman"/>
              </a:rPr>
              <a:t>Regarding transfers</a:t>
            </a: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Average transfer cost per hospital</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Total number of transfers</a:t>
            </a:r>
            <a:endParaRPr sz="1800">
              <a:latin typeface="Times New Roman"/>
              <a:ea typeface="Times New Roman"/>
              <a:cs typeface="Times New Roman"/>
              <a:sym typeface="Times New Roman"/>
            </a:endParaRPr>
          </a:p>
        </p:txBody>
      </p:sp>
      <p:sp>
        <p:nvSpPr>
          <p:cNvPr id="259" name="Google Shape;259;g8945fbbccb_1_2"/>
          <p:cNvSpPr txBox="1"/>
          <p:nvPr/>
        </p:nvSpPr>
        <p:spPr>
          <a:xfrm>
            <a:off x="6353175" y="1757375"/>
            <a:ext cx="5014800" cy="414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chemeClr val="dk1"/>
                </a:solidFill>
                <a:latin typeface="Times New Roman"/>
                <a:ea typeface="Times New Roman"/>
                <a:cs typeface="Times New Roman"/>
                <a:sym typeface="Times New Roman"/>
              </a:rPr>
              <a:t>Regarding use of resources</a:t>
            </a:r>
            <a:r>
              <a:rPr lang="en-GB"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Average surgery per day per surgeon</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Average surgeon time occupancy rate</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Average surgery per day per operating room</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Average operating room occupancy rate</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63"/>
        <p:cNvGrpSpPr/>
        <p:nvPr/>
      </p:nvGrpSpPr>
      <p:grpSpPr>
        <a:xfrm>
          <a:off x="0" y="0"/>
          <a:ext cx="0" cy="0"/>
          <a:chOff x="0" y="0"/>
          <a:chExt cx="0" cy="0"/>
        </a:xfrm>
      </p:grpSpPr>
      <p:sp>
        <p:nvSpPr>
          <p:cNvPr id="264" name="Google Shape;264;g8945fbbccb_1_12"/>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65" name="Google Shape;265;g8945fbbccb_1_12"/>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66" name="Google Shape;266;g8945fbbccb_1_12"/>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12</a:t>
            </a:r>
            <a:endParaRPr sz="1400" b="0" i="0" u="none" strike="noStrike" cap="none">
              <a:solidFill>
                <a:srgbClr val="000000"/>
              </a:solidFill>
              <a:latin typeface="Arial"/>
              <a:ea typeface="Arial"/>
              <a:cs typeface="Arial"/>
              <a:sym typeface="Arial"/>
            </a:endParaRPr>
          </a:p>
        </p:txBody>
      </p:sp>
      <p:sp>
        <p:nvSpPr>
          <p:cNvPr id="267" name="Google Shape;267;g8945fbbccb_1_12"/>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Simulation Scenarios</a:t>
            </a:r>
            <a:endParaRPr sz="5400">
              <a:solidFill>
                <a:srgbClr val="000000"/>
              </a:solidFill>
              <a:latin typeface="Times New Roman"/>
              <a:ea typeface="Times New Roman"/>
              <a:cs typeface="Times New Roman"/>
              <a:sym typeface="Times New Roman"/>
            </a:endParaRPr>
          </a:p>
        </p:txBody>
      </p:sp>
      <p:sp>
        <p:nvSpPr>
          <p:cNvPr id="268" name="Google Shape;268;g8945fbbccb_1_12"/>
          <p:cNvSpPr txBox="1"/>
          <p:nvPr/>
        </p:nvSpPr>
        <p:spPr>
          <a:xfrm>
            <a:off x="999100" y="1757375"/>
            <a:ext cx="10106400" cy="41433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Simple experiment with small number of hospitals, surgeries and resources.</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Experiment with 250 surgeries, 3 hospitals, 6 ORs and 3 medical specialties, with one of each surgeon. One of the hospitals was significantly overloaded compared to the remaining ones.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Experiments obtained from changes to the existing scenarios by changing the number of surgeries (between 150, 250, 350 and 450), the number of ORs and the number of surgeons.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We obtained results for each of the scenarios and with all possible combinations of the heuristics of the different steps in the simulation process.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8945fbbccb_1_21"/>
          <p:cNvSpPr txBox="1"/>
          <p:nvPr/>
        </p:nvSpPr>
        <p:spPr>
          <a:xfrm>
            <a:off x="2204260" y="3013960"/>
            <a:ext cx="8247900" cy="830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6600"/>
              <a:buFont typeface="Corbel"/>
              <a:buNone/>
            </a:pPr>
            <a:r>
              <a:rPr lang="en-GB" sz="4995">
                <a:latin typeface="Times New Roman"/>
                <a:ea typeface="Times New Roman"/>
                <a:cs typeface="Times New Roman"/>
                <a:sym typeface="Times New Roman"/>
              </a:rPr>
              <a:t>Results</a:t>
            </a:r>
            <a:endParaRPr sz="1017" b="0" i="0" u="none" strike="noStrike" cap="none">
              <a:solidFill>
                <a:srgbClr val="000000"/>
              </a:solidFill>
              <a:latin typeface="Arial"/>
              <a:ea typeface="Arial"/>
              <a:cs typeface="Arial"/>
              <a:sym typeface="Arial"/>
            </a:endParaRPr>
          </a:p>
        </p:txBody>
      </p:sp>
      <p:sp>
        <p:nvSpPr>
          <p:cNvPr id="274" name="Google Shape;274;g8945fbbccb_1_21"/>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13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78"/>
        <p:cNvGrpSpPr/>
        <p:nvPr/>
      </p:nvGrpSpPr>
      <p:grpSpPr>
        <a:xfrm>
          <a:off x="0" y="0"/>
          <a:ext cx="0" cy="0"/>
          <a:chOff x="0" y="0"/>
          <a:chExt cx="0" cy="0"/>
        </a:xfrm>
      </p:grpSpPr>
      <p:sp>
        <p:nvSpPr>
          <p:cNvPr id="279" name="Google Shape;279;g8945fbbccb_1_38"/>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80" name="Google Shape;280;g8945fbbccb_1_38"/>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81" name="Google Shape;281;g8945fbbccb_1_38"/>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mbria"/>
                <a:ea typeface="Cambria"/>
                <a:cs typeface="Cambria"/>
                <a:sym typeface="Cambria"/>
              </a:rPr>
              <a:t>1</a:t>
            </a:r>
            <a:r>
              <a:rPr lang="en-GB" sz="1800" b="1">
                <a:solidFill>
                  <a:schemeClr val="dk1"/>
                </a:solidFill>
                <a:latin typeface="Cambria"/>
                <a:ea typeface="Cambria"/>
                <a:cs typeface="Cambria"/>
                <a:sym typeface="Cambria"/>
              </a:rPr>
              <a:t>4</a:t>
            </a:r>
            <a:endParaRPr sz="1400" b="0" i="0" u="none" strike="noStrike" cap="none">
              <a:solidFill>
                <a:srgbClr val="000000"/>
              </a:solidFill>
              <a:latin typeface="Arial"/>
              <a:ea typeface="Arial"/>
              <a:cs typeface="Arial"/>
              <a:sym typeface="Arial"/>
            </a:endParaRPr>
          </a:p>
        </p:txBody>
      </p:sp>
      <p:sp>
        <p:nvSpPr>
          <p:cNvPr id="282" name="Google Shape;282;g8945fbbccb_1_38"/>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Hospital Transfers</a:t>
            </a:r>
            <a:endParaRPr sz="5400">
              <a:solidFill>
                <a:srgbClr val="000000"/>
              </a:solidFill>
              <a:latin typeface="Times New Roman"/>
              <a:ea typeface="Times New Roman"/>
              <a:cs typeface="Times New Roman"/>
              <a:sym typeface="Times New Roman"/>
            </a:endParaRPr>
          </a:p>
        </p:txBody>
      </p:sp>
      <p:pic>
        <p:nvPicPr>
          <p:cNvPr id="283" name="Google Shape;283;g8945fbbccb_1_38"/>
          <p:cNvPicPr preferRelativeResize="0"/>
          <p:nvPr/>
        </p:nvPicPr>
        <p:blipFill>
          <a:blip r:embed="rId3">
            <a:alphaModFix/>
          </a:blip>
          <a:stretch>
            <a:fillRect/>
          </a:stretch>
        </p:blipFill>
        <p:spPr>
          <a:xfrm>
            <a:off x="349825" y="3071775"/>
            <a:ext cx="5877976" cy="2828950"/>
          </a:xfrm>
          <a:prstGeom prst="rect">
            <a:avLst/>
          </a:prstGeom>
          <a:noFill/>
          <a:ln>
            <a:noFill/>
          </a:ln>
          <a:effectLst>
            <a:outerShdw blurRad="57150" dist="19050" dir="5400000" algn="bl" rotWithShape="0">
              <a:srgbClr val="000000">
                <a:alpha val="50000"/>
              </a:srgbClr>
            </a:outerShdw>
          </a:effectLst>
        </p:spPr>
      </p:pic>
      <p:pic>
        <p:nvPicPr>
          <p:cNvPr id="284" name="Google Shape;284;g8945fbbccb_1_38"/>
          <p:cNvPicPr preferRelativeResize="0"/>
          <p:nvPr/>
        </p:nvPicPr>
        <p:blipFill>
          <a:blip r:embed="rId4">
            <a:alphaModFix/>
          </a:blip>
          <a:stretch>
            <a:fillRect/>
          </a:stretch>
        </p:blipFill>
        <p:spPr>
          <a:xfrm>
            <a:off x="6544395" y="3071775"/>
            <a:ext cx="5252635" cy="2828950"/>
          </a:xfrm>
          <a:prstGeom prst="rect">
            <a:avLst/>
          </a:prstGeom>
          <a:noFill/>
          <a:ln>
            <a:noFill/>
          </a:ln>
          <a:effectLst>
            <a:outerShdw blurRad="57150" dist="19050" dir="5400000" algn="bl" rotWithShape="0">
              <a:srgbClr val="000000">
                <a:alpha val="50000"/>
              </a:srgbClr>
            </a:outerShdw>
          </a:effectLst>
        </p:spPr>
      </p:pic>
      <p:sp>
        <p:nvSpPr>
          <p:cNvPr id="285" name="Google Shape;285;g8945fbbccb_1_38"/>
          <p:cNvSpPr txBox="1"/>
          <p:nvPr/>
        </p:nvSpPr>
        <p:spPr>
          <a:xfrm>
            <a:off x="349825" y="1550363"/>
            <a:ext cx="7679700" cy="114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Is the transfer between hospitals a viable solution to overcome the limits in resources in a hospital? If so, what heuristics can be used to make the decision of when a surgery should be transferred?</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latin typeface="Times New Roman"/>
              <a:ea typeface="Times New Roman"/>
              <a:cs typeface="Times New Roman"/>
              <a:sym typeface="Times New Roman"/>
            </a:endParaRPr>
          </a:p>
        </p:txBody>
      </p:sp>
      <p:pic>
        <p:nvPicPr>
          <p:cNvPr id="286" name="Google Shape;286;g8945fbbccb_1_38"/>
          <p:cNvPicPr preferRelativeResize="0"/>
          <p:nvPr/>
        </p:nvPicPr>
        <p:blipFill>
          <a:blip r:embed="rId5">
            <a:alphaModFix/>
          </a:blip>
          <a:stretch>
            <a:fillRect/>
          </a:stretch>
        </p:blipFill>
        <p:spPr>
          <a:xfrm>
            <a:off x="8153825" y="369801"/>
            <a:ext cx="3643200" cy="21344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90"/>
        <p:cNvGrpSpPr/>
        <p:nvPr/>
      </p:nvGrpSpPr>
      <p:grpSpPr>
        <a:xfrm>
          <a:off x="0" y="0"/>
          <a:ext cx="0" cy="0"/>
          <a:chOff x="0" y="0"/>
          <a:chExt cx="0" cy="0"/>
        </a:xfrm>
      </p:grpSpPr>
      <p:sp>
        <p:nvSpPr>
          <p:cNvPr id="291" name="Google Shape;291;g8945fbbccb_1_50"/>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92" name="Google Shape;292;g8945fbbccb_1_50"/>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93" name="Google Shape;293;g8945fbbccb_1_50"/>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mbria"/>
                <a:ea typeface="Cambria"/>
                <a:cs typeface="Cambria"/>
                <a:sym typeface="Cambria"/>
              </a:rPr>
              <a:t>1</a:t>
            </a:r>
            <a:r>
              <a:rPr lang="en-GB" sz="1800" b="1">
                <a:solidFill>
                  <a:schemeClr val="dk1"/>
                </a:solidFill>
                <a:latin typeface="Cambria"/>
                <a:ea typeface="Cambria"/>
                <a:cs typeface="Cambria"/>
                <a:sym typeface="Cambria"/>
              </a:rPr>
              <a:t>5</a:t>
            </a:r>
            <a:endParaRPr sz="1400" b="0" i="0" u="none" strike="noStrike" cap="none">
              <a:solidFill>
                <a:srgbClr val="000000"/>
              </a:solidFill>
              <a:latin typeface="Arial"/>
              <a:ea typeface="Arial"/>
              <a:cs typeface="Arial"/>
              <a:sym typeface="Arial"/>
            </a:endParaRPr>
          </a:p>
        </p:txBody>
      </p:sp>
      <p:sp>
        <p:nvSpPr>
          <p:cNvPr id="294" name="Google Shape;294;g8945fbbccb_1_50"/>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Hospital Transfers</a:t>
            </a:r>
            <a:endParaRPr sz="5400">
              <a:solidFill>
                <a:srgbClr val="000000"/>
              </a:solidFill>
              <a:latin typeface="Times New Roman"/>
              <a:ea typeface="Times New Roman"/>
              <a:cs typeface="Times New Roman"/>
              <a:sym typeface="Times New Roman"/>
            </a:endParaRPr>
          </a:p>
        </p:txBody>
      </p:sp>
      <p:pic>
        <p:nvPicPr>
          <p:cNvPr id="295" name="Google Shape;295;g8945fbbccb_1_50"/>
          <p:cNvPicPr preferRelativeResize="0"/>
          <p:nvPr/>
        </p:nvPicPr>
        <p:blipFill>
          <a:blip r:embed="rId3">
            <a:alphaModFix/>
          </a:blip>
          <a:stretch>
            <a:fillRect/>
          </a:stretch>
        </p:blipFill>
        <p:spPr>
          <a:xfrm>
            <a:off x="8153825" y="369801"/>
            <a:ext cx="3643200" cy="2134400"/>
          </a:xfrm>
          <a:prstGeom prst="rect">
            <a:avLst/>
          </a:prstGeom>
          <a:noFill/>
          <a:ln>
            <a:noFill/>
          </a:ln>
          <a:effectLst>
            <a:outerShdw blurRad="57150" dist="19050" dir="5400000" algn="bl" rotWithShape="0">
              <a:srgbClr val="000000">
                <a:alpha val="50000"/>
              </a:srgbClr>
            </a:outerShdw>
          </a:effectLst>
        </p:spPr>
      </p:pic>
      <p:pic>
        <p:nvPicPr>
          <p:cNvPr id="296" name="Google Shape;296;g8945fbbccb_1_50"/>
          <p:cNvPicPr preferRelativeResize="0"/>
          <p:nvPr/>
        </p:nvPicPr>
        <p:blipFill>
          <a:blip r:embed="rId4">
            <a:alphaModFix/>
          </a:blip>
          <a:stretch>
            <a:fillRect/>
          </a:stretch>
        </p:blipFill>
        <p:spPr>
          <a:xfrm>
            <a:off x="349825" y="2799474"/>
            <a:ext cx="5424461" cy="3230100"/>
          </a:xfrm>
          <a:prstGeom prst="rect">
            <a:avLst/>
          </a:prstGeom>
          <a:noFill/>
          <a:ln>
            <a:noFill/>
          </a:ln>
          <a:effectLst>
            <a:outerShdw blurRad="57150" dist="19050" dir="5400000" algn="bl" rotWithShape="0">
              <a:srgbClr val="000000">
                <a:alpha val="50000"/>
              </a:srgbClr>
            </a:outerShdw>
          </a:effectLst>
        </p:spPr>
      </p:pic>
      <p:pic>
        <p:nvPicPr>
          <p:cNvPr id="297" name="Google Shape;297;g8945fbbccb_1_50"/>
          <p:cNvPicPr preferRelativeResize="0"/>
          <p:nvPr/>
        </p:nvPicPr>
        <p:blipFill>
          <a:blip r:embed="rId5">
            <a:alphaModFix/>
          </a:blip>
          <a:stretch>
            <a:fillRect/>
          </a:stretch>
        </p:blipFill>
        <p:spPr>
          <a:xfrm>
            <a:off x="5948675" y="2799476"/>
            <a:ext cx="5848351" cy="3230089"/>
          </a:xfrm>
          <a:prstGeom prst="rect">
            <a:avLst/>
          </a:prstGeom>
          <a:noFill/>
          <a:ln>
            <a:noFill/>
          </a:ln>
          <a:effectLst>
            <a:outerShdw blurRad="57150" dist="19050" dir="5400000" algn="bl" rotWithShape="0">
              <a:srgbClr val="000000">
                <a:alpha val="50000"/>
              </a:srgbClr>
            </a:outerShdw>
          </a:effectLst>
        </p:spPr>
      </p:pic>
      <p:sp>
        <p:nvSpPr>
          <p:cNvPr id="298" name="Google Shape;298;g8945fbbccb_1_50"/>
          <p:cNvSpPr txBox="1"/>
          <p:nvPr/>
        </p:nvSpPr>
        <p:spPr>
          <a:xfrm>
            <a:off x="349825" y="1550363"/>
            <a:ext cx="7679700" cy="114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Is the transfer between hospitals a viable solution to overcome the limits in resources in a hospital? If so, what heuristics can be used to make the decision of when a surgery should be transferred?</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302"/>
        <p:cNvGrpSpPr/>
        <p:nvPr/>
      </p:nvGrpSpPr>
      <p:grpSpPr>
        <a:xfrm>
          <a:off x="0" y="0"/>
          <a:ext cx="0" cy="0"/>
          <a:chOff x="0" y="0"/>
          <a:chExt cx="0" cy="0"/>
        </a:xfrm>
      </p:grpSpPr>
      <p:sp>
        <p:nvSpPr>
          <p:cNvPr id="303" name="Google Shape;303;g8945fbbccb_1_63"/>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04" name="Google Shape;304;g8945fbbccb_1_63"/>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05" name="Google Shape;305;g8945fbbccb_1_63"/>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mbria"/>
                <a:ea typeface="Cambria"/>
                <a:cs typeface="Cambria"/>
                <a:sym typeface="Cambria"/>
              </a:rPr>
              <a:t>1</a:t>
            </a:r>
            <a:r>
              <a:rPr lang="en-GB" sz="1800" b="1">
                <a:solidFill>
                  <a:schemeClr val="dk1"/>
                </a:solidFill>
                <a:latin typeface="Cambria"/>
                <a:ea typeface="Cambria"/>
                <a:cs typeface="Cambria"/>
                <a:sym typeface="Cambria"/>
              </a:rPr>
              <a:t>6</a:t>
            </a:r>
            <a:endParaRPr sz="1800" b="1">
              <a:solidFill>
                <a:schemeClr val="dk1"/>
              </a:solidFill>
              <a:latin typeface="Cambria"/>
              <a:ea typeface="Cambria"/>
              <a:cs typeface="Cambria"/>
              <a:sym typeface="Cambria"/>
            </a:endParaRPr>
          </a:p>
        </p:txBody>
      </p:sp>
      <p:sp>
        <p:nvSpPr>
          <p:cNvPr id="306" name="Google Shape;306;g8945fbbccb_1_63"/>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Surgeon Allocation</a:t>
            </a:r>
            <a:endParaRPr sz="5400">
              <a:solidFill>
                <a:srgbClr val="000000"/>
              </a:solidFill>
              <a:latin typeface="Times New Roman"/>
              <a:ea typeface="Times New Roman"/>
              <a:cs typeface="Times New Roman"/>
              <a:sym typeface="Times New Roman"/>
            </a:endParaRPr>
          </a:p>
        </p:txBody>
      </p:sp>
      <p:sp>
        <p:nvSpPr>
          <p:cNvPr id="307" name="Google Shape;307;g8945fbbccb_1_63"/>
          <p:cNvSpPr txBox="1"/>
          <p:nvPr/>
        </p:nvSpPr>
        <p:spPr>
          <a:xfrm>
            <a:off x="1086650" y="1522288"/>
            <a:ext cx="9586200" cy="72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Inside a hospital, what contributes to the overall optimization of average waiting time?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Which heuristic works best when it comes to surgeon allocation?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pic>
        <p:nvPicPr>
          <p:cNvPr id="308" name="Google Shape;308;g8945fbbccb_1_63"/>
          <p:cNvPicPr preferRelativeResize="0"/>
          <p:nvPr/>
        </p:nvPicPr>
        <p:blipFill>
          <a:blip r:embed="rId3">
            <a:alphaModFix/>
          </a:blip>
          <a:stretch>
            <a:fillRect/>
          </a:stretch>
        </p:blipFill>
        <p:spPr>
          <a:xfrm>
            <a:off x="3267075" y="2600750"/>
            <a:ext cx="5657850" cy="33813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312"/>
        <p:cNvGrpSpPr/>
        <p:nvPr/>
      </p:nvGrpSpPr>
      <p:grpSpPr>
        <a:xfrm>
          <a:off x="0" y="0"/>
          <a:ext cx="0" cy="0"/>
          <a:chOff x="0" y="0"/>
          <a:chExt cx="0" cy="0"/>
        </a:xfrm>
      </p:grpSpPr>
      <p:sp>
        <p:nvSpPr>
          <p:cNvPr id="313" name="Google Shape;313;g8945fbbccb_1_74"/>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14" name="Google Shape;314;g8945fbbccb_1_74"/>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15" name="Google Shape;315;g8945fbbccb_1_74"/>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mbria"/>
                <a:ea typeface="Cambria"/>
                <a:cs typeface="Cambria"/>
                <a:sym typeface="Cambria"/>
              </a:rPr>
              <a:t>1</a:t>
            </a:r>
            <a:r>
              <a:rPr lang="en-GB" sz="1800" b="1">
                <a:solidFill>
                  <a:schemeClr val="dk1"/>
                </a:solidFill>
                <a:latin typeface="Cambria"/>
                <a:ea typeface="Cambria"/>
                <a:cs typeface="Cambria"/>
                <a:sym typeface="Cambria"/>
              </a:rPr>
              <a:t>7</a:t>
            </a:r>
            <a:endParaRPr sz="1800" b="1">
              <a:solidFill>
                <a:schemeClr val="dk1"/>
              </a:solidFill>
              <a:latin typeface="Cambria"/>
              <a:ea typeface="Cambria"/>
              <a:cs typeface="Cambria"/>
              <a:sym typeface="Cambria"/>
            </a:endParaRPr>
          </a:p>
        </p:txBody>
      </p:sp>
      <p:sp>
        <p:nvSpPr>
          <p:cNvPr id="316" name="Google Shape;316;g8945fbbccb_1_74"/>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Operating Room Allocation</a:t>
            </a:r>
            <a:endParaRPr sz="5400">
              <a:solidFill>
                <a:srgbClr val="000000"/>
              </a:solidFill>
              <a:latin typeface="Times New Roman"/>
              <a:ea typeface="Times New Roman"/>
              <a:cs typeface="Times New Roman"/>
              <a:sym typeface="Times New Roman"/>
            </a:endParaRPr>
          </a:p>
        </p:txBody>
      </p:sp>
      <p:pic>
        <p:nvPicPr>
          <p:cNvPr id="317" name="Google Shape;317;g8945fbbccb_1_74"/>
          <p:cNvPicPr preferRelativeResize="0"/>
          <p:nvPr/>
        </p:nvPicPr>
        <p:blipFill>
          <a:blip r:embed="rId3">
            <a:alphaModFix/>
          </a:blip>
          <a:stretch>
            <a:fillRect/>
          </a:stretch>
        </p:blipFill>
        <p:spPr>
          <a:xfrm>
            <a:off x="3262300" y="2600750"/>
            <a:ext cx="5667375" cy="3390900"/>
          </a:xfrm>
          <a:prstGeom prst="rect">
            <a:avLst/>
          </a:prstGeom>
          <a:noFill/>
          <a:ln>
            <a:noFill/>
          </a:ln>
          <a:effectLst>
            <a:outerShdw blurRad="57150" dist="19050" dir="5400000" algn="bl" rotWithShape="0">
              <a:srgbClr val="000000">
                <a:alpha val="50000"/>
              </a:srgbClr>
            </a:outerShdw>
          </a:effectLst>
        </p:spPr>
      </p:pic>
      <p:sp>
        <p:nvSpPr>
          <p:cNvPr id="318" name="Google Shape;318;g8945fbbccb_1_74"/>
          <p:cNvSpPr txBox="1"/>
          <p:nvPr/>
        </p:nvSpPr>
        <p:spPr>
          <a:xfrm>
            <a:off x="1086650" y="1522288"/>
            <a:ext cx="9586200" cy="72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Inside a hospital, what contributes to the overall optimization of average waiting time?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Which heuristic works best when it comes to operating room allocation?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p:nvPr/>
        </p:nvSpPr>
        <p:spPr>
          <a:xfrm>
            <a:off x="2894585" y="445535"/>
            <a:ext cx="8247900" cy="8301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6600"/>
              <a:buFont typeface="Corbel"/>
              <a:buNone/>
            </a:pPr>
            <a:r>
              <a:rPr lang="en-GB" sz="4995" b="0" i="0" u="none" strike="noStrike" cap="none">
                <a:solidFill>
                  <a:srgbClr val="000000"/>
                </a:solidFill>
                <a:latin typeface="Times New Roman"/>
                <a:ea typeface="Times New Roman"/>
                <a:cs typeface="Times New Roman"/>
                <a:sym typeface="Times New Roman"/>
              </a:rPr>
              <a:t>Index </a:t>
            </a:r>
            <a:endParaRPr sz="1017" b="0" i="0" u="none" strike="noStrike" cap="none">
              <a:solidFill>
                <a:srgbClr val="000000"/>
              </a:solidFill>
              <a:latin typeface="Arial"/>
              <a:ea typeface="Arial"/>
              <a:cs typeface="Arial"/>
              <a:sym typeface="Arial"/>
            </a:endParaRPr>
          </a:p>
        </p:txBody>
      </p:sp>
      <p:sp>
        <p:nvSpPr>
          <p:cNvPr id="155" name="Google Shape;155;p7"/>
          <p:cNvSpPr txBox="1"/>
          <p:nvPr/>
        </p:nvSpPr>
        <p:spPr>
          <a:xfrm>
            <a:off x="3160400" y="1460375"/>
            <a:ext cx="5903400" cy="50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Introduction………………………………….</a:t>
            </a:r>
            <a:r>
              <a:rPr lang="en-GB" sz="1800" b="1" dirty="0">
                <a:solidFill>
                  <a:schemeClr val="dk1"/>
                </a:solidFill>
                <a:latin typeface="Times New Roman"/>
                <a:ea typeface="Times New Roman"/>
                <a:cs typeface="Times New Roman"/>
                <a:sym typeface="Times New Roman"/>
              </a:rPr>
              <a:t>……………….</a:t>
            </a:r>
            <a:endParaRPr sz="1800" b="1" dirty="0">
              <a:latin typeface="Times New Roman"/>
              <a:ea typeface="Times New Roman"/>
              <a:cs typeface="Times New Roman"/>
              <a:sym typeface="Times New Roman"/>
            </a:endParaRPr>
          </a:p>
          <a:p>
            <a:pPr marL="457200" lvl="0" indent="0" algn="l" rtl="0">
              <a:spcBef>
                <a:spcPts val="0"/>
              </a:spcBef>
              <a:spcAft>
                <a:spcPts val="0"/>
              </a:spcAft>
              <a:buNone/>
            </a:pPr>
            <a:r>
              <a:rPr lang="en-GB" sz="1800" dirty="0">
                <a:latin typeface="Times New Roman"/>
                <a:ea typeface="Times New Roman"/>
                <a:cs typeface="Times New Roman"/>
                <a:sym typeface="Times New Roman"/>
              </a:rPr>
              <a:t>Problem…………………………………..</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0" algn="l" rtl="0">
              <a:spcBef>
                <a:spcPts val="0"/>
              </a:spcBef>
              <a:spcAft>
                <a:spcPts val="0"/>
              </a:spcAft>
              <a:buNone/>
            </a:pPr>
            <a:r>
              <a:rPr lang="en-GB" sz="1800" dirty="0">
                <a:latin typeface="Times New Roman"/>
                <a:ea typeface="Times New Roman"/>
                <a:cs typeface="Times New Roman"/>
                <a:sym typeface="Times New Roman"/>
              </a:rPr>
              <a:t>Simulation Questions………………….....</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0" algn="l" rtl="0">
              <a:spcBef>
                <a:spcPts val="0"/>
              </a:spcBef>
              <a:spcAft>
                <a:spcPts val="0"/>
              </a:spcAft>
              <a:buNone/>
            </a:pPr>
            <a:r>
              <a:rPr lang="en-GB" sz="1800" dirty="0">
                <a:latin typeface="Times New Roman"/>
                <a:ea typeface="Times New Roman"/>
                <a:cs typeface="Times New Roman"/>
                <a:sym typeface="Times New Roman"/>
              </a:rPr>
              <a:t>Literature Review………………………..</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Simulation System…………………………...</a:t>
            </a:r>
            <a:r>
              <a:rPr lang="en-GB" sz="1800" b="1" dirty="0">
                <a:solidFill>
                  <a:schemeClr val="dk1"/>
                </a:solidFill>
                <a:latin typeface="Times New Roman"/>
                <a:ea typeface="Times New Roman"/>
                <a:cs typeface="Times New Roman"/>
                <a:sym typeface="Times New Roman"/>
              </a:rPr>
              <a:t>………………</a:t>
            </a:r>
            <a:endParaRPr sz="1800" b="1" dirty="0">
              <a:latin typeface="Times New Roman"/>
              <a:ea typeface="Times New Roman"/>
              <a:cs typeface="Times New Roman"/>
              <a:sym typeface="Times New Roman"/>
            </a:endParaRPr>
          </a:p>
          <a:p>
            <a:pPr marL="0" lvl="0" indent="457200" algn="l" rtl="0">
              <a:spcBef>
                <a:spcPts val="0"/>
              </a:spcBef>
              <a:spcAft>
                <a:spcPts val="0"/>
              </a:spcAft>
              <a:buNone/>
            </a:pPr>
            <a:r>
              <a:rPr lang="en-GB" sz="1800" dirty="0">
                <a:latin typeface="Times New Roman"/>
                <a:ea typeface="Times New Roman"/>
                <a:cs typeface="Times New Roman"/>
                <a:sym typeface="Times New Roman"/>
              </a:rPr>
              <a:t>Operating Policies……………………….</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Simulation System……………………….</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Metrics…………………………………...</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Simulation Scenarios…………………….</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Results………………………………………...</a:t>
            </a:r>
            <a:r>
              <a:rPr lang="en-GB" sz="1800" b="1" dirty="0">
                <a:solidFill>
                  <a:schemeClr val="dk1"/>
                </a:solidFill>
                <a:latin typeface="Times New Roman"/>
                <a:ea typeface="Times New Roman"/>
                <a:cs typeface="Times New Roman"/>
                <a:sym typeface="Times New Roman"/>
              </a:rPr>
              <a:t>………………</a:t>
            </a:r>
            <a:endParaRPr sz="1800" b="1"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        </a:t>
            </a:r>
            <a:r>
              <a:rPr lang="en-GB" sz="1800" dirty="0">
                <a:latin typeface="Times New Roman"/>
                <a:ea typeface="Times New Roman"/>
                <a:cs typeface="Times New Roman"/>
                <a:sym typeface="Times New Roman"/>
              </a:rPr>
              <a:t>Hospital Transfers………………………..</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Surgeon Allocation……………………....</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Operating Room Allocation……………..</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Changes in Resources…………………....</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Conclusion…………………………………....</a:t>
            </a:r>
            <a:r>
              <a:rPr lang="en-GB" sz="1800" b="1" dirty="0">
                <a:solidFill>
                  <a:schemeClr val="dk1"/>
                </a:solidFill>
                <a:latin typeface="Times New Roman"/>
                <a:ea typeface="Times New Roman"/>
                <a:cs typeface="Times New Roman"/>
                <a:sym typeface="Times New Roman"/>
              </a:rPr>
              <a:t>………………</a:t>
            </a:r>
            <a:endParaRPr sz="1800" b="1"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Conclusions……………………………...</a:t>
            </a:r>
            <a:r>
              <a:rPr lang="en-GB" sz="1800" dirty="0">
                <a:solidFill>
                  <a:schemeClr val="dk1"/>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
        <p:nvSpPr>
          <p:cNvPr id="156" name="Google Shape;156;p7"/>
          <p:cNvSpPr txBox="1"/>
          <p:nvPr/>
        </p:nvSpPr>
        <p:spPr>
          <a:xfrm>
            <a:off x="8358650" y="1460375"/>
            <a:ext cx="1545900" cy="50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Times New Roman"/>
                <a:ea typeface="Times New Roman"/>
                <a:cs typeface="Times New Roman"/>
                <a:sym typeface="Times New Roman"/>
              </a:rPr>
              <a:t>1</a:t>
            </a:r>
            <a:endParaRPr sz="1800" b="1">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b="1">
                <a:latin typeface="Times New Roman"/>
                <a:ea typeface="Times New Roman"/>
                <a:cs typeface="Times New Roman"/>
                <a:sym typeface="Times New Roman"/>
              </a:rPr>
              <a:t>5</a:t>
            </a:r>
            <a:endParaRPr sz="1800" b="1">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6</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11</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12</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b="1">
                <a:latin typeface="Times New Roman"/>
                <a:ea typeface="Times New Roman"/>
                <a:cs typeface="Times New Roman"/>
                <a:sym typeface="Times New Roman"/>
              </a:rPr>
              <a:t>13</a:t>
            </a:r>
            <a:endParaRPr sz="1800" b="1">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14</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16</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17</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18</a:t>
            </a:r>
            <a:endParaRPr sz="1800">
              <a:latin typeface="Times New Roman"/>
              <a:ea typeface="Times New Roman"/>
              <a:cs typeface="Times New Roman"/>
              <a:sym typeface="Times New Roman"/>
            </a:endParaRPr>
          </a:p>
          <a:p>
            <a:pPr marL="0" lvl="0" indent="0" algn="ctr" rtl="0">
              <a:spcBef>
                <a:spcPts val="0"/>
              </a:spcBef>
              <a:spcAft>
                <a:spcPts val="0"/>
              </a:spcAft>
              <a:buNone/>
            </a:pPr>
            <a:r>
              <a:rPr lang="en-GB" sz="1800" b="1">
                <a:latin typeface="Times New Roman"/>
                <a:ea typeface="Times New Roman"/>
                <a:cs typeface="Times New Roman"/>
                <a:sym typeface="Times New Roman"/>
              </a:rPr>
              <a:t>19</a:t>
            </a:r>
            <a:endParaRPr sz="1800" b="1">
              <a:latin typeface="Times New Roman"/>
              <a:ea typeface="Times New Roman"/>
              <a:cs typeface="Times New Roman"/>
              <a:sym typeface="Times New Roman"/>
            </a:endParaRPr>
          </a:p>
          <a:p>
            <a:pPr marL="0" lvl="0" indent="0" algn="ctr" rtl="0">
              <a:spcBef>
                <a:spcPts val="0"/>
              </a:spcBef>
              <a:spcAft>
                <a:spcPts val="0"/>
              </a:spcAft>
              <a:buNone/>
            </a:pPr>
            <a:r>
              <a:rPr lang="en-GB" sz="1800">
                <a:latin typeface="Times New Roman"/>
                <a:ea typeface="Times New Roman"/>
                <a:cs typeface="Times New Roman"/>
                <a:sym typeface="Times New Roman"/>
              </a:rPr>
              <a:t>20</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322"/>
        <p:cNvGrpSpPr/>
        <p:nvPr/>
      </p:nvGrpSpPr>
      <p:grpSpPr>
        <a:xfrm>
          <a:off x="0" y="0"/>
          <a:ext cx="0" cy="0"/>
          <a:chOff x="0" y="0"/>
          <a:chExt cx="0" cy="0"/>
        </a:xfrm>
      </p:grpSpPr>
      <p:sp>
        <p:nvSpPr>
          <p:cNvPr id="323" name="Google Shape;323;g8945fbbccb_1_86"/>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24" name="Google Shape;324;g8945fbbccb_1_86"/>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25" name="Google Shape;325;g8945fbbccb_1_86"/>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mbria"/>
                <a:ea typeface="Cambria"/>
                <a:cs typeface="Cambria"/>
                <a:sym typeface="Cambria"/>
              </a:rPr>
              <a:t>1</a:t>
            </a:r>
            <a:r>
              <a:rPr lang="en-GB" sz="1800" b="1">
                <a:solidFill>
                  <a:schemeClr val="dk1"/>
                </a:solidFill>
                <a:latin typeface="Cambria"/>
                <a:ea typeface="Cambria"/>
                <a:cs typeface="Cambria"/>
                <a:sym typeface="Cambria"/>
              </a:rPr>
              <a:t>8</a:t>
            </a:r>
            <a:endParaRPr sz="1800" b="1">
              <a:solidFill>
                <a:schemeClr val="dk1"/>
              </a:solidFill>
              <a:latin typeface="Cambria"/>
              <a:ea typeface="Cambria"/>
              <a:cs typeface="Cambria"/>
              <a:sym typeface="Cambria"/>
            </a:endParaRPr>
          </a:p>
        </p:txBody>
      </p:sp>
      <p:sp>
        <p:nvSpPr>
          <p:cNvPr id="326" name="Google Shape;326;g8945fbbccb_1_86"/>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Changes in Resources</a:t>
            </a:r>
            <a:endParaRPr sz="5400">
              <a:solidFill>
                <a:srgbClr val="000000"/>
              </a:solidFill>
              <a:latin typeface="Times New Roman"/>
              <a:ea typeface="Times New Roman"/>
              <a:cs typeface="Times New Roman"/>
              <a:sym typeface="Times New Roman"/>
            </a:endParaRPr>
          </a:p>
        </p:txBody>
      </p:sp>
      <p:sp>
        <p:nvSpPr>
          <p:cNvPr id="327" name="Google Shape;327;g8945fbbccb_1_86"/>
          <p:cNvSpPr txBox="1"/>
          <p:nvPr/>
        </p:nvSpPr>
        <p:spPr>
          <a:xfrm>
            <a:off x="674425" y="1612600"/>
            <a:ext cx="10555500" cy="70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Does an increase in operating rooms help hospitals increase their capacity to respond to patients’ surgery needs in a desirable time frame? What about an increase in surgeons?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pic>
        <p:nvPicPr>
          <p:cNvPr id="328" name="Google Shape;328;g8945fbbccb_1_86"/>
          <p:cNvPicPr preferRelativeResize="0"/>
          <p:nvPr/>
        </p:nvPicPr>
        <p:blipFill>
          <a:blip r:embed="rId3">
            <a:alphaModFix/>
          </a:blip>
          <a:stretch>
            <a:fillRect/>
          </a:stretch>
        </p:blipFill>
        <p:spPr>
          <a:xfrm>
            <a:off x="152400" y="2753125"/>
            <a:ext cx="5686425" cy="3419475"/>
          </a:xfrm>
          <a:prstGeom prst="rect">
            <a:avLst/>
          </a:prstGeom>
          <a:noFill/>
          <a:ln>
            <a:noFill/>
          </a:ln>
          <a:effectLst>
            <a:outerShdw blurRad="57150" dist="19050" dir="5400000" algn="bl" rotWithShape="0">
              <a:srgbClr val="000000">
                <a:alpha val="50000"/>
              </a:srgbClr>
            </a:outerShdw>
          </a:effectLst>
        </p:spPr>
      </p:pic>
      <p:pic>
        <p:nvPicPr>
          <p:cNvPr id="329" name="Google Shape;329;g8945fbbccb_1_86"/>
          <p:cNvPicPr preferRelativeResize="0"/>
          <p:nvPr/>
        </p:nvPicPr>
        <p:blipFill>
          <a:blip r:embed="rId4">
            <a:alphaModFix/>
          </a:blip>
          <a:stretch>
            <a:fillRect/>
          </a:stretch>
        </p:blipFill>
        <p:spPr>
          <a:xfrm>
            <a:off x="5991225" y="2753125"/>
            <a:ext cx="5657850" cy="33813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8945fbbccb_1_100"/>
          <p:cNvSpPr txBox="1"/>
          <p:nvPr/>
        </p:nvSpPr>
        <p:spPr>
          <a:xfrm>
            <a:off x="2204260" y="3013960"/>
            <a:ext cx="8247900" cy="830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6600"/>
              <a:buFont typeface="Corbel"/>
              <a:buNone/>
            </a:pPr>
            <a:r>
              <a:rPr lang="en-GB" sz="4995">
                <a:latin typeface="Times New Roman"/>
                <a:ea typeface="Times New Roman"/>
                <a:cs typeface="Times New Roman"/>
                <a:sym typeface="Times New Roman"/>
              </a:rPr>
              <a:t>Conclusion</a:t>
            </a:r>
            <a:endParaRPr sz="1017" b="0" i="0" u="none" strike="noStrike" cap="none">
              <a:solidFill>
                <a:srgbClr val="000000"/>
              </a:solidFill>
              <a:latin typeface="Arial"/>
              <a:ea typeface="Arial"/>
              <a:cs typeface="Arial"/>
              <a:sym typeface="Arial"/>
            </a:endParaRPr>
          </a:p>
        </p:txBody>
      </p:sp>
      <p:sp>
        <p:nvSpPr>
          <p:cNvPr id="335" name="Google Shape;335;g8945fbbccb_1_100"/>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19</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339"/>
        <p:cNvGrpSpPr/>
        <p:nvPr/>
      </p:nvGrpSpPr>
      <p:grpSpPr>
        <a:xfrm>
          <a:off x="0" y="0"/>
          <a:ext cx="0" cy="0"/>
          <a:chOff x="0" y="0"/>
          <a:chExt cx="0" cy="0"/>
        </a:xfrm>
      </p:grpSpPr>
      <p:sp>
        <p:nvSpPr>
          <p:cNvPr id="340" name="Google Shape;340;g8945fbbccb_1_26"/>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41" name="Google Shape;341;g8945fbbccb_1_26"/>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342" name="Google Shape;342;g8945fbbccb_1_26"/>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20</a:t>
            </a:r>
            <a:endParaRPr sz="1400" b="0" i="0" u="none" strike="noStrike" cap="none">
              <a:solidFill>
                <a:srgbClr val="000000"/>
              </a:solidFill>
              <a:latin typeface="Arial"/>
              <a:ea typeface="Arial"/>
              <a:cs typeface="Arial"/>
              <a:sym typeface="Arial"/>
            </a:endParaRPr>
          </a:p>
        </p:txBody>
      </p:sp>
      <p:sp>
        <p:nvSpPr>
          <p:cNvPr id="343" name="Google Shape;343;g8945fbbccb_1_26"/>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Conclusions</a:t>
            </a:r>
            <a:endParaRPr sz="5400">
              <a:solidFill>
                <a:srgbClr val="000000"/>
              </a:solidFill>
              <a:latin typeface="Times New Roman"/>
              <a:ea typeface="Times New Roman"/>
              <a:cs typeface="Times New Roman"/>
              <a:sym typeface="Times New Roman"/>
            </a:endParaRPr>
          </a:p>
        </p:txBody>
      </p:sp>
      <p:sp>
        <p:nvSpPr>
          <p:cNvPr id="344" name="Google Shape;344;g8945fbbccb_1_26"/>
          <p:cNvSpPr txBox="1"/>
          <p:nvPr/>
        </p:nvSpPr>
        <p:spPr>
          <a:xfrm>
            <a:off x="2657475" y="2528900"/>
            <a:ext cx="8229600" cy="9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rbel"/>
              <a:ea typeface="Corbel"/>
              <a:cs typeface="Corbel"/>
              <a:sym typeface="Corbel"/>
            </a:endParaRPr>
          </a:p>
        </p:txBody>
      </p:sp>
      <p:sp>
        <p:nvSpPr>
          <p:cNvPr id="345" name="Google Shape;345;g8945fbbccb_1_26"/>
          <p:cNvSpPr txBox="1"/>
          <p:nvPr/>
        </p:nvSpPr>
        <p:spPr>
          <a:xfrm>
            <a:off x="1445400" y="1628775"/>
            <a:ext cx="9301200" cy="4261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Transfers of surgeries between hospitals significantly increases the capacity of the health system to respond to surgery needs while minimizing the waiting time and, consequently, casualties. It is worth to invest in mechanisms that facilitate transfers between hospitals to overcome limitations in resources in overloaded hospitals.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The allocation of operating rooms should consider putting the same type of surgeries in the same ORs in the same days, in order to minimize preparation time, rather than minimizing each surgery’s waiting time.</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The allocation of surgeries should take into consideration the level of expertise of the surgeons, on top of the occupancy rate, in order to minimize surgery duration and, consequently, minimize waiting time.</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Increases in ORs and surgeons increase a hospital’s capacity to respond to surgeries, improving waiting time and the use of these resources.</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94ac50720_0_1"/>
          <p:cNvSpPr txBox="1"/>
          <p:nvPr/>
        </p:nvSpPr>
        <p:spPr>
          <a:xfrm>
            <a:off x="2204260" y="3013960"/>
            <a:ext cx="8247900" cy="830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6600"/>
              <a:buFont typeface="Corbel"/>
              <a:buNone/>
            </a:pPr>
            <a:r>
              <a:rPr lang="en-GB" sz="4995">
                <a:latin typeface="Times New Roman"/>
                <a:ea typeface="Times New Roman"/>
                <a:cs typeface="Times New Roman"/>
                <a:sym typeface="Times New Roman"/>
              </a:rPr>
              <a:t>Introduction</a:t>
            </a:r>
            <a:endParaRPr sz="1017" b="0" i="0" u="none" strike="noStrike" cap="none">
              <a:solidFill>
                <a:srgbClr val="000000"/>
              </a:solidFill>
              <a:latin typeface="Arial"/>
              <a:ea typeface="Arial"/>
              <a:cs typeface="Arial"/>
              <a:sym typeface="Arial"/>
            </a:endParaRPr>
          </a:p>
        </p:txBody>
      </p:sp>
      <p:sp>
        <p:nvSpPr>
          <p:cNvPr id="162" name="Google Shape;162;g894ac50720_0_1"/>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1</a:t>
            </a:r>
            <a:endParaRPr sz="1800" b="1">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166"/>
        <p:cNvGrpSpPr/>
        <p:nvPr/>
      </p:nvGrpSpPr>
      <p:grpSpPr>
        <a:xfrm>
          <a:off x="0" y="0"/>
          <a:ext cx="0" cy="0"/>
          <a:chOff x="0" y="0"/>
          <a:chExt cx="0" cy="0"/>
        </a:xfrm>
      </p:grpSpPr>
      <p:sp>
        <p:nvSpPr>
          <p:cNvPr id="167" name="Google Shape;167;p9"/>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68" name="Google Shape;168;p9"/>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69" name="Google Shape;169;p9"/>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2</a:t>
            </a:r>
            <a:endParaRPr sz="1400" b="0" i="0" u="none" strike="noStrike" cap="none">
              <a:solidFill>
                <a:srgbClr val="000000"/>
              </a:solidFill>
              <a:latin typeface="Arial"/>
              <a:ea typeface="Arial"/>
              <a:cs typeface="Arial"/>
              <a:sym typeface="Arial"/>
            </a:endParaRPr>
          </a:p>
        </p:txBody>
      </p:sp>
      <p:sp>
        <p:nvSpPr>
          <p:cNvPr id="170" name="Google Shape;170;p9"/>
          <p:cNvSpPr txBox="1">
            <a:spLocks noGrp="1"/>
          </p:cNvSpPr>
          <p:nvPr>
            <p:ph type="title"/>
          </p:nvPr>
        </p:nvSpPr>
        <p:spPr>
          <a:xfrm>
            <a:off x="1086643" y="184045"/>
            <a:ext cx="10018713" cy="98825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Problem</a:t>
            </a:r>
            <a:endParaRPr sz="5400">
              <a:solidFill>
                <a:srgbClr val="000000"/>
              </a:solidFill>
              <a:latin typeface="Times New Roman"/>
              <a:ea typeface="Times New Roman"/>
              <a:cs typeface="Times New Roman"/>
              <a:sym typeface="Times New Roman"/>
            </a:endParaRPr>
          </a:p>
        </p:txBody>
      </p:sp>
      <p:sp>
        <p:nvSpPr>
          <p:cNvPr id="171" name="Google Shape;171;p9"/>
          <p:cNvSpPr txBox="1"/>
          <p:nvPr/>
        </p:nvSpPr>
        <p:spPr>
          <a:xfrm>
            <a:off x="842975" y="1657350"/>
            <a:ext cx="10262400" cy="42147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The COVID-19 pandemic resulted in services such as surgeries being postponed.</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Once the society goes back to normal, in the context of post-pandemic, there will be a high volume of surgeries that need scheduling.</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Resources such as surgeons and operating rooms are limited and need to be managed properly.</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It is crucial to organize the allocation of operating blocks to surgeries in order to minimize waiting time for surgeries to minimize casualties.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175"/>
        <p:cNvGrpSpPr/>
        <p:nvPr/>
      </p:nvGrpSpPr>
      <p:grpSpPr>
        <a:xfrm>
          <a:off x="0" y="0"/>
          <a:ext cx="0" cy="0"/>
          <a:chOff x="0" y="0"/>
          <a:chExt cx="0" cy="0"/>
        </a:xfrm>
      </p:grpSpPr>
      <p:sp>
        <p:nvSpPr>
          <p:cNvPr id="176" name="Google Shape;176;g8945fbbccb_0_23"/>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7" name="Google Shape;177;g8945fbbccb_0_23"/>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78" name="Google Shape;178;g8945fbbccb_0_23"/>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3</a:t>
            </a:r>
            <a:endParaRPr sz="1400" b="0" i="0" u="none" strike="noStrike" cap="none">
              <a:solidFill>
                <a:srgbClr val="000000"/>
              </a:solidFill>
              <a:latin typeface="Arial"/>
              <a:ea typeface="Arial"/>
              <a:cs typeface="Arial"/>
              <a:sym typeface="Arial"/>
            </a:endParaRPr>
          </a:p>
        </p:txBody>
      </p:sp>
      <p:sp>
        <p:nvSpPr>
          <p:cNvPr id="179" name="Google Shape;179;g8945fbbccb_0_23"/>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Simulation Questions</a:t>
            </a:r>
            <a:endParaRPr sz="5400">
              <a:solidFill>
                <a:srgbClr val="000000"/>
              </a:solidFill>
              <a:latin typeface="Times New Roman"/>
              <a:ea typeface="Times New Roman"/>
              <a:cs typeface="Times New Roman"/>
              <a:sym typeface="Times New Roman"/>
            </a:endParaRPr>
          </a:p>
        </p:txBody>
      </p:sp>
      <p:sp>
        <p:nvSpPr>
          <p:cNvPr id="180" name="Google Shape;180;g8945fbbccb_0_23"/>
          <p:cNvSpPr txBox="1"/>
          <p:nvPr/>
        </p:nvSpPr>
        <p:spPr>
          <a:xfrm>
            <a:off x="842975" y="1657350"/>
            <a:ext cx="10262400" cy="42147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Is the transfer between hospitals a viable solution to overcome the limits in resources in a hospital? If so, what heuristics can be used to make the decision of when a surgery should be transferred?</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Inside a hospital, what contributes to the overall optimization of average waiting time?</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Does an increase in operating rooms help hospitals increase their capacity to respond to patients’ surgery needs in a desirable time frame? What about an increase in surgeons?</a:t>
            </a:r>
            <a:endParaRPr sz="1800">
              <a:latin typeface="Times New Roman"/>
              <a:ea typeface="Times New Roman"/>
              <a:cs typeface="Times New Roman"/>
              <a:sym typeface="Times New Roman"/>
            </a:endParaRPr>
          </a:p>
          <a:p>
            <a:pPr marL="0" lvl="0" indent="0" algn="l" rtl="0">
              <a:spcBef>
                <a:spcPts val="0"/>
              </a:spcBef>
              <a:spcAft>
                <a:spcPts val="0"/>
              </a:spcAft>
              <a:buNone/>
            </a:pPr>
            <a:endParaRPr>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184"/>
        <p:cNvGrpSpPr/>
        <p:nvPr/>
      </p:nvGrpSpPr>
      <p:grpSpPr>
        <a:xfrm>
          <a:off x="0" y="0"/>
          <a:ext cx="0" cy="0"/>
          <a:chOff x="0" y="0"/>
          <a:chExt cx="0" cy="0"/>
        </a:xfrm>
      </p:grpSpPr>
      <p:sp>
        <p:nvSpPr>
          <p:cNvPr id="185" name="Google Shape;185;g8945fbbccb_0_12"/>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86" name="Google Shape;186;g8945fbbccb_0_12"/>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87" name="Google Shape;187;g8945fbbccb_0_12"/>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4</a:t>
            </a:r>
            <a:endParaRPr sz="1400" b="0" i="0" u="none" strike="noStrike" cap="none">
              <a:solidFill>
                <a:srgbClr val="000000"/>
              </a:solidFill>
              <a:latin typeface="Arial"/>
              <a:ea typeface="Arial"/>
              <a:cs typeface="Arial"/>
              <a:sym typeface="Arial"/>
            </a:endParaRPr>
          </a:p>
        </p:txBody>
      </p:sp>
      <p:sp>
        <p:nvSpPr>
          <p:cNvPr id="188" name="Google Shape;188;g8945fbbccb_0_12"/>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6600"/>
              <a:buFont typeface="Arial"/>
              <a:buNone/>
            </a:pPr>
            <a:r>
              <a:rPr lang="en-GB" sz="5400">
                <a:solidFill>
                  <a:srgbClr val="000000"/>
                </a:solidFill>
                <a:latin typeface="Times New Roman"/>
                <a:ea typeface="Times New Roman"/>
                <a:cs typeface="Times New Roman"/>
                <a:sym typeface="Times New Roman"/>
              </a:rPr>
              <a:t>Literature Review</a:t>
            </a:r>
            <a:endParaRPr sz="5400">
              <a:solidFill>
                <a:srgbClr val="000000"/>
              </a:solidFill>
              <a:latin typeface="Times New Roman"/>
              <a:ea typeface="Times New Roman"/>
              <a:cs typeface="Times New Roman"/>
              <a:sym typeface="Times New Roman"/>
            </a:endParaRPr>
          </a:p>
        </p:txBody>
      </p:sp>
      <p:pic>
        <p:nvPicPr>
          <p:cNvPr id="189" name="Google Shape;189;g8945fbbccb_0_12"/>
          <p:cNvPicPr preferRelativeResize="0"/>
          <p:nvPr/>
        </p:nvPicPr>
        <p:blipFill rotWithShape="1">
          <a:blip r:embed="rId3">
            <a:alphaModFix/>
          </a:blip>
          <a:srcRect l="4449" t="7465" r="889" b="1376"/>
          <a:stretch/>
        </p:blipFill>
        <p:spPr>
          <a:xfrm>
            <a:off x="485775" y="1857375"/>
            <a:ext cx="7086600" cy="3829050"/>
          </a:xfrm>
          <a:prstGeom prst="rect">
            <a:avLst/>
          </a:prstGeom>
          <a:noFill/>
          <a:ln>
            <a:noFill/>
          </a:ln>
          <a:effectLst>
            <a:outerShdw blurRad="57150" dist="19050" dir="5400000" algn="bl" rotWithShape="0">
              <a:srgbClr val="000000">
                <a:alpha val="50000"/>
              </a:srgbClr>
            </a:outerShdw>
          </a:effectLst>
        </p:spPr>
      </p:pic>
      <p:sp>
        <p:nvSpPr>
          <p:cNvPr id="190" name="Google Shape;190;g8945fbbccb_0_12"/>
          <p:cNvSpPr txBox="1"/>
          <p:nvPr/>
        </p:nvSpPr>
        <p:spPr>
          <a:xfrm>
            <a:off x="7858125" y="1857375"/>
            <a:ext cx="3429000" cy="39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Times New Roman"/>
                <a:ea typeface="Times New Roman"/>
                <a:cs typeface="Times New Roman"/>
                <a:sym typeface="Times New Roman"/>
              </a:rPr>
              <a:t>Existing Gaps:</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Lack of studies regarding surgery allocation in post-pandemic scenarios.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No allocation between hospitals considered.</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Surgeries known a priori not considered in some of the articles.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8945fbbccb_0_1"/>
          <p:cNvSpPr txBox="1"/>
          <p:nvPr/>
        </p:nvSpPr>
        <p:spPr>
          <a:xfrm>
            <a:off x="2204260" y="3013960"/>
            <a:ext cx="8247900" cy="830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6600"/>
              <a:buFont typeface="Corbel"/>
              <a:buNone/>
            </a:pPr>
            <a:r>
              <a:rPr lang="en-GB" sz="4995">
                <a:latin typeface="Times New Roman"/>
                <a:ea typeface="Times New Roman"/>
                <a:cs typeface="Times New Roman"/>
                <a:sym typeface="Times New Roman"/>
              </a:rPr>
              <a:t>Simulation system</a:t>
            </a:r>
            <a:r>
              <a:rPr lang="en-GB" sz="4995" b="0" i="0" u="none" strike="noStrike" cap="none">
                <a:solidFill>
                  <a:srgbClr val="000000"/>
                </a:solidFill>
                <a:latin typeface="Times New Roman"/>
                <a:ea typeface="Times New Roman"/>
                <a:cs typeface="Times New Roman"/>
                <a:sym typeface="Times New Roman"/>
              </a:rPr>
              <a:t> </a:t>
            </a:r>
            <a:endParaRPr sz="1017" b="0" i="0" u="none" strike="noStrike" cap="none">
              <a:solidFill>
                <a:srgbClr val="000000"/>
              </a:solidFill>
              <a:latin typeface="Arial"/>
              <a:ea typeface="Arial"/>
              <a:cs typeface="Arial"/>
              <a:sym typeface="Arial"/>
            </a:endParaRPr>
          </a:p>
        </p:txBody>
      </p:sp>
      <p:sp>
        <p:nvSpPr>
          <p:cNvPr id="196" name="Google Shape;196;g8945fbbccb_0_1"/>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00"/>
        <p:cNvGrpSpPr/>
        <p:nvPr/>
      </p:nvGrpSpPr>
      <p:grpSpPr>
        <a:xfrm>
          <a:off x="0" y="0"/>
          <a:ext cx="0" cy="0"/>
          <a:chOff x="0" y="0"/>
          <a:chExt cx="0" cy="0"/>
        </a:xfrm>
      </p:grpSpPr>
      <p:sp>
        <p:nvSpPr>
          <p:cNvPr id="201" name="Google Shape;201;g8945fbbccb_0_5"/>
          <p:cNvSpPr/>
          <p:nvPr/>
        </p:nvSpPr>
        <p:spPr>
          <a:xfrm>
            <a:off x="349822" y="0"/>
            <a:ext cx="324600" cy="1391400"/>
          </a:xfrm>
          <a:prstGeom prst="rect">
            <a:avLst/>
          </a:prstGeom>
          <a:gradFill>
            <a:gsLst>
              <a:gs pos="0">
                <a:srgbClr val="F6F7F7"/>
              </a:gs>
              <a:gs pos="6000">
                <a:srgbClr val="F6F7F7"/>
              </a:gs>
              <a:gs pos="27000">
                <a:srgbClr val="B9BCBD"/>
              </a:gs>
              <a:gs pos="62000">
                <a:srgbClr val="63696B"/>
              </a:gs>
              <a:gs pos="95830">
                <a:schemeClr val="dk2"/>
              </a:gs>
              <a:gs pos="100000">
                <a:schemeClr val="dk2"/>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02" name="Google Shape;202;g8945fbbccb_0_5"/>
          <p:cNvSpPr/>
          <p:nvPr/>
        </p:nvSpPr>
        <p:spPr>
          <a:xfrm>
            <a:off x="674500" y="0"/>
            <a:ext cx="324600" cy="1391400"/>
          </a:xfrm>
          <a:prstGeom prst="rect">
            <a:avLst/>
          </a:prstGeom>
          <a:gradFill>
            <a:gsLst>
              <a:gs pos="0">
                <a:srgbClr val="F5F5F5"/>
              </a:gs>
              <a:gs pos="17000">
                <a:srgbClr val="F5F5F5"/>
              </a:gs>
              <a:gs pos="66000">
                <a:srgbClr val="C00000"/>
              </a:gs>
              <a:gs pos="100000">
                <a:srgbClr val="570D0D"/>
              </a:gs>
            </a:gsLst>
            <a:lin ang="1499992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03" name="Google Shape;203;g8945fbbccb_0_5"/>
          <p:cNvSpPr txBox="1"/>
          <p:nvPr/>
        </p:nvSpPr>
        <p:spPr>
          <a:xfrm>
            <a:off x="10961414" y="6304623"/>
            <a:ext cx="909600" cy="3693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6</a:t>
            </a:r>
            <a:endParaRPr sz="1400" b="0" i="0" u="none" strike="noStrike" cap="none">
              <a:solidFill>
                <a:srgbClr val="000000"/>
              </a:solidFill>
              <a:latin typeface="Arial"/>
              <a:ea typeface="Arial"/>
              <a:cs typeface="Arial"/>
              <a:sym typeface="Arial"/>
            </a:endParaRPr>
          </a:p>
        </p:txBody>
      </p:sp>
      <p:sp>
        <p:nvSpPr>
          <p:cNvPr id="204" name="Google Shape;204;g8945fbbccb_0_5"/>
          <p:cNvSpPr txBox="1">
            <a:spLocks noGrp="1"/>
          </p:cNvSpPr>
          <p:nvPr>
            <p:ph type="title"/>
          </p:nvPr>
        </p:nvSpPr>
        <p:spPr>
          <a:xfrm>
            <a:off x="1086643" y="184045"/>
            <a:ext cx="10018800" cy="98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sz="5400">
                <a:solidFill>
                  <a:srgbClr val="000000"/>
                </a:solidFill>
                <a:latin typeface="Times New Roman"/>
                <a:ea typeface="Times New Roman"/>
                <a:cs typeface="Times New Roman"/>
                <a:sym typeface="Times New Roman"/>
              </a:rPr>
              <a:t>Operating Policies</a:t>
            </a:r>
            <a:endParaRPr/>
          </a:p>
        </p:txBody>
      </p:sp>
      <p:sp>
        <p:nvSpPr>
          <p:cNvPr id="205" name="Google Shape;205;g8945fbbccb_0_5"/>
          <p:cNvSpPr txBox="1"/>
          <p:nvPr/>
        </p:nvSpPr>
        <p:spPr>
          <a:xfrm>
            <a:off x="457200" y="1737325"/>
            <a:ext cx="5143500" cy="407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a:latin typeface="Times New Roman"/>
                <a:ea typeface="Times New Roman"/>
                <a:cs typeface="Times New Roman"/>
                <a:sym typeface="Times New Roman"/>
              </a:rPr>
              <a:t>Steps in the allocation process:</a:t>
            </a:r>
            <a:endParaRPr sz="19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AutoNum type="arabicParenR"/>
            </a:pPr>
            <a:r>
              <a:rPr lang="en-GB" sz="1900" b="1">
                <a:solidFill>
                  <a:schemeClr val="dk1"/>
                </a:solidFill>
                <a:latin typeface="Times New Roman"/>
                <a:ea typeface="Times New Roman"/>
                <a:cs typeface="Times New Roman"/>
                <a:sym typeface="Times New Roman"/>
              </a:rPr>
              <a:t>Hospital transfer</a:t>
            </a:r>
            <a:r>
              <a:rPr lang="en-GB" sz="1900">
                <a:solidFill>
                  <a:schemeClr val="dk1"/>
                </a:solidFill>
                <a:latin typeface="Times New Roman"/>
                <a:ea typeface="Times New Roman"/>
                <a:cs typeface="Times New Roman"/>
                <a:sym typeface="Times New Roman"/>
              </a:rPr>
              <a:t>: check if the surgery should be transferred to another hospital, if its current hospital is overloaded.</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AutoNum type="arabicParenR"/>
            </a:pPr>
            <a:r>
              <a:rPr lang="en-GB" sz="1900" b="1">
                <a:solidFill>
                  <a:schemeClr val="dk1"/>
                </a:solidFill>
                <a:latin typeface="Times New Roman"/>
                <a:ea typeface="Times New Roman"/>
                <a:cs typeface="Times New Roman"/>
                <a:sym typeface="Times New Roman"/>
              </a:rPr>
              <a:t>Surgeon Allocation</a:t>
            </a:r>
            <a:r>
              <a:rPr lang="en-GB"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AutoNum type="arabicParenR"/>
            </a:pPr>
            <a:r>
              <a:rPr lang="en-GB" sz="1900" b="1">
                <a:solidFill>
                  <a:schemeClr val="dk1"/>
                </a:solidFill>
                <a:latin typeface="Times New Roman"/>
                <a:ea typeface="Times New Roman"/>
                <a:cs typeface="Times New Roman"/>
                <a:sym typeface="Times New Roman"/>
              </a:rPr>
              <a:t>Operating Room Allocation</a:t>
            </a:r>
            <a:r>
              <a:rPr lang="en-GB" sz="1900">
                <a:solidFill>
                  <a:schemeClr val="dk1"/>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p:txBody>
      </p:sp>
      <p:pic>
        <p:nvPicPr>
          <p:cNvPr id="206" name="Google Shape;206;g8945fbbccb_0_5"/>
          <p:cNvPicPr preferRelativeResize="0"/>
          <p:nvPr/>
        </p:nvPicPr>
        <p:blipFill>
          <a:blip r:embed="rId3">
            <a:alphaModFix/>
          </a:blip>
          <a:stretch>
            <a:fillRect/>
          </a:stretch>
        </p:blipFill>
        <p:spPr>
          <a:xfrm>
            <a:off x="5965525" y="2909463"/>
            <a:ext cx="5905500" cy="2257425"/>
          </a:xfrm>
          <a:prstGeom prst="rect">
            <a:avLst/>
          </a:prstGeom>
          <a:noFill/>
          <a:ln>
            <a:noFill/>
          </a:ln>
          <a:effectLst>
            <a:outerShdw blurRad="57150" dist="19050" dir="5400000" algn="bl" rotWithShape="0">
              <a:srgbClr val="000000">
                <a:alpha val="50000"/>
              </a:srgbClr>
            </a:outerShdw>
          </a:effectLst>
        </p:spPr>
      </p:pic>
      <p:sp>
        <p:nvSpPr>
          <p:cNvPr id="207" name="Google Shape;207;g8945fbbccb_0_5"/>
          <p:cNvSpPr txBox="1"/>
          <p:nvPr/>
        </p:nvSpPr>
        <p:spPr>
          <a:xfrm>
            <a:off x="5965525" y="2387150"/>
            <a:ext cx="59055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1"/>
                </a:solidFill>
                <a:latin typeface="Times New Roman"/>
                <a:ea typeface="Times New Roman"/>
                <a:cs typeface="Times New Roman"/>
                <a:sym typeface="Times New Roman"/>
              </a:rPr>
              <a:t>Heuristics:</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100000">
              <a:srgbClr val="D9D9D9"/>
            </a:gs>
          </a:gsLst>
          <a:lin ang="5400012" scaled="0"/>
        </a:gradFill>
        <a:effectLst/>
      </p:bgPr>
    </p:bg>
    <p:spTree>
      <p:nvGrpSpPr>
        <p:cNvPr id="1" name="Shape 211"/>
        <p:cNvGrpSpPr/>
        <p:nvPr/>
      </p:nvGrpSpPr>
      <p:grpSpPr>
        <a:xfrm>
          <a:off x="0" y="0"/>
          <a:ext cx="0" cy="0"/>
          <a:chOff x="0" y="0"/>
          <a:chExt cx="0" cy="0"/>
        </a:xfrm>
      </p:grpSpPr>
      <p:sp>
        <p:nvSpPr>
          <p:cNvPr id="212" name="Google Shape;212;p10"/>
          <p:cNvSpPr/>
          <p:nvPr/>
        </p:nvSpPr>
        <p:spPr>
          <a:xfrm>
            <a:off x="349822" y="0"/>
            <a:ext cx="324678" cy="1391478"/>
          </a:xfrm>
          <a:prstGeom prst="rect">
            <a:avLst/>
          </a:prstGeom>
          <a:gradFill>
            <a:gsLst>
              <a:gs pos="0">
                <a:srgbClr val="F6F7F7"/>
              </a:gs>
              <a:gs pos="6000">
                <a:srgbClr val="F6F7F7"/>
              </a:gs>
              <a:gs pos="27000">
                <a:srgbClr val="B9BCBD"/>
              </a:gs>
              <a:gs pos="62000">
                <a:srgbClr val="63696B"/>
              </a:gs>
              <a:gs pos="95833">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13" name="Google Shape;213;p10"/>
          <p:cNvSpPr/>
          <p:nvPr/>
        </p:nvSpPr>
        <p:spPr>
          <a:xfrm>
            <a:off x="674500" y="0"/>
            <a:ext cx="324678" cy="1391478"/>
          </a:xfrm>
          <a:prstGeom prst="rect">
            <a:avLst/>
          </a:prstGeom>
          <a:gradFill>
            <a:gsLst>
              <a:gs pos="0">
                <a:srgbClr val="F5F5F5"/>
              </a:gs>
              <a:gs pos="17000">
                <a:srgbClr val="F5F5F5"/>
              </a:gs>
              <a:gs pos="66000">
                <a:srgbClr val="C00000"/>
              </a:gs>
              <a:gs pos="100000">
                <a:srgbClr val="570D0D"/>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14" name="Google Shape;214;p10"/>
          <p:cNvSpPr txBox="1"/>
          <p:nvPr/>
        </p:nvSpPr>
        <p:spPr>
          <a:xfrm>
            <a:off x="10961414" y="6304623"/>
            <a:ext cx="90948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GB" sz="1800" b="1">
                <a:solidFill>
                  <a:schemeClr val="dk1"/>
                </a:solidFill>
                <a:latin typeface="Cambria"/>
                <a:ea typeface="Cambria"/>
                <a:cs typeface="Cambria"/>
                <a:sym typeface="Cambria"/>
              </a:rPr>
              <a:t>7</a:t>
            </a:r>
            <a:endParaRPr sz="1400" b="0" i="0" u="none" strike="noStrike" cap="none">
              <a:solidFill>
                <a:srgbClr val="000000"/>
              </a:solidFill>
              <a:latin typeface="Arial"/>
              <a:ea typeface="Arial"/>
              <a:cs typeface="Arial"/>
              <a:sym typeface="Arial"/>
            </a:endParaRPr>
          </a:p>
        </p:txBody>
      </p:sp>
      <p:sp>
        <p:nvSpPr>
          <p:cNvPr id="215" name="Google Shape;215;p10"/>
          <p:cNvSpPr txBox="1">
            <a:spLocks noGrp="1"/>
          </p:cNvSpPr>
          <p:nvPr>
            <p:ph type="title"/>
          </p:nvPr>
        </p:nvSpPr>
        <p:spPr>
          <a:xfrm>
            <a:off x="1086643" y="184045"/>
            <a:ext cx="10018713" cy="98825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GB" sz="5400">
                <a:solidFill>
                  <a:srgbClr val="000000"/>
                </a:solidFill>
                <a:latin typeface="Times New Roman"/>
                <a:ea typeface="Times New Roman"/>
                <a:cs typeface="Times New Roman"/>
                <a:sym typeface="Times New Roman"/>
              </a:rPr>
              <a:t>Operating Policies</a:t>
            </a:r>
            <a:endParaRPr/>
          </a:p>
        </p:txBody>
      </p:sp>
      <p:sp>
        <p:nvSpPr>
          <p:cNvPr id="216" name="Google Shape;216;p10"/>
          <p:cNvSpPr txBox="1"/>
          <p:nvPr/>
        </p:nvSpPr>
        <p:spPr>
          <a:xfrm>
            <a:off x="674500" y="1685925"/>
            <a:ext cx="7386600" cy="4429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900" b="1">
                <a:solidFill>
                  <a:schemeClr val="dk1"/>
                </a:solidFill>
                <a:latin typeface="Times New Roman"/>
                <a:ea typeface="Times New Roman"/>
                <a:cs typeface="Times New Roman"/>
                <a:sym typeface="Times New Roman"/>
              </a:rPr>
              <a:t>Hospital transfer:</a:t>
            </a: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b="1">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It is associated to a transfer cost, which takes into account the distance between hospitals and whether the destination hospital is private or public.</a:t>
            </a:r>
            <a:endParaRPr sz="1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If transfer between hospitals is allowed, the hospital of origin of a surgery and the remaining ones are compared according to the existing heuristics and the transfer only occurs if there is another hospital that is significantly better when it comes to the specific heuristic.</a:t>
            </a:r>
            <a:endParaRPr sz="1900">
              <a:solidFill>
                <a:schemeClr val="dk1"/>
              </a:solidFill>
              <a:latin typeface="Times New Roman"/>
              <a:ea typeface="Times New Roman"/>
              <a:cs typeface="Times New Roman"/>
              <a:sym typeface="Times New Roman"/>
            </a:endParaRPr>
          </a:p>
        </p:txBody>
      </p:sp>
      <p:pic>
        <p:nvPicPr>
          <p:cNvPr id="217" name="Google Shape;217;p10"/>
          <p:cNvPicPr preferRelativeResize="0"/>
          <p:nvPr/>
        </p:nvPicPr>
        <p:blipFill rotWithShape="1">
          <a:blip r:embed="rId3">
            <a:alphaModFix/>
          </a:blip>
          <a:srcRect r="67226"/>
          <a:stretch/>
        </p:blipFill>
        <p:spPr>
          <a:xfrm>
            <a:off x="8423013" y="2866625"/>
            <a:ext cx="2249825" cy="2624025"/>
          </a:xfrm>
          <a:prstGeom prst="rect">
            <a:avLst/>
          </a:prstGeom>
          <a:noFill/>
          <a:ln>
            <a:noFill/>
          </a:ln>
          <a:effectLst>
            <a:outerShdw blurRad="57150" dist="19050" dir="5400000" algn="bl" rotWithShape="0">
              <a:srgbClr val="000000">
                <a:alpha val="50000"/>
              </a:srgbClr>
            </a:outerShdw>
          </a:effectLst>
        </p:spPr>
      </p:pic>
      <p:sp>
        <p:nvSpPr>
          <p:cNvPr id="218" name="Google Shape;218;p10"/>
          <p:cNvSpPr txBox="1"/>
          <p:nvPr/>
        </p:nvSpPr>
        <p:spPr>
          <a:xfrm>
            <a:off x="8423088" y="2344325"/>
            <a:ext cx="22497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1"/>
                </a:solidFill>
                <a:latin typeface="Times New Roman"/>
                <a:ea typeface="Times New Roman"/>
                <a:cs typeface="Times New Roman"/>
                <a:sym typeface="Times New Roman"/>
              </a:rPr>
              <a:t>Heuristics:</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ralaxe">
  <a:themeElements>
    <a:clrScheme name="Personalizado 1">
      <a:dk1>
        <a:srgbClr val="000000"/>
      </a:dk1>
      <a:lt1>
        <a:srgbClr val="FFFFFF"/>
      </a:lt1>
      <a:dk2>
        <a:srgbClr val="585858"/>
      </a:dk2>
      <a:lt2>
        <a:srgbClr val="CDD0D1"/>
      </a:lt2>
      <a:accent1>
        <a:srgbClr val="AE1A1A"/>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2025</Words>
  <Application>Microsoft Office PowerPoint</Application>
  <PresentationFormat>Widescreen</PresentationFormat>
  <Paragraphs>195</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Corbel</vt:lpstr>
      <vt:lpstr>Noto Sans Symbols</vt:lpstr>
      <vt:lpstr>Times New Roman</vt:lpstr>
      <vt:lpstr>Calibri</vt:lpstr>
      <vt:lpstr>Cambria</vt:lpstr>
      <vt:lpstr>Paralaxe</vt:lpstr>
      <vt:lpstr>Optimization of surgery allocation to operating rooms in a post-pandemic context </vt:lpstr>
      <vt:lpstr>PowerPoint Presentation</vt:lpstr>
      <vt:lpstr>PowerPoint Presentation</vt:lpstr>
      <vt:lpstr>Problem</vt:lpstr>
      <vt:lpstr>Simulation Questions</vt:lpstr>
      <vt:lpstr>Literature Review</vt:lpstr>
      <vt:lpstr>PowerPoint Presentation</vt:lpstr>
      <vt:lpstr>Operating Policies</vt:lpstr>
      <vt:lpstr>Operating Policies</vt:lpstr>
      <vt:lpstr>Operating Policies</vt:lpstr>
      <vt:lpstr>Operating Policies</vt:lpstr>
      <vt:lpstr>Simulation System</vt:lpstr>
      <vt:lpstr>Metrics</vt:lpstr>
      <vt:lpstr>Simulation Scenarios</vt:lpstr>
      <vt:lpstr>PowerPoint Presentation</vt:lpstr>
      <vt:lpstr>Hospital Transfers</vt:lpstr>
      <vt:lpstr>Hospital Transfers</vt:lpstr>
      <vt:lpstr>Surgeon Allocation</vt:lpstr>
      <vt:lpstr>Operating Room Allocation</vt:lpstr>
      <vt:lpstr>Changes in Resources</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surgery allocation to operating rooms in a post-pandemic context </dc:title>
  <dc:creator>up201605568@ms.uporto.pt</dc:creator>
  <cp:lastModifiedBy>Maria Helena Sampaio de Mendonca Montenegro e Almeida</cp:lastModifiedBy>
  <cp:revision>3</cp:revision>
  <dcterms:created xsi:type="dcterms:W3CDTF">2019-10-28T14:39:44Z</dcterms:created>
  <dcterms:modified xsi:type="dcterms:W3CDTF">2020-06-21T13:25:21Z</dcterms:modified>
</cp:coreProperties>
</file>