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Lobster"/>
      <p:regular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font" Target="fonts/Lobster-regular.fnt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20332ed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20332ed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f43f0a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f43f0a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f43f0a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f43f0a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f43f0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f43f0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f43f0a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9f43f0a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f43f0a7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f43f0a7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smilinirish.github.io/date-inght-in-a-box/" TargetMode="External"/><Relationship Id="rId4" Type="http://schemas.openxmlformats.org/officeDocument/2006/relationships/hyperlink" Target="https://smilinirish.github.io/date-inght-in-a-bo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smilinirish.github.io/date-inght-in-a-box/" TargetMode="External"/><Relationship Id="rId4" Type="http://schemas.openxmlformats.org/officeDocument/2006/relationships/hyperlink" Target="https://github.com/Smilinirish/date-inght-in-a-box"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500">
                <a:solidFill>
                  <a:srgbClr val="FF0000"/>
                </a:solidFill>
                <a:latin typeface="Lobster"/>
                <a:ea typeface="Lobster"/>
                <a:cs typeface="Lobster"/>
                <a:sym typeface="Lobster"/>
              </a:rPr>
              <a:t>Date Night</a:t>
            </a:r>
            <a:r>
              <a:rPr lang="en"/>
              <a:t> </a:t>
            </a:r>
            <a:r>
              <a:rPr lang="en" sz="4000"/>
              <a:t>In A Box</a:t>
            </a:r>
            <a:endParaRPr sz="4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0000FF"/>
                </a:solidFill>
                <a:highlight>
                  <a:schemeClr val="lt1"/>
                </a:highlight>
              </a:rPr>
              <a:t>Your One Stop Shop for Planning an </a:t>
            </a:r>
            <a:r>
              <a:rPr b="1" lang="en" sz="2000">
                <a:solidFill>
                  <a:srgbClr val="0000FF"/>
                </a:solidFill>
                <a:highlight>
                  <a:schemeClr val="lt1"/>
                </a:highlight>
              </a:rPr>
              <a:t>Efficient</a:t>
            </a:r>
            <a:r>
              <a:rPr b="1" lang="en" sz="2000">
                <a:solidFill>
                  <a:srgbClr val="0000FF"/>
                </a:solidFill>
                <a:highlight>
                  <a:schemeClr val="lt1"/>
                </a:highlight>
              </a:rPr>
              <a:t> Date Night out!</a:t>
            </a:r>
            <a:endParaRPr b="1" sz="1600">
              <a:solidFill>
                <a:srgbClr val="0000FF"/>
              </a:solidFill>
              <a:highlight>
                <a:schemeClr val="lt1"/>
              </a:highlight>
            </a:endParaRPr>
          </a:p>
        </p:txBody>
      </p:sp>
      <p:sp>
        <p:nvSpPr>
          <p:cNvPr id="56" name="Google Shape;56;p13"/>
          <p:cNvSpPr/>
          <p:nvPr/>
        </p:nvSpPr>
        <p:spPr>
          <a:xfrm>
            <a:off x="36525" y="36525"/>
            <a:ext cx="679500" cy="792600"/>
          </a:xfrm>
          <a:prstGeom prst="rtTriangle">
            <a:avLst/>
          </a:prstGeom>
          <a:solidFill>
            <a:srgbClr val="3C78D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7" name="Google Shape;57;p13"/>
          <p:cNvSpPr/>
          <p:nvPr/>
        </p:nvSpPr>
        <p:spPr>
          <a:xfrm rot="10800000">
            <a:off x="80350" y="36525"/>
            <a:ext cx="679500" cy="792600"/>
          </a:xfrm>
          <a:prstGeom prst="rtTriangle">
            <a:avLst/>
          </a:prstGeom>
          <a:solidFill>
            <a:srgbClr val="3C78D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8" name="Google Shape;58;p13"/>
          <p:cNvSpPr/>
          <p:nvPr/>
        </p:nvSpPr>
        <p:spPr>
          <a:xfrm rot="10800000">
            <a:off x="759850" y="862125"/>
            <a:ext cx="679500" cy="792600"/>
          </a:xfrm>
          <a:prstGeom prst="rtTriangle">
            <a:avLst/>
          </a:prstGeom>
          <a:solidFill>
            <a:srgbClr val="3C78D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9" name="Google Shape;59;p13"/>
          <p:cNvSpPr/>
          <p:nvPr/>
        </p:nvSpPr>
        <p:spPr>
          <a:xfrm rot="10800000">
            <a:off x="36525" y="862125"/>
            <a:ext cx="679500" cy="792600"/>
          </a:xfrm>
          <a:prstGeom prst="rtTriangle">
            <a:avLst/>
          </a:prstGeom>
          <a:solidFill>
            <a:srgbClr val="3C78D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0" name="Google Shape;60;p13"/>
          <p:cNvSpPr/>
          <p:nvPr/>
        </p:nvSpPr>
        <p:spPr>
          <a:xfrm>
            <a:off x="789075" y="36525"/>
            <a:ext cx="679500" cy="792600"/>
          </a:xfrm>
          <a:prstGeom prst="rtTriangle">
            <a:avLst/>
          </a:prstGeom>
          <a:solidFill>
            <a:srgbClr val="3C78D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1" name="Google Shape;61;p13"/>
          <p:cNvSpPr/>
          <p:nvPr/>
        </p:nvSpPr>
        <p:spPr>
          <a:xfrm rot="10800000">
            <a:off x="8388300" y="4274700"/>
            <a:ext cx="679500" cy="792600"/>
          </a:xfrm>
          <a:prstGeom prst="rtTriangle">
            <a:avLst/>
          </a:prstGeom>
          <a:solidFill>
            <a:srgbClr val="1155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2" name="Google Shape;62;p13"/>
          <p:cNvSpPr/>
          <p:nvPr/>
        </p:nvSpPr>
        <p:spPr>
          <a:xfrm>
            <a:off x="8344475" y="4274700"/>
            <a:ext cx="679500" cy="792600"/>
          </a:xfrm>
          <a:prstGeom prst="rtTriangle">
            <a:avLst/>
          </a:prstGeom>
          <a:solidFill>
            <a:srgbClr val="1155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3" name="Google Shape;63;p13"/>
          <p:cNvSpPr/>
          <p:nvPr/>
        </p:nvSpPr>
        <p:spPr>
          <a:xfrm>
            <a:off x="7664975" y="3449100"/>
            <a:ext cx="679500" cy="792600"/>
          </a:xfrm>
          <a:prstGeom prst="rtTriangle">
            <a:avLst/>
          </a:prstGeom>
          <a:solidFill>
            <a:srgbClr val="1155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4" name="Google Shape;64;p13"/>
          <p:cNvSpPr/>
          <p:nvPr/>
        </p:nvSpPr>
        <p:spPr>
          <a:xfrm>
            <a:off x="8388300" y="3449100"/>
            <a:ext cx="679500" cy="792600"/>
          </a:xfrm>
          <a:prstGeom prst="rtTriangle">
            <a:avLst/>
          </a:prstGeom>
          <a:solidFill>
            <a:srgbClr val="1155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5" name="Google Shape;65;p13"/>
          <p:cNvSpPr/>
          <p:nvPr/>
        </p:nvSpPr>
        <p:spPr>
          <a:xfrm rot="10800000">
            <a:off x="7628450" y="4274700"/>
            <a:ext cx="679500" cy="792600"/>
          </a:xfrm>
          <a:prstGeom prst="rtTriangle">
            <a:avLst/>
          </a:prstGeom>
          <a:solidFill>
            <a:srgbClr val="1155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2900"/>
                                        <p:tgtEl>
                                          <p:spTgt spid="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2700"/>
                                        <p:tgtEl>
                                          <p:spTgt spid="5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0" y="1163925"/>
            <a:ext cx="8520600" cy="9936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n" sz="3400">
                <a:solidFill>
                  <a:srgbClr val="0000FF"/>
                </a:solidFill>
              </a:rPr>
              <a:t>“Am I</a:t>
            </a:r>
            <a:r>
              <a:rPr lang="en" sz="3400">
                <a:solidFill>
                  <a:srgbClr val="0000FF"/>
                </a:solidFill>
              </a:rPr>
              <a:t> a Working Professional that is too  busy to </a:t>
            </a:r>
            <a:r>
              <a:rPr i="1" lang="en" sz="3400">
                <a:solidFill>
                  <a:srgbClr val="0000FF"/>
                </a:solidFill>
              </a:rPr>
              <a:t>research a good time</a:t>
            </a:r>
            <a:r>
              <a:rPr lang="en" sz="3400">
                <a:solidFill>
                  <a:srgbClr val="0000FF"/>
                </a:solidFill>
              </a:rPr>
              <a:t>”?</a:t>
            </a:r>
            <a:endParaRPr sz="3400">
              <a:solidFill>
                <a:srgbClr val="0000FF"/>
              </a:solidFill>
            </a:endParaRPr>
          </a:p>
          <a:p>
            <a:pPr indent="0" lvl="0" marL="457200" rtl="0" algn="l">
              <a:spcBef>
                <a:spcPts val="0"/>
              </a:spcBef>
              <a:spcAft>
                <a:spcPts val="0"/>
              </a:spcAft>
              <a:buNone/>
            </a:pPr>
            <a:r>
              <a:rPr lang="en"/>
              <a:t> </a:t>
            </a:r>
            <a:endParaRPr/>
          </a:p>
        </p:txBody>
      </p:sp>
      <p:sp>
        <p:nvSpPr>
          <p:cNvPr id="71" name="Google Shape;71;p14"/>
          <p:cNvSpPr txBox="1"/>
          <p:nvPr/>
        </p:nvSpPr>
        <p:spPr>
          <a:xfrm>
            <a:off x="263025" y="138825"/>
            <a:ext cx="5070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We want you to ask Yourself…..</a:t>
            </a:r>
            <a:endParaRPr b="1" sz="1500"/>
          </a:p>
        </p:txBody>
      </p:sp>
      <p:sp>
        <p:nvSpPr>
          <p:cNvPr id="72" name="Google Shape;72;p14"/>
          <p:cNvSpPr txBox="1"/>
          <p:nvPr/>
        </p:nvSpPr>
        <p:spPr>
          <a:xfrm>
            <a:off x="4668600" y="3674975"/>
            <a:ext cx="3974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If so then, </a:t>
            </a:r>
            <a:endParaRPr sz="2400"/>
          </a:p>
          <a:p>
            <a:pPr indent="0" lvl="0" marL="0" rtl="0" algn="l">
              <a:spcBef>
                <a:spcPts val="0"/>
              </a:spcBef>
              <a:spcAft>
                <a:spcPts val="0"/>
              </a:spcAft>
              <a:buNone/>
            </a:pPr>
            <a:r>
              <a:rPr lang="en" sz="2400">
                <a:solidFill>
                  <a:srgbClr val="FF0000"/>
                </a:solidFill>
                <a:latin typeface="Lobster"/>
                <a:ea typeface="Lobster"/>
                <a:cs typeface="Lobster"/>
                <a:sym typeface="Lobster"/>
              </a:rPr>
              <a:t>Date Night</a:t>
            </a:r>
            <a:r>
              <a:rPr lang="en" sz="2400">
                <a:latin typeface="Lobster"/>
                <a:ea typeface="Lobster"/>
                <a:cs typeface="Lobster"/>
                <a:sym typeface="Lobster"/>
              </a:rPr>
              <a:t> </a:t>
            </a:r>
            <a:r>
              <a:rPr lang="en" sz="2400"/>
              <a:t>In A Box </a:t>
            </a:r>
            <a:endParaRPr sz="2400"/>
          </a:p>
          <a:p>
            <a:pPr indent="0" lvl="0" marL="0" rtl="0" algn="l">
              <a:spcBef>
                <a:spcPts val="0"/>
              </a:spcBef>
              <a:spcAft>
                <a:spcPts val="0"/>
              </a:spcAft>
              <a:buNone/>
            </a:pPr>
            <a:r>
              <a:rPr lang="en" sz="2400"/>
              <a:t>is right for you!</a:t>
            </a:r>
            <a:endParaRPr sz="2700"/>
          </a:p>
        </p:txBody>
      </p:sp>
      <p:pic>
        <p:nvPicPr>
          <p:cNvPr id="73" name="Google Shape;73;p14"/>
          <p:cNvPicPr preferRelativeResize="0"/>
          <p:nvPr/>
        </p:nvPicPr>
        <p:blipFill>
          <a:blip r:embed="rId3">
            <a:alphaModFix/>
          </a:blip>
          <a:stretch>
            <a:fillRect/>
          </a:stretch>
        </p:blipFill>
        <p:spPr>
          <a:xfrm>
            <a:off x="7466850" y="3587925"/>
            <a:ext cx="1453925" cy="1498275"/>
          </a:xfrm>
          <a:prstGeom prst="rect">
            <a:avLst/>
          </a:prstGeom>
          <a:noFill/>
          <a:ln>
            <a:noFill/>
          </a:ln>
        </p:spPr>
      </p:pic>
      <p:sp>
        <p:nvSpPr>
          <p:cNvPr id="74" name="Google Shape;74;p14"/>
          <p:cNvSpPr/>
          <p:nvPr/>
        </p:nvSpPr>
        <p:spPr>
          <a:xfrm flipH="1" rot="10800000">
            <a:off x="125" y="4608300"/>
            <a:ext cx="459000" cy="535200"/>
          </a:xfrm>
          <a:prstGeom prst="rtTriangle">
            <a:avLst/>
          </a:prstGeom>
          <a:solidFill>
            <a:srgbClr val="134F5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5" name="Google Shape;75;p14"/>
          <p:cNvSpPr/>
          <p:nvPr/>
        </p:nvSpPr>
        <p:spPr>
          <a:xfrm flipH="1">
            <a:off x="29590" y="4608255"/>
            <a:ext cx="459000" cy="535200"/>
          </a:xfrm>
          <a:prstGeom prst="rtTriangle">
            <a:avLst/>
          </a:prstGeom>
          <a:solidFill>
            <a:srgbClr val="134F5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6" name="Google Shape;76;p14"/>
          <p:cNvSpPr/>
          <p:nvPr/>
        </p:nvSpPr>
        <p:spPr>
          <a:xfrm flipH="1">
            <a:off x="488459" y="4050725"/>
            <a:ext cx="459000" cy="535200"/>
          </a:xfrm>
          <a:prstGeom prst="rtTriangle">
            <a:avLst/>
          </a:prstGeom>
          <a:solidFill>
            <a:srgbClr val="134F5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7" name="Google Shape;77;p14"/>
          <p:cNvSpPr/>
          <p:nvPr/>
        </p:nvSpPr>
        <p:spPr>
          <a:xfrm flipH="1">
            <a:off x="-5" y="4050725"/>
            <a:ext cx="459000" cy="535200"/>
          </a:xfrm>
          <a:prstGeom prst="rtTriangle">
            <a:avLst/>
          </a:prstGeom>
          <a:solidFill>
            <a:srgbClr val="134F5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8" name="Google Shape;78;p14"/>
          <p:cNvSpPr/>
          <p:nvPr/>
        </p:nvSpPr>
        <p:spPr>
          <a:xfrm flipH="1" rot="10800000">
            <a:off x="513255" y="4608300"/>
            <a:ext cx="459000" cy="535200"/>
          </a:xfrm>
          <a:prstGeom prst="rtTriangle">
            <a:avLst/>
          </a:prstGeom>
          <a:solidFill>
            <a:srgbClr val="134F5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9" name="Google Shape;79;p14"/>
          <p:cNvSpPr txBox="1"/>
          <p:nvPr>
            <p:ph type="title"/>
          </p:nvPr>
        </p:nvSpPr>
        <p:spPr>
          <a:xfrm>
            <a:off x="0" y="2486375"/>
            <a:ext cx="8520600" cy="9936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Clr>
                <a:schemeClr val="dk1"/>
              </a:buClr>
              <a:buSzPts val="1100"/>
              <a:buFont typeface="Arial"/>
              <a:buNone/>
            </a:pPr>
            <a:r>
              <a:rPr lang="en" sz="3400">
                <a:solidFill>
                  <a:srgbClr val="0000FF"/>
                </a:solidFill>
              </a:rPr>
              <a:t>“Do I ever get annoyed having to visit multiple Websites to plan a night out?”</a:t>
            </a:r>
            <a:endParaRPr sz="3400">
              <a:solidFill>
                <a:srgbClr val="0000FF"/>
              </a:solidFill>
            </a:endParaRPr>
          </a:p>
          <a:p>
            <a:pPr indent="0" lvl="0" marL="457200" rtl="0" algn="l">
              <a:spcBef>
                <a:spcPts val="0"/>
              </a:spcBef>
              <a:spcAft>
                <a:spcPts val="0"/>
              </a:spcAft>
              <a:buNone/>
            </a:pPr>
            <a:r>
              <a:rPr lang="en"/>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2300"/>
                                        <p:tgtEl>
                                          <p:spTgt spid="7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3100"/>
                                        <p:tgtEl>
                                          <p:spTgt spid="7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72"/>
                                        </p:tgtEl>
                                        <p:attrNameLst>
                                          <p:attrName>style.visibility</p:attrName>
                                        </p:attrNameLst>
                                      </p:cBhvr>
                                      <p:to>
                                        <p:strVal val="visible"/>
                                      </p:to>
                                    </p:set>
                                    <p:anim calcmode="lin" valueType="num">
                                      <p:cBhvr additive="base">
                                        <p:cTn dur="2100"/>
                                        <p:tgtEl>
                                          <p:spTgt spid="7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24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latin typeface="Lobster"/>
                <a:ea typeface="Lobster"/>
                <a:cs typeface="Lobster"/>
                <a:sym typeface="Lobster"/>
              </a:rPr>
              <a:t>Date Night</a:t>
            </a:r>
            <a:r>
              <a:rPr lang="en"/>
              <a:t> </a:t>
            </a:r>
            <a:r>
              <a:rPr lang="en" sz="2400"/>
              <a:t>In a Box</a:t>
            </a:r>
            <a:r>
              <a:rPr lang="en"/>
              <a:t> Concept:</a:t>
            </a:r>
            <a:endParaRPr/>
          </a:p>
        </p:txBody>
      </p:sp>
      <p:sp>
        <p:nvSpPr>
          <p:cNvPr id="85" name="Google Shape;85;p15"/>
          <p:cNvSpPr txBox="1"/>
          <p:nvPr>
            <p:ph idx="1" type="body"/>
          </p:nvPr>
        </p:nvSpPr>
        <p:spPr>
          <a:xfrm>
            <a:off x="311700" y="2956000"/>
            <a:ext cx="8520600" cy="14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i="1" lang="en">
                <a:solidFill>
                  <a:srgbClr val="980000"/>
                </a:solidFill>
              </a:rPr>
              <a:t>User story?</a:t>
            </a:r>
            <a:r>
              <a:rPr lang="en"/>
              <a:t>: As busy professionals, we wanted to create an easy and </a:t>
            </a:r>
            <a:r>
              <a:rPr lang="en"/>
              <a:t>efficient</a:t>
            </a:r>
            <a:r>
              <a:rPr lang="en"/>
              <a:t> way to plan a night on the town.</a:t>
            </a:r>
            <a:endParaRPr/>
          </a:p>
        </p:txBody>
      </p:sp>
      <p:sp>
        <p:nvSpPr>
          <p:cNvPr id="86" name="Google Shape;86;p15"/>
          <p:cNvSpPr/>
          <p:nvPr/>
        </p:nvSpPr>
        <p:spPr>
          <a:xfrm flipH="1" rot="10800000">
            <a:off x="122" y="4640700"/>
            <a:ext cx="431100" cy="502800"/>
          </a:xfrm>
          <a:prstGeom prst="rtTriangle">
            <a:avLst/>
          </a:prstGeom>
          <a:solidFill>
            <a:srgbClr val="98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7" name="Google Shape;87;p15"/>
          <p:cNvSpPr/>
          <p:nvPr/>
        </p:nvSpPr>
        <p:spPr>
          <a:xfrm flipH="1">
            <a:off x="27852" y="4640729"/>
            <a:ext cx="431100" cy="502800"/>
          </a:xfrm>
          <a:prstGeom prst="rtTriangle">
            <a:avLst/>
          </a:prstGeom>
          <a:solidFill>
            <a:srgbClr val="98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8" name="Google Shape;88;p15"/>
          <p:cNvSpPr/>
          <p:nvPr/>
        </p:nvSpPr>
        <p:spPr>
          <a:xfrm flipH="1">
            <a:off x="458883" y="4117025"/>
            <a:ext cx="431100" cy="502800"/>
          </a:xfrm>
          <a:prstGeom prst="rtTriangle">
            <a:avLst/>
          </a:prstGeom>
          <a:solidFill>
            <a:srgbClr val="98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9" name="Google Shape;89;p15"/>
          <p:cNvSpPr/>
          <p:nvPr/>
        </p:nvSpPr>
        <p:spPr>
          <a:xfrm flipH="1">
            <a:off x="53" y="4117025"/>
            <a:ext cx="431100" cy="502800"/>
          </a:xfrm>
          <a:prstGeom prst="rtTriangle">
            <a:avLst/>
          </a:prstGeom>
          <a:solidFill>
            <a:srgbClr val="98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0" name="Google Shape;90;p15"/>
          <p:cNvSpPr/>
          <p:nvPr/>
        </p:nvSpPr>
        <p:spPr>
          <a:xfrm flipH="1" rot="10800000">
            <a:off x="482122" y="4640700"/>
            <a:ext cx="431100" cy="502800"/>
          </a:xfrm>
          <a:prstGeom prst="rtTriangle">
            <a:avLst/>
          </a:prstGeom>
          <a:solidFill>
            <a:srgbClr val="98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1" name="Google Shape;91;p15"/>
          <p:cNvSpPr/>
          <p:nvPr/>
        </p:nvSpPr>
        <p:spPr>
          <a:xfrm flipH="1">
            <a:off x="8712827" y="29"/>
            <a:ext cx="431100" cy="502800"/>
          </a:xfrm>
          <a:prstGeom prst="rtTriangle">
            <a:avLst/>
          </a:prstGeom>
          <a:solidFill>
            <a:srgbClr val="98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2" name="Google Shape;92;p15"/>
          <p:cNvSpPr/>
          <p:nvPr/>
        </p:nvSpPr>
        <p:spPr>
          <a:xfrm flipH="1" rot="10800000">
            <a:off x="8685097" y="0"/>
            <a:ext cx="431100" cy="502800"/>
          </a:xfrm>
          <a:prstGeom prst="rtTriangle">
            <a:avLst/>
          </a:prstGeom>
          <a:solidFill>
            <a:srgbClr val="98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3" name="Google Shape;93;p15"/>
          <p:cNvSpPr/>
          <p:nvPr/>
        </p:nvSpPr>
        <p:spPr>
          <a:xfrm flipH="1" rot="10800000">
            <a:off x="8254066" y="523704"/>
            <a:ext cx="431100" cy="502800"/>
          </a:xfrm>
          <a:prstGeom prst="rtTriangle">
            <a:avLst/>
          </a:prstGeom>
          <a:solidFill>
            <a:srgbClr val="98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4" name="Google Shape;94;p15"/>
          <p:cNvSpPr/>
          <p:nvPr/>
        </p:nvSpPr>
        <p:spPr>
          <a:xfrm flipH="1" rot="10800000">
            <a:off x="8712897" y="523704"/>
            <a:ext cx="431100" cy="502800"/>
          </a:xfrm>
          <a:prstGeom prst="rtTriangle">
            <a:avLst/>
          </a:prstGeom>
          <a:solidFill>
            <a:srgbClr val="98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5" name="Google Shape;95;p15"/>
          <p:cNvSpPr/>
          <p:nvPr/>
        </p:nvSpPr>
        <p:spPr>
          <a:xfrm flipH="1">
            <a:off x="8230828" y="29"/>
            <a:ext cx="431100" cy="502800"/>
          </a:xfrm>
          <a:prstGeom prst="rtTriangle">
            <a:avLst/>
          </a:prstGeom>
          <a:solidFill>
            <a:srgbClr val="98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6" name="Google Shape;96;p15"/>
          <p:cNvSpPr txBox="1"/>
          <p:nvPr/>
        </p:nvSpPr>
        <p:spPr>
          <a:xfrm>
            <a:off x="311700" y="1118888"/>
            <a:ext cx="8520600" cy="1417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Char char="●"/>
            </a:pPr>
            <a:r>
              <a:rPr i="1" lang="en" sz="1800">
                <a:solidFill>
                  <a:srgbClr val="980000"/>
                </a:solidFill>
              </a:rPr>
              <a:t>What is Date Night in a Box?:</a:t>
            </a:r>
            <a:r>
              <a:rPr lang="en" sz="1800">
                <a:solidFill>
                  <a:schemeClr val="dk2"/>
                </a:solidFill>
              </a:rPr>
              <a:t> Date Night in a box is a comprehensive website that combines multiple search options from Yelp defined categories and allows the user to create a start to finish date night.  The compare them and get in site directions.</a:t>
            </a:r>
            <a:endParaRPr/>
          </a:p>
        </p:txBody>
      </p:sp>
      <p:sp>
        <p:nvSpPr>
          <p:cNvPr id="97" name="Google Shape;97;p15"/>
          <p:cNvSpPr txBox="1"/>
          <p:nvPr/>
        </p:nvSpPr>
        <p:spPr>
          <a:xfrm>
            <a:off x="311700" y="2463938"/>
            <a:ext cx="8520600" cy="1098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Char char="●"/>
            </a:pPr>
            <a:r>
              <a:rPr i="1" lang="en" sz="1800">
                <a:solidFill>
                  <a:srgbClr val="980000"/>
                </a:solidFill>
              </a:rPr>
              <a:t>Our Motivation?:</a:t>
            </a:r>
            <a:r>
              <a:rPr lang="en" sz="1800">
                <a:solidFill>
                  <a:schemeClr val="dk2"/>
                </a:solidFill>
              </a:rPr>
              <a:t>  We didn’t realize it at the time, but we wanted to pick the most difficult API and concept we could possibly work with in order to make our programming lives virtually impossible and a living hell.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26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25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latin typeface="Lobster"/>
                <a:ea typeface="Lobster"/>
                <a:cs typeface="Lobster"/>
                <a:sym typeface="Lobster"/>
              </a:rPr>
              <a:t>Date Night</a:t>
            </a:r>
            <a:r>
              <a:rPr lang="en"/>
              <a:t> </a:t>
            </a:r>
            <a:r>
              <a:rPr lang="en" sz="2400"/>
              <a:t>In a Box </a:t>
            </a:r>
            <a:r>
              <a:rPr lang="en"/>
              <a:t>Process</a:t>
            </a:r>
            <a:endParaRPr/>
          </a:p>
        </p:txBody>
      </p:sp>
      <p:sp>
        <p:nvSpPr>
          <p:cNvPr id="103" name="Google Shape;10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i="1" lang="en" sz="1600" u="sng"/>
              <a:t>Technologies used:</a:t>
            </a:r>
            <a:r>
              <a:rPr lang="en" sz="1600"/>
              <a:t>  HTML, BULMA css framework, JQuery, JSON, Javascript, Ajax</a:t>
            </a:r>
            <a:endParaRPr sz="1600"/>
          </a:p>
          <a:p>
            <a:pPr indent="0" lvl="0" marL="457200" rtl="0" algn="l">
              <a:spcBef>
                <a:spcPts val="1600"/>
              </a:spcBef>
              <a:spcAft>
                <a:spcPts val="0"/>
              </a:spcAft>
              <a:buNone/>
            </a:pPr>
            <a:r>
              <a:t/>
            </a:r>
            <a:endParaRPr sz="1600"/>
          </a:p>
          <a:p>
            <a:pPr indent="-330200" lvl="0" marL="457200" rtl="0" algn="l">
              <a:spcBef>
                <a:spcPts val="1600"/>
              </a:spcBef>
              <a:spcAft>
                <a:spcPts val="0"/>
              </a:spcAft>
              <a:buSzPts val="1600"/>
              <a:buChar char="●"/>
            </a:pPr>
            <a:r>
              <a:rPr i="1" lang="en" sz="1600" u="sng"/>
              <a:t>Struggles:</a:t>
            </a:r>
            <a:r>
              <a:rPr lang="en" sz="1600"/>
              <a:t> We </a:t>
            </a:r>
            <a:r>
              <a:rPr lang="en" sz="1600"/>
              <a:t>struggled</a:t>
            </a:r>
            <a:r>
              <a:rPr lang="en" sz="1600"/>
              <a:t> with getting good documentation in the initial Yelp API call.  None of us had ever worked with ‘Bearer Tokens’.  After some help from Michael and Jamie, we were able to get the API call to work.  Later on in the Javascript we </a:t>
            </a:r>
            <a:r>
              <a:rPr lang="en" sz="1600"/>
              <a:t>found</a:t>
            </a:r>
            <a:r>
              <a:rPr lang="en" sz="1600"/>
              <a:t> an error with the initial call, but was able to solve this through some help directing us to the “Data” </a:t>
            </a:r>
            <a:r>
              <a:rPr lang="en" sz="1600"/>
              <a:t>collection</a:t>
            </a:r>
            <a:r>
              <a:rPr lang="en" sz="1600"/>
              <a:t> inside the Ajax call. And how it was named  </a:t>
            </a:r>
            <a:endParaRPr sz="1600"/>
          </a:p>
          <a:p>
            <a:pPr indent="0" lvl="0" marL="0" rtl="0" algn="l">
              <a:spcBef>
                <a:spcPts val="1600"/>
              </a:spcBef>
              <a:spcAft>
                <a:spcPts val="1600"/>
              </a:spcAft>
              <a:buNone/>
            </a:pPr>
            <a:r>
              <a:t/>
            </a:r>
            <a:endParaRPr sz="1600"/>
          </a:p>
        </p:txBody>
      </p:sp>
      <p:sp>
        <p:nvSpPr>
          <p:cNvPr id="104" name="Google Shape;104;p16"/>
          <p:cNvSpPr/>
          <p:nvPr/>
        </p:nvSpPr>
        <p:spPr>
          <a:xfrm flipH="1" rot="10800000">
            <a:off x="122" y="4640700"/>
            <a:ext cx="431100" cy="502800"/>
          </a:xfrm>
          <a:prstGeom prst="rtTriangle">
            <a:avLst/>
          </a:prstGeom>
          <a:solidFill>
            <a:srgbClr val="38761D"/>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5" name="Google Shape;105;p16"/>
          <p:cNvSpPr/>
          <p:nvPr/>
        </p:nvSpPr>
        <p:spPr>
          <a:xfrm flipH="1">
            <a:off x="27852" y="4640729"/>
            <a:ext cx="431100" cy="502800"/>
          </a:xfrm>
          <a:prstGeom prst="rtTriangle">
            <a:avLst/>
          </a:prstGeom>
          <a:solidFill>
            <a:srgbClr val="38761D"/>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6" name="Google Shape;106;p16"/>
          <p:cNvSpPr/>
          <p:nvPr/>
        </p:nvSpPr>
        <p:spPr>
          <a:xfrm flipH="1">
            <a:off x="458883" y="4117025"/>
            <a:ext cx="431100" cy="502800"/>
          </a:xfrm>
          <a:prstGeom prst="rtTriangle">
            <a:avLst/>
          </a:prstGeom>
          <a:solidFill>
            <a:srgbClr val="38761D"/>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7" name="Google Shape;107;p16"/>
          <p:cNvSpPr/>
          <p:nvPr/>
        </p:nvSpPr>
        <p:spPr>
          <a:xfrm flipH="1">
            <a:off x="53" y="4117025"/>
            <a:ext cx="431100" cy="502800"/>
          </a:xfrm>
          <a:prstGeom prst="rtTriangle">
            <a:avLst/>
          </a:prstGeom>
          <a:solidFill>
            <a:srgbClr val="38761D"/>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8" name="Google Shape;108;p16"/>
          <p:cNvSpPr/>
          <p:nvPr/>
        </p:nvSpPr>
        <p:spPr>
          <a:xfrm flipH="1" rot="10800000">
            <a:off x="482122" y="4640700"/>
            <a:ext cx="431100" cy="502800"/>
          </a:xfrm>
          <a:prstGeom prst="rtTriangle">
            <a:avLst/>
          </a:prstGeom>
          <a:solidFill>
            <a:srgbClr val="38761D"/>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9" name="Google Shape;109;p16"/>
          <p:cNvSpPr/>
          <p:nvPr/>
        </p:nvSpPr>
        <p:spPr>
          <a:xfrm flipH="1">
            <a:off x="8712827" y="29"/>
            <a:ext cx="431100" cy="502800"/>
          </a:xfrm>
          <a:prstGeom prst="rtTriangle">
            <a:avLst/>
          </a:prstGeom>
          <a:solidFill>
            <a:srgbClr val="38761D"/>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0" name="Google Shape;110;p16"/>
          <p:cNvSpPr/>
          <p:nvPr/>
        </p:nvSpPr>
        <p:spPr>
          <a:xfrm flipH="1" rot="10800000">
            <a:off x="8685097" y="0"/>
            <a:ext cx="431100" cy="502800"/>
          </a:xfrm>
          <a:prstGeom prst="rtTriangle">
            <a:avLst/>
          </a:prstGeom>
          <a:solidFill>
            <a:srgbClr val="38761D"/>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1" name="Google Shape;111;p16"/>
          <p:cNvSpPr/>
          <p:nvPr/>
        </p:nvSpPr>
        <p:spPr>
          <a:xfrm flipH="1" rot="10800000">
            <a:off x="8254066" y="523704"/>
            <a:ext cx="431100" cy="502800"/>
          </a:xfrm>
          <a:prstGeom prst="rtTriangle">
            <a:avLst/>
          </a:prstGeom>
          <a:solidFill>
            <a:srgbClr val="38761D"/>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2" name="Google Shape;112;p16"/>
          <p:cNvSpPr/>
          <p:nvPr/>
        </p:nvSpPr>
        <p:spPr>
          <a:xfrm flipH="1" rot="10800000">
            <a:off x="8712897" y="523704"/>
            <a:ext cx="431100" cy="502800"/>
          </a:xfrm>
          <a:prstGeom prst="rtTriangle">
            <a:avLst/>
          </a:prstGeom>
          <a:solidFill>
            <a:srgbClr val="38761D"/>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3" name="Google Shape;113;p16"/>
          <p:cNvSpPr/>
          <p:nvPr/>
        </p:nvSpPr>
        <p:spPr>
          <a:xfrm flipH="1">
            <a:off x="8230828" y="29"/>
            <a:ext cx="431100" cy="502800"/>
          </a:xfrm>
          <a:prstGeom prst="rtTriangle">
            <a:avLst/>
          </a:prstGeom>
          <a:solidFill>
            <a:srgbClr val="38761D"/>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23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282475" y="6969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980000"/>
                </a:solidFill>
                <a:latin typeface="Lobster"/>
                <a:ea typeface="Lobster"/>
                <a:cs typeface="Lobster"/>
                <a:sym typeface="Lobster"/>
              </a:rPr>
              <a:t>Date Night</a:t>
            </a:r>
            <a:r>
              <a:rPr lang="en"/>
              <a:t> </a:t>
            </a:r>
            <a:r>
              <a:rPr lang="en" sz="2800"/>
              <a:t>In A Box</a:t>
            </a:r>
            <a:r>
              <a:rPr lang="en"/>
              <a:t> Demo:</a:t>
            </a:r>
            <a:endParaRPr/>
          </a:p>
        </p:txBody>
      </p:sp>
      <p:sp>
        <p:nvSpPr>
          <p:cNvPr id="119" name="Google Shape;119;p17">
            <a:hlinkClick r:id="rId3"/>
          </p:cNvPr>
          <p:cNvSpPr txBox="1"/>
          <p:nvPr/>
        </p:nvSpPr>
        <p:spPr>
          <a:xfrm>
            <a:off x="1220125" y="2564450"/>
            <a:ext cx="66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https://smilinirish.github.io/date-inght-in-a-box/</a:t>
            </a:r>
            <a:endParaRPr/>
          </a:p>
        </p:txBody>
      </p:sp>
      <p:sp>
        <p:nvSpPr>
          <p:cNvPr id="120" name="Google Shape;120;p17"/>
          <p:cNvSpPr txBox="1"/>
          <p:nvPr/>
        </p:nvSpPr>
        <p:spPr>
          <a:xfrm>
            <a:off x="3575825" y="948325"/>
            <a:ext cx="501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1" name="Google Shape;121;p17"/>
          <p:cNvSpPr/>
          <p:nvPr/>
        </p:nvSpPr>
        <p:spPr>
          <a:xfrm flipH="1">
            <a:off x="8712827" y="29"/>
            <a:ext cx="431100" cy="502800"/>
          </a:xfrm>
          <a:prstGeom prst="rtTriangle">
            <a:avLst/>
          </a:prstGeom>
          <a:solidFill>
            <a:srgbClr val="351C7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2" name="Google Shape;122;p17"/>
          <p:cNvSpPr/>
          <p:nvPr/>
        </p:nvSpPr>
        <p:spPr>
          <a:xfrm flipH="1" rot="10800000">
            <a:off x="8685097" y="0"/>
            <a:ext cx="431100" cy="502800"/>
          </a:xfrm>
          <a:prstGeom prst="rtTriangle">
            <a:avLst/>
          </a:prstGeom>
          <a:solidFill>
            <a:srgbClr val="351C7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3" name="Google Shape;123;p17"/>
          <p:cNvSpPr/>
          <p:nvPr/>
        </p:nvSpPr>
        <p:spPr>
          <a:xfrm flipH="1" rot="10800000">
            <a:off x="8254066" y="523704"/>
            <a:ext cx="431100" cy="502800"/>
          </a:xfrm>
          <a:prstGeom prst="rtTriangle">
            <a:avLst/>
          </a:prstGeom>
          <a:solidFill>
            <a:srgbClr val="351C7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4" name="Google Shape;124;p17"/>
          <p:cNvSpPr/>
          <p:nvPr/>
        </p:nvSpPr>
        <p:spPr>
          <a:xfrm flipH="1" rot="10800000">
            <a:off x="8712897" y="523704"/>
            <a:ext cx="431100" cy="502800"/>
          </a:xfrm>
          <a:prstGeom prst="rtTriangle">
            <a:avLst/>
          </a:prstGeom>
          <a:solidFill>
            <a:srgbClr val="351C7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5" name="Google Shape;125;p17"/>
          <p:cNvSpPr/>
          <p:nvPr/>
        </p:nvSpPr>
        <p:spPr>
          <a:xfrm flipH="1">
            <a:off x="8230828" y="29"/>
            <a:ext cx="431100" cy="502800"/>
          </a:xfrm>
          <a:prstGeom prst="rtTriangle">
            <a:avLst/>
          </a:prstGeom>
          <a:solidFill>
            <a:srgbClr val="351C7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6" name="Google Shape;126;p17"/>
          <p:cNvSpPr/>
          <p:nvPr/>
        </p:nvSpPr>
        <p:spPr>
          <a:xfrm flipH="1" rot="10800000">
            <a:off x="72" y="4640675"/>
            <a:ext cx="431100" cy="502800"/>
          </a:xfrm>
          <a:prstGeom prst="rtTriangle">
            <a:avLst/>
          </a:prstGeom>
          <a:solidFill>
            <a:srgbClr val="351C7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7" name="Google Shape;127;p17"/>
          <p:cNvSpPr/>
          <p:nvPr/>
        </p:nvSpPr>
        <p:spPr>
          <a:xfrm flipH="1">
            <a:off x="27802" y="4640704"/>
            <a:ext cx="431100" cy="502800"/>
          </a:xfrm>
          <a:prstGeom prst="rtTriangle">
            <a:avLst/>
          </a:prstGeom>
          <a:solidFill>
            <a:srgbClr val="351C7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8" name="Google Shape;128;p17"/>
          <p:cNvSpPr/>
          <p:nvPr/>
        </p:nvSpPr>
        <p:spPr>
          <a:xfrm flipH="1">
            <a:off x="458833" y="4117000"/>
            <a:ext cx="431100" cy="502800"/>
          </a:xfrm>
          <a:prstGeom prst="rtTriangle">
            <a:avLst/>
          </a:prstGeom>
          <a:solidFill>
            <a:srgbClr val="351C7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9" name="Google Shape;129;p17"/>
          <p:cNvSpPr/>
          <p:nvPr/>
        </p:nvSpPr>
        <p:spPr>
          <a:xfrm flipH="1">
            <a:off x="3" y="4117000"/>
            <a:ext cx="431100" cy="502800"/>
          </a:xfrm>
          <a:prstGeom prst="rtTriangle">
            <a:avLst/>
          </a:prstGeom>
          <a:solidFill>
            <a:srgbClr val="351C7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0" name="Google Shape;130;p17"/>
          <p:cNvSpPr/>
          <p:nvPr/>
        </p:nvSpPr>
        <p:spPr>
          <a:xfrm flipH="1" rot="10800000">
            <a:off x="482072" y="4640675"/>
            <a:ext cx="431100" cy="502800"/>
          </a:xfrm>
          <a:prstGeom prst="rtTriangle">
            <a:avLst/>
          </a:prstGeom>
          <a:solidFill>
            <a:srgbClr val="351C7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latin typeface="Lobster"/>
                <a:ea typeface="Lobster"/>
                <a:cs typeface="Lobster"/>
                <a:sym typeface="Lobster"/>
              </a:rPr>
              <a:t>Date Night</a:t>
            </a:r>
            <a:r>
              <a:rPr lang="en"/>
              <a:t> </a:t>
            </a:r>
            <a:r>
              <a:rPr lang="en" sz="2400"/>
              <a:t>In a Box </a:t>
            </a:r>
            <a:r>
              <a:rPr lang="en" sz="2200"/>
              <a:t>Directions for Future Development:</a:t>
            </a:r>
            <a:endParaRPr sz="2200"/>
          </a:p>
        </p:txBody>
      </p:sp>
      <p:sp>
        <p:nvSpPr>
          <p:cNvPr id="136" name="Google Shape;136;p18"/>
          <p:cNvSpPr txBox="1"/>
          <p:nvPr>
            <p:ph idx="1" type="body"/>
          </p:nvPr>
        </p:nvSpPr>
        <p:spPr>
          <a:xfrm>
            <a:off x="311700" y="1082850"/>
            <a:ext cx="8520600" cy="79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85200C"/>
              </a:buClr>
              <a:buSzPts val="1800"/>
              <a:buChar char="●"/>
            </a:pPr>
            <a:r>
              <a:rPr lang="en">
                <a:solidFill>
                  <a:srgbClr val="85200C"/>
                </a:solidFill>
              </a:rPr>
              <a:t>If we did continue to work on this project our goal would be to expand our available selection of categories for the user to choose from</a:t>
            </a:r>
            <a:endParaRPr>
              <a:solidFill>
                <a:srgbClr val="85200C"/>
              </a:solidFill>
            </a:endParaRPr>
          </a:p>
        </p:txBody>
      </p:sp>
      <p:sp>
        <p:nvSpPr>
          <p:cNvPr id="137" name="Google Shape;137;p18"/>
          <p:cNvSpPr txBox="1"/>
          <p:nvPr>
            <p:ph idx="1" type="body"/>
          </p:nvPr>
        </p:nvSpPr>
        <p:spPr>
          <a:xfrm>
            <a:off x="311700" y="1867988"/>
            <a:ext cx="8520600" cy="84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85200C"/>
              </a:buClr>
              <a:buSzPts val="1800"/>
              <a:buChar char="●"/>
            </a:pPr>
            <a:r>
              <a:rPr lang="en">
                <a:solidFill>
                  <a:srgbClr val="85200C"/>
                </a:solidFill>
              </a:rPr>
              <a:t>Possibly expand the optional search to include GPS to allow you to search “current location”.</a:t>
            </a:r>
            <a:endParaRPr>
              <a:solidFill>
                <a:srgbClr val="85200C"/>
              </a:solidFill>
            </a:endParaRPr>
          </a:p>
        </p:txBody>
      </p:sp>
      <p:sp>
        <p:nvSpPr>
          <p:cNvPr id="138" name="Google Shape;138;p18"/>
          <p:cNvSpPr txBox="1"/>
          <p:nvPr>
            <p:ph idx="1" type="body"/>
          </p:nvPr>
        </p:nvSpPr>
        <p:spPr>
          <a:xfrm>
            <a:off x="311700" y="2608400"/>
            <a:ext cx="8520600" cy="5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85200C"/>
              </a:buClr>
              <a:buSzPts val="1800"/>
              <a:buChar char="●"/>
            </a:pPr>
            <a:r>
              <a:rPr lang="en">
                <a:solidFill>
                  <a:srgbClr val="85200C"/>
                </a:solidFill>
              </a:rPr>
              <a:t>We would like to include the ability to increase sequential destinations.</a:t>
            </a:r>
            <a:endParaRPr>
              <a:solidFill>
                <a:srgbClr val="85200C"/>
              </a:solidFill>
            </a:endParaRPr>
          </a:p>
        </p:txBody>
      </p:sp>
      <p:sp>
        <p:nvSpPr>
          <p:cNvPr id="139" name="Google Shape;139;p18"/>
          <p:cNvSpPr txBox="1"/>
          <p:nvPr>
            <p:ph idx="1" type="body"/>
          </p:nvPr>
        </p:nvSpPr>
        <p:spPr>
          <a:xfrm>
            <a:off x="311700" y="3351225"/>
            <a:ext cx="8520600" cy="5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85200C"/>
              </a:buClr>
              <a:buSzPts val="1800"/>
              <a:buChar char="●"/>
            </a:pPr>
            <a:r>
              <a:rPr lang="en">
                <a:solidFill>
                  <a:srgbClr val="85200C"/>
                </a:solidFill>
              </a:rPr>
              <a:t>Possibly make the site more “Colorful” and add some background content.</a:t>
            </a:r>
            <a:endParaRPr>
              <a:solidFill>
                <a:srgbClr val="85200C"/>
              </a:solidFill>
            </a:endParaRPr>
          </a:p>
        </p:txBody>
      </p:sp>
      <p:sp>
        <p:nvSpPr>
          <p:cNvPr id="140" name="Google Shape;140;p18"/>
          <p:cNvSpPr/>
          <p:nvPr/>
        </p:nvSpPr>
        <p:spPr>
          <a:xfrm flipH="1" rot="10800000">
            <a:off x="122" y="4640700"/>
            <a:ext cx="431100" cy="502800"/>
          </a:xfrm>
          <a:prstGeom prst="rtTriangle">
            <a:avLst/>
          </a:prstGeom>
          <a:solidFill>
            <a:srgbClr val="741B47"/>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41" name="Google Shape;141;p18"/>
          <p:cNvSpPr/>
          <p:nvPr/>
        </p:nvSpPr>
        <p:spPr>
          <a:xfrm flipH="1">
            <a:off x="27852" y="4640729"/>
            <a:ext cx="431100" cy="502800"/>
          </a:xfrm>
          <a:prstGeom prst="rtTriangle">
            <a:avLst/>
          </a:prstGeom>
          <a:solidFill>
            <a:srgbClr val="741B47"/>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42" name="Google Shape;142;p18"/>
          <p:cNvSpPr/>
          <p:nvPr/>
        </p:nvSpPr>
        <p:spPr>
          <a:xfrm flipH="1">
            <a:off x="458883" y="4117025"/>
            <a:ext cx="431100" cy="502800"/>
          </a:xfrm>
          <a:prstGeom prst="rtTriangle">
            <a:avLst/>
          </a:prstGeom>
          <a:solidFill>
            <a:srgbClr val="741B47"/>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43" name="Google Shape;143;p18"/>
          <p:cNvSpPr/>
          <p:nvPr/>
        </p:nvSpPr>
        <p:spPr>
          <a:xfrm flipH="1">
            <a:off x="53" y="4117025"/>
            <a:ext cx="431100" cy="502800"/>
          </a:xfrm>
          <a:prstGeom prst="rtTriangle">
            <a:avLst/>
          </a:prstGeom>
          <a:solidFill>
            <a:srgbClr val="741B47"/>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44" name="Google Shape;144;p18"/>
          <p:cNvSpPr/>
          <p:nvPr/>
        </p:nvSpPr>
        <p:spPr>
          <a:xfrm flipH="1" rot="10800000">
            <a:off x="482122" y="4640700"/>
            <a:ext cx="431100" cy="502800"/>
          </a:xfrm>
          <a:prstGeom prst="rtTriangle">
            <a:avLst/>
          </a:prstGeom>
          <a:solidFill>
            <a:srgbClr val="741B47"/>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45" name="Google Shape;145;p18"/>
          <p:cNvSpPr/>
          <p:nvPr/>
        </p:nvSpPr>
        <p:spPr>
          <a:xfrm flipH="1">
            <a:off x="8712827" y="29"/>
            <a:ext cx="431100" cy="502800"/>
          </a:xfrm>
          <a:prstGeom prst="rtTriangle">
            <a:avLst/>
          </a:prstGeom>
          <a:solidFill>
            <a:srgbClr val="741B47"/>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46" name="Google Shape;146;p18"/>
          <p:cNvSpPr/>
          <p:nvPr/>
        </p:nvSpPr>
        <p:spPr>
          <a:xfrm flipH="1" rot="10800000">
            <a:off x="8685097" y="0"/>
            <a:ext cx="431100" cy="502800"/>
          </a:xfrm>
          <a:prstGeom prst="rtTriangle">
            <a:avLst/>
          </a:prstGeom>
          <a:solidFill>
            <a:srgbClr val="741B47"/>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47" name="Google Shape;147;p18"/>
          <p:cNvSpPr/>
          <p:nvPr/>
        </p:nvSpPr>
        <p:spPr>
          <a:xfrm flipH="1" rot="10800000">
            <a:off x="8254066" y="523704"/>
            <a:ext cx="431100" cy="502800"/>
          </a:xfrm>
          <a:prstGeom prst="rtTriangle">
            <a:avLst/>
          </a:prstGeom>
          <a:solidFill>
            <a:srgbClr val="741B47"/>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48" name="Google Shape;148;p18"/>
          <p:cNvSpPr/>
          <p:nvPr/>
        </p:nvSpPr>
        <p:spPr>
          <a:xfrm flipH="1" rot="10800000">
            <a:off x="8712897" y="523704"/>
            <a:ext cx="431100" cy="502800"/>
          </a:xfrm>
          <a:prstGeom prst="rtTriangle">
            <a:avLst/>
          </a:prstGeom>
          <a:solidFill>
            <a:srgbClr val="741B47"/>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49" name="Google Shape;149;p18"/>
          <p:cNvSpPr/>
          <p:nvPr/>
        </p:nvSpPr>
        <p:spPr>
          <a:xfrm flipH="1">
            <a:off x="8230828" y="29"/>
            <a:ext cx="431100" cy="502800"/>
          </a:xfrm>
          <a:prstGeom prst="rtTriangle">
            <a:avLst/>
          </a:prstGeom>
          <a:solidFill>
            <a:srgbClr val="741B47"/>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2600"/>
                                        <p:tgtEl>
                                          <p:spTgt spid="13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2500"/>
                                        <p:tgtEl>
                                          <p:spTgt spid="13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2600"/>
                                        <p:tgtEl>
                                          <p:spTgt spid="13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9"/>
                                        </p:tgtEl>
                                        <p:attrNameLst>
                                          <p:attrName>style.visibility</p:attrName>
                                        </p:attrNameLst>
                                      </p:cBhvr>
                                      <p:to>
                                        <p:strVal val="visible"/>
                                      </p:to>
                                    </p:set>
                                    <p:anim calcmode="lin" valueType="num">
                                      <p:cBhvr additive="base">
                                        <p:cTn dur="2600"/>
                                        <p:tgtEl>
                                          <p:spTgt spid="13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latin typeface="Lobster"/>
                <a:ea typeface="Lobster"/>
                <a:cs typeface="Lobster"/>
                <a:sym typeface="Lobster"/>
              </a:rPr>
              <a:t>Date Night</a:t>
            </a:r>
            <a:r>
              <a:rPr lang="en"/>
              <a:t> </a:t>
            </a:r>
            <a:r>
              <a:rPr lang="en" sz="2400"/>
              <a:t>In a Box </a:t>
            </a:r>
            <a:r>
              <a:rPr lang="en"/>
              <a:t>Links:</a:t>
            </a:r>
            <a:endParaRPr/>
          </a:p>
        </p:txBody>
      </p:sp>
      <p:sp>
        <p:nvSpPr>
          <p:cNvPr id="155" name="Google Shape;155;p19"/>
          <p:cNvSpPr txBox="1"/>
          <p:nvPr>
            <p:ph idx="1" type="body"/>
          </p:nvPr>
        </p:nvSpPr>
        <p:spPr>
          <a:xfrm>
            <a:off x="311700" y="1592150"/>
            <a:ext cx="8520600" cy="297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Live Site: </a:t>
            </a:r>
            <a:r>
              <a:rPr lang="en" u="sng">
                <a:solidFill>
                  <a:schemeClr val="hlink"/>
                </a:solidFill>
                <a:hlinkClick r:id="rId3"/>
              </a:rPr>
              <a:t>https://smilinirish.github.io/date-inght-in-a-box/</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GitHub repo: </a:t>
            </a:r>
            <a:r>
              <a:rPr lang="en" u="sng">
                <a:solidFill>
                  <a:schemeClr val="hlink"/>
                </a:solidFill>
                <a:hlinkClick r:id="rId4"/>
              </a:rPr>
              <a:t>https://github.com/Smilinirish/date-inght-in-a-box</a:t>
            </a:r>
            <a:endParaRPr/>
          </a:p>
        </p:txBody>
      </p:sp>
      <p:sp>
        <p:nvSpPr>
          <p:cNvPr id="156" name="Google Shape;156;p19"/>
          <p:cNvSpPr/>
          <p:nvPr/>
        </p:nvSpPr>
        <p:spPr>
          <a:xfrm flipH="1" rot="10800000">
            <a:off x="122" y="4640700"/>
            <a:ext cx="431100" cy="502800"/>
          </a:xfrm>
          <a:prstGeom prst="rtTriangle">
            <a:avLst/>
          </a:prstGeom>
          <a:solidFill>
            <a:srgbClr val="B45F0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57" name="Google Shape;157;p19"/>
          <p:cNvSpPr/>
          <p:nvPr/>
        </p:nvSpPr>
        <p:spPr>
          <a:xfrm flipH="1">
            <a:off x="27852" y="4640729"/>
            <a:ext cx="431100" cy="502800"/>
          </a:xfrm>
          <a:prstGeom prst="rtTriangle">
            <a:avLst/>
          </a:prstGeom>
          <a:solidFill>
            <a:srgbClr val="B45F0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58" name="Google Shape;158;p19"/>
          <p:cNvSpPr/>
          <p:nvPr/>
        </p:nvSpPr>
        <p:spPr>
          <a:xfrm flipH="1">
            <a:off x="458883" y="4117025"/>
            <a:ext cx="431100" cy="502800"/>
          </a:xfrm>
          <a:prstGeom prst="rtTriangle">
            <a:avLst/>
          </a:prstGeom>
          <a:solidFill>
            <a:srgbClr val="B45F0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59" name="Google Shape;159;p19"/>
          <p:cNvSpPr/>
          <p:nvPr/>
        </p:nvSpPr>
        <p:spPr>
          <a:xfrm flipH="1">
            <a:off x="53" y="4117025"/>
            <a:ext cx="431100" cy="502800"/>
          </a:xfrm>
          <a:prstGeom prst="rtTriangle">
            <a:avLst/>
          </a:prstGeom>
          <a:solidFill>
            <a:srgbClr val="B45F0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0" name="Google Shape;160;p19"/>
          <p:cNvSpPr/>
          <p:nvPr/>
        </p:nvSpPr>
        <p:spPr>
          <a:xfrm flipH="1" rot="10800000">
            <a:off x="482122" y="4640700"/>
            <a:ext cx="431100" cy="502800"/>
          </a:xfrm>
          <a:prstGeom prst="rtTriangle">
            <a:avLst/>
          </a:prstGeom>
          <a:solidFill>
            <a:srgbClr val="B45F0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1" name="Google Shape;161;p19"/>
          <p:cNvSpPr/>
          <p:nvPr/>
        </p:nvSpPr>
        <p:spPr>
          <a:xfrm flipH="1">
            <a:off x="8712827" y="29"/>
            <a:ext cx="431100" cy="502800"/>
          </a:xfrm>
          <a:prstGeom prst="rtTriangle">
            <a:avLst/>
          </a:prstGeom>
          <a:solidFill>
            <a:srgbClr val="B45F0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2" name="Google Shape;162;p19"/>
          <p:cNvSpPr/>
          <p:nvPr/>
        </p:nvSpPr>
        <p:spPr>
          <a:xfrm flipH="1" rot="10800000">
            <a:off x="8685097" y="0"/>
            <a:ext cx="431100" cy="502800"/>
          </a:xfrm>
          <a:prstGeom prst="rtTriangle">
            <a:avLst/>
          </a:prstGeom>
          <a:solidFill>
            <a:srgbClr val="B45F0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3" name="Google Shape;163;p19"/>
          <p:cNvSpPr/>
          <p:nvPr/>
        </p:nvSpPr>
        <p:spPr>
          <a:xfrm flipH="1" rot="10800000">
            <a:off x="8254066" y="523704"/>
            <a:ext cx="431100" cy="502800"/>
          </a:xfrm>
          <a:prstGeom prst="rtTriangle">
            <a:avLst/>
          </a:prstGeom>
          <a:solidFill>
            <a:srgbClr val="B45F0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4" name="Google Shape;164;p19"/>
          <p:cNvSpPr/>
          <p:nvPr/>
        </p:nvSpPr>
        <p:spPr>
          <a:xfrm flipH="1" rot="10800000">
            <a:off x="8712897" y="523704"/>
            <a:ext cx="431100" cy="502800"/>
          </a:xfrm>
          <a:prstGeom prst="rtTriangle">
            <a:avLst/>
          </a:prstGeom>
          <a:solidFill>
            <a:srgbClr val="B45F0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5" name="Google Shape;165;p19"/>
          <p:cNvSpPr/>
          <p:nvPr/>
        </p:nvSpPr>
        <p:spPr>
          <a:xfrm flipH="1">
            <a:off x="8230828" y="29"/>
            <a:ext cx="431100" cy="502800"/>
          </a:xfrm>
          <a:prstGeom prst="rtTriangle">
            <a:avLst/>
          </a:prstGeom>
          <a:solidFill>
            <a:srgbClr val="B45F0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