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8"/>
  </p:notesMasterIdLst>
  <p:sldIdLst>
    <p:sldId id="256" r:id="rId5"/>
    <p:sldId id="2146847054" r:id="rId6"/>
    <p:sldId id="262" r:id="rId7"/>
    <p:sldId id="263" r:id="rId8"/>
    <p:sldId id="265" r:id="rId9"/>
    <p:sldId id="266" r:id="rId10"/>
    <p:sldId id="267" r:id="rId11"/>
    <p:sldId id="2146847056" r:id="rId12"/>
    <p:sldId id="2146847057" r:id="rId13"/>
    <p:sldId id="268" r:id="rId14"/>
    <p:sldId id="2146847055" r:id="rId15"/>
    <p:sldId id="269" r:id="rId16"/>
    <p:sldId id="25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CADE4"/>
    <a:srgbClr val="CCFFFF"/>
    <a:srgbClr val="FFCCFF"/>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14-04-2024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p:txBody>
      </p:sp>
      <p:sp>
        <p:nvSpPr>
          <p:cNvPr id="4" name="Slide Number Placeholder 3"/>
          <p:cNvSpPr>
            <a:spLocks noGrp="1"/>
          </p:cNvSpPr>
          <p:nvPr>
            <p:ph type="sldNum" sz="quarter" idx="5"/>
          </p:nvPr>
        </p:nvSpPr>
        <p:spPr/>
        <p:txBody>
          <a:bodyPr/>
          <a:lstStyle/>
          <a:p>
            <a:fld id="{17E254F1-4415-47BF-9E91-C5D4B9A33350}" type="slidenum">
              <a:rPr lang="en-IN" smtClean="0"/>
              <a:pPr/>
              <a:t>6</a:t>
            </a:fld>
            <a:endParaRPr lang="en-IN"/>
          </a:p>
        </p:txBody>
      </p:sp>
    </p:spTree>
    <p:extLst>
      <p:ext uri="{BB962C8B-B14F-4D97-AF65-F5344CB8AC3E}">
        <p14:creationId xmlns:p14="http://schemas.microsoft.com/office/powerpoint/2010/main" val="6573105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4/14/2024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4/14/2024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4/14/2024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4/14/2024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4/14/2024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4/14/2024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4/14/2024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4/14/2024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4/14/2024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4/14/2024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4/14/2024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4/14/2024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Cyber Security: Protecting Against Keylogger Intrusions</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550844" y="3966071"/>
            <a:ext cx="11080718" cy="1292662"/>
          </a:xfrm>
          <a:prstGeom prst="rect">
            <a:avLst/>
          </a:prstGeom>
          <a:noFill/>
        </p:spPr>
        <p:txBody>
          <a:bodyPr wrap="square" lIns="91440" tIns="45720" rIns="91440" bIns="45720" rtlCol="0" anchor="t">
            <a:spAutoFit/>
          </a:bodyPr>
          <a:lstStyle/>
          <a:p>
            <a:r>
              <a:rPr lang="en-US" sz="2600" b="1" dirty="0">
                <a:solidFill>
                  <a:schemeClr val="accent1">
                    <a:lumMod val="75000"/>
                  </a:schemeClr>
                </a:solidFill>
                <a:latin typeface="Times New Roman" panose="02020603050405020304" pitchFamily="18" charset="0"/>
                <a:cs typeface="Times New Roman" panose="02020603050405020304" pitchFamily="18" charset="0"/>
              </a:rPr>
              <a:t>Presented By:</a:t>
            </a:r>
          </a:p>
          <a:p>
            <a:r>
              <a:rPr lang="en-US" sz="2600" b="1" dirty="0">
                <a:solidFill>
                  <a:schemeClr val="accent1">
                    <a:lumMod val="75000"/>
                  </a:schemeClr>
                </a:solidFill>
                <a:latin typeface="Times New Roman" panose="02020603050405020304" pitchFamily="18" charset="0"/>
                <a:cs typeface="Times New Roman" panose="02020603050405020304" pitchFamily="18" charset="0"/>
              </a:rPr>
              <a:t>   </a:t>
            </a:r>
            <a:r>
              <a:rPr lang="en-US" sz="2600" b="1" dirty="0" err="1" smtClean="0">
                <a:solidFill>
                  <a:schemeClr val="accent1">
                    <a:lumMod val="75000"/>
                  </a:schemeClr>
                </a:solidFill>
                <a:latin typeface="Times New Roman" panose="02020603050405020304" pitchFamily="18" charset="0"/>
                <a:cs typeface="Times New Roman" panose="02020603050405020304" pitchFamily="18" charset="0"/>
              </a:rPr>
              <a:t>G.Smilin</a:t>
            </a:r>
            <a:r>
              <a:rPr lang="en-US" sz="2600" b="1" dirty="0" smtClean="0">
                <a:solidFill>
                  <a:schemeClr val="accent1">
                    <a:lumMod val="75000"/>
                  </a:schemeClr>
                </a:solidFill>
                <a:latin typeface="Times New Roman" panose="02020603050405020304" pitchFamily="18" charset="0"/>
                <a:cs typeface="Times New Roman" panose="02020603050405020304" pitchFamily="18" charset="0"/>
              </a:rPr>
              <a:t> </a:t>
            </a:r>
            <a:r>
              <a:rPr lang="en-US" sz="2600" b="1" dirty="0" err="1" smtClean="0">
                <a:solidFill>
                  <a:schemeClr val="accent1">
                    <a:lumMod val="75000"/>
                  </a:schemeClr>
                </a:solidFill>
                <a:latin typeface="Times New Roman" panose="02020603050405020304" pitchFamily="18" charset="0"/>
                <a:cs typeface="Times New Roman" panose="02020603050405020304" pitchFamily="18" charset="0"/>
              </a:rPr>
              <a:t>Mispa</a:t>
            </a:r>
            <a:r>
              <a:rPr lang="en-US" sz="2600" b="1" dirty="0" smtClean="0">
                <a:solidFill>
                  <a:schemeClr val="accent1">
                    <a:lumMod val="75000"/>
                  </a:schemeClr>
                </a:solidFill>
                <a:latin typeface="Times New Roman" panose="02020603050405020304" pitchFamily="18" charset="0"/>
                <a:cs typeface="Times New Roman" panose="02020603050405020304" pitchFamily="18" charset="0"/>
              </a:rPr>
              <a:t>– </a:t>
            </a:r>
            <a:r>
              <a:rPr lang="en-US" sz="2600" b="1" dirty="0" err="1">
                <a:solidFill>
                  <a:schemeClr val="accent1">
                    <a:lumMod val="75000"/>
                  </a:schemeClr>
                </a:solidFill>
                <a:latin typeface="Times New Roman" panose="02020603050405020304" pitchFamily="18" charset="0"/>
                <a:cs typeface="Times New Roman" panose="02020603050405020304" pitchFamily="18" charset="0"/>
              </a:rPr>
              <a:t>Jayaraj</a:t>
            </a:r>
            <a:r>
              <a:rPr lang="en-US" sz="2600" b="1" dirty="0">
                <a:solidFill>
                  <a:schemeClr val="accent1">
                    <a:lumMod val="75000"/>
                  </a:schemeClr>
                </a:solidFill>
                <a:latin typeface="Times New Roman" panose="02020603050405020304" pitchFamily="18" charset="0"/>
                <a:cs typeface="Times New Roman" panose="02020603050405020304" pitchFamily="18" charset="0"/>
              </a:rPr>
              <a:t> </a:t>
            </a:r>
            <a:r>
              <a:rPr lang="en-US" sz="2600" b="1" dirty="0" err="1">
                <a:solidFill>
                  <a:schemeClr val="accent1">
                    <a:lumMod val="75000"/>
                  </a:schemeClr>
                </a:solidFill>
                <a:latin typeface="Times New Roman" panose="02020603050405020304" pitchFamily="18" charset="0"/>
                <a:cs typeface="Times New Roman" panose="02020603050405020304" pitchFamily="18" charset="0"/>
              </a:rPr>
              <a:t>A</a:t>
            </a:r>
            <a:r>
              <a:rPr lang="en-US" sz="2600" b="1" dirty="0" err="1" smtClean="0">
                <a:solidFill>
                  <a:schemeClr val="accent1">
                    <a:lumMod val="75000"/>
                  </a:schemeClr>
                </a:solidFill>
                <a:latin typeface="Times New Roman" panose="02020603050405020304" pitchFamily="18" charset="0"/>
                <a:cs typeface="Times New Roman" panose="02020603050405020304" pitchFamily="18" charset="0"/>
              </a:rPr>
              <a:t>nnapackiam</a:t>
            </a:r>
            <a:r>
              <a:rPr lang="en-US" sz="2600" b="1" dirty="0" smtClean="0">
                <a:solidFill>
                  <a:schemeClr val="accent1">
                    <a:lumMod val="75000"/>
                  </a:schemeClr>
                </a:solidFill>
                <a:latin typeface="Times New Roman" panose="02020603050405020304" pitchFamily="18" charset="0"/>
                <a:cs typeface="Times New Roman" panose="02020603050405020304" pitchFamily="18" charset="0"/>
              </a:rPr>
              <a:t> CSI </a:t>
            </a:r>
            <a:r>
              <a:rPr lang="en-US" sz="2600" b="1" dirty="0">
                <a:solidFill>
                  <a:schemeClr val="accent1">
                    <a:lumMod val="75000"/>
                  </a:schemeClr>
                </a:solidFill>
                <a:latin typeface="Times New Roman" panose="02020603050405020304" pitchFamily="18" charset="0"/>
                <a:cs typeface="Times New Roman" panose="02020603050405020304" pitchFamily="18" charset="0"/>
              </a:rPr>
              <a:t>C</a:t>
            </a:r>
            <a:r>
              <a:rPr lang="en-US" sz="2600" b="1" dirty="0" smtClean="0">
                <a:solidFill>
                  <a:schemeClr val="accent1">
                    <a:lumMod val="75000"/>
                  </a:schemeClr>
                </a:solidFill>
                <a:latin typeface="Times New Roman" panose="02020603050405020304" pitchFamily="18" charset="0"/>
                <a:cs typeface="Times New Roman" panose="02020603050405020304" pitchFamily="18" charset="0"/>
              </a:rPr>
              <a:t>ollege </a:t>
            </a:r>
            <a:r>
              <a:rPr lang="en-US" sz="2600" b="1" dirty="0">
                <a:solidFill>
                  <a:schemeClr val="accent1">
                    <a:lumMod val="75000"/>
                  </a:schemeClr>
                </a:solidFill>
                <a:latin typeface="Times New Roman" panose="02020603050405020304" pitchFamily="18" charset="0"/>
                <a:cs typeface="Times New Roman" panose="02020603050405020304" pitchFamily="18" charset="0"/>
              </a:rPr>
              <a:t>O</a:t>
            </a:r>
            <a:r>
              <a:rPr lang="en-US" sz="2600" b="1" dirty="0" smtClean="0">
                <a:solidFill>
                  <a:schemeClr val="accent1">
                    <a:lumMod val="75000"/>
                  </a:schemeClr>
                </a:solidFill>
                <a:latin typeface="Times New Roman" panose="02020603050405020304" pitchFamily="18" charset="0"/>
                <a:cs typeface="Times New Roman" panose="02020603050405020304" pitchFamily="18" charset="0"/>
              </a:rPr>
              <a:t>f </a:t>
            </a:r>
            <a:r>
              <a:rPr lang="en-US" sz="2600" b="1" dirty="0">
                <a:solidFill>
                  <a:schemeClr val="accent1">
                    <a:lumMod val="75000"/>
                  </a:schemeClr>
                </a:solidFill>
                <a:latin typeface="Times New Roman" panose="02020603050405020304" pitchFamily="18" charset="0"/>
                <a:cs typeface="Times New Roman" panose="02020603050405020304" pitchFamily="18" charset="0"/>
              </a:rPr>
              <a:t>E</a:t>
            </a:r>
            <a:r>
              <a:rPr lang="en-US" sz="2600" b="1" dirty="0" smtClean="0">
                <a:solidFill>
                  <a:schemeClr val="accent1">
                    <a:lumMod val="75000"/>
                  </a:schemeClr>
                </a:solidFill>
                <a:latin typeface="Times New Roman" panose="02020603050405020304" pitchFamily="18" charset="0"/>
                <a:cs typeface="Times New Roman" panose="02020603050405020304" pitchFamily="18" charset="0"/>
              </a:rPr>
              <a:t>ngineering </a:t>
            </a:r>
            <a:r>
              <a:rPr lang="en-US" sz="2600" b="1" dirty="0">
                <a:solidFill>
                  <a:schemeClr val="accent1">
                    <a:lumMod val="75000"/>
                  </a:schemeClr>
                </a:solidFill>
                <a:latin typeface="Times New Roman" panose="02020603050405020304" pitchFamily="18" charset="0"/>
                <a:cs typeface="Times New Roman" panose="02020603050405020304" pitchFamily="18" charset="0"/>
              </a:rPr>
              <a:t>– </a:t>
            </a:r>
            <a:r>
              <a:rPr lang="en-US" sz="2600" b="1" dirty="0" err="1">
                <a:solidFill>
                  <a:schemeClr val="accent1">
                    <a:lumMod val="75000"/>
                  </a:schemeClr>
                </a:solidFill>
                <a:latin typeface="Times New Roman" panose="02020603050405020304" pitchFamily="18" charset="0"/>
                <a:cs typeface="Times New Roman" panose="02020603050405020304" pitchFamily="18" charset="0"/>
              </a:rPr>
              <a:t>B.Tech</a:t>
            </a:r>
            <a:r>
              <a:rPr lang="en-US" sz="2600" b="1" dirty="0">
                <a:solidFill>
                  <a:schemeClr val="accent1">
                    <a:lumMod val="75000"/>
                  </a:schemeClr>
                </a:solidFill>
                <a:latin typeface="Times New Roman" panose="02020603050405020304" pitchFamily="18" charset="0"/>
                <a:cs typeface="Times New Roman" panose="02020603050405020304" pitchFamily="18" charset="0"/>
              </a:rPr>
              <a:t>(IT)</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2" y="1750142"/>
            <a:ext cx="11029615" cy="4225208"/>
          </a:xfrm>
        </p:spPr>
        <p:txBody>
          <a:bodyPr anchor="t">
            <a:normAutofit/>
          </a:bodyPr>
          <a:lstStyle/>
          <a:p>
            <a:pPr lvl="1">
              <a:buFont typeface="Wingdings" panose="05000000000000000000" pitchFamily="2" charset="2"/>
              <a:buChar char="ü"/>
            </a:pPr>
            <a:r>
              <a:rPr lang="en-US" sz="2400" b="0" i="0" dirty="0">
                <a:solidFill>
                  <a:srgbClr val="0D0D0D"/>
                </a:solidFill>
                <a:effectLst/>
                <a:latin typeface="Times New Roman" panose="02020603050405020304" pitchFamily="18" charset="0"/>
                <a:cs typeface="Times New Roman" panose="02020603050405020304" pitchFamily="18" charset="0"/>
              </a:rPr>
              <a:t>The proliferation of keyloggers in today's digital landscape poses a significant threat to individuals and organizations alike. These stealthy software tools operate covertly, capturing sensitive information such as passwords and credit card details without users' knowledge, potentially leading to identity theft, financial loss, and privacy breaches. To mitigate this risk, it is essential for individuals and organizations to employ robust cybersecurity measures, including using reputable antivirus software, practicing good security habits, and implementing advanced security solutions like endpoint detection and response. By remaining vigilant and proactive, we can better protect ourselves and our data in the face of evolving cybersecurity threats.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33151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chor="t"/>
          <a:lstStyle/>
          <a:p>
            <a:pPr marL="0" indent="0">
              <a:buNone/>
            </a:pPr>
            <a:endParaRPr lang="en-US" dirty="0">
              <a:latin typeface="Times New Roman" panose="02020603050405020304" pitchFamily="18" charset="0"/>
              <a:cs typeface="Times New Roman" panose="02020603050405020304" pitchFamily="18" charset="0"/>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2" name="Rectangle: Rounded Corners 1">
            <a:extLst>
              <a:ext uri="{FF2B5EF4-FFF2-40B4-BE49-F238E27FC236}">
                <a16:creationId xmlns:a16="http://schemas.microsoft.com/office/drawing/2014/main" id="{69242B55-46EF-4CDC-F151-3F6EA9024B6C}"/>
              </a:ext>
            </a:extLst>
          </p:cNvPr>
          <p:cNvSpPr/>
          <p:nvPr/>
        </p:nvSpPr>
        <p:spPr>
          <a:xfrm>
            <a:off x="1219197" y="2067232"/>
            <a:ext cx="2172929" cy="1140542"/>
          </a:xfrm>
          <a:prstGeom prst="roundRect">
            <a:avLst/>
          </a:prstGeom>
          <a:solidFill>
            <a:srgbClr val="CCFFFF"/>
          </a:solidFill>
          <a:scene3d>
            <a:camera prst="orthographicFront"/>
            <a:lightRig rig="threePt" dir="t"/>
          </a:scene3d>
          <a:sp3d>
            <a:bevelT w="114300" prst="artDeco"/>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i="0" dirty="0">
                <a:solidFill>
                  <a:srgbClr val="0D0D0D"/>
                </a:solidFill>
                <a:effectLst/>
                <a:latin typeface="Times New Roman" panose="02020603050405020304" pitchFamily="18" charset="0"/>
                <a:cs typeface="Times New Roman" panose="02020603050405020304" pitchFamily="18" charset="0"/>
              </a:rPr>
              <a:t>Advanced Detection Techniques</a:t>
            </a:r>
            <a:endParaRPr lang="x-none" dirty="0">
              <a:latin typeface="Times New Roman" panose="02020603050405020304" pitchFamily="18" charset="0"/>
              <a:cs typeface="Times New Roman" panose="02020603050405020304" pitchFamily="18" charset="0"/>
            </a:endParaRPr>
          </a:p>
        </p:txBody>
      </p:sp>
      <p:sp>
        <p:nvSpPr>
          <p:cNvPr id="4" name="Rectangle: Rounded Corners 3">
            <a:extLst>
              <a:ext uri="{FF2B5EF4-FFF2-40B4-BE49-F238E27FC236}">
                <a16:creationId xmlns:a16="http://schemas.microsoft.com/office/drawing/2014/main" id="{E03B7179-4698-4813-F5B6-EAA8E1CA7FB4}"/>
              </a:ext>
            </a:extLst>
          </p:cNvPr>
          <p:cNvSpPr/>
          <p:nvPr/>
        </p:nvSpPr>
        <p:spPr>
          <a:xfrm>
            <a:off x="4964013" y="2067232"/>
            <a:ext cx="2172929" cy="1140542"/>
          </a:xfrm>
          <a:prstGeom prst="roundRect">
            <a:avLst/>
          </a:prstGeom>
          <a:solidFill>
            <a:srgbClr val="CCFFFF"/>
          </a:solidFill>
          <a:scene3d>
            <a:camera prst="orthographicFront"/>
            <a:lightRig rig="threePt" dir="t"/>
          </a:scene3d>
          <a:sp3d>
            <a:bevelT w="114300" prst="artDeco"/>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i="0" dirty="0">
                <a:solidFill>
                  <a:srgbClr val="0D0D0D"/>
                </a:solidFill>
                <a:effectLst/>
                <a:latin typeface="Times New Roman" panose="02020603050405020304" pitchFamily="18" charset="0"/>
                <a:cs typeface="Times New Roman" panose="02020603050405020304" pitchFamily="18" charset="0"/>
              </a:rPr>
              <a:t>Hardware-Based Security Solutions</a:t>
            </a:r>
            <a:endParaRPr lang="x-none" dirty="0">
              <a:latin typeface="Times New Roman" panose="02020603050405020304" pitchFamily="18" charset="0"/>
              <a:cs typeface="Times New Roman" panose="02020603050405020304" pitchFamily="18" charset="0"/>
            </a:endParaRPr>
          </a:p>
        </p:txBody>
      </p:sp>
      <p:sp>
        <p:nvSpPr>
          <p:cNvPr id="6" name="Rectangle: Rounded Corners 5">
            <a:extLst>
              <a:ext uri="{FF2B5EF4-FFF2-40B4-BE49-F238E27FC236}">
                <a16:creationId xmlns:a16="http://schemas.microsoft.com/office/drawing/2014/main" id="{92F83611-05CC-41CE-D794-A012977BC364}"/>
              </a:ext>
            </a:extLst>
          </p:cNvPr>
          <p:cNvSpPr/>
          <p:nvPr/>
        </p:nvSpPr>
        <p:spPr>
          <a:xfrm>
            <a:off x="8799870" y="2067232"/>
            <a:ext cx="2172929" cy="1140542"/>
          </a:xfrm>
          <a:prstGeom prst="roundRect">
            <a:avLst/>
          </a:prstGeom>
          <a:solidFill>
            <a:srgbClr val="CCFFFF"/>
          </a:solidFill>
          <a:scene3d>
            <a:camera prst="orthographicFront"/>
            <a:lightRig rig="threePt" dir="t"/>
          </a:scene3d>
          <a:sp3d>
            <a:bevelT w="114300" prst="artDeco"/>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i="0" dirty="0">
                <a:solidFill>
                  <a:srgbClr val="0D0D0D"/>
                </a:solidFill>
                <a:effectLst/>
                <a:latin typeface="Times New Roman" panose="02020603050405020304" pitchFamily="18" charset="0"/>
                <a:cs typeface="Times New Roman" panose="02020603050405020304" pitchFamily="18" charset="0"/>
              </a:rPr>
              <a:t>Collaboration and Information Sharing</a:t>
            </a:r>
            <a:endParaRPr lang="x-none" dirty="0">
              <a:latin typeface="Times New Roman" panose="02020603050405020304" pitchFamily="18" charset="0"/>
              <a:cs typeface="Times New Roman" panose="02020603050405020304" pitchFamily="18" charset="0"/>
            </a:endParaRPr>
          </a:p>
        </p:txBody>
      </p:sp>
      <p:sp>
        <p:nvSpPr>
          <p:cNvPr id="7" name="Rectangle: Rounded Corners 6">
            <a:extLst>
              <a:ext uri="{FF2B5EF4-FFF2-40B4-BE49-F238E27FC236}">
                <a16:creationId xmlns:a16="http://schemas.microsoft.com/office/drawing/2014/main" id="{EA3E8E58-54BC-D10F-1BAB-88007DAAB106}"/>
              </a:ext>
            </a:extLst>
          </p:cNvPr>
          <p:cNvSpPr/>
          <p:nvPr/>
        </p:nvSpPr>
        <p:spPr>
          <a:xfrm>
            <a:off x="8799870" y="4415432"/>
            <a:ext cx="2172929" cy="1140542"/>
          </a:xfrm>
          <a:prstGeom prst="roundRect">
            <a:avLst/>
          </a:prstGeom>
          <a:solidFill>
            <a:srgbClr val="CCFFFF"/>
          </a:solidFill>
          <a:scene3d>
            <a:camera prst="orthographicFront"/>
            <a:lightRig rig="threePt" dir="t"/>
          </a:scene3d>
          <a:sp3d>
            <a:bevelT w="114300" prst="artDeco"/>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i="0" dirty="0">
                <a:solidFill>
                  <a:srgbClr val="0D0D0D"/>
                </a:solidFill>
                <a:effectLst/>
                <a:latin typeface="Times New Roman" panose="02020603050405020304" pitchFamily="18" charset="0"/>
                <a:cs typeface="Times New Roman" panose="02020603050405020304" pitchFamily="18" charset="0"/>
              </a:rPr>
              <a:t>Continuous Innovation in Security Solutions</a:t>
            </a:r>
            <a:endParaRPr lang="x-none" dirty="0">
              <a:latin typeface="Times New Roman" panose="02020603050405020304" pitchFamily="18" charset="0"/>
              <a:cs typeface="Times New Roman" panose="02020603050405020304" pitchFamily="18" charset="0"/>
            </a:endParaRPr>
          </a:p>
        </p:txBody>
      </p:sp>
      <p:sp>
        <p:nvSpPr>
          <p:cNvPr id="8" name="Rectangle: Rounded Corners 7">
            <a:extLst>
              <a:ext uri="{FF2B5EF4-FFF2-40B4-BE49-F238E27FC236}">
                <a16:creationId xmlns:a16="http://schemas.microsoft.com/office/drawing/2014/main" id="{033D5861-5CA3-FE28-5C8C-5D3594E24CB4}"/>
              </a:ext>
            </a:extLst>
          </p:cNvPr>
          <p:cNvSpPr/>
          <p:nvPr/>
        </p:nvSpPr>
        <p:spPr>
          <a:xfrm>
            <a:off x="5009534" y="4415432"/>
            <a:ext cx="2172929" cy="1140542"/>
          </a:xfrm>
          <a:prstGeom prst="roundRect">
            <a:avLst/>
          </a:prstGeom>
          <a:solidFill>
            <a:srgbClr val="CCFFFF"/>
          </a:solidFill>
          <a:scene3d>
            <a:camera prst="orthographicFront"/>
            <a:lightRig rig="threePt" dir="t"/>
          </a:scene3d>
          <a:sp3d>
            <a:bevelT w="114300" prst="artDeco"/>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i="0" dirty="0">
                <a:solidFill>
                  <a:srgbClr val="0D0D0D"/>
                </a:solidFill>
                <a:effectLst/>
                <a:latin typeface="Times New Roman" panose="02020603050405020304" pitchFamily="18" charset="0"/>
                <a:cs typeface="Times New Roman" panose="02020603050405020304" pitchFamily="18" charset="0"/>
              </a:rPr>
              <a:t>User Education and Awareness</a:t>
            </a:r>
            <a:endParaRPr lang="x-none" dirty="0">
              <a:latin typeface="Times New Roman" panose="02020603050405020304" pitchFamily="18" charset="0"/>
              <a:cs typeface="Times New Roman" panose="02020603050405020304" pitchFamily="18" charset="0"/>
            </a:endParaRPr>
          </a:p>
        </p:txBody>
      </p:sp>
      <p:sp>
        <p:nvSpPr>
          <p:cNvPr id="9" name="Rectangle: Rounded Corners 8">
            <a:extLst>
              <a:ext uri="{FF2B5EF4-FFF2-40B4-BE49-F238E27FC236}">
                <a16:creationId xmlns:a16="http://schemas.microsoft.com/office/drawing/2014/main" id="{6FD398F0-F62A-E105-543A-47EFA454BEC3}"/>
              </a:ext>
            </a:extLst>
          </p:cNvPr>
          <p:cNvSpPr/>
          <p:nvPr/>
        </p:nvSpPr>
        <p:spPr>
          <a:xfrm>
            <a:off x="1219197" y="4447387"/>
            <a:ext cx="2172929" cy="1140542"/>
          </a:xfrm>
          <a:prstGeom prst="roundRect">
            <a:avLst/>
          </a:prstGeom>
          <a:solidFill>
            <a:srgbClr val="CCFFFF"/>
          </a:solidFill>
          <a:scene3d>
            <a:camera prst="orthographicFront"/>
            <a:lightRig rig="threePt" dir="t"/>
          </a:scene3d>
          <a:sp3d>
            <a:bevelT w="114300" prst="artDeco"/>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i="0" dirty="0">
                <a:solidFill>
                  <a:srgbClr val="0D0D0D"/>
                </a:solidFill>
                <a:effectLst/>
                <a:latin typeface="Times New Roman" panose="02020603050405020304" pitchFamily="18" charset="0"/>
                <a:cs typeface="Times New Roman" panose="02020603050405020304" pitchFamily="18" charset="0"/>
              </a:rPr>
              <a:t>End-to-End Encryption</a:t>
            </a:r>
            <a:endParaRPr lang="x-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14882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References</a:t>
            </a:r>
            <a:endParaRPr lang="en-US" dirty="0"/>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xfrm>
            <a:off x="581192" y="1769806"/>
            <a:ext cx="11029615" cy="4205544"/>
          </a:xfrm>
        </p:spPr>
        <p:txBody>
          <a:bodyPr anchor="t">
            <a:normAutofit/>
          </a:bodyPr>
          <a:lstStyle/>
          <a:p>
            <a:pPr algn="l">
              <a:buFont typeface="+mj-lt"/>
              <a:buAutoNum type="arabicPeriod"/>
            </a:pPr>
            <a:r>
              <a:rPr lang="en-US" sz="2000" b="1" i="0" dirty="0">
                <a:solidFill>
                  <a:srgbClr val="0D0D0D"/>
                </a:solidFill>
                <a:effectLst/>
                <a:latin typeface="Times New Roman" panose="02020603050405020304" pitchFamily="18" charset="0"/>
                <a:cs typeface="Times New Roman" panose="02020603050405020304" pitchFamily="18" charset="0"/>
              </a:rPr>
              <a:t>Journal Articles</a:t>
            </a:r>
            <a:r>
              <a:rPr lang="en-US" sz="2000" b="0" i="0" dirty="0">
                <a:solidFill>
                  <a:srgbClr val="0D0D0D"/>
                </a:solidFill>
                <a:effectLst/>
                <a:latin typeface="Times New Roman" panose="02020603050405020304" pitchFamily="18" charset="0"/>
                <a:cs typeface="Times New Roman" panose="02020603050405020304" pitchFamily="18" charset="0"/>
              </a:rPr>
              <a:t>:</a:t>
            </a:r>
          </a:p>
          <a:p>
            <a:pPr marL="800100" lvl="1" indent="-342900" algn="l">
              <a:buFont typeface="Wingdings" panose="05000000000000000000" pitchFamily="2" charset="2"/>
              <a:buChar char="ü"/>
            </a:pPr>
            <a:r>
              <a:rPr lang="en-US" sz="2000" b="0" i="0" dirty="0">
                <a:solidFill>
                  <a:srgbClr val="0D0D0D"/>
                </a:solidFill>
                <a:effectLst/>
                <a:latin typeface="Times New Roman" panose="02020603050405020304" pitchFamily="18" charset="0"/>
                <a:cs typeface="Times New Roman" panose="02020603050405020304" pitchFamily="18" charset="0"/>
              </a:rPr>
              <a:t>Johnson, A., &amp; Lee, B. (2020). Emerging Trends in Keylogger Technology. </a:t>
            </a:r>
            <a:r>
              <a:rPr lang="en-US" sz="2000" b="0" i="1" dirty="0">
                <a:solidFill>
                  <a:srgbClr val="0D0D0D"/>
                </a:solidFill>
                <a:effectLst/>
                <a:latin typeface="Times New Roman" panose="02020603050405020304" pitchFamily="18" charset="0"/>
                <a:cs typeface="Times New Roman" panose="02020603050405020304" pitchFamily="18" charset="0"/>
              </a:rPr>
              <a:t>Journal of Cybersecurity</a:t>
            </a:r>
            <a:r>
              <a:rPr lang="en-US" sz="2000" b="0" i="0" dirty="0">
                <a:solidFill>
                  <a:srgbClr val="0D0D0D"/>
                </a:solidFill>
                <a:effectLst/>
                <a:latin typeface="Times New Roman" panose="02020603050405020304" pitchFamily="18" charset="0"/>
                <a:cs typeface="Times New Roman" panose="02020603050405020304" pitchFamily="18" charset="0"/>
              </a:rPr>
              <a:t>, 5(2), 78-92.</a:t>
            </a:r>
          </a:p>
          <a:p>
            <a:pPr algn="l">
              <a:buFont typeface="+mj-lt"/>
              <a:buAutoNum type="arabicPeriod"/>
            </a:pPr>
            <a:r>
              <a:rPr lang="en-US" sz="2000" b="1" i="0" dirty="0">
                <a:solidFill>
                  <a:srgbClr val="0D0D0D"/>
                </a:solidFill>
                <a:effectLst/>
                <a:latin typeface="Times New Roman" panose="02020603050405020304" pitchFamily="18" charset="0"/>
                <a:cs typeface="Times New Roman" panose="02020603050405020304" pitchFamily="18" charset="0"/>
              </a:rPr>
              <a:t>Websites</a:t>
            </a:r>
            <a:r>
              <a:rPr lang="en-US" sz="2000" b="0" i="0" dirty="0">
                <a:solidFill>
                  <a:srgbClr val="0D0D0D"/>
                </a:solidFill>
                <a:effectLst/>
                <a:latin typeface="Times New Roman" panose="02020603050405020304" pitchFamily="18" charset="0"/>
                <a:cs typeface="Times New Roman" panose="02020603050405020304" pitchFamily="18" charset="0"/>
              </a:rPr>
              <a:t>:</a:t>
            </a:r>
          </a:p>
          <a:p>
            <a:pPr marL="800100" lvl="1" indent="-342900" algn="l">
              <a:buFont typeface="Wingdings" panose="05000000000000000000" pitchFamily="2" charset="2"/>
              <a:buChar char="ü"/>
            </a:pPr>
            <a:r>
              <a:rPr lang="en-US" sz="2000" b="0" i="0" dirty="0">
                <a:solidFill>
                  <a:srgbClr val="0D0D0D"/>
                </a:solidFill>
                <a:effectLst/>
                <a:latin typeface="Times New Roman" panose="02020603050405020304" pitchFamily="18" charset="0"/>
                <a:cs typeface="Times New Roman" panose="02020603050405020304" pitchFamily="18" charset="0"/>
              </a:rPr>
              <a:t>Federal Trade Commission. (2021, March 15). Protecting Yourself Against Keyloggers. FTC. </a:t>
            </a:r>
            <a:r>
              <a:rPr lang="en-US" sz="2000" b="0" i="0" u="none" strike="noStrike" dirty="0">
                <a:solidFill>
                  <a:srgbClr val="0D0D0D"/>
                </a:solidFill>
                <a:effectLst/>
                <a:latin typeface="Times New Roman" panose="02020603050405020304" pitchFamily="18" charset="0"/>
                <a:cs typeface="Times New Roman" panose="02020603050405020304" pitchFamily="18" charset="0"/>
              </a:rPr>
              <a:t>https://www.consumer.ftc.gov/articles/protecting-yourself-against-keyloggers</a:t>
            </a:r>
            <a:endParaRPr lang="en-US" sz="20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000" b="1" i="0" dirty="0">
                <a:solidFill>
                  <a:srgbClr val="0D0D0D"/>
                </a:solidFill>
                <a:effectLst/>
                <a:latin typeface="Times New Roman" panose="02020603050405020304" pitchFamily="18" charset="0"/>
                <a:cs typeface="Times New Roman" panose="02020603050405020304" pitchFamily="18" charset="0"/>
              </a:rPr>
              <a:t>Reports:</a:t>
            </a:r>
          </a:p>
          <a:p>
            <a:pPr marL="800100" lvl="1" indent="-342900" algn="l">
              <a:buFont typeface="Wingdings" panose="05000000000000000000" pitchFamily="2" charset="2"/>
              <a:buChar char="ü"/>
            </a:pPr>
            <a:r>
              <a:rPr lang="en-US" sz="2000" b="0" i="0" dirty="0">
                <a:solidFill>
                  <a:srgbClr val="0D0D0D"/>
                </a:solidFill>
                <a:effectLst/>
                <a:latin typeface="Times New Roman" panose="02020603050405020304" pitchFamily="18" charset="0"/>
                <a:cs typeface="Times New Roman" panose="02020603050405020304" pitchFamily="18" charset="0"/>
              </a:rPr>
              <a:t>Example: Brown, S. (2023, July). Mitigating Keylogger Threats in the Modern Workplace. DEF CON, Las Vegas, NV.</a:t>
            </a:r>
          </a:p>
        </p:txBody>
      </p:sp>
    </p:spTree>
    <p:extLst>
      <p:ext uri="{BB962C8B-B14F-4D97-AF65-F5344CB8AC3E}">
        <p14:creationId xmlns:p14="http://schemas.microsoft.com/office/powerpoint/2010/main" val="7289502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normAutofit/>
          </a:bodyPr>
          <a:lstStyle/>
          <a:p>
            <a:pPr algn="ctr"/>
            <a:r>
              <a:rPr lang="en-US" sz="4800" b="1" dirty="0">
                <a:solidFill>
                  <a:srgbClr val="002060"/>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908591"/>
          </a:xfrm>
        </p:spPr>
        <p:txBody>
          <a:bodyPr>
            <a:normAutofit/>
          </a:bodyPr>
          <a:lstStyle/>
          <a:p>
            <a:r>
              <a:rPr lang="en-US" sz="4000" b="1" dirty="0">
                <a:solidFill>
                  <a:srgbClr val="1CADE4"/>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978877" y="1060470"/>
            <a:ext cx="11019020" cy="5239062"/>
          </a:xfrm>
        </p:spPr>
        <p:txBody>
          <a:bodyPr vert="horz" lIns="91440" tIns="45720" rIns="91440" bIns="45720" rtlCol="0" anchor="t">
            <a:noAutofit/>
          </a:bodyPr>
          <a:lstStyle/>
          <a:p>
            <a:pPr marL="0" indent="0">
              <a:buNone/>
            </a:pPr>
            <a:r>
              <a:rPr lang="en-US" sz="2000" b="1" dirty="0">
                <a:latin typeface="Times New Roman" panose="02020603050405020304" pitchFamily="18" charset="0"/>
                <a:ea typeface="+mn-lt"/>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lvl="2">
              <a:buFont typeface="Wingdings" panose="05000000000000000000" pitchFamily="2" charset="2"/>
              <a:buChar char="Ø"/>
            </a:pPr>
            <a:r>
              <a:rPr lang="en-US" sz="2400" b="1" dirty="0">
                <a:latin typeface="Times New Roman" panose="02020603050405020304" pitchFamily="18" charset="0"/>
                <a:ea typeface="+mn-lt"/>
                <a:cs typeface="Times New Roman" panose="02020603050405020304" pitchFamily="18" charset="0"/>
              </a:rPr>
              <a:t>Problem Statement </a:t>
            </a:r>
          </a:p>
          <a:p>
            <a:pPr lvl="2">
              <a:buFont typeface="Wingdings" panose="05000000000000000000" pitchFamily="2" charset="2"/>
              <a:buChar char="Ø"/>
            </a:pPr>
            <a:r>
              <a:rPr lang="en-US" sz="2400" b="1" dirty="0">
                <a:latin typeface="Times New Roman" panose="02020603050405020304" pitchFamily="18" charset="0"/>
                <a:ea typeface="+mn-lt"/>
                <a:cs typeface="Times New Roman" panose="02020603050405020304" pitchFamily="18" charset="0"/>
              </a:rPr>
              <a:t>Proposed System/Solution</a:t>
            </a:r>
            <a:endParaRPr lang="en-US" sz="2400" dirty="0">
              <a:latin typeface="Times New Roman" panose="02020603050405020304" pitchFamily="18" charset="0"/>
              <a:cs typeface="Times New Roman" panose="02020603050405020304" pitchFamily="18" charset="0"/>
            </a:endParaRPr>
          </a:p>
          <a:p>
            <a:pPr lvl="2">
              <a:buFont typeface="Wingdings" panose="05000000000000000000" pitchFamily="2" charset="2"/>
              <a:buChar char="Ø"/>
            </a:pPr>
            <a:r>
              <a:rPr lang="en-US" sz="2400" b="1" dirty="0">
                <a:latin typeface="Times New Roman" panose="02020603050405020304" pitchFamily="18" charset="0"/>
                <a:ea typeface="+mn-lt"/>
                <a:cs typeface="Times New Roman" panose="02020603050405020304" pitchFamily="18" charset="0"/>
              </a:rPr>
              <a:t>System Development Approach</a:t>
            </a:r>
            <a:endParaRPr lang="en-US" sz="2400" dirty="0">
              <a:latin typeface="Times New Roman" panose="02020603050405020304" pitchFamily="18" charset="0"/>
              <a:ea typeface="+mn-lt"/>
              <a:cs typeface="Times New Roman" panose="02020603050405020304" pitchFamily="18" charset="0"/>
            </a:endParaRPr>
          </a:p>
          <a:p>
            <a:pPr lvl="2">
              <a:buFont typeface="Wingdings" panose="05000000000000000000" pitchFamily="2" charset="2"/>
              <a:buChar char="Ø"/>
            </a:pPr>
            <a:r>
              <a:rPr lang="en-US" sz="2400" b="1" dirty="0">
                <a:latin typeface="Times New Roman" panose="02020603050405020304" pitchFamily="18" charset="0"/>
                <a:ea typeface="+mn-lt"/>
                <a:cs typeface="Times New Roman" panose="02020603050405020304" pitchFamily="18" charset="0"/>
              </a:rPr>
              <a:t>Algorithm &amp; Deployment </a:t>
            </a:r>
          </a:p>
          <a:p>
            <a:pPr lvl="2">
              <a:buFont typeface="Wingdings" panose="05000000000000000000" pitchFamily="2" charset="2"/>
              <a:buChar char="Ø"/>
            </a:pPr>
            <a:r>
              <a:rPr lang="en-US" sz="2400" b="1" dirty="0">
                <a:latin typeface="Times New Roman" panose="02020603050405020304" pitchFamily="18" charset="0"/>
                <a:ea typeface="+mn-lt"/>
                <a:cs typeface="Times New Roman" panose="02020603050405020304" pitchFamily="18" charset="0"/>
              </a:rPr>
              <a:t>Keylogger Python Script</a:t>
            </a:r>
          </a:p>
          <a:p>
            <a:pPr lvl="2">
              <a:buFont typeface="Wingdings" panose="05000000000000000000" pitchFamily="2" charset="2"/>
              <a:buChar char="Ø"/>
            </a:pPr>
            <a:r>
              <a:rPr lang="en-US" sz="2400" b="1" dirty="0">
                <a:latin typeface="Times New Roman" panose="02020603050405020304" pitchFamily="18" charset="0"/>
                <a:ea typeface="+mn-lt"/>
                <a:cs typeface="Times New Roman" panose="02020603050405020304" pitchFamily="18" charset="0"/>
              </a:rPr>
              <a:t>Output </a:t>
            </a:r>
          </a:p>
          <a:p>
            <a:pPr lvl="2">
              <a:buFont typeface="Wingdings" panose="05000000000000000000" pitchFamily="2" charset="2"/>
              <a:buChar char="Ø"/>
            </a:pPr>
            <a:r>
              <a:rPr lang="en-US" sz="2400" b="1" dirty="0">
                <a:latin typeface="Times New Roman" panose="02020603050405020304" pitchFamily="18" charset="0"/>
                <a:ea typeface="+mn-lt"/>
                <a:cs typeface="Times New Roman" panose="02020603050405020304" pitchFamily="18" charset="0"/>
              </a:rPr>
              <a:t>Result </a:t>
            </a:r>
          </a:p>
          <a:p>
            <a:pPr lvl="2">
              <a:buFont typeface="Wingdings" panose="05000000000000000000" pitchFamily="2" charset="2"/>
              <a:buChar char="Ø"/>
            </a:pPr>
            <a:r>
              <a:rPr lang="en-US" sz="2400" b="1" dirty="0">
                <a:latin typeface="Times New Roman" panose="02020603050405020304" pitchFamily="18" charset="0"/>
                <a:ea typeface="+mn-lt"/>
                <a:cs typeface="Times New Roman" panose="02020603050405020304" pitchFamily="18" charset="0"/>
              </a:rPr>
              <a:t>Conclusion</a:t>
            </a:r>
            <a:endParaRPr lang="en-US" sz="2400" dirty="0">
              <a:latin typeface="Times New Roman" panose="02020603050405020304" pitchFamily="18" charset="0"/>
              <a:cs typeface="Times New Roman" panose="02020603050405020304" pitchFamily="18" charset="0"/>
            </a:endParaRPr>
          </a:p>
          <a:p>
            <a:pPr lvl="2">
              <a:buFont typeface="Wingdings" panose="05000000000000000000" pitchFamily="2" charset="2"/>
              <a:buChar char="Ø"/>
            </a:pPr>
            <a:r>
              <a:rPr lang="en-US" sz="2400" b="1" dirty="0">
                <a:latin typeface="Times New Roman" panose="02020603050405020304" pitchFamily="18" charset="0"/>
                <a:ea typeface="+mn-lt"/>
                <a:cs typeface="Times New Roman" panose="02020603050405020304" pitchFamily="18" charset="0"/>
              </a:rPr>
              <a:t>Future Scope</a:t>
            </a:r>
          </a:p>
          <a:p>
            <a:pPr lvl="2">
              <a:buFont typeface="Wingdings" panose="05000000000000000000" pitchFamily="2" charset="2"/>
              <a:buChar char="Ø"/>
            </a:pPr>
            <a:r>
              <a:rPr lang="en-US" sz="2400" b="1" dirty="0">
                <a:latin typeface="Times New Roman" panose="02020603050405020304" pitchFamily="18" charset="0"/>
                <a:ea typeface="+mn-lt"/>
                <a:cs typeface="Times New Roman" panose="02020603050405020304" pitchFamily="18" charset="0"/>
              </a:rPr>
              <a:t>References</a:t>
            </a:r>
            <a:endParaRPr lang="en-US" sz="2400" dirty="0">
              <a:latin typeface="Times New Roman" panose="02020603050405020304" pitchFamily="18" charset="0"/>
              <a:cs typeface="Times New Roman" panose="02020603050405020304" pitchFamily="18" charset="0"/>
            </a:endParaRPr>
          </a:p>
          <a:p>
            <a:pPr marL="305435" indent="-305435"/>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US" sz="2800" dirty="0">
                <a:solidFill>
                  <a:srgbClr val="0F0F0F"/>
                </a:solidFill>
                <a:latin typeface="Times New Roman" panose="02020603050405020304" pitchFamily="18" charset="0"/>
                <a:ea typeface="+mn-lt"/>
                <a:cs typeface="Times New Roman" panose="02020603050405020304" pitchFamily="18" charset="0"/>
              </a:rPr>
              <a:t>             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91382"/>
            <a:ext cx="11613485" cy="5559970"/>
          </a:xfrm>
        </p:spPr>
        <p:txBody>
          <a:bodyPr vert="horz" lIns="91440" tIns="45720" rIns="91440" bIns="45720" rtlCol="0" anchor="t">
            <a:noAutofit/>
          </a:bodyPr>
          <a:lstStyle/>
          <a:p>
            <a:pPr marL="0" indent="0">
              <a:lnSpc>
                <a:spcPct val="100000"/>
              </a:lnSpc>
              <a:buNone/>
            </a:pPr>
            <a:r>
              <a:rPr lang="en-US" sz="1600" b="1" dirty="0">
                <a:latin typeface="Times New Roman" panose="02020603050405020304" pitchFamily="18" charset="0"/>
                <a:cs typeface="Times New Roman" panose="02020603050405020304" pitchFamily="18" charset="0"/>
              </a:rPr>
              <a:t>1. Awareness and Education:</a:t>
            </a:r>
          </a:p>
          <a:p>
            <a:pPr lvl="1">
              <a:buFont typeface="Wingdings" panose="05000000000000000000" pitchFamily="2" charset="2"/>
              <a:buChar char="ü"/>
            </a:pPr>
            <a:r>
              <a:rPr lang="en-US" sz="1600" dirty="0">
                <a:latin typeface="Times New Roman" panose="02020603050405020304" pitchFamily="18" charset="0"/>
                <a:cs typeface="Times New Roman" panose="02020603050405020304" pitchFamily="18" charset="0"/>
              </a:rPr>
              <a:t>Develop comprehensive training programs to educate users about keylogger risks, phishing techniques, and safe computing practices.</a:t>
            </a:r>
          </a:p>
          <a:p>
            <a:pPr lvl="1">
              <a:buFont typeface="Wingdings" panose="05000000000000000000" pitchFamily="2" charset="2"/>
              <a:buChar char="ü"/>
            </a:pPr>
            <a:r>
              <a:rPr lang="en-US" sz="1600" dirty="0">
                <a:latin typeface="Times New Roman" panose="02020603050405020304" pitchFamily="18" charset="0"/>
                <a:cs typeface="Times New Roman" panose="02020603050405020304" pitchFamily="18" charset="0"/>
              </a:rPr>
              <a:t>Regularly update employees and stakeholders on emerging threats and best practices to prevent keylogger infiltration.</a:t>
            </a:r>
          </a:p>
          <a:p>
            <a:pPr marL="0" indent="0">
              <a:lnSpc>
                <a:spcPct val="100000"/>
              </a:lnSpc>
              <a:buNone/>
            </a:pPr>
            <a:r>
              <a:rPr lang="en-US" sz="1600" b="1" dirty="0">
                <a:latin typeface="Times New Roman" panose="02020603050405020304" pitchFamily="18" charset="0"/>
                <a:cs typeface="Times New Roman" panose="02020603050405020304" pitchFamily="18" charset="0"/>
              </a:rPr>
              <a:t>2.Strong Authentication Practices:</a:t>
            </a:r>
          </a:p>
          <a:p>
            <a:pPr lvl="1">
              <a:buFont typeface="Wingdings" panose="05000000000000000000" pitchFamily="2" charset="2"/>
              <a:buChar char="ü"/>
            </a:pPr>
            <a:r>
              <a:rPr lang="en-US" sz="1600" dirty="0">
                <a:latin typeface="Times New Roman" panose="02020603050405020304" pitchFamily="18" charset="0"/>
                <a:cs typeface="Times New Roman" panose="02020603050405020304" pitchFamily="18" charset="0"/>
              </a:rPr>
              <a:t>Enforce multi-factor authentication (MFA) to add an extra layer of security, mitigating the impact of compromised passwords captured by keyloggers.</a:t>
            </a:r>
          </a:p>
          <a:p>
            <a:pPr marL="0" indent="0">
              <a:lnSpc>
                <a:spcPct val="100000"/>
              </a:lnSpc>
              <a:buNone/>
            </a:pPr>
            <a:r>
              <a:rPr lang="en-US" sz="1600" b="1" dirty="0">
                <a:latin typeface="Times New Roman" panose="02020603050405020304" pitchFamily="18" charset="0"/>
                <a:cs typeface="Times New Roman" panose="02020603050405020304" pitchFamily="18" charset="0"/>
              </a:rPr>
              <a:t>3.Continuous Monitoring and Analysis:</a:t>
            </a:r>
          </a:p>
          <a:p>
            <a:pPr lvl="1">
              <a:buFont typeface="Wingdings" panose="05000000000000000000" pitchFamily="2" charset="2"/>
              <a:buChar char="ü"/>
            </a:pPr>
            <a:r>
              <a:rPr lang="en-US" sz="1600" dirty="0">
                <a:latin typeface="Times New Roman" panose="02020603050405020304" pitchFamily="18" charset="0"/>
                <a:cs typeface="Times New Roman" panose="02020603050405020304" pitchFamily="18" charset="0"/>
              </a:rPr>
              <a:t>Deploy robust logging and monitoring mechanisms to detect and analyze suspicious activities, including keystroke logging behavior.</a:t>
            </a:r>
          </a:p>
          <a:p>
            <a:pPr lvl="1">
              <a:buFont typeface="Wingdings" panose="05000000000000000000" pitchFamily="2" charset="2"/>
              <a:buChar char="ü"/>
            </a:pPr>
            <a:r>
              <a:rPr lang="en-US" sz="1600" dirty="0">
                <a:latin typeface="Times New Roman" panose="02020603050405020304" pitchFamily="18" charset="0"/>
                <a:cs typeface="Times New Roman" panose="02020603050405020304" pitchFamily="18" charset="0"/>
              </a:rPr>
              <a:t>Regularly review logs and conduct forensic analysis to identify signs of keylogger activity or unauthorized access.</a:t>
            </a:r>
          </a:p>
          <a:p>
            <a:pPr marL="0" indent="0">
              <a:lnSpc>
                <a:spcPct val="100000"/>
              </a:lnSpc>
              <a:buNone/>
            </a:pPr>
            <a:r>
              <a:rPr lang="en-US" sz="1600" b="1" dirty="0">
                <a:latin typeface="Times New Roman" panose="02020603050405020304" pitchFamily="18" charset="0"/>
                <a:cs typeface="Times New Roman" panose="02020603050405020304" pitchFamily="18" charset="0"/>
              </a:rPr>
              <a:t>4.Data Loss Prevention (DLP):</a:t>
            </a:r>
          </a:p>
          <a:p>
            <a:pPr lvl="1">
              <a:buFont typeface="Wingdings" panose="05000000000000000000" pitchFamily="2" charset="2"/>
              <a:buChar char="ü"/>
            </a:pPr>
            <a:r>
              <a:rPr lang="en-US" sz="1600" dirty="0">
                <a:latin typeface="Times New Roman" panose="02020603050405020304" pitchFamily="18" charset="0"/>
                <a:cs typeface="Times New Roman" panose="02020603050405020304" pitchFamily="18" charset="0"/>
              </a:rPr>
              <a:t>Deploy DLP solutions to monitor and control the movement of sensitive data, preventing keyloggers from exfiltrating valuable information</a:t>
            </a:r>
          </a:p>
          <a:p>
            <a:pPr marL="0" indent="0">
              <a:lnSpc>
                <a:spcPct val="100000"/>
              </a:lnSpc>
              <a:buNone/>
            </a:pPr>
            <a:r>
              <a:rPr lang="en-US" sz="1600" b="1" dirty="0">
                <a:latin typeface="Times New Roman" panose="02020603050405020304" pitchFamily="18" charset="0"/>
                <a:cs typeface="Times New Roman" panose="02020603050405020304" pitchFamily="18" charset="0"/>
              </a:rPr>
              <a:t>5.Security Audits and Penetration Testing:</a:t>
            </a:r>
          </a:p>
          <a:p>
            <a:pPr lvl="1">
              <a:buFont typeface="Wingdings" panose="05000000000000000000" pitchFamily="2" charset="2"/>
              <a:buChar char="ü"/>
            </a:pPr>
            <a:r>
              <a:rPr lang="en-US" sz="1600" dirty="0">
                <a:latin typeface="Times New Roman" panose="02020603050405020304" pitchFamily="18" charset="0"/>
                <a:cs typeface="Times New Roman" panose="02020603050405020304" pitchFamily="18" charset="0"/>
              </a:rPr>
              <a:t>Conduct regular security audits and penetration testing to identify vulnerabilities and weaknesses in systems and networks, addressing them before they can be exploited by keyloggers.</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sz="half" idx="1"/>
          </p:nvPr>
        </p:nvSpPr>
        <p:spPr>
          <a:xfrm>
            <a:off x="581193" y="1391479"/>
            <a:ext cx="5194767" cy="5166638"/>
          </a:xfrm>
        </p:spPr>
        <p:txBody>
          <a:bodyPr anchor="t">
            <a:noAutofit/>
          </a:bodyPr>
          <a:lstStyle/>
          <a:p>
            <a:pPr marL="0" indent="0" algn="l">
              <a:buNone/>
            </a:pPr>
            <a:r>
              <a:rPr lang="en-US" sz="1800" b="1" i="0" dirty="0">
                <a:solidFill>
                  <a:srgbClr val="0D0D0D"/>
                </a:solidFill>
                <a:effectLst/>
                <a:latin typeface="Times New Roman" panose="02020603050405020304" pitchFamily="18" charset="0"/>
                <a:cs typeface="Times New Roman" panose="02020603050405020304" pitchFamily="18" charset="0"/>
              </a:rPr>
              <a:t>Strategy:</a:t>
            </a:r>
            <a:endParaRPr lang="en-US" sz="1800" b="0" i="0" dirty="0">
              <a:solidFill>
                <a:srgbClr val="0D0D0D"/>
              </a:solidFill>
              <a:effectLst/>
              <a:latin typeface="Times New Roman" panose="02020603050405020304" pitchFamily="18" charset="0"/>
              <a:cs typeface="Times New Roman" panose="02020603050405020304" pitchFamily="18" charset="0"/>
            </a:endParaRPr>
          </a:p>
          <a:p>
            <a:pPr lvl="1">
              <a:buFont typeface="Wingdings" panose="05000000000000000000" pitchFamily="2" charset="2"/>
              <a:buChar char="ü"/>
            </a:pPr>
            <a:r>
              <a:rPr lang="en-US" sz="1800" b="0" i="0" dirty="0">
                <a:solidFill>
                  <a:srgbClr val="0D0D0D"/>
                </a:solidFill>
                <a:effectLst/>
                <a:latin typeface="Times New Roman" panose="02020603050405020304" pitchFamily="18" charset="0"/>
                <a:cs typeface="Times New Roman" panose="02020603050405020304" pitchFamily="18" charset="0"/>
              </a:rPr>
              <a:t>Collect data on user behavior and system logs.</a:t>
            </a:r>
          </a:p>
          <a:p>
            <a:pPr lvl="1">
              <a:buFont typeface="Wingdings" panose="05000000000000000000" pitchFamily="2" charset="2"/>
              <a:buChar char="ü"/>
            </a:pPr>
            <a:r>
              <a:rPr lang="en-US" sz="1800" b="0" i="0" dirty="0">
                <a:solidFill>
                  <a:srgbClr val="0D0D0D"/>
                </a:solidFill>
                <a:effectLst/>
                <a:latin typeface="Times New Roman" panose="02020603050405020304" pitchFamily="18" charset="0"/>
                <a:cs typeface="Times New Roman" panose="02020603050405020304" pitchFamily="18" charset="0"/>
              </a:rPr>
              <a:t>Extract relevant features for training.</a:t>
            </a:r>
          </a:p>
          <a:p>
            <a:pPr lvl="1">
              <a:buFont typeface="Wingdings" panose="05000000000000000000" pitchFamily="2" charset="2"/>
              <a:buChar char="ü"/>
            </a:pPr>
            <a:r>
              <a:rPr lang="en-US" sz="1800" b="0" i="0" dirty="0">
                <a:solidFill>
                  <a:srgbClr val="0D0D0D"/>
                </a:solidFill>
                <a:effectLst/>
                <a:latin typeface="Times New Roman" panose="02020603050405020304" pitchFamily="18" charset="0"/>
                <a:cs typeface="Times New Roman" panose="02020603050405020304" pitchFamily="18" charset="0"/>
              </a:rPr>
              <a:t>Train a machine learning model to detect keylogger activity.</a:t>
            </a:r>
          </a:p>
          <a:p>
            <a:pPr lvl="1">
              <a:buFont typeface="Wingdings" panose="05000000000000000000" pitchFamily="2" charset="2"/>
              <a:buChar char="ü"/>
            </a:pPr>
            <a:r>
              <a:rPr lang="en-US" sz="1800" b="0" i="0" dirty="0">
                <a:solidFill>
                  <a:srgbClr val="0D0D0D"/>
                </a:solidFill>
                <a:effectLst/>
                <a:latin typeface="Times New Roman" panose="02020603050405020304" pitchFamily="18" charset="0"/>
                <a:cs typeface="Times New Roman" panose="02020603050405020304" pitchFamily="18" charset="0"/>
              </a:rPr>
              <a:t>Integrate the model with existing security infrastructure.</a:t>
            </a:r>
          </a:p>
          <a:p>
            <a:pPr lvl="1">
              <a:buFont typeface="Wingdings" panose="05000000000000000000" pitchFamily="2" charset="2"/>
              <a:buChar char="ü"/>
            </a:pPr>
            <a:r>
              <a:rPr lang="en-US" sz="1800" b="0" i="0" dirty="0">
                <a:solidFill>
                  <a:srgbClr val="0D0D0D"/>
                </a:solidFill>
                <a:effectLst/>
                <a:latin typeface="Times New Roman" panose="02020603050405020304" pitchFamily="18" charset="0"/>
                <a:cs typeface="Times New Roman" panose="02020603050405020304" pitchFamily="18" charset="0"/>
              </a:rPr>
              <a:t>Continuously refine and update the model based on feedback</a:t>
            </a:r>
          </a:p>
          <a:p>
            <a:pPr marL="0" indent="0">
              <a:buNone/>
            </a:pPr>
            <a:r>
              <a:rPr lang="en-US" sz="1800" b="1" i="0" dirty="0">
                <a:solidFill>
                  <a:srgbClr val="0D0D0D"/>
                </a:solidFill>
                <a:effectLst/>
                <a:latin typeface="Times New Roman" panose="02020603050405020304" pitchFamily="18" charset="0"/>
                <a:cs typeface="Times New Roman" panose="02020603050405020304" pitchFamily="18" charset="0"/>
              </a:rPr>
              <a:t>System Requirements:</a:t>
            </a:r>
            <a:endParaRPr lang="en-US" sz="1800" b="0" i="0" dirty="0">
              <a:solidFill>
                <a:srgbClr val="0D0D0D"/>
              </a:solidFill>
              <a:effectLst/>
              <a:latin typeface="Times New Roman" panose="02020603050405020304" pitchFamily="18" charset="0"/>
              <a:cs typeface="Times New Roman" panose="02020603050405020304" pitchFamily="18" charset="0"/>
            </a:endParaRPr>
          </a:p>
          <a:p>
            <a:pPr lvl="1">
              <a:buFont typeface="Wingdings" panose="05000000000000000000" pitchFamily="2" charset="2"/>
              <a:buChar char="ü"/>
            </a:pPr>
            <a:r>
              <a:rPr lang="en-US" sz="1800" b="0" i="0" dirty="0">
                <a:solidFill>
                  <a:srgbClr val="0D0D0D"/>
                </a:solidFill>
                <a:effectLst/>
                <a:latin typeface="Times New Roman" panose="02020603050405020304" pitchFamily="18" charset="0"/>
                <a:cs typeface="Times New Roman" panose="02020603050405020304" pitchFamily="18" charset="0"/>
              </a:rPr>
              <a:t>Adequate hardware and software resources.</a:t>
            </a:r>
          </a:p>
          <a:p>
            <a:pPr lvl="1">
              <a:buFont typeface="Wingdings" panose="05000000000000000000" pitchFamily="2" charset="2"/>
              <a:buChar char="ü"/>
            </a:pPr>
            <a:r>
              <a:rPr lang="en-US" sz="1800" b="0" i="0" dirty="0">
                <a:solidFill>
                  <a:srgbClr val="0D0D0D"/>
                </a:solidFill>
                <a:effectLst/>
                <a:latin typeface="Times New Roman" panose="02020603050405020304" pitchFamily="18" charset="0"/>
                <a:cs typeface="Times New Roman" panose="02020603050405020304" pitchFamily="18" charset="0"/>
              </a:rPr>
              <a:t>Reliable network infrastructure.</a:t>
            </a:r>
          </a:p>
          <a:p>
            <a:pPr lvl="1">
              <a:buFont typeface="Wingdings" panose="05000000000000000000" pitchFamily="2" charset="2"/>
              <a:buChar char="ü"/>
            </a:pPr>
            <a:r>
              <a:rPr lang="en-US" sz="1800" b="0" i="0" dirty="0">
                <a:solidFill>
                  <a:srgbClr val="0D0D0D"/>
                </a:solidFill>
                <a:effectLst/>
                <a:latin typeface="Times New Roman" panose="02020603050405020304" pitchFamily="18" charset="0"/>
                <a:cs typeface="Times New Roman" panose="02020603050405020304" pitchFamily="18" charset="0"/>
              </a:rPr>
              <a:t>Security controls for data protection and integrity.</a:t>
            </a:r>
          </a:p>
          <a:p>
            <a:pPr marL="324000" lvl="1" indent="0">
              <a:buNone/>
            </a:pPr>
            <a:endParaRPr lang="en-US" sz="1800" b="0" i="0" dirty="0">
              <a:solidFill>
                <a:srgbClr val="0D0D0D"/>
              </a:solidFill>
              <a:effectLst/>
              <a:latin typeface="Times New Roman" panose="02020603050405020304" pitchFamily="18" charset="0"/>
              <a:cs typeface="Times New Roman" panose="02020603050405020304" pitchFamily="18" charset="0"/>
            </a:endParaRPr>
          </a:p>
          <a:p>
            <a:pPr marL="0" indent="0">
              <a:buNone/>
            </a:pPr>
            <a:endParaRPr lang="en-IN" sz="1800" b="1" dirty="0">
              <a:solidFill>
                <a:srgbClr val="0F0F0F"/>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27B2964-CDA8-216D-3870-F815172CB548}"/>
              </a:ext>
            </a:extLst>
          </p:cNvPr>
          <p:cNvSpPr>
            <a:spLocks noGrp="1"/>
          </p:cNvSpPr>
          <p:nvPr>
            <p:ph sz="half" idx="2"/>
          </p:nvPr>
        </p:nvSpPr>
        <p:spPr>
          <a:xfrm>
            <a:off x="6416039" y="1391478"/>
            <a:ext cx="5194769" cy="5097811"/>
          </a:xfrm>
        </p:spPr>
        <p:txBody>
          <a:bodyPr anchor="t">
            <a:normAutofit lnSpcReduction="10000"/>
          </a:bodyPr>
          <a:lstStyle/>
          <a:p>
            <a:pPr marL="0" indent="0" algn="l">
              <a:buNone/>
            </a:pPr>
            <a:r>
              <a:rPr lang="en-US" sz="1800" b="1" i="0" dirty="0">
                <a:solidFill>
                  <a:srgbClr val="0D0D0D"/>
                </a:solidFill>
                <a:effectLst/>
                <a:latin typeface="Times New Roman" panose="02020603050405020304" pitchFamily="18" charset="0"/>
                <a:cs typeface="Times New Roman" panose="02020603050405020304" pitchFamily="18" charset="0"/>
              </a:rPr>
              <a:t>Methodology:</a:t>
            </a:r>
            <a:endParaRPr lang="en-US" sz="1800" b="0" i="0" dirty="0">
              <a:solidFill>
                <a:srgbClr val="0D0D0D"/>
              </a:solidFill>
              <a:effectLst/>
              <a:latin typeface="Times New Roman" panose="02020603050405020304" pitchFamily="18" charset="0"/>
              <a:cs typeface="Times New Roman" panose="02020603050405020304" pitchFamily="18" charset="0"/>
            </a:endParaRPr>
          </a:p>
          <a:p>
            <a:pPr lvl="1">
              <a:buFont typeface="Wingdings" panose="05000000000000000000" pitchFamily="2" charset="2"/>
              <a:buChar char="ü"/>
            </a:pPr>
            <a:r>
              <a:rPr lang="en-US" sz="1800" b="0" i="0" dirty="0">
                <a:solidFill>
                  <a:srgbClr val="0D0D0D"/>
                </a:solidFill>
                <a:effectLst/>
                <a:latin typeface="Times New Roman" panose="02020603050405020304" pitchFamily="18" charset="0"/>
                <a:cs typeface="Times New Roman" panose="02020603050405020304" pitchFamily="18" charset="0"/>
              </a:rPr>
              <a:t>Preprocess data.</a:t>
            </a:r>
          </a:p>
          <a:p>
            <a:pPr lvl="1">
              <a:buFont typeface="Wingdings" panose="05000000000000000000" pitchFamily="2" charset="2"/>
              <a:buChar char="ü"/>
            </a:pPr>
            <a:r>
              <a:rPr lang="en-US" sz="1800" b="0" i="0" dirty="0">
                <a:solidFill>
                  <a:srgbClr val="0D0D0D"/>
                </a:solidFill>
                <a:effectLst/>
                <a:latin typeface="Times New Roman" panose="02020603050405020304" pitchFamily="18" charset="0"/>
                <a:cs typeface="Times New Roman" panose="02020603050405020304" pitchFamily="18" charset="0"/>
              </a:rPr>
              <a:t>Develop, evaluate, and validate the model.</a:t>
            </a:r>
          </a:p>
          <a:p>
            <a:pPr lvl="1">
              <a:buFont typeface="Wingdings" panose="05000000000000000000" pitchFamily="2" charset="2"/>
              <a:buChar char="ü"/>
            </a:pPr>
            <a:r>
              <a:rPr lang="en-US" sz="1800" b="0" i="0" dirty="0">
                <a:solidFill>
                  <a:srgbClr val="0D0D0D"/>
                </a:solidFill>
                <a:effectLst/>
                <a:latin typeface="Times New Roman" panose="02020603050405020304" pitchFamily="18" charset="0"/>
                <a:cs typeface="Times New Roman" panose="02020603050405020304" pitchFamily="18" charset="0"/>
              </a:rPr>
              <a:t>Deploy and integrate the model into the security infrastructure.</a:t>
            </a:r>
          </a:p>
          <a:p>
            <a:pPr lvl="1">
              <a:buFont typeface="Wingdings" panose="05000000000000000000" pitchFamily="2" charset="2"/>
              <a:buChar char="ü"/>
            </a:pPr>
            <a:r>
              <a:rPr lang="en-US" sz="1800" b="0" i="0" dirty="0">
                <a:solidFill>
                  <a:srgbClr val="0D0D0D"/>
                </a:solidFill>
                <a:effectLst/>
                <a:latin typeface="Times New Roman" panose="02020603050405020304" pitchFamily="18" charset="0"/>
                <a:cs typeface="Times New Roman" panose="02020603050405020304" pitchFamily="18" charset="0"/>
              </a:rPr>
              <a:t>Monitor and maintain the model's performance over time.</a:t>
            </a:r>
          </a:p>
          <a:p>
            <a:pPr marL="0" indent="0" algn="l">
              <a:buNone/>
            </a:pPr>
            <a:r>
              <a:rPr lang="en-IN" sz="1800" b="1" i="0" dirty="0">
                <a:solidFill>
                  <a:srgbClr val="0D0D0D"/>
                </a:solidFill>
                <a:effectLst/>
                <a:latin typeface="Times New Roman" panose="02020603050405020304" pitchFamily="18" charset="0"/>
                <a:cs typeface="Times New Roman" panose="02020603050405020304" pitchFamily="18" charset="0"/>
              </a:rPr>
              <a:t>Libraries Required:</a:t>
            </a:r>
            <a:endParaRPr lang="en-IN" sz="1800" b="0" i="0" dirty="0">
              <a:solidFill>
                <a:srgbClr val="0D0D0D"/>
              </a:solidFill>
              <a:effectLst/>
              <a:latin typeface="Times New Roman" panose="02020603050405020304" pitchFamily="18" charset="0"/>
              <a:cs typeface="Times New Roman" panose="02020603050405020304" pitchFamily="18" charset="0"/>
            </a:endParaRPr>
          </a:p>
          <a:p>
            <a:pPr lvl="1">
              <a:buFont typeface="Wingdings" panose="05000000000000000000" pitchFamily="2" charset="2"/>
              <a:buChar char="ü"/>
            </a:pPr>
            <a:r>
              <a:rPr lang="en-IN" sz="1800" b="0" i="0" dirty="0">
                <a:solidFill>
                  <a:srgbClr val="0D0D0D"/>
                </a:solidFill>
                <a:effectLst/>
                <a:latin typeface="Times New Roman" panose="02020603050405020304" pitchFamily="18" charset="0"/>
                <a:cs typeface="Times New Roman" panose="02020603050405020304" pitchFamily="18" charset="0"/>
              </a:rPr>
              <a:t>scikit-learn, TensorFlow or </a:t>
            </a:r>
            <a:r>
              <a:rPr lang="en-IN" sz="1800" b="0" i="0" dirty="0" err="1">
                <a:solidFill>
                  <a:srgbClr val="0D0D0D"/>
                </a:solidFill>
                <a:effectLst/>
                <a:latin typeface="Times New Roman" panose="02020603050405020304" pitchFamily="18" charset="0"/>
                <a:cs typeface="Times New Roman" panose="02020603050405020304" pitchFamily="18" charset="0"/>
              </a:rPr>
              <a:t>PyTorch</a:t>
            </a:r>
            <a:r>
              <a:rPr lang="en-IN" sz="1800" b="0" i="0" dirty="0">
                <a:solidFill>
                  <a:srgbClr val="0D0D0D"/>
                </a:solidFill>
                <a:effectLst/>
                <a:latin typeface="Times New Roman" panose="02020603050405020304" pitchFamily="18" charset="0"/>
                <a:cs typeface="Times New Roman" panose="02020603050405020304" pitchFamily="18" charset="0"/>
              </a:rPr>
              <a:t>, pandas, NumPy for machine learning and data manipulation.</a:t>
            </a:r>
          </a:p>
          <a:p>
            <a:pPr lvl="1">
              <a:buFont typeface="Wingdings" panose="05000000000000000000" pitchFamily="2" charset="2"/>
              <a:buChar char="ü"/>
            </a:pPr>
            <a:r>
              <a:rPr lang="en-IN" sz="1800" b="0" i="0" dirty="0">
                <a:solidFill>
                  <a:srgbClr val="0D0D0D"/>
                </a:solidFill>
                <a:effectLst/>
                <a:latin typeface="Times New Roman" panose="02020603050405020304" pitchFamily="18" charset="0"/>
                <a:cs typeface="Times New Roman" panose="02020603050405020304" pitchFamily="18" charset="0"/>
              </a:rPr>
              <a:t>Matplotlib and Seaborn for visualization.</a:t>
            </a:r>
          </a:p>
          <a:p>
            <a:pPr lvl="1">
              <a:buFont typeface="Wingdings" panose="05000000000000000000" pitchFamily="2" charset="2"/>
              <a:buChar char="ü"/>
            </a:pPr>
            <a:r>
              <a:rPr lang="en-IN" sz="1800" b="0" i="0" dirty="0">
                <a:solidFill>
                  <a:srgbClr val="0D0D0D"/>
                </a:solidFill>
                <a:effectLst/>
                <a:latin typeface="Times New Roman" panose="02020603050405020304" pitchFamily="18" charset="0"/>
                <a:cs typeface="Times New Roman" panose="02020603050405020304" pitchFamily="18" charset="0"/>
              </a:rPr>
              <a:t>Flask or </a:t>
            </a:r>
            <a:r>
              <a:rPr lang="en-IN" sz="1800" b="0" i="0" dirty="0" err="1">
                <a:solidFill>
                  <a:srgbClr val="0D0D0D"/>
                </a:solidFill>
                <a:effectLst/>
                <a:latin typeface="Times New Roman" panose="02020603050405020304" pitchFamily="18" charset="0"/>
                <a:cs typeface="Times New Roman" panose="02020603050405020304" pitchFamily="18" charset="0"/>
              </a:rPr>
              <a:t>FastAPI</a:t>
            </a:r>
            <a:r>
              <a:rPr lang="en-IN" sz="1800" b="0" i="0" dirty="0">
                <a:solidFill>
                  <a:srgbClr val="0D0D0D"/>
                </a:solidFill>
                <a:effectLst/>
                <a:latin typeface="Times New Roman" panose="02020603050405020304" pitchFamily="18" charset="0"/>
                <a:cs typeface="Times New Roman" panose="02020603050405020304" pitchFamily="18" charset="0"/>
              </a:rPr>
              <a:t> for building APIs.</a:t>
            </a:r>
          </a:p>
          <a:p>
            <a:pPr lvl="1">
              <a:buFont typeface="Wingdings" panose="05000000000000000000" pitchFamily="2" charset="2"/>
              <a:buChar char="ü"/>
            </a:pPr>
            <a:r>
              <a:rPr lang="en-IN" sz="1800" b="0" i="0" dirty="0">
                <a:solidFill>
                  <a:srgbClr val="0D0D0D"/>
                </a:solidFill>
                <a:effectLst/>
                <a:latin typeface="Times New Roman" panose="02020603050405020304" pitchFamily="18" charset="0"/>
                <a:cs typeface="Times New Roman" panose="02020603050405020304" pitchFamily="18" charset="0"/>
              </a:rPr>
              <a:t>Docker for containerization and deployment.</a:t>
            </a:r>
          </a:p>
          <a:p>
            <a:pPr marL="0" indent="0">
              <a:buNone/>
            </a:pPr>
            <a:endParaRPr lang="x-none"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sz="half" idx="1"/>
          </p:nvPr>
        </p:nvSpPr>
        <p:spPr>
          <a:xfrm>
            <a:off x="581193" y="1307690"/>
            <a:ext cx="5194767" cy="5112776"/>
          </a:xfrm>
        </p:spPr>
        <p:txBody>
          <a:bodyPr>
            <a:noAutofit/>
          </a:bodyPr>
          <a:lstStyle/>
          <a:p>
            <a:pPr marL="0" indent="0" algn="l">
              <a:buNone/>
            </a:pPr>
            <a:r>
              <a:rPr lang="en-US" sz="1600" b="1" i="0" dirty="0">
                <a:solidFill>
                  <a:srgbClr val="0D0D0D"/>
                </a:solidFill>
                <a:effectLst/>
                <a:latin typeface="Times New Roman" panose="02020603050405020304" pitchFamily="18" charset="0"/>
                <a:cs typeface="Times New Roman" panose="02020603050405020304" pitchFamily="18" charset="0"/>
              </a:rPr>
              <a:t>Algorithm for Detecting and Mitigating Keyloggers:</a:t>
            </a:r>
          </a:p>
          <a:p>
            <a:pPr algn="l">
              <a:buFont typeface="+mj-lt"/>
              <a:buAutoNum type="arabicPeriod"/>
            </a:pPr>
            <a:r>
              <a:rPr lang="en-US" sz="1400" b="1" i="0" dirty="0">
                <a:solidFill>
                  <a:srgbClr val="0D0D0D"/>
                </a:solidFill>
                <a:effectLst/>
                <a:latin typeface="Times New Roman" panose="02020603050405020304" pitchFamily="18" charset="0"/>
                <a:cs typeface="Times New Roman" panose="02020603050405020304" pitchFamily="18" charset="0"/>
              </a:rPr>
              <a:t>Monitoring System Activities:</a:t>
            </a:r>
            <a:endParaRPr lang="en-US" sz="1400" b="0" i="0" dirty="0">
              <a:solidFill>
                <a:srgbClr val="0D0D0D"/>
              </a:solidFill>
              <a:effectLst/>
              <a:latin typeface="Times New Roman" panose="02020603050405020304" pitchFamily="18" charset="0"/>
              <a:cs typeface="Times New Roman" panose="02020603050405020304" pitchFamily="18" charset="0"/>
            </a:endParaRPr>
          </a:p>
          <a:p>
            <a:pPr marL="742950" lvl="1" indent="-285750" algn="l">
              <a:buFont typeface="Wingdings" panose="05000000000000000000" pitchFamily="2" charset="2"/>
              <a:buChar char="ü"/>
            </a:pPr>
            <a:r>
              <a:rPr lang="en-US" b="0" i="0" dirty="0">
                <a:solidFill>
                  <a:srgbClr val="0D0D0D"/>
                </a:solidFill>
                <a:effectLst/>
                <a:latin typeface="Times New Roman" panose="02020603050405020304" pitchFamily="18" charset="0"/>
                <a:cs typeface="Times New Roman" panose="02020603050405020304" pitchFamily="18" charset="0"/>
              </a:rPr>
              <a:t>Implement a system to continuously monitor processes and activities on the user's computer.</a:t>
            </a:r>
          </a:p>
          <a:p>
            <a:pPr marL="742950" lvl="1" indent="-285750" algn="l">
              <a:buFont typeface="Wingdings" panose="05000000000000000000" pitchFamily="2" charset="2"/>
              <a:buChar char="ü"/>
            </a:pPr>
            <a:r>
              <a:rPr lang="en-US" b="0" i="0" dirty="0">
                <a:solidFill>
                  <a:srgbClr val="0D0D0D"/>
                </a:solidFill>
                <a:effectLst/>
                <a:latin typeface="Times New Roman" panose="02020603050405020304" pitchFamily="18" charset="0"/>
                <a:cs typeface="Times New Roman" panose="02020603050405020304" pitchFamily="18" charset="0"/>
              </a:rPr>
              <a:t>Track changes in system behavior that could indicate the presence of keylogging software.</a:t>
            </a:r>
          </a:p>
          <a:p>
            <a:pPr algn="l">
              <a:buFont typeface="+mj-lt"/>
              <a:buAutoNum type="arabicPeriod"/>
            </a:pPr>
            <a:r>
              <a:rPr lang="en-US" sz="1400" b="1" i="0" dirty="0">
                <a:solidFill>
                  <a:srgbClr val="0D0D0D"/>
                </a:solidFill>
                <a:effectLst/>
                <a:latin typeface="Times New Roman" panose="02020603050405020304" pitchFamily="18" charset="0"/>
                <a:cs typeface="Times New Roman" panose="02020603050405020304" pitchFamily="18" charset="0"/>
              </a:rPr>
              <a:t>Signature-based Detection:</a:t>
            </a:r>
            <a:endParaRPr lang="en-US" sz="1400" b="0" i="0" dirty="0">
              <a:solidFill>
                <a:srgbClr val="0D0D0D"/>
              </a:solidFill>
              <a:effectLst/>
              <a:latin typeface="Times New Roman" panose="02020603050405020304" pitchFamily="18" charset="0"/>
              <a:cs typeface="Times New Roman" panose="02020603050405020304" pitchFamily="18" charset="0"/>
            </a:endParaRPr>
          </a:p>
          <a:p>
            <a:pPr marL="742950" lvl="1" indent="-285750" algn="l">
              <a:buFont typeface="Wingdings" panose="05000000000000000000" pitchFamily="2" charset="2"/>
              <a:buChar char="ü"/>
            </a:pPr>
            <a:r>
              <a:rPr lang="en-US" b="0" i="0" dirty="0">
                <a:solidFill>
                  <a:srgbClr val="0D0D0D"/>
                </a:solidFill>
                <a:effectLst/>
                <a:latin typeface="Times New Roman" panose="02020603050405020304" pitchFamily="18" charset="0"/>
                <a:cs typeface="Times New Roman" panose="02020603050405020304" pitchFamily="18" charset="0"/>
              </a:rPr>
              <a:t>Maintain a database of known keylogger signatures and patterns.</a:t>
            </a:r>
          </a:p>
          <a:p>
            <a:pPr marL="742950" lvl="1" indent="-285750" algn="l">
              <a:buFont typeface="Wingdings" panose="05000000000000000000" pitchFamily="2" charset="2"/>
              <a:buChar char="ü"/>
            </a:pPr>
            <a:r>
              <a:rPr lang="en-US" b="0" i="0" dirty="0">
                <a:solidFill>
                  <a:srgbClr val="0D0D0D"/>
                </a:solidFill>
                <a:effectLst/>
                <a:latin typeface="Times New Roman" panose="02020603050405020304" pitchFamily="18" charset="0"/>
                <a:cs typeface="Times New Roman" panose="02020603050405020304" pitchFamily="18" charset="0"/>
              </a:rPr>
              <a:t>Regularly update the signature database to include new threats.</a:t>
            </a:r>
          </a:p>
          <a:p>
            <a:pPr marL="742950" lvl="1" indent="-285750" algn="l">
              <a:buFont typeface="Wingdings" panose="05000000000000000000" pitchFamily="2" charset="2"/>
              <a:buChar char="ü"/>
            </a:pPr>
            <a:r>
              <a:rPr lang="en-US" b="0" i="0" dirty="0">
                <a:solidFill>
                  <a:srgbClr val="0D0D0D"/>
                </a:solidFill>
                <a:effectLst/>
                <a:latin typeface="Times New Roman" panose="02020603050405020304" pitchFamily="18" charset="0"/>
                <a:cs typeface="Times New Roman" panose="02020603050405020304" pitchFamily="18" charset="0"/>
              </a:rPr>
              <a:t>Scan system files and processes for matches with known keylogger signatures.</a:t>
            </a:r>
          </a:p>
          <a:p>
            <a:pPr algn="l">
              <a:buFont typeface="+mj-lt"/>
              <a:buAutoNum type="arabicPeriod"/>
            </a:pPr>
            <a:r>
              <a:rPr lang="en-US" sz="1400" b="1" i="0" dirty="0">
                <a:solidFill>
                  <a:srgbClr val="0D0D0D"/>
                </a:solidFill>
                <a:effectLst/>
                <a:latin typeface="Times New Roman" panose="02020603050405020304" pitchFamily="18" charset="0"/>
                <a:cs typeface="Times New Roman" panose="02020603050405020304" pitchFamily="18" charset="0"/>
              </a:rPr>
              <a:t>Real-time Monitoring:</a:t>
            </a:r>
            <a:endParaRPr lang="en-US" sz="1400" b="0" i="0" dirty="0">
              <a:solidFill>
                <a:srgbClr val="0D0D0D"/>
              </a:solidFill>
              <a:effectLst/>
              <a:latin typeface="Times New Roman" panose="02020603050405020304" pitchFamily="18" charset="0"/>
              <a:cs typeface="Times New Roman" panose="02020603050405020304" pitchFamily="18" charset="0"/>
            </a:endParaRPr>
          </a:p>
          <a:p>
            <a:pPr marL="742950" lvl="1" indent="-285750" algn="l">
              <a:buFont typeface="Wingdings" panose="05000000000000000000" pitchFamily="2" charset="2"/>
              <a:buChar char="ü"/>
            </a:pPr>
            <a:r>
              <a:rPr lang="en-US" b="0" i="0" dirty="0">
                <a:solidFill>
                  <a:srgbClr val="0D0D0D"/>
                </a:solidFill>
                <a:effectLst/>
                <a:latin typeface="Times New Roman" panose="02020603050405020304" pitchFamily="18" charset="0"/>
                <a:cs typeface="Times New Roman" panose="02020603050405020304" pitchFamily="18" charset="0"/>
              </a:rPr>
              <a:t>Implement real-time monitoring tools to detect keylogger activities as they occur.</a:t>
            </a:r>
          </a:p>
          <a:p>
            <a:pPr marL="742950" lvl="1" indent="-285750" algn="l">
              <a:buFont typeface="Wingdings" panose="05000000000000000000" pitchFamily="2" charset="2"/>
              <a:buChar char="ü"/>
            </a:pPr>
            <a:r>
              <a:rPr lang="en-US" b="0" i="0" dirty="0">
                <a:solidFill>
                  <a:srgbClr val="0D0D0D"/>
                </a:solidFill>
                <a:effectLst/>
                <a:latin typeface="Times New Roman" panose="02020603050405020304" pitchFamily="18" charset="0"/>
                <a:cs typeface="Times New Roman" panose="02020603050405020304" pitchFamily="18" charset="0"/>
              </a:rPr>
              <a:t>Generate alerts or notifications when potential keylogger activity is detected.</a:t>
            </a:r>
          </a:p>
        </p:txBody>
      </p:sp>
      <p:sp>
        <p:nvSpPr>
          <p:cNvPr id="3" name="Content Placeholder 2">
            <a:extLst>
              <a:ext uri="{FF2B5EF4-FFF2-40B4-BE49-F238E27FC236}">
                <a16:creationId xmlns:a16="http://schemas.microsoft.com/office/drawing/2014/main" id="{9EFA1903-4114-2A1A-F6E2-7A7A8EE8947E}"/>
              </a:ext>
            </a:extLst>
          </p:cNvPr>
          <p:cNvSpPr>
            <a:spLocks noGrp="1"/>
          </p:cNvSpPr>
          <p:nvPr>
            <p:ph sz="half" idx="2"/>
          </p:nvPr>
        </p:nvSpPr>
        <p:spPr>
          <a:xfrm>
            <a:off x="6416038" y="1222513"/>
            <a:ext cx="5194769" cy="5197953"/>
          </a:xfrm>
        </p:spPr>
        <p:txBody>
          <a:bodyPr anchor="t">
            <a:noAutofit/>
          </a:bodyPr>
          <a:lstStyle/>
          <a:p>
            <a:pPr marL="0" indent="0" algn="l">
              <a:buNone/>
            </a:pPr>
            <a:r>
              <a:rPr lang="en-US" sz="1600" b="1" i="0" dirty="0">
                <a:solidFill>
                  <a:srgbClr val="0D0D0D"/>
                </a:solidFill>
                <a:effectLst/>
                <a:latin typeface="Times New Roman" panose="02020603050405020304" pitchFamily="18" charset="0"/>
                <a:cs typeface="Times New Roman" panose="02020603050405020304" pitchFamily="18" charset="0"/>
              </a:rPr>
              <a:t>Deployment Plan:</a:t>
            </a:r>
          </a:p>
          <a:p>
            <a:pPr algn="l">
              <a:buFont typeface="+mj-lt"/>
              <a:buAutoNum type="arabicPeriod"/>
            </a:pPr>
            <a:r>
              <a:rPr lang="en-US" sz="1400" b="1" i="0" dirty="0">
                <a:solidFill>
                  <a:srgbClr val="0D0D0D"/>
                </a:solidFill>
                <a:effectLst/>
                <a:latin typeface="Times New Roman" panose="02020603050405020304" pitchFamily="18" charset="0"/>
                <a:cs typeface="Times New Roman" panose="02020603050405020304" pitchFamily="18" charset="0"/>
              </a:rPr>
              <a:t>System Integration:</a:t>
            </a:r>
            <a:endParaRPr lang="en-US" sz="1400" b="0" i="0" dirty="0">
              <a:solidFill>
                <a:srgbClr val="0D0D0D"/>
              </a:solidFill>
              <a:effectLst/>
              <a:latin typeface="Times New Roman" panose="02020603050405020304" pitchFamily="18" charset="0"/>
              <a:cs typeface="Times New Roman" panose="02020603050405020304" pitchFamily="18" charset="0"/>
            </a:endParaRPr>
          </a:p>
          <a:p>
            <a:pPr marL="742950" lvl="1" indent="-285750" algn="l">
              <a:buFont typeface="Wingdings" panose="05000000000000000000" pitchFamily="2" charset="2"/>
              <a:buChar char="ü"/>
            </a:pPr>
            <a:r>
              <a:rPr lang="en-US" b="0" i="0" dirty="0">
                <a:solidFill>
                  <a:srgbClr val="0D0D0D"/>
                </a:solidFill>
                <a:effectLst/>
                <a:latin typeface="Times New Roman" panose="02020603050405020304" pitchFamily="18" charset="0"/>
                <a:cs typeface="Times New Roman" panose="02020603050405020304" pitchFamily="18" charset="0"/>
              </a:rPr>
              <a:t>Integrate the keylogger detection algorithm into existing security software or deploy it as a standalone solution.</a:t>
            </a:r>
          </a:p>
          <a:p>
            <a:pPr marL="742950" lvl="1" indent="-285750" algn="l">
              <a:buFont typeface="Wingdings" panose="05000000000000000000" pitchFamily="2" charset="2"/>
              <a:buChar char="ü"/>
            </a:pPr>
            <a:r>
              <a:rPr lang="en-US" b="0" i="0" dirty="0">
                <a:solidFill>
                  <a:srgbClr val="0D0D0D"/>
                </a:solidFill>
                <a:effectLst/>
                <a:latin typeface="Times New Roman" panose="02020603050405020304" pitchFamily="18" charset="0"/>
                <a:cs typeface="Times New Roman" panose="02020603050405020304" pitchFamily="18" charset="0"/>
              </a:rPr>
              <a:t>Ensure compatibility with different operating systems and software environments.</a:t>
            </a:r>
          </a:p>
          <a:p>
            <a:pPr algn="l">
              <a:buFont typeface="+mj-lt"/>
              <a:buAutoNum type="arabicPeriod"/>
            </a:pPr>
            <a:r>
              <a:rPr lang="en-US" sz="1400" b="1" i="0" dirty="0">
                <a:solidFill>
                  <a:srgbClr val="0D0D0D"/>
                </a:solidFill>
                <a:effectLst/>
                <a:latin typeface="Times New Roman" panose="02020603050405020304" pitchFamily="18" charset="0"/>
                <a:cs typeface="Times New Roman" panose="02020603050405020304" pitchFamily="18" charset="0"/>
              </a:rPr>
              <a:t>Installation and Configuration:</a:t>
            </a:r>
            <a:endParaRPr lang="en-US" sz="1400" b="0" i="0" dirty="0">
              <a:solidFill>
                <a:srgbClr val="0D0D0D"/>
              </a:solidFill>
              <a:effectLst/>
              <a:latin typeface="Times New Roman" panose="02020603050405020304" pitchFamily="18" charset="0"/>
              <a:cs typeface="Times New Roman" panose="02020603050405020304" pitchFamily="18" charset="0"/>
            </a:endParaRPr>
          </a:p>
          <a:p>
            <a:pPr marL="742950" lvl="1" indent="-285750" algn="l">
              <a:buFont typeface="Wingdings" panose="05000000000000000000" pitchFamily="2" charset="2"/>
              <a:buChar char="ü"/>
            </a:pPr>
            <a:r>
              <a:rPr lang="en-US" b="0" i="0" dirty="0">
                <a:solidFill>
                  <a:srgbClr val="0D0D0D"/>
                </a:solidFill>
                <a:effectLst/>
                <a:latin typeface="Times New Roman" panose="02020603050405020304" pitchFamily="18" charset="0"/>
                <a:cs typeface="Times New Roman" panose="02020603050405020304" pitchFamily="18" charset="0"/>
              </a:rPr>
              <a:t>Deploy the detection software across all endpoints within the organization, including computers, laptops, and mobile devices.</a:t>
            </a:r>
          </a:p>
          <a:p>
            <a:pPr marL="742950" lvl="1" indent="-285750" algn="l">
              <a:buFont typeface="Wingdings" panose="05000000000000000000" pitchFamily="2" charset="2"/>
              <a:buChar char="ü"/>
            </a:pPr>
            <a:r>
              <a:rPr lang="en-US" b="0" i="0" dirty="0">
                <a:solidFill>
                  <a:srgbClr val="0D0D0D"/>
                </a:solidFill>
                <a:effectLst/>
                <a:latin typeface="Times New Roman" panose="02020603050405020304" pitchFamily="18" charset="0"/>
                <a:cs typeface="Times New Roman" panose="02020603050405020304" pitchFamily="18" charset="0"/>
              </a:rPr>
              <a:t>Configure the software to perform regular scans and real-time monitoring according to organizational policies.</a:t>
            </a:r>
          </a:p>
          <a:p>
            <a:pPr algn="l">
              <a:buFont typeface="+mj-lt"/>
              <a:buAutoNum type="arabicPeriod"/>
            </a:pPr>
            <a:r>
              <a:rPr lang="en-US" sz="1400" b="1" i="0" dirty="0">
                <a:solidFill>
                  <a:srgbClr val="0D0D0D"/>
                </a:solidFill>
                <a:effectLst/>
                <a:latin typeface="Times New Roman" panose="02020603050405020304" pitchFamily="18" charset="0"/>
                <a:cs typeface="Times New Roman" panose="02020603050405020304" pitchFamily="18" charset="0"/>
              </a:rPr>
              <a:t>Training and Awareness:</a:t>
            </a:r>
            <a:endParaRPr lang="en-US" sz="1400" b="0" i="0" dirty="0">
              <a:solidFill>
                <a:srgbClr val="0D0D0D"/>
              </a:solidFill>
              <a:effectLst/>
              <a:latin typeface="Times New Roman" panose="02020603050405020304" pitchFamily="18" charset="0"/>
              <a:cs typeface="Times New Roman" panose="02020603050405020304" pitchFamily="18" charset="0"/>
            </a:endParaRPr>
          </a:p>
          <a:p>
            <a:pPr marL="742950" lvl="1" indent="-285750" algn="l">
              <a:buFont typeface="Wingdings" panose="05000000000000000000" pitchFamily="2" charset="2"/>
              <a:buChar char="ü"/>
            </a:pPr>
            <a:r>
              <a:rPr lang="en-US" b="0" i="0" dirty="0">
                <a:solidFill>
                  <a:srgbClr val="0D0D0D"/>
                </a:solidFill>
                <a:effectLst/>
                <a:latin typeface="Times New Roman" panose="02020603050405020304" pitchFamily="18" charset="0"/>
                <a:cs typeface="Times New Roman" panose="02020603050405020304" pitchFamily="18" charset="0"/>
              </a:rPr>
              <a:t>Provide training sessions to IT staff and end-users on how to use and interpret the keylogger detection tools effectively.</a:t>
            </a:r>
          </a:p>
          <a:p>
            <a:pPr marL="742950" lvl="1" indent="-285750" algn="l">
              <a:buFont typeface="Wingdings" panose="05000000000000000000" pitchFamily="2" charset="2"/>
              <a:buChar char="ü"/>
            </a:pPr>
            <a:r>
              <a:rPr lang="en-US" b="0" i="0" dirty="0">
                <a:solidFill>
                  <a:srgbClr val="0D0D0D"/>
                </a:solidFill>
                <a:effectLst/>
                <a:latin typeface="Times New Roman" panose="02020603050405020304" pitchFamily="18" charset="0"/>
                <a:cs typeface="Times New Roman" panose="02020603050405020304" pitchFamily="18" charset="0"/>
              </a:rPr>
              <a:t>Raise awareness about the risks posed by keyloggers and the importance of maintaining vigilance against such threats.</a:t>
            </a:r>
          </a:p>
          <a:p>
            <a:pPr marL="0" indent="0">
              <a:buNone/>
            </a:pPr>
            <a:endParaRPr lang="x-none"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Autofit/>
          </a:bodyPr>
          <a:lstStyle/>
          <a:p>
            <a:r>
              <a:rPr lang="en-US" sz="4000" b="1" dirty="0">
                <a:solidFill>
                  <a:srgbClr val="1CADE4"/>
                </a:solidFill>
                <a:latin typeface="Arial" panose="020B0604020202020204" pitchFamily="34" charset="0"/>
                <a:cs typeface="Arial" panose="020B0604020202020204" pitchFamily="34" charset="0"/>
              </a:rPr>
              <a:t>KEYLOGGER PYTHON SCRIPT:</a:t>
            </a:r>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581192" y="1232452"/>
            <a:ext cx="11029615" cy="5148683"/>
          </a:xfrm>
        </p:spPr>
        <p:txBody>
          <a:bodyPr anchor="t">
            <a:normAutofit/>
          </a:bodyPr>
          <a:lstStyle/>
          <a:p>
            <a:pPr lvl="1">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I</a:t>
            </a:r>
            <a:r>
              <a:rPr lang="en-US" sz="2400" b="0" i="0" dirty="0">
                <a:solidFill>
                  <a:srgbClr val="0D0D0D"/>
                </a:solidFill>
                <a:effectLst/>
                <a:latin typeface="Times New Roman" panose="02020603050405020304" pitchFamily="18" charset="0"/>
                <a:cs typeface="Times New Roman" panose="02020603050405020304" pitchFamily="18" charset="0"/>
              </a:rPr>
              <a:t>n today's digital age, keyloggers are a major cybersecurity concern. These stealthy software tools silently record keystrokes on users' computers, capturing sensitive information like passwords and credit card details without their knowledge. This poses serious risks such as identity theft and financial loss. Despite being hard to detect, individuals and organizations can mitigate this threat by using robust antivirus software, practicing good security habits, and employing advanced security measures like endpoint detection and response solutions</a:t>
            </a:r>
            <a:endParaRPr lang="en-IN" sz="2400" dirty="0">
              <a:latin typeface="Times New Roman" panose="02020603050405020304" pitchFamily="18" charset="0"/>
              <a:cs typeface="Times New Roman" panose="02020603050405020304" pitchFamily="18" charset="0"/>
            </a:endParaRPr>
          </a:p>
        </p:txBody>
      </p:sp>
      <p:pic>
        <p:nvPicPr>
          <p:cNvPr id="6" name="Picture 5" descr="Screenshot (478).png"/>
          <p:cNvPicPr>
            <a:picLocks noChangeAspect="1"/>
          </p:cNvPicPr>
          <p:nvPr/>
        </p:nvPicPr>
        <p:blipFill>
          <a:blip r:embed="rId2"/>
          <a:stretch>
            <a:fillRect/>
          </a:stretch>
        </p:blipFill>
        <p:spPr>
          <a:xfrm>
            <a:off x="716096" y="1211856"/>
            <a:ext cx="10917716" cy="5111826"/>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57F628-21B8-9FD9-E6CE-0EF844719B62}"/>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E3BDCA8C-8420-31D4-148E-56369ED23EC4}"/>
              </a:ext>
            </a:extLst>
          </p:cNvPr>
          <p:cNvSpPr>
            <a:spLocks noGrp="1"/>
          </p:cNvSpPr>
          <p:nvPr>
            <p:ph type="title"/>
          </p:nvPr>
        </p:nvSpPr>
        <p:spPr/>
        <p:txBody>
          <a:bodyPr>
            <a:noAutofit/>
          </a:bodyPr>
          <a:lstStyle/>
          <a:p>
            <a:r>
              <a:rPr lang="en-US" sz="4000" b="1" dirty="0">
                <a:solidFill>
                  <a:srgbClr val="1CADE4"/>
                </a:solidFill>
                <a:latin typeface="Arial" panose="020B0604020202020204" pitchFamily="34" charset="0"/>
                <a:cs typeface="Arial" panose="020B0604020202020204" pitchFamily="34" charset="0"/>
              </a:rPr>
              <a:t>OUTPUT</a:t>
            </a:r>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52374" y="1406851"/>
            <a:ext cx="8502777" cy="4356517"/>
          </a:xfrm>
        </p:spPr>
      </p:pic>
    </p:spTree>
    <p:extLst>
      <p:ext uri="{BB962C8B-B14F-4D97-AF65-F5344CB8AC3E}">
        <p14:creationId xmlns:p14="http://schemas.microsoft.com/office/powerpoint/2010/main" val="15720449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7A4CB5-CBD5-740E-8C59-3CC0C293A01C}"/>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7211D8A7-D92F-3B32-14AF-8DE079A285EB}"/>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528E8B8C-F7A3-9D43-455E-6FE49FF0F861}"/>
              </a:ext>
            </a:extLst>
          </p:cNvPr>
          <p:cNvSpPr>
            <a:spLocks noGrp="1"/>
          </p:cNvSpPr>
          <p:nvPr>
            <p:ph idx="1"/>
          </p:nvPr>
        </p:nvSpPr>
        <p:spPr>
          <a:xfrm>
            <a:off x="581192" y="1927122"/>
            <a:ext cx="11029615" cy="4048227"/>
          </a:xfrm>
        </p:spPr>
        <p:txBody>
          <a:bodyPr anchor="t">
            <a:normAutofit/>
          </a:bodyPr>
          <a:lstStyle/>
          <a:p>
            <a:pPr lvl="1">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I</a:t>
            </a:r>
            <a:r>
              <a:rPr lang="en-US" sz="2400" b="0" i="0" dirty="0">
                <a:solidFill>
                  <a:srgbClr val="0D0D0D"/>
                </a:solidFill>
                <a:effectLst/>
                <a:latin typeface="Times New Roman" panose="02020603050405020304" pitchFamily="18" charset="0"/>
                <a:cs typeface="Times New Roman" panose="02020603050405020304" pitchFamily="18" charset="0"/>
              </a:rPr>
              <a:t>n today's digital age, keyloggers are a major cybersecurity concern. These stealthy software tools silently record keystrokes on users' computers, capturing sensitive information like passwords and credit card details without their knowledge. This poses serious risks such as identity theft and financial loss. Despite being hard to detect, individuals and organizations can mitigate this threat by using robust antivirus software, practicing good security habits, and employing advanced security measures like endpoint detection and response solutions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33162355"/>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8D289AE2-D2AE-49D1-AFAC-3A79F6794255}">
  <ds:schemaRefs>
    <ds:schemaRef ds:uri="http://purl.org/dc/terms/"/>
    <ds:schemaRef ds:uri="http://purl.org/dc/dcmitype/"/>
    <ds:schemaRef ds:uri="9162bd5b-4ed9-4da3-b376-05204580ba3f"/>
    <ds:schemaRef ds:uri="http://schemas.microsoft.com/office/2006/documentManagement/types"/>
    <ds:schemaRef ds:uri="http://purl.org/dc/elements/1.1/"/>
    <ds:schemaRef ds:uri="http://www.w3.org/XML/1998/namespace"/>
    <ds:schemaRef ds:uri="c0fa2617-96bd-425d-8578-e93563fe37c5"/>
    <ds:schemaRef ds:uri="http://schemas.microsoft.com/office/infopath/2007/PartnerControls"/>
    <ds:schemaRef ds:uri="http://schemas.openxmlformats.org/package/2006/metadata/core-properties"/>
    <ds:schemaRef ds:uri="http://schemas.microsoft.com/office/2006/metadata/properties"/>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242</TotalTime>
  <Words>1028</Words>
  <Application>Microsoft Office PowerPoint</Application>
  <PresentationFormat>Widescreen</PresentationFormat>
  <Paragraphs>97</Paragraphs>
  <Slides>13</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Arial</vt:lpstr>
      <vt:lpstr>Calibri</vt:lpstr>
      <vt:lpstr>Calibri Light</vt:lpstr>
      <vt:lpstr>Franklin Gothic Book</vt:lpstr>
      <vt:lpstr>Franklin Gothic Demi</vt:lpstr>
      <vt:lpstr>Times New Roman</vt:lpstr>
      <vt:lpstr>Wingdings</vt:lpstr>
      <vt:lpstr>Wingdings 2</vt:lpstr>
      <vt:lpstr>DividendVTI</vt:lpstr>
      <vt:lpstr>Cyber Security: Protecting Against Keylogger Intrusions</vt:lpstr>
      <vt:lpstr>OUTLINE</vt:lpstr>
      <vt:lpstr>Problem Statement</vt:lpstr>
      <vt:lpstr>Proposed Solution</vt:lpstr>
      <vt:lpstr>System  Approach</vt:lpstr>
      <vt:lpstr>Algorithm &amp; Deployment</vt:lpstr>
      <vt:lpstr>KEYLOGGER PYTHON SCRIPT:</vt:lpstr>
      <vt:lpstr>OUTPUT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LENOVO</cp:lastModifiedBy>
  <cp:revision>39</cp:revision>
  <dcterms:created xsi:type="dcterms:W3CDTF">2021-05-26T16:50:10Z</dcterms:created>
  <dcterms:modified xsi:type="dcterms:W3CDTF">2024-04-14T08:17:01Z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