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82.wmf" ContentType="image/x-wmf"/>
  <Override PartName="/ppt/media/image18.png" ContentType="image/png"/>
  <Override PartName="/ppt/media/image81.wmf" ContentType="image/x-wmf"/>
  <Override PartName="/ppt/media/image17.png" ContentType="image/png"/>
  <Override PartName="/ppt/media/image80.wmf" ContentType="image/x-wmf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79.wmf" ContentType="image/x-wmf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43D4FC-CDCE-45A8-8713-FAD5221789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FD3871-2A6A-4DB8-A1B3-271F6FEEC4B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65780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65780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0" y="257760"/>
            <a:ext cx="68576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735560" y="165780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735560" y="165780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0" y="257760"/>
            <a:ext cx="68576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8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SC012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E1F04CD-9E98-4062-848C-22FA1DBDBF9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1825560" y="104904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828800" y="257760"/>
            <a:ext cx="685764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5816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895480" y="1139400"/>
            <a:ext cx="5790960" cy="4568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F011994-3AA9-42A4-AB9C-63558F0BA3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9.wmf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33520" y="25909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Mašinsko učenje NB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133720" y="533520"/>
            <a:ext cx="640044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ORI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3"/>
          <p:cNvSpPr/>
          <p:nvPr/>
        </p:nvSpPr>
        <p:spPr>
          <a:xfrm>
            <a:off x="1981080" y="1295280"/>
            <a:ext cx="67816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68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172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3657600" y="6248520"/>
            <a:ext cx="525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 da će biti izabrana klasa K1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6"/>
          <p:cNvSpPr/>
          <p:nvPr/>
        </p:nvSpPr>
        <p:spPr>
          <a:xfrm rot="5400000">
            <a:off x="5943960" y="2285640"/>
            <a:ext cx="151920" cy="456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1" descr=""/>
          <p:cNvPicPr/>
          <p:nvPr/>
        </p:nvPicPr>
        <p:blipFill>
          <a:blip r:embed="rId2"/>
          <a:stretch/>
        </p:blipFill>
        <p:spPr>
          <a:xfrm>
            <a:off x="4419720" y="3962520"/>
            <a:ext cx="1314000" cy="742680"/>
          </a:xfrm>
          <a:prstGeom prst="rect">
            <a:avLst/>
          </a:prstGeom>
          <a:ln>
            <a:noFill/>
          </a:ln>
        </p:spPr>
      </p:pic>
      <p:pic>
        <p:nvPicPr>
          <p:cNvPr id="183" name="Picture 4" descr=""/>
          <p:cNvPicPr/>
          <p:nvPr/>
        </p:nvPicPr>
        <p:blipFill>
          <a:blip r:embed="rId3"/>
          <a:stretch/>
        </p:blipFill>
        <p:spPr>
          <a:xfrm>
            <a:off x="6248520" y="4952880"/>
            <a:ext cx="1323720" cy="742680"/>
          </a:xfrm>
          <a:prstGeom prst="rect">
            <a:avLst/>
          </a:prstGeom>
          <a:ln>
            <a:noFill/>
          </a:ln>
        </p:spPr>
      </p:pic>
      <p:sp>
        <p:nvSpPr>
          <p:cNvPr id="184" name="CustomShape 17"/>
          <p:cNvSpPr/>
          <p:nvPr/>
        </p:nvSpPr>
        <p:spPr>
          <a:xfrm>
            <a:off x="6324480" y="1752480"/>
            <a:ext cx="228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Bajesova  teorema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7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192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Picture 7" descr=""/>
          <p:cNvPicPr/>
          <p:nvPr/>
        </p:nvPicPr>
        <p:blipFill>
          <a:blip r:embed="rId2"/>
          <a:stretch/>
        </p:blipFill>
        <p:spPr>
          <a:xfrm>
            <a:off x="3505320" y="4495680"/>
            <a:ext cx="4905000" cy="380520"/>
          </a:xfrm>
          <a:prstGeom prst="rect">
            <a:avLst/>
          </a:prstGeom>
          <a:ln>
            <a:noFill/>
          </a:ln>
        </p:spPr>
      </p:pic>
      <p:sp>
        <p:nvSpPr>
          <p:cNvPr id="201" name="CustomShape 15"/>
          <p:cNvSpPr/>
          <p:nvPr/>
        </p:nvSpPr>
        <p:spPr>
          <a:xfrm>
            <a:off x="3657600" y="6248520"/>
            <a:ext cx="525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 pojavljivanja RGB ako se desilo K1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 rot="5400000">
            <a:off x="7208640" y="1783440"/>
            <a:ext cx="137520" cy="1599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7"/>
          <p:cNvSpPr/>
          <p:nvPr/>
        </p:nvSpPr>
        <p:spPr>
          <a:xfrm>
            <a:off x="6324480" y="1752480"/>
            <a:ext cx="228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Bajesova  teorema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6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211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7" descr=""/>
          <p:cNvPicPr/>
          <p:nvPr/>
        </p:nvPicPr>
        <p:blipFill>
          <a:blip r:embed="rId2"/>
          <a:stretch/>
        </p:blipFill>
        <p:spPr>
          <a:xfrm>
            <a:off x="3505320" y="4495680"/>
            <a:ext cx="4905000" cy="380520"/>
          </a:xfrm>
          <a:prstGeom prst="rect">
            <a:avLst/>
          </a:prstGeom>
          <a:ln>
            <a:noFill/>
          </a:ln>
        </p:spPr>
      </p:pic>
      <p:sp>
        <p:nvSpPr>
          <p:cNvPr id="220" name="CustomShape 15"/>
          <p:cNvSpPr/>
          <p:nvPr/>
        </p:nvSpPr>
        <p:spPr>
          <a:xfrm>
            <a:off x="3276720" y="5380560"/>
            <a:ext cx="5257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 pojavljivanja  R ako se desilo K1.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 osnovu obučavajućeg skupa odredimo funkciju raspodele  p(R|K1).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 rot="5400000">
            <a:off x="7208640" y="1783440"/>
            <a:ext cx="137520" cy="1599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7"/>
          <p:cNvSpPr/>
          <p:nvPr/>
        </p:nvSpPr>
        <p:spPr>
          <a:xfrm rot="5400000">
            <a:off x="5829480" y="3924000"/>
            <a:ext cx="151920" cy="9903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26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3276720" y="5380560"/>
            <a:ext cx="525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Konstanta normiranja zbog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 rot="16200000">
            <a:off x="6743520" y="2934000"/>
            <a:ext cx="151920" cy="12949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4" descr=""/>
          <p:cNvPicPr/>
          <p:nvPr/>
        </p:nvPicPr>
        <p:blipFill>
          <a:blip r:embed="rId2"/>
          <a:stretch/>
        </p:blipFill>
        <p:spPr>
          <a:xfrm>
            <a:off x="3581280" y="5867280"/>
            <a:ext cx="4787640" cy="456840"/>
          </a:xfrm>
          <a:prstGeom prst="rect">
            <a:avLst/>
          </a:prstGeom>
          <a:ln>
            <a:noFill/>
          </a:ln>
        </p:spPr>
      </p:pic>
      <p:sp>
        <p:nvSpPr>
          <p:cNvPr id="241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5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46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250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5"/>
          <p:cNvSpPr/>
          <p:nvPr/>
        </p:nvSpPr>
        <p:spPr>
          <a:xfrm>
            <a:off x="3276720" y="5380560"/>
            <a:ext cx="525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Konstanta normiranja zbog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 rot="16200000">
            <a:off x="6743520" y="2934000"/>
            <a:ext cx="151920" cy="12949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Picture 4" descr=""/>
          <p:cNvPicPr/>
          <p:nvPr/>
        </p:nvPicPr>
        <p:blipFill>
          <a:blip r:embed="rId2"/>
          <a:stretch/>
        </p:blipFill>
        <p:spPr>
          <a:xfrm>
            <a:off x="3581280" y="5867280"/>
            <a:ext cx="4787640" cy="456840"/>
          </a:xfrm>
          <a:prstGeom prst="rect">
            <a:avLst/>
          </a:prstGeom>
          <a:ln>
            <a:noFill/>
          </a:ln>
        </p:spPr>
      </p:pic>
      <p:sp>
        <p:nvSpPr>
          <p:cNvPr id="261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Picture 1" descr=""/>
          <p:cNvPicPr/>
          <p:nvPr/>
        </p:nvPicPr>
        <p:blipFill>
          <a:blip r:embed="rId3"/>
          <a:stretch/>
        </p:blipFill>
        <p:spPr>
          <a:xfrm>
            <a:off x="3048120" y="4419720"/>
            <a:ext cx="5881320" cy="344880"/>
          </a:xfrm>
          <a:prstGeom prst="rect">
            <a:avLst/>
          </a:prstGeom>
          <a:ln>
            <a:noFill/>
          </a:ln>
        </p:spPr>
      </p:pic>
      <p:sp>
        <p:nvSpPr>
          <p:cNvPr id="263" name="CustomShape 1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6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67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271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Picture 7" descr=""/>
          <p:cNvPicPr/>
          <p:nvPr/>
        </p:nvPicPr>
        <p:blipFill>
          <a:blip r:embed="rId2"/>
          <a:stretch/>
        </p:blipFill>
        <p:spPr>
          <a:xfrm>
            <a:off x="3505320" y="4495680"/>
            <a:ext cx="4905000" cy="380520"/>
          </a:xfrm>
          <a:prstGeom prst="rect">
            <a:avLst/>
          </a:prstGeom>
          <a:ln>
            <a:noFill/>
          </a:ln>
        </p:spPr>
      </p:pic>
      <p:sp>
        <p:nvSpPr>
          <p:cNvPr id="280" name="CustomShape 15"/>
          <p:cNvSpPr/>
          <p:nvPr/>
        </p:nvSpPr>
        <p:spPr>
          <a:xfrm>
            <a:off x="3657600" y="6248520"/>
            <a:ext cx="525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 pojavljivanja RGB ako se desilo K1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6"/>
          <p:cNvSpPr/>
          <p:nvPr/>
        </p:nvSpPr>
        <p:spPr>
          <a:xfrm rot="5400000">
            <a:off x="7208640" y="1783440"/>
            <a:ext cx="137520" cy="1599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4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85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Picture 1" descr=""/>
          <p:cNvPicPr/>
          <p:nvPr/>
        </p:nvPicPr>
        <p:blipFill>
          <a:blip r:embed="rId1"/>
          <a:stretch/>
        </p:blipFill>
        <p:spPr>
          <a:xfrm>
            <a:off x="3505320" y="342900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289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3505320" y="259092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Bajesova  teorema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Picture 7" descr=""/>
          <p:cNvPicPr/>
          <p:nvPr/>
        </p:nvPicPr>
        <p:blipFill>
          <a:blip r:embed="rId2"/>
          <a:stretch/>
        </p:blipFill>
        <p:spPr>
          <a:xfrm>
            <a:off x="3276720" y="5334120"/>
            <a:ext cx="5190840" cy="304560"/>
          </a:xfrm>
          <a:prstGeom prst="rect">
            <a:avLst/>
          </a:prstGeom>
          <a:ln>
            <a:noFill/>
          </a:ln>
        </p:spPr>
      </p:pic>
      <p:sp>
        <p:nvSpPr>
          <p:cNvPr id="293" name="CustomShape 10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6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297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301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Picture 7" descr=""/>
          <p:cNvPicPr/>
          <p:nvPr/>
        </p:nvPicPr>
        <p:blipFill>
          <a:blip r:embed="rId2"/>
          <a:stretch/>
        </p:blipFill>
        <p:spPr>
          <a:xfrm>
            <a:off x="3505320" y="4495680"/>
            <a:ext cx="4905000" cy="380520"/>
          </a:xfrm>
          <a:prstGeom prst="rect">
            <a:avLst/>
          </a:prstGeom>
          <a:ln>
            <a:noFill/>
          </a:ln>
        </p:spPr>
      </p:pic>
      <p:sp>
        <p:nvSpPr>
          <p:cNvPr id="310" name="CustomShape 15"/>
          <p:cNvSpPr/>
          <p:nvPr/>
        </p:nvSpPr>
        <p:spPr>
          <a:xfrm>
            <a:off x="3276720" y="5380560"/>
            <a:ext cx="5257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 pojavljivanja  R ako se desilo K1.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 osnovu obučavajućeg skupa odredimo funkciju raspodele  p(R|K1).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6"/>
          <p:cNvSpPr/>
          <p:nvPr/>
        </p:nvSpPr>
        <p:spPr>
          <a:xfrm rot="5400000">
            <a:off x="7208640" y="1783440"/>
            <a:ext cx="137520" cy="1599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7"/>
          <p:cNvSpPr/>
          <p:nvPr/>
        </p:nvSpPr>
        <p:spPr>
          <a:xfrm rot="5400000">
            <a:off x="5829480" y="3924000"/>
            <a:ext cx="151920" cy="9903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5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316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329" name="CustomShape 16"/>
          <p:cNvSpPr/>
          <p:nvPr/>
        </p:nvSpPr>
        <p:spPr>
          <a:xfrm>
            <a:off x="3657600" y="2286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Picture 3" descr=""/>
          <p:cNvPicPr/>
          <p:nvPr/>
        </p:nvPicPr>
        <p:blipFill>
          <a:blip r:embed="rId2"/>
          <a:stretch/>
        </p:blipFill>
        <p:spPr>
          <a:xfrm>
            <a:off x="3505320" y="3581280"/>
            <a:ext cx="4723920" cy="2371320"/>
          </a:xfrm>
          <a:prstGeom prst="rect">
            <a:avLst/>
          </a:prstGeom>
          <a:ln w="9360">
            <a:noFill/>
          </a:ln>
        </p:spPr>
      </p:pic>
      <p:sp>
        <p:nvSpPr>
          <p:cNvPr id="331" name="CustomShape 17"/>
          <p:cNvSpPr/>
          <p:nvPr/>
        </p:nvSpPr>
        <p:spPr>
          <a:xfrm>
            <a:off x="5257800" y="5638680"/>
            <a:ext cx="60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8"/>
          <p:cNvSpPr/>
          <p:nvPr/>
        </p:nvSpPr>
        <p:spPr>
          <a:xfrm>
            <a:off x="4724280" y="5638680"/>
            <a:ext cx="60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9"/>
          <p:cNvSpPr/>
          <p:nvPr/>
        </p:nvSpPr>
        <p:spPr>
          <a:xfrm>
            <a:off x="6095880" y="5638680"/>
            <a:ext cx="60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0"/>
          <p:cNvSpPr/>
          <p:nvPr/>
        </p:nvSpPr>
        <p:spPr>
          <a:xfrm>
            <a:off x="4000680" y="4029120"/>
            <a:ext cx="3700080" cy="1471320"/>
          </a:xfrm>
          <a:custGeom>
            <a:avLst/>
            <a:gdLst/>
            <a:ahLst/>
            <a:rect l="l" t="t" r="r" b="b"/>
            <a:pathLst>
              <a:path w="3700463" h="1471613">
                <a:moveTo>
                  <a:pt x="0" y="1471613"/>
                </a:moveTo>
                <a:cubicBezTo>
                  <a:pt x="364331" y="1457325"/>
                  <a:pt x="476250" y="1343026"/>
                  <a:pt x="647700" y="1228726"/>
                </a:cubicBezTo>
                <a:cubicBezTo>
                  <a:pt x="819150" y="1114426"/>
                  <a:pt x="889000" y="989013"/>
                  <a:pt x="1028700" y="785813"/>
                </a:cubicBezTo>
                <a:cubicBezTo>
                  <a:pt x="1168400" y="582613"/>
                  <a:pt x="1257300" y="0"/>
                  <a:pt x="1485900" y="9525"/>
                </a:cubicBezTo>
                <a:cubicBezTo>
                  <a:pt x="1714500" y="19050"/>
                  <a:pt x="2159000" y="627063"/>
                  <a:pt x="2400300" y="842963"/>
                </a:cubicBezTo>
                <a:cubicBezTo>
                  <a:pt x="2641600" y="1058863"/>
                  <a:pt x="2717006" y="1212057"/>
                  <a:pt x="2933700" y="1304926"/>
                </a:cubicBezTo>
                <a:cubicBezTo>
                  <a:pt x="3112294" y="1320801"/>
                  <a:pt x="3405188" y="1412081"/>
                  <a:pt x="3700463" y="1400175"/>
                </a:cubicBezTo>
              </a:path>
            </a:pathLst>
          </a:custGeom>
          <a:noFill/>
          <a:ln>
            <a:solidFill>
              <a:srgbClr val="008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7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338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0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351" name="CustomShape 16"/>
          <p:cNvSpPr/>
          <p:nvPr/>
        </p:nvSpPr>
        <p:spPr>
          <a:xfrm>
            <a:off x="3657600" y="2286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" name="Picture 2" descr=""/>
          <p:cNvPicPr/>
          <p:nvPr/>
        </p:nvPicPr>
        <p:blipFill>
          <a:blip r:embed="rId2"/>
          <a:stretch/>
        </p:blipFill>
        <p:spPr>
          <a:xfrm>
            <a:off x="3429000" y="3276720"/>
            <a:ext cx="4952520" cy="3164040"/>
          </a:xfrm>
          <a:prstGeom prst="rect">
            <a:avLst/>
          </a:prstGeom>
          <a:ln>
            <a:noFill/>
          </a:ln>
        </p:spPr>
      </p:pic>
      <p:sp>
        <p:nvSpPr>
          <p:cNvPr id="353" name="CustomShape 17"/>
          <p:cNvSpPr/>
          <p:nvPr/>
        </p:nvSpPr>
        <p:spPr>
          <a:xfrm>
            <a:off x="3276720" y="6336360"/>
            <a:ext cx="58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Pretpostavimo da se R ponaša po normalnoj raspodeli.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Osnove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8760" y="1752480"/>
            <a:ext cx="66157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E: podaci na osnovu kojih se uči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T: posao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P: kvalitet posla (mera efikasnosti)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Korišćenjem iskustva E na poslu T povećati kvalitet 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56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357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370" name="CustomShape 16"/>
          <p:cNvSpPr/>
          <p:nvPr/>
        </p:nvSpPr>
        <p:spPr>
          <a:xfrm>
            <a:off x="3657600" y="2286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372" name="CustomShape 17"/>
          <p:cNvSpPr/>
          <p:nvPr/>
        </p:nvSpPr>
        <p:spPr>
          <a:xfrm>
            <a:off x="3276720" y="6336360"/>
            <a:ext cx="58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Pretpostavimo da se R ponaša po normalnoj raspodeli.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8"/>
          <p:cNvSpPr/>
          <p:nvPr/>
        </p:nvSpPr>
        <p:spPr>
          <a:xfrm>
            <a:off x="3276720" y="4038480"/>
            <a:ext cx="586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Treba odrediti parametre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Picture 1" descr=""/>
          <p:cNvPicPr/>
          <p:nvPr/>
        </p:nvPicPr>
        <p:blipFill>
          <a:blip r:embed="rId3"/>
          <a:stretch/>
        </p:blipFill>
        <p:spPr>
          <a:xfrm>
            <a:off x="3505320" y="4648320"/>
            <a:ext cx="5025600" cy="1142640"/>
          </a:xfrm>
          <a:prstGeom prst="rect">
            <a:avLst/>
          </a:prstGeom>
          <a:ln>
            <a:noFill/>
          </a:ln>
        </p:spPr>
      </p:pic>
      <p:sp>
        <p:nvSpPr>
          <p:cNvPr id="376" name="CustomShape 20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79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380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393" name="CustomShape 16"/>
          <p:cNvSpPr/>
          <p:nvPr/>
        </p:nvSpPr>
        <p:spPr>
          <a:xfrm>
            <a:off x="3657600" y="22860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395" name="CustomShape 17"/>
          <p:cNvSpPr/>
          <p:nvPr/>
        </p:nvSpPr>
        <p:spPr>
          <a:xfrm>
            <a:off x="3276720" y="6336360"/>
            <a:ext cx="58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Pretpostavimo da se R ponaša po normalnoj raspodeli.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8"/>
          <p:cNvSpPr/>
          <p:nvPr/>
        </p:nvSpPr>
        <p:spPr>
          <a:xfrm>
            <a:off x="3276720" y="4038480"/>
            <a:ext cx="586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Treba odrediti parametre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0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Picture 1" descr=""/>
          <p:cNvPicPr/>
          <p:nvPr/>
        </p:nvPicPr>
        <p:blipFill>
          <a:blip r:embed="rId3"/>
          <a:stretch/>
        </p:blipFill>
        <p:spPr>
          <a:xfrm>
            <a:off x="3657600" y="4648320"/>
            <a:ext cx="304560" cy="731160"/>
          </a:xfrm>
          <a:prstGeom prst="rect">
            <a:avLst/>
          </a:prstGeom>
          <a:ln>
            <a:noFill/>
          </a:ln>
        </p:spPr>
      </p:pic>
      <p:sp>
        <p:nvSpPr>
          <p:cNvPr id="401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4" descr=""/>
          <p:cNvPicPr/>
          <p:nvPr/>
        </p:nvPicPr>
        <p:blipFill>
          <a:blip r:embed="rId4"/>
          <a:stretch/>
        </p:blipFill>
        <p:spPr>
          <a:xfrm>
            <a:off x="3657600" y="5257800"/>
            <a:ext cx="304560" cy="685440"/>
          </a:xfrm>
          <a:prstGeom prst="rect">
            <a:avLst/>
          </a:prstGeom>
          <a:ln>
            <a:noFill/>
          </a:ln>
        </p:spPr>
      </p:pic>
      <p:sp>
        <p:nvSpPr>
          <p:cNvPr id="404" name="CustomShape 24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5" name="Picture 1" descr=""/>
          <p:cNvPicPr/>
          <p:nvPr/>
        </p:nvPicPr>
        <p:blipFill>
          <a:blip r:embed="rId5"/>
          <a:stretch/>
        </p:blipFill>
        <p:spPr>
          <a:xfrm>
            <a:off x="5486400" y="3352680"/>
            <a:ext cx="3350520" cy="761760"/>
          </a:xfrm>
          <a:prstGeom prst="rect">
            <a:avLst/>
          </a:prstGeom>
          <a:ln>
            <a:noFill/>
          </a:ln>
        </p:spPr>
      </p:pic>
      <p:sp>
        <p:nvSpPr>
          <p:cNvPr id="406" name="CustomShape 25"/>
          <p:cNvSpPr/>
          <p:nvPr/>
        </p:nvSpPr>
        <p:spPr>
          <a:xfrm>
            <a:off x="4343400" y="48006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Srednja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6"/>
          <p:cNvSpPr/>
          <p:nvPr/>
        </p:nvSpPr>
        <p:spPr>
          <a:xfrm>
            <a:off x="4419720" y="541008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Standardna devijacija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0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411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3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424" name="CustomShape 16"/>
          <p:cNvSpPr/>
          <p:nvPr/>
        </p:nvSpPr>
        <p:spPr>
          <a:xfrm>
            <a:off x="3657600" y="22860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5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426" name="CustomShape 17"/>
          <p:cNvSpPr/>
          <p:nvPr/>
        </p:nvSpPr>
        <p:spPr>
          <a:xfrm>
            <a:off x="3276720" y="6336360"/>
            <a:ext cx="58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Pretpostavimo da se R ponaša po normalnoj raspodeli.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>
            <a:off x="3276720" y="4038480"/>
            <a:ext cx="586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Treba odrediti parametre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0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1" name="Picture 1" descr=""/>
          <p:cNvPicPr/>
          <p:nvPr/>
        </p:nvPicPr>
        <p:blipFill>
          <a:blip r:embed="rId3"/>
          <a:stretch/>
        </p:blipFill>
        <p:spPr>
          <a:xfrm>
            <a:off x="3657600" y="4648320"/>
            <a:ext cx="304560" cy="731160"/>
          </a:xfrm>
          <a:prstGeom prst="rect">
            <a:avLst/>
          </a:prstGeom>
          <a:ln>
            <a:noFill/>
          </a:ln>
        </p:spPr>
      </p:pic>
      <p:sp>
        <p:nvSpPr>
          <p:cNvPr id="432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4" name="Picture 4" descr=""/>
          <p:cNvPicPr/>
          <p:nvPr/>
        </p:nvPicPr>
        <p:blipFill>
          <a:blip r:embed="rId4"/>
          <a:stretch/>
        </p:blipFill>
        <p:spPr>
          <a:xfrm>
            <a:off x="3657600" y="5257800"/>
            <a:ext cx="304560" cy="685440"/>
          </a:xfrm>
          <a:prstGeom prst="rect">
            <a:avLst/>
          </a:prstGeom>
          <a:ln>
            <a:noFill/>
          </a:ln>
        </p:spPr>
      </p:pic>
      <p:sp>
        <p:nvSpPr>
          <p:cNvPr id="435" name="CustomShape 24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6" name="Picture 1" descr=""/>
          <p:cNvPicPr/>
          <p:nvPr/>
        </p:nvPicPr>
        <p:blipFill>
          <a:blip r:embed="rId5"/>
          <a:stretch/>
        </p:blipFill>
        <p:spPr>
          <a:xfrm>
            <a:off x="5486400" y="3352680"/>
            <a:ext cx="3350520" cy="761760"/>
          </a:xfrm>
          <a:prstGeom prst="rect">
            <a:avLst/>
          </a:prstGeom>
          <a:ln>
            <a:noFill/>
          </a:ln>
        </p:spPr>
      </p:pic>
      <p:sp>
        <p:nvSpPr>
          <p:cNvPr id="437" name="CustomShape 25"/>
          <p:cNvSpPr/>
          <p:nvPr/>
        </p:nvSpPr>
        <p:spPr>
          <a:xfrm>
            <a:off x="4343400" y="48006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Srednja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6"/>
          <p:cNvSpPr/>
          <p:nvPr/>
        </p:nvSpPr>
        <p:spPr>
          <a:xfrm>
            <a:off x="4419720" y="541008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Standardna devijacija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1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442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4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455" name="CustomShape 16"/>
          <p:cNvSpPr/>
          <p:nvPr/>
        </p:nvSpPr>
        <p:spPr>
          <a:xfrm>
            <a:off x="3657600" y="22860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457" name="CustomShape 17"/>
          <p:cNvSpPr/>
          <p:nvPr/>
        </p:nvSpPr>
        <p:spPr>
          <a:xfrm>
            <a:off x="3276720" y="6336360"/>
            <a:ext cx="58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Pretpostavimo da se R ponaša po normalnoj raspodeli.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8"/>
          <p:cNvSpPr/>
          <p:nvPr/>
        </p:nvSpPr>
        <p:spPr>
          <a:xfrm>
            <a:off x="3276720" y="4038480"/>
            <a:ext cx="5866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Treba odrediti parametre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                  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0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2" name="Picture 1" descr=""/>
          <p:cNvPicPr/>
          <p:nvPr/>
        </p:nvPicPr>
        <p:blipFill>
          <a:blip r:embed="rId3"/>
          <a:stretch/>
        </p:blipFill>
        <p:spPr>
          <a:xfrm>
            <a:off x="3657600" y="4648320"/>
            <a:ext cx="304560" cy="731160"/>
          </a:xfrm>
          <a:prstGeom prst="rect">
            <a:avLst/>
          </a:prstGeom>
          <a:ln>
            <a:noFill/>
          </a:ln>
        </p:spPr>
      </p:pic>
      <p:sp>
        <p:nvSpPr>
          <p:cNvPr id="463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Picture 4" descr=""/>
          <p:cNvPicPr/>
          <p:nvPr/>
        </p:nvPicPr>
        <p:blipFill>
          <a:blip r:embed="rId4"/>
          <a:stretch/>
        </p:blipFill>
        <p:spPr>
          <a:xfrm>
            <a:off x="3657600" y="5257800"/>
            <a:ext cx="304560" cy="685440"/>
          </a:xfrm>
          <a:prstGeom prst="rect">
            <a:avLst/>
          </a:prstGeom>
          <a:ln>
            <a:noFill/>
          </a:ln>
        </p:spPr>
      </p:pic>
      <p:sp>
        <p:nvSpPr>
          <p:cNvPr id="466" name="CustomShape 24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7" name="Picture 1" descr=""/>
          <p:cNvPicPr/>
          <p:nvPr/>
        </p:nvPicPr>
        <p:blipFill>
          <a:blip r:embed="rId5"/>
          <a:stretch/>
        </p:blipFill>
        <p:spPr>
          <a:xfrm>
            <a:off x="5486400" y="3352680"/>
            <a:ext cx="3350520" cy="761760"/>
          </a:xfrm>
          <a:prstGeom prst="rect">
            <a:avLst/>
          </a:prstGeom>
          <a:ln>
            <a:noFill/>
          </a:ln>
        </p:spPr>
      </p:pic>
      <p:sp>
        <p:nvSpPr>
          <p:cNvPr id="468" name="CustomShape 25"/>
          <p:cNvSpPr/>
          <p:nvPr/>
        </p:nvSpPr>
        <p:spPr>
          <a:xfrm>
            <a:off x="4343400" y="48006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Srednja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26"/>
          <p:cNvSpPr/>
          <p:nvPr/>
        </p:nvSpPr>
        <p:spPr>
          <a:xfrm>
            <a:off x="4419720" y="541008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Standardna devijacija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2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473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5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486" name="CustomShape 16"/>
          <p:cNvSpPr/>
          <p:nvPr/>
        </p:nvSpPr>
        <p:spPr>
          <a:xfrm>
            <a:off x="3657600" y="22860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7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488" name="CustomShape 17"/>
          <p:cNvSpPr/>
          <p:nvPr/>
        </p:nvSpPr>
        <p:spPr>
          <a:xfrm>
            <a:off x="3276720" y="4038480"/>
            <a:ext cx="5866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Treba odrediti parametre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                   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9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1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3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5" name="Picture 1" descr=""/>
          <p:cNvPicPr/>
          <p:nvPr/>
        </p:nvPicPr>
        <p:blipFill>
          <a:blip r:embed="rId3"/>
          <a:stretch/>
        </p:blipFill>
        <p:spPr>
          <a:xfrm>
            <a:off x="5486400" y="3352680"/>
            <a:ext cx="3350520" cy="761760"/>
          </a:xfrm>
          <a:prstGeom prst="rect">
            <a:avLst/>
          </a:prstGeom>
          <a:ln>
            <a:noFill/>
          </a:ln>
        </p:spPr>
      </p:pic>
      <p:sp>
        <p:nvSpPr>
          <p:cNvPr id="496" name="CustomShape 2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7" name="Picture 1" descr=""/>
          <p:cNvPicPr/>
          <p:nvPr/>
        </p:nvPicPr>
        <p:blipFill>
          <a:blip r:embed="rId4"/>
          <a:stretch/>
        </p:blipFill>
        <p:spPr>
          <a:xfrm>
            <a:off x="3352680" y="5257800"/>
            <a:ext cx="5582880" cy="837720"/>
          </a:xfrm>
          <a:prstGeom prst="rect">
            <a:avLst/>
          </a:prstGeom>
          <a:ln>
            <a:noFill/>
          </a:ln>
        </p:spPr>
      </p:pic>
      <p:sp>
        <p:nvSpPr>
          <p:cNvPr id="498" name="CustomShape 25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1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502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4" name="Picture 1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1366560" cy="533160"/>
          </a:xfrm>
          <a:prstGeom prst="rect">
            <a:avLst/>
          </a:prstGeom>
          <a:ln>
            <a:noFill/>
          </a:ln>
        </p:spPr>
      </p:pic>
      <p:sp>
        <p:nvSpPr>
          <p:cNvPr id="515" name="CustomShape 16"/>
          <p:cNvSpPr/>
          <p:nvPr/>
        </p:nvSpPr>
        <p:spPr>
          <a:xfrm>
            <a:off x="3657600" y="22860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Kako odrediti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6" name="Picture 2" descr=""/>
          <p:cNvPicPr/>
          <p:nvPr/>
        </p:nvPicPr>
        <p:blipFill>
          <a:blip r:embed="rId2"/>
          <a:stretch/>
        </p:blipFill>
        <p:spPr>
          <a:xfrm>
            <a:off x="6496920" y="1676520"/>
            <a:ext cx="2265840" cy="1447560"/>
          </a:xfrm>
          <a:prstGeom prst="rect">
            <a:avLst/>
          </a:prstGeom>
          <a:ln>
            <a:noFill/>
          </a:ln>
        </p:spPr>
      </p:pic>
      <p:sp>
        <p:nvSpPr>
          <p:cNvPr id="517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0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4" name="Picture 1" descr=""/>
          <p:cNvPicPr/>
          <p:nvPr/>
        </p:nvPicPr>
        <p:blipFill>
          <a:blip r:embed="rId3"/>
          <a:stretch/>
        </p:blipFill>
        <p:spPr>
          <a:xfrm>
            <a:off x="3352680" y="3429000"/>
            <a:ext cx="5582880" cy="837720"/>
          </a:xfrm>
          <a:prstGeom prst="rect">
            <a:avLst/>
          </a:prstGeom>
          <a:ln>
            <a:noFill/>
          </a:ln>
        </p:spPr>
      </p:pic>
      <p:sp>
        <p:nvSpPr>
          <p:cNvPr id="525" name="CustomShape 2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6" name="Picture 4" descr=""/>
          <p:cNvPicPr/>
          <p:nvPr/>
        </p:nvPicPr>
        <p:blipFill>
          <a:blip r:embed="rId4"/>
          <a:stretch/>
        </p:blipFill>
        <p:spPr>
          <a:xfrm>
            <a:off x="3429000" y="4419720"/>
            <a:ext cx="2599920" cy="313920"/>
          </a:xfrm>
          <a:prstGeom prst="rect">
            <a:avLst/>
          </a:prstGeom>
          <a:ln>
            <a:noFill/>
          </a:ln>
        </p:spPr>
      </p:pic>
      <p:pic>
        <p:nvPicPr>
          <p:cNvPr id="527" name="Picture 3" descr=""/>
          <p:cNvPicPr/>
          <p:nvPr/>
        </p:nvPicPr>
        <p:blipFill>
          <a:blip r:embed="rId5"/>
          <a:stretch/>
        </p:blipFill>
        <p:spPr>
          <a:xfrm>
            <a:off x="3429000" y="4724280"/>
            <a:ext cx="2599920" cy="313920"/>
          </a:xfrm>
          <a:prstGeom prst="rect">
            <a:avLst/>
          </a:prstGeom>
          <a:ln>
            <a:noFill/>
          </a:ln>
        </p:spPr>
      </p:pic>
      <p:pic>
        <p:nvPicPr>
          <p:cNvPr id="528" name="Picture 2" descr=""/>
          <p:cNvPicPr/>
          <p:nvPr/>
        </p:nvPicPr>
        <p:blipFill>
          <a:blip r:embed="rId6"/>
          <a:stretch/>
        </p:blipFill>
        <p:spPr>
          <a:xfrm>
            <a:off x="3429000" y="5029200"/>
            <a:ext cx="2599920" cy="313920"/>
          </a:xfrm>
          <a:prstGeom prst="rect">
            <a:avLst/>
          </a:prstGeom>
          <a:ln>
            <a:noFill/>
          </a:ln>
        </p:spPr>
      </p:pic>
      <p:pic>
        <p:nvPicPr>
          <p:cNvPr id="529" name="Picture 1" descr=""/>
          <p:cNvPicPr/>
          <p:nvPr/>
        </p:nvPicPr>
        <p:blipFill>
          <a:blip r:embed="rId7"/>
          <a:stretch/>
        </p:blipFill>
        <p:spPr>
          <a:xfrm>
            <a:off x="3429000" y="5334120"/>
            <a:ext cx="2599920" cy="313920"/>
          </a:xfrm>
          <a:prstGeom prst="rect">
            <a:avLst/>
          </a:prstGeom>
          <a:ln>
            <a:noFill/>
          </a:ln>
        </p:spPr>
      </p:pic>
      <p:sp>
        <p:nvSpPr>
          <p:cNvPr id="530" name="CustomShape 2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6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7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8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9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30"/>
          <p:cNvSpPr/>
          <p:nvPr/>
        </p:nvSpPr>
        <p:spPr>
          <a:xfrm>
            <a:off x="3200400" y="5638680"/>
            <a:ext cx="3429000" cy="36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3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7" name="Picture 10" descr=""/>
          <p:cNvPicPr/>
          <p:nvPr/>
        </p:nvPicPr>
        <p:blipFill>
          <a:blip r:embed="rId8"/>
          <a:stretch/>
        </p:blipFill>
        <p:spPr>
          <a:xfrm>
            <a:off x="6248520" y="5257800"/>
            <a:ext cx="171000" cy="304560"/>
          </a:xfrm>
          <a:prstGeom prst="rect">
            <a:avLst/>
          </a:prstGeom>
          <a:ln>
            <a:noFill/>
          </a:ln>
        </p:spPr>
      </p:pic>
      <p:sp>
        <p:nvSpPr>
          <p:cNvPr id="538" name="CustomShape 3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0" name="Picture 13" descr=""/>
          <p:cNvPicPr/>
          <p:nvPr/>
        </p:nvPicPr>
        <p:blipFill>
          <a:blip r:embed="rId9"/>
          <a:stretch/>
        </p:blipFill>
        <p:spPr>
          <a:xfrm>
            <a:off x="5376960" y="5700600"/>
            <a:ext cx="428400" cy="304560"/>
          </a:xfrm>
          <a:prstGeom prst="rect">
            <a:avLst/>
          </a:prstGeom>
          <a:ln>
            <a:noFill/>
          </a:ln>
        </p:spPr>
      </p:pic>
      <p:sp>
        <p:nvSpPr>
          <p:cNvPr id="541" name="CustomShape 3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5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7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6" name="Picture 1" descr=""/>
          <p:cNvPicPr/>
          <p:nvPr/>
        </p:nvPicPr>
        <p:blipFill>
          <a:blip r:embed="rId10"/>
          <a:stretch/>
        </p:blipFill>
        <p:spPr>
          <a:xfrm>
            <a:off x="6172200" y="5867280"/>
            <a:ext cx="2390400" cy="685440"/>
          </a:xfrm>
          <a:prstGeom prst="rect">
            <a:avLst/>
          </a:prstGeom>
          <a:ln>
            <a:noFill/>
          </a:ln>
        </p:spPr>
      </p:pic>
      <p:sp>
        <p:nvSpPr>
          <p:cNvPr id="547" name="CustomShape 39"/>
          <p:cNvSpPr/>
          <p:nvPr/>
        </p:nvSpPr>
        <p:spPr>
          <a:xfrm>
            <a:off x="0" y="11430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0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551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6"/>
          <p:cNvSpPr/>
          <p:nvPr/>
        </p:nvSpPr>
        <p:spPr>
          <a:xfrm>
            <a:off x="3352680" y="2286000"/>
            <a:ext cx="5409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Bayes filter koji u obzir uzima samo R komponentu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8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0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6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7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8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9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1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6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5" name="Picture 1" descr=""/>
          <p:cNvPicPr/>
          <p:nvPr/>
        </p:nvPicPr>
        <p:blipFill>
          <a:blip r:embed="rId1"/>
          <a:stretch/>
        </p:blipFill>
        <p:spPr>
          <a:xfrm>
            <a:off x="6095880" y="2743200"/>
            <a:ext cx="2428560" cy="618840"/>
          </a:xfrm>
          <a:prstGeom prst="rect">
            <a:avLst/>
          </a:prstGeom>
          <a:ln>
            <a:noFill/>
          </a:ln>
        </p:spPr>
      </p:pic>
      <p:sp>
        <p:nvSpPr>
          <p:cNvPr id="586" name="CustomShape 3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7" name="Picture 3" descr=""/>
          <p:cNvPicPr/>
          <p:nvPr/>
        </p:nvPicPr>
        <p:blipFill>
          <a:blip r:embed="rId2"/>
          <a:stretch/>
        </p:blipFill>
        <p:spPr>
          <a:xfrm>
            <a:off x="6553080" y="3886200"/>
            <a:ext cx="1837800" cy="552240"/>
          </a:xfrm>
          <a:prstGeom prst="rect">
            <a:avLst/>
          </a:prstGeom>
          <a:ln>
            <a:noFill/>
          </a:ln>
        </p:spPr>
      </p:pic>
      <p:sp>
        <p:nvSpPr>
          <p:cNvPr id="588" name="CustomShape 39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0" name="Picture 6" descr=""/>
          <p:cNvPicPr/>
          <p:nvPr/>
        </p:nvPicPr>
        <p:blipFill>
          <a:blip r:embed="rId3"/>
          <a:stretch/>
        </p:blipFill>
        <p:spPr>
          <a:xfrm>
            <a:off x="3429000" y="4572000"/>
            <a:ext cx="2904840" cy="647280"/>
          </a:xfrm>
          <a:prstGeom prst="rect">
            <a:avLst/>
          </a:prstGeom>
          <a:ln>
            <a:noFill/>
          </a:ln>
        </p:spPr>
      </p:pic>
      <p:sp>
        <p:nvSpPr>
          <p:cNvPr id="591" name="CustomShape 41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4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3" name="Picture 9" descr=""/>
          <p:cNvPicPr/>
          <p:nvPr/>
        </p:nvPicPr>
        <p:blipFill>
          <a:blip r:embed="rId4"/>
          <a:stretch/>
        </p:blipFill>
        <p:spPr>
          <a:xfrm>
            <a:off x="3429000" y="3505320"/>
            <a:ext cx="2885760" cy="618840"/>
          </a:xfrm>
          <a:prstGeom prst="rect">
            <a:avLst/>
          </a:prstGeom>
          <a:ln>
            <a:noFill/>
          </a:ln>
        </p:spPr>
      </p:pic>
      <p:sp>
        <p:nvSpPr>
          <p:cNvPr id="594" name="CustomShape 43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4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6" name="Picture 12" descr=""/>
          <p:cNvPicPr/>
          <p:nvPr/>
        </p:nvPicPr>
        <p:blipFill>
          <a:blip r:embed="rId5"/>
          <a:stretch/>
        </p:blipFill>
        <p:spPr>
          <a:xfrm>
            <a:off x="3429000" y="5410080"/>
            <a:ext cx="4428720" cy="304560"/>
          </a:xfrm>
          <a:prstGeom prst="rect">
            <a:avLst/>
          </a:prstGeom>
          <a:ln>
            <a:noFill/>
          </a:ln>
        </p:spPr>
      </p:pic>
      <p:sp>
        <p:nvSpPr>
          <p:cNvPr id="597" name="CustomShape 45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4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9" name="Picture 15" descr=""/>
          <p:cNvPicPr/>
          <p:nvPr/>
        </p:nvPicPr>
        <p:blipFill>
          <a:blip r:embed="rId6"/>
          <a:stretch/>
        </p:blipFill>
        <p:spPr>
          <a:xfrm>
            <a:off x="3505320" y="5867280"/>
            <a:ext cx="2904840" cy="647280"/>
          </a:xfrm>
          <a:prstGeom prst="rect">
            <a:avLst/>
          </a:prstGeom>
          <a:ln>
            <a:noFill/>
          </a:ln>
        </p:spPr>
      </p:pic>
      <p:sp>
        <p:nvSpPr>
          <p:cNvPr id="600" name="CustomShape 47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3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604" name="CustomShape 4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6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0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2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6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8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0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2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4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5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6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7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3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2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7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9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4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41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4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43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45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46"/>
          <p:cNvSpPr/>
          <p:nvPr/>
        </p:nvSpPr>
        <p:spPr>
          <a:xfrm>
            <a:off x="3124080" y="2013480"/>
            <a:ext cx="5257440" cy="252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BayesFilter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k1 =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k2 =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BayesFilter(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k1,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               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6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k2)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.k1 = k1;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.k2 = k2;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45"/>
          <p:cNvSpPr/>
          <p:nvPr/>
        </p:nvSpPr>
        <p:spPr>
          <a:xfrm>
            <a:off x="1295280" y="1924200"/>
            <a:ext cx="6400440" cy="435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obucavajne()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N1 = k1.Count();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N2 = k2.Count();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 = N1 + N2;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pK1 = (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)N1 /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pK2 = (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)N2 /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pK1R = odrediRaspodelu(k1,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pK1G = odrediRaspodelu(k1,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pK1B = odrediRaspodelu(k1, 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pK2R = odrediRaspodelu(k2,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pK2G = odrediRaspodelu(k2,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pK2B = odrediRaspodelu(k2, 2);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45"/>
          <p:cNvSpPr/>
          <p:nvPr/>
        </p:nvSpPr>
        <p:spPr>
          <a:xfrm>
            <a:off x="1066680" y="1776600"/>
            <a:ext cx="7695720" cy="456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protected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NormalnaRaspodela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odrediRaspodelu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(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List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&lt;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&gt; k,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indeks)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NormalnaRaspodela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retVal =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NormalnaRaspodela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 = k.Count;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retVal.mi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 = 0; i &lt; n;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retVal.mi += boja(k[i], indeks);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retVal.mi = retVal.mi / 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retVal.sigma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 = 0; i &lt; n;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v = boja(k[i], indeks);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diff = (v - retVal.mi);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retVal.sigma += diff * diff;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retVal.sigma = </a:t>
            </a:r>
            <a:r>
              <a:rPr b="0" lang="en-US" sz="14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Math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.Sqrt(retVal.sigma / 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retVal.init();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retVal;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057400" y="121932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600200" y="1981080"/>
            <a:ext cx="5600520" cy="4438440"/>
          </a:xfrm>
          <a:prstGeom prst="rect">
            <a:avLst/>
          </a:prstGeom>
          <a:ln w="9360">
            <a:noFill/>
          </a:ln>
        </p:spPr>
      </p:pic>
      <p:sp>
        <p:nvSpPr>
          <p:cNvPr id="94" name="Line 4"/>
          <p:cNvSpPr/>
          <p:nvPr/>
        </p:nvSpPr>
        <p:spPr>
          <a:xfrm flipV="1">
            <a:off x="380880" y="2057400"/>
            <a:ext cx="7696080" cy="38098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5"/>
          <p:cNvSpPr/>
          <p:nvPr/>
        </p:nvSpPr>
        <p:spPr>
          <a:xfrm flipV="1">
            <a:off x="4190760" y="1371600"/>
            <a:ext cx="360" cy="548640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6"/>
          <p:cNvSpPr/>
          <p:nvPr/>
        </p:nvSpPr>
        <p:spPr>
          <a:xfrm>
            <a:off x="685800" y="4033800"/>
            <a:ext cx="7696080" cy="360"/>
          </a:xfrm>
          <a:prstGeom prst="line">
            <a:avLst/>
          </a:prstGeom>
          <a:ln>
            <a:solidFill>
              <a:srgbClr val="669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5"/>
          <p:cNvSpPr/>
          <p:nvPr/>
        </p:nvSpPr>
        <p:spPr>
          <a:xfrm>
            <a:off x="304920" y="2003400"/>
            <a:ext cx="5486040" cy="39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NormalnaRaspodela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mi;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sigma;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NormalnaRaspodela(){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NormalnaRaspodela(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mi,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sigma)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this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.mi = mi;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this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.sigma = sigma;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init(){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A = 1 / sigma *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Math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.Sqrt(2 *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Math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.PI);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f(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x)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xx = (x-mi)/sigma;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   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A * </a:t>
            </a:r>
            <a:r>
              <a:rPr b="0" lang="en-US" sz="12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Math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.Exp(-xx * xx/2);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2" name="Picture 2" descr=""/>
          <p:cNvPicPr/>
          <p:nvPr/>
        </p:nvPicPr>
        <p:blipFill>
          <a:blip r:embed="rId1"/>
          <a:stretch/>
        </p:blipFill>
        <p:spPr>
          <a:xfrm>
            <a:off x="5410080" y="2743200"/>
            <a:ext cx="3458520" cy="2209320"/>
          </a:xfrm>
          <a:prstGeom prst="rect">
            <a:avLst/>
          </a:prstGeom>
          <a:ln>
            <a:noFill/>
          </a:ln>
        </p:spPr>
      </p:pic>
      <p:pic>
        <p:nvPicPr>
          <p:cNvPr id="783" name="Picture 1" descr=""/>
          <p:cNvPicPr/>
          <p:nvPr/>
        </p:nvPicPr>
        <p:blipFill>
          <a:blip r:embed="rId2"/>
          <a:stretch/>
        </p:blipFill>
        <p:spPr>
          <a:xfrm>
            <a:off x="5334120" y="1828800"/>
            <a:ext cx="3350520" cy="7617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45"/>
          <p:cNvSpPr/>
          <p:nvPr/>
        </p:nvSpPr>
        <p:spPr>
          <a:xfrm>
            <a:off x="304920" y="1488240"/>
            <a:ext cx="8610120" cy="435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public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pK1akojeRGB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(</a:t>
            </a:r>
            <a:r>
              <a:rPr b="0" lang="en-US" sz="20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Color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r)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retVal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pK1Rv = pK1R.f(r.R);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pK1Gv = pK1G.f(r.G);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pK1Bv = pK1B.f(r.B);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pK2Rv = pK2R.f(r.R);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pK2Gv = pK2G.f(r.G);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pK2Bv = pK2B.f(r.B);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prgbK1 = pK1Rv * pK1Gv * pK1Bv;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prgbK2 = pK2Rv * pK2Gv * pK2Bv;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retVal = pK1 * prgbK1 / (pK1 * prgbK1 + pK2 * prgbK2);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retVal;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9" name="Picture 1" descr=""/>
          <p:cNvPicPr/>
          <p:nvPr/>
        </p:nvPicPr>
        <p:blipFill>
          <a:blip r:embed="rId1"/>
          <a:stretch/>
        </p:blipFill>
        <p:spPr>
          <a:xfrm>
            <a:off x="4038480" y="5257800"/>
            <a:ext cx="4581000" cy="828360"/>
          </a:xfrm>
          <a:prstGeom prst="rect">
            <a:avLst/>
          </a:prstGeom>
          <a:ln>
            <a:noFill/>
          </a:ln>
        </p:spPr>
      </p:pic>
      <p:pic>
        <p:nvPicPr>
          <p:cNvPr id="830" name="Picture 7" descr=""/>
          <p:cNvPicPr/>
          <p:nvPr/>
        </p:nvPicPr>
        <p:blipFill>
          <a:blip r:embed="rId2"/>
          <a:stretch/>
        </p:blipFill>
        <p:spPr>
          <a:xfrm>
            <a:off x="3962520" y="6324480"/>
            <a:ext cx="4905000" cy="3805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5" name="Picture 3" descr=""/>
          <p:cNvPicPr/>
          <p:nvPr/>
        </p:nvPicPr>
        <p:blipFill>
          <a:blip r:embed="rId1"/>
          <a:stretch/>
        </p:blipFill>
        <p:spPr>
          <a:xfrm>
            <a:off x="1219320" y="1752480"/>
            <a:ext cx="6491880" cy="4905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0" name="Picture 2" descr=""/>
          <p:cNvPicPr/>
          <p:nvPr/>
        </p:nvPicPr>
        <p:blipFill>
          <a:blip r:embed="rId1"/>
          <a:stretch/>
        </p:blipFill>
        <p:spPr>
          <a:xfrm>
            <a:off x="1219320" y="1752480"/>
            <a:ext cx="4681080" cy="477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2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4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5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7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9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5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2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23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24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25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26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2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2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2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31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3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36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38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40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42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44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5" name="Picture 2" descr=""/>
          <p:cNvPicPr/>
          <p:nvPr/>
        </p:nvPicPr>
        <p:blipFill>
          <a:blip r:embed="rId1"/>
          <a:stretch/>
        </p:blipFill>
        <p:spPr>
          <a:xfrm>
            <a:off x="4495680" y="2286000"/>
            <a:ext cx="4266720" cy="4350240"/>
          </a:xfrm>
          <a:prstGeom prst="rect">
            <a:avLst/>
          </a:prstGeom>
          <a:ln w="9360">
            <a:noFill/>
          </a:ln>
        </p:spPr>
      </p:pic>
      <p:pic>
        <p:nvPicPr>
          <p:cNvPr id="966" name="Picture 2" descr=""/>
          <p:cNvPicPr/>
          <p:nvPr/>
        </p:nvPicPr>
        <p:blipFill>
          <a:blip r:embed="rId2"/>
          <a:stretch/>
        </p:blipFill>
        <p:spPr>
          <a:xfrm>
            <a:off x="152280" y="1752480"/>
            <a:ext cx="4190760" cy="4272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9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970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Mera kvaliteta učenja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1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2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6"/>
          <p:cNvSpPr/>
          <p:nvPr/>
        </p:nvSpPr>
        <p:spPr>
          <a:xfrm>
            <a:off x="3352680" y="2286000"/>
            <a:ext cx="5409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Obučavajuči skup podeliti u dve grupe: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Skup za obučavanje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Skup za testiranje kvaliteta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3" name="CustomShape 1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8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20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2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2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2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6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7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8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9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3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31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3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3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34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3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36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3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3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39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4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41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4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43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4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45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4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47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48"/>
          <p:cNvSpPr/>
          <p:nvPr/>
        </p:nvSpPr>
        <p:spPr>
          <a:xfrm>
            <a:off x="3429000" y="35812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  – preciznost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6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CustomShape 3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Mera kvaliteta učenja - Primer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4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6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8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0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2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15"/>
          <p:cNvSpPr/>
          <p:nvPr/>
        </p:nvSpPr>
        <p:spPr>
          <a:xfrm>
            <a:off x="3352680" y="2286000"/>
            <a:ext cx="540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Obučavajuči skup podeliti u dve grupe: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0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7"/>
          <p:cNvSpPr/>
          <p:nvPr/>
        </p:nvSpPr>
        <p:spPr>
          <a:xfrm>
            <a:off x="0" y="11523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1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2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25"/>
          <p:cNvSpPr/>
          <p:nvPr/>
        </p:nvSpPr>
        <p:spPr>
          <a:xfrm>
            <a:off x="0" y="7714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26"/>
          <p:cNvSpPr/>
          <p:nvPr/>
        </p:nvSpPr>
        <p:spPr>
          <a:xfrm>
            <a:off x="0" y="10857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27"/>
          <p:cNvSpPr/>
          <p:nvPr/>
        </p:nvSpPr>
        <p:spPr>
          <a:xfrm>
            <a:off x="0" y="14000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28"/>
          <p:cNvSpPr/>
          <p:nvPr/>
        </p:nvSpPr>
        <p:spPr>
          <a:xfrm>
            <a:off x="0" y="17146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2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30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3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3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33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3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35"/>
          <p:cNvSpPr/>
          <p:nvPr/>
        </p:nvSpPr>
        <p:spPr>
          <a:xfrm>
            <a:off x="0" y="10191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3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3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38"/>
          <p:cNvSpPr/>
          <p:nvPr/>
        </p:nvSpPr>
        <p:spPr>
          <a:xfrm>
            <a:off x="0" y="1009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3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40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4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42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4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44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4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46"/>
          <p:cNvSpPr/>
          <p:nvPr/>
        </p:nvSpPr>
        <p:spPr>
          <a:xfrm>
            <a:off x="0" y="11048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47"/>
          <p:cNvSpPr/>
          <p:nvPr/>
        </p:nvSpPr>
        <p:spPr>
          <a:xfrm>
            <a:off x="3429000" y="3581280"/>
            <a:ext cx="4571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  – preciznost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 – ukupan broj test uzoraka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 – broj uspešno prepoznatih uzoraka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 = 100*T/N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62" name="Table 48"/>
          <p:cNvGraphicFramePr/>
          <p:nvPr/>
        </p:nvGraphicFramePr>
        <p:xfrm>
          <a:off x="380880" y="1905120"/>
          <a:ext cx="2600640" cy="4063680"/>
        </p:xfrm>
        <a:graphic>
          <a:graphicData uri="http://schemas.openxmlformats.org/drawingml/2006/table">
            <a:tbl>
              <a:tblPr/>
              <a:tblGrid>
                <a:gridCol w="519840"/>
                <a:gridCol w="519840"/>
                <a:gridCol w="519840"/>
                <a:gridCol w="519840"/>
                <a:gridCol w="521280"/>
              </a:tblGrid>
              <a:tr h="37332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440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191160"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 lIns="7920" rIns="7920" tIns="79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sp>
        <p:nvSpPr>
          <p:cNvPr id="1063" name="CustomShape 49"/>
          <p:cNvSpPr/>
          <p:nvPr/>
        </p:nvSpPr>
        <p:spPr>
          <a:xfrm>
            <a:off x="4191120" y="2666880"/>
            <a:ext cx="2437920" cy="6382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Skup za obučavanje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4" name="CustomShape 50"/>
          <p:cNvSpPr/>
          <p:nvPr/>
        </p:nvSpPr>
        <p:spPr>
          <a:xfrm>
            <a:off x="4191120" y="3048120"/>
            <a:ext cx="2437920" cy="364680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Skup za testiranje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Probabilističke tehnike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05320" y="2514600"/>
            <a:ext cx="43430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Običan BAYES klasifikator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BAYES mreže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Markovljevi skriveni lanci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Osnovna ideja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3200400" y="2438280"/>
            <a:ext cx="4885920" cy="2428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12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Osnovna ideja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3200400" y="2438280"/>
            <a:ext cx="4885920" cy="242856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434340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601992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809880" y="541008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 osnovu označenih podataka pretpostavimo kako izgledaju funkcije raspodele za klasu K1 i klasu K2.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0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21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Osnovna ideja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200400" y="2438280"/>
            <a:ext cx="4885920" cy="2428560"/>
          </a:xfrm>
          <a:prstGeom prst="rect">
            <a:avLst/>
          </a:prstGeom>
          <a:ln w="9360"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434340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01992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8"/>
          <p:cNvSpPr/>
          <p:nvPr/>
        </p:nvSpPr>
        <p:spPr>
          <a:xfrm>
            <a:off x="4495680" y="2361960"/>
            <a:ext cx="360" cy="25146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4114800" y="48769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3886200" y="5486400"/>
            <a:ext cx="3047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P(151|K1)   &gt;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P(151|K2)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Osnovna ideja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200400" y="2438280"/>
            <a:ext cx="4885920" cy="242856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434340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6019920" y="44197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8"/>
          <p:cNvSpPr/>
          <p:nvPr/>
        </p:nvSpPr>
        <p:spPr>
          <a:xfrm>
            <a:off x="6095880" y="2361960"/>
            <a:ext cx="360" cy="25146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5715000" y="48769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197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886200" y="5486400"/>
            <a:ext cx="3047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P(197|K1)   &lt; 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P(197|K2)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Učenje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72200" y="1143000"/>
            <a:ext cx="2514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Nadgledano učenje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304920" y="1790640"/>
          <a:ext cx="2437920" cy="38095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359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22284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4"/>
          <p:cNvSpPr/>
          <p:nvPr/>
        </p:nvSpPr>
        <p:spPr>
          <a:xfrm>
            <a:off x="3505320" y="17524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Malo preciznije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981080" y="114300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Klasifikacija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Picture 1" descr=""/>
          <p:cNvPicPr/>
          <p:nvPr/>
        </p:nvPicPr>
        <p:blipFill>
          <a:blip r:embed="rId1"/>
          <a:stretch/>
        </p:blipFill>
        <p:spPr>
          <a:xfrm>
            <a:off x="3581280" y="2666880"/>
            <a:ext cx="4581000" cy="828360"/>
          </a:xfrm>
          <a:prstGeom prst="rect">
            <a:avLst/>
          </a:prstGeom>
          <a:ln>
            <a:noFill/>
          </a:ln>
        </p:spPr>
      </p:pic>
      <p:sp>
        <p:nvSpPr>
          <p:cNvPr id="147" name="CustomShape 7"/>
          <p:cNvSpPr/>
          <p:nvPr/>
        </p:nvSpPr>
        <p:spPr>
          <a:xfrm>
            <a:off x="0" y="12859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0" y="7621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0" y="120024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"/>
          <p:cNvSpPr/>
          <p:nvPr/>
        </p:nvSpPr>
        <p:spPr>
          <a:xfrm>
            <a:off x="6324480" y="1752480"/>
            <a:ext cx="228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Bajesova  teorema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1" descr=""/>
          <p:cNvPicPr/>
          <p:nvPr/>
        </p:nvPicPr>
        <p:blipFill>
          <a:blip r:embed="rId2"/>
          <a:stretch/>
        </p:blipFill>
        <p:spPr>
          <a:xfrm>
            <a:off x="3581280" y="4191120"/>
            <a:ext cx="4667760" cy="837720"/>
          </a:xfrm>
          <a:prstGeom prst="rect">
            <a:avLst/>
          </a:prstGeom>
          <a:ln>
            <a:noFill/>
          </a:ln>
        </p:spPr>
      </p:pic>
      <p:sp>
        <p:nvSpPr>
          <p:cNvPr id="158" name="CustomShape 17"/>
          <p:cNvSpPr/>
          <p:nvPr/>
        </p:nvSpPr>
        <p:spPr>
          <a:xfrm>
            <a:off x="0" y="10764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4" descr=""/>
          <p:cNvPicPr/>
          <p:nvPr/>
        </p:nvPicPr>
        <p:blipFill>
          <a:blip r:embed="rId3"/>
          <a:stretch/>
        </p:blipFill>
        <p:spPr>
          <a:xfrm>
            <a:off x="3581280" y="5867280"/>
            <a:ext cx="4787640" cy="456840"/>
          </a:xfrm>
          <a:prstGeom prst="rect">
            <a:avLst/>
          </a:prstGeom>
          <a:ln>
            <a:noFill/>
          </a:ln>
        </p:spPr>
      </p:pic>
      <p:sp>
        <p:nvSpPr>
          <p:cNvPr id="161" name="CustomShape 1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0"/>
          <p:cNvSpPr/>
          <p:nvPr/>
        </p:nvSpPr>
        <p:spPr>
          <a:xfrm>
            <a:off x="2743200" y="3581280"/>
            <a:ext cx="6629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da se desi hipoteza K1 ako je poznato R, G i 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2743200" y="4952880"/>
            <a:ext cx="6629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Verovatnoća da se desi hipoteza K2 ako je poznato R, G i 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3200400" y="6425640"/>
            <a:ext cx="2437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Desiće se ili K1 ili K2.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Application>LibreOffice/5.1.4.2$Linux_X86_64 LibreOffice_project/10m0$Build-2</Application>
  <Words>3075</Words>
  <Paragraphs>2392</Paragraphs>
  <Company>none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2005-12-27T21:54:02Z</dcterms:created>
  <dc:creator>djordje</dc:creator>
  <dc:description/>
  <dc:language>en-US</dc:language>
  <cp:lastModifiedBy/>
  <dcterms:modified xsi:type="dcterms:W3CDTF">2017-04-05T21:11:03Z</dcterms:modified>
  <cp:revision>470</cp:revision>
  <dc:subject/>
  <dc:title>Primene različitih vrsta aproksimacija funkcija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