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21.wmf" ContentType="image/x-wmf"/>
  <Override PartName="/ppt/media/image1.png" ContentType="image/png"/>
  <Override PartName="/ppt/media/image22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slides/slide95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93.xml" ContentType="application/vnd.openxmlformats-officedocument.presentationml.slide+xml"/>
  <Override PartName="/ppt/slides/slide18.xml" ContentType="application/vnd.openxmlformats-officedocument.presentationml.slide+xml"/>
  <Override PartName="/ppt/slides/slide92.xml" ContentType="application/vnd.openxmlformats-officedocument.presentationml.slide+xml"/>
  <Override PartName="/ppt/slides/slide17.xml" ContentType="application/vnd.openxmlformats-officedocument.presentationml.slide+xml"/>
  <Override PartName="/ppt/slides/slide91.xml" ContentType="application/vnd.openxmlformats-officedocument.presentationml.slide+xml"/>
  <Override PartName="/ppt/slides/slide16.xml" ContentType="application/vnd.openxmlformats-officedocument.presentationml.slide+xml"/>
  <Override PartName="/ppt/slides/slide9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9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69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7.xml.rels" ContentType="application/vnd.openxmlformats-package.relationships+xml"/>
  <Override PartName="/ppt/slides/_rels/slide78.xml.rels" ContentType="application/vnd.openxmlformats-package.relationships+xml"/>
  <Override PartName="/ppt/slides/_rels/slide76.xml.rels" ContentType="application/vnd.openxmlformats-package.relationships+xml"/>
  <Override PartName="/ppt/slides/_rels/slide75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79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90.xml.rels" ContentType="application/vnd.openxmlformats-package.relationships+xml"/>
  <Override PartName="/ppt/slides/_rels/slide19.xml.rels" ContentType="application/vnd.openxmlformats-package.relationships+xml"/>
  <Override PartName="/ppt/slides/_rels/slide70.xml.rels" ContentType="application/vnd.openxmlformats-package.relationships+xml"/>
  <Override PartName="/ppt/slides/_rels/slide12.xml.rels" ContentType="application/vnd.openxmlformats-package.relationships+xml"/>
  <Override PartName="/ppt/slides/_rels/slide68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84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1.xml.rels" ContentType="application/vnd.openxmlformats-package.relationships+xml"/>
  <Override PartName="/ppt/slides/_rels/slide23.xml.rels" ContentType="application/vnd.openxmlformats-package.relationships+xml"/>
  <Override PartName="/ppt/slides/_rels/slide85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82.xml.rels" ContentType="application/vnd.openxmlformats-package.relationships+xml"/>
  <Override PartName="/ppt/slides/_rels/slide24.xml.rels" ContentType="application/vnd.openxmlformats-package.relationships+xml"/>
  <Override PartName="/ppt/slides/_rels/slide86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91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92.xml.rels" ContentType="application/vnd.openxmlformats-package.relationships+xml"/>
  <Override PartName="/ppt/slides/_rels/slide34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93.xml.rels" ContentType="application/vnd.openxmlformats-package.relationships+xml"/>
  <Override PartName="/ppt/slides/_rels/slide35.xml.rels" ContentType="application/vnd.openxmlformats-package.relationships+xml"/>
  <Override PartName="/ppt/slides/_rels/slide94.xml.rels" ContentType="application/vnd.openxmlformats-package.relationships+xml"/>
  <Override PartName="/ppt/slides/_rels/slide36.xml.rels" ContentType="application/vnd.openxmlformats-package.relationships+xml"/>
  <Override PartName="/ppt/slides/_rels/slide95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7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8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s/comment48.xml" ContentType="application/vnd.openxmlformats-officedocument.presentationml.comments+xml"/>
  <Override PartName="/ppt/notesSlides/_rels/notesSlide95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4.xml.rels" ContentType="application/vnd.openxmlformats-package.relationships+xml"/>
  <Override PartName="/ppt/notesSlides/notesSlide8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x="9144000" cy="6858000"/>
  <p:notesSz cx="6858000" cy="9144000"/>
</p:presentation>
</file>

<file path=ppt/commentAuthors.xml><?xml version="1.0" encoding="utf-8"?>
<p:cmAuthorLst xmlns:p="http://schemas.openxmlformats.org/presentationml/2006/main">
  <p:cmAuthor id="0" name="djordje" initials="d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commentAuthors" Target="commentAuthors.xml"/>
</Relationships>
</file>

<file path=ppt/comments/comment48.xml><?xml version="1.0" encoding="utf-8"?>
<p:cmLst xmlns:p="http://schemas.openxmlformats.org/presentationml/2006/main">
  <p:cm authorId="0" dt="2014-05-13T15:50:33.914000000" idx="1">
    <p:pos x="1440" y="1080"/>
    <p:text>Popraviti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D282BE1-5792-499D-B49F-7938BDA57772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5D6D026-2115-44EE-95E0-964C303DF61C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11A1B0-4350-4EC4-B688-F115A5708CF8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4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ECD9AB-C840-44C7-970B-0AB00559DA3D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assume the environment is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single agent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C3BAB6-1628-4BFC-B8FB-886F7DD8B2E0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environment is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discrete</a:t>
            </a:r>
            <a:endParaRPr/>
          </a:p>
          <a:p>
            <a:endParaRPr/>
          </a:p>
          <a:p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Discrete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: e.g., if "Kelly is in class" and then performs the action "go home," then in the next situation Kelly is "at home."</a:t>
            </a:r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There is no representation of a point in time where Kelly is neither in class nor at home (i.e., in the state of "going home").</a:t>
            </a:r>
            <a:endParaRPr/>
          </a:p>
          <a:p>
            <a:r>
              <a:rPr b="1" i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Number of actions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: e.g., in the 8-puzzle, we could specify 4 possible moves for each of the 8 tiles, resulting in a total of 4*8=32 operators.</a:t>
            </a:r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On the other hand, we could specify four moves for the "blank" square and there would need to be only 4 operators.</a:t>
            </a:r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http://sciris.shu.edu/~borowski/Puzzle/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6DA12A-0823-485B-893D-F3EA51D57474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environment is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deterministic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1741259-26C5-4506-AEB4-6EA9B6D7EE98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environment is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deterministic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FF2800B-3670-4C18-8E64-0A6E7226444F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environment is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deterministic</a:t>
            </a: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675269-0189-4702-9D56-CDDD97479131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864FCD-4D97-4C1B-956B-875068EE2581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43DCAE-CBD3-42EE-AC12-390EED653B8E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19EE91E-FF27-453F-AB34-2F91D76886F4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D8A5146-2081-4938-A36F-4EB041E6D404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07A9A3-1973-4B2E-A625-6A4C45A8E27D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DF7045-1F1D-45F6-BC56-B7654F4F2EF4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D12C8D-278A-4FB6-AEB6-504F38F1556D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7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5C41D4B-3435-4AC9-8CE6-3A3ACEB9333E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7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9046308-6E99-429C-B770-4B3D4088740B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2A0A029-408D-4C11-8AAA-D0E45E4000D8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E7E9845-B7D4-4BEA-9683-626713974659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DBE4CE-831E-4679-9A06-683CFBC665DC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46F604-C69A-4A94-AD14-2F4B5D7B6553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788EC14-2359-4F40-993F-8DAA1631F71A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1DD4846-EA4C-4292-9FCE-E5B7E92E4536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3C249AC-02D8-43F8-96AA-E0C61E4A3FA6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029D0E7-00D8-4D0D-BC8B-46C15ACF9C0A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C375F4D-5FC2-4F79-9654-C84D39EC9292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5D59BF-BAFD-4AEA-A55D-C4DCAAE476D9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F1EC9B-7AB4-4120-A8D5-BDCD29056EF8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50511B1-A021-4EC2-9B31-967779A9204A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9246E0E-FF41-4771-98F3-6804F47A0BAC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BD2AF7C-EE70-4967-8F21-AC7F58CDD926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115B2A0-A262-446E-BE72-0DF387207300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E63EFEE-6E66-49BB-A0E4-EB77C0F61ADC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432042-E1F1-457D-9482-CD77F4DEFA0E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A8FBF1B-D6D3-4007-8F0B-F242F4EE1412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31F9FDA-0921-4C89-B77F-0FB319976EEA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Problems arise when state space graph is disconnected:</a:t>
            </a:r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1. if all start nodes are in different connected parts than all goals, BFS won’t be able to find a solution since none exists</a:t>
            </a:r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2. a start node may be in a connected part where one or more goal exists so a solution exists</a:t>
            </a:r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but BFS starts at a node that isn’t connected to a goal</a:t>
            </a:r>
            <a:endParaRPr/>
          </a:p>
          <a:p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 disconnected graph usually means that there is an insufficient set of actions.</a:t>
            </a:r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B467EF5-85BF-47BA-9DB9-EF8FB36EBF77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081EA3-242C-4533-AF3C-06EC3240894E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technically optimal when edge costs are non-decreasing function of the depth of the node</a:t>
            </a:r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934DDC-E9B2-467E-986F-A86CB13AEA89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58DE5F1-AC95-4818-A5BE-8110CAD859D5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Why not complete?</a:t>
            </a:r>
            <a:endParaRPr/>
          </a:p>
          <a:p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Even with cycle detection the state-space graph could have an infinite depth:</a:t>
            </a:r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goal: count to 11</a:t>
            </a:r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start state: count starts at 12</a:t>
            </a:r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problem: keep counting forever…</a:t>
            </a:r>
            <a:endParaRPr/>
          </a:p>
          <a:p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Even with depth limit the state-space graph could have a cycle:</a:t>
            </a:r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goal: go to Chicago</a:t>
            </a:r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start state: in Madison</a:t>
            </a:r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problem: go to Milwaukee, go to Madison, go to Milwaukee …</a:t>
            </a:r>
            <a:endParaRPr/>
          </a:p>
          <a:p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With both depth limit and cycle detection (and depth of solution is not known) the state-space graph could have a solution just below the depth limit</a:t>
            </a:r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09B88BA-8FEC-4420-9444-45F01C767EE9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FF7AC7-8C33-42A1-8657-FA9D26C61A8C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2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20AA92B-1191-4530-8199-0F4C9E4B5B3A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3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191F842-EF7D-40F8-8B97-DB35FF383244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3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170022-EDF4-4921-8444-0B26FA65EECA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3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BC44B4D-2914-440B-AE3E-89C0CBD23DE2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3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DBA34BA-B7C7-47AA-9F3E-ED77E9E359C7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3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1E5C93-1933-4B7F-95CF-9E94BF3821F0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4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2382D5-1347-4C8B-929B-878700253C25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4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863E7FB-66CD-48B1-936D-3FB4DEFF3624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F0584A5-4C2C-4AAA-BC9C-0C53A44396B3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225C3F-EBB9-4237-B88C-09B695231055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4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0AA4C63-1AEB-4527-9202-88404DEA35B3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685E4C6-62C4-4C69-9CD7-3FD7C432EA45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F81D02F-C76B-41EF-B25D-C7D64FCCA74C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35799F-853F-4275-A79F-950FCE06CB21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6326470-50E8-450D-86BE-001297DF9D3A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B980436-A0C6-4F15-8418-C5A1A11D4454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77DAEC-8820-4AE2-B94E-F2D71634BE1A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ECA74AE-AD74-402E-92B8-FA3D366A4EA9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2F18FE-D56E-448C-96F2-E78D53AD5650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2364BC-250A-4EB7-A7C9-AFE096647E40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B04BBA9-9B3B-4760-950D-62FD2236FFBD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997109-A723-4659-8679-CDB41D8637EF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24A7ED2-A1B8-47B5-8452-2CF90A297109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AE270A9-1942-46AA-93C2-40191E3DBE1E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E5AB22-BE06-4FB9-9C74-BFE9142A1A96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6330DB6-9510-4C41-84FB-1A8C37F1D7A4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B126AD5-D15E-438F-9E00-43C1E4AF4C90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IDS generally expands fewer nodes than BFS on the same search space</a:t>
            </a:r>
            <a:endParaRPr/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6CF7444-556F-431C-9495-B5701CEE1200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384962F-5DB3-43FC-9A16-9FBCFBAEC4BB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constant edge costs means edges are all the same value</a:t>
            </a:r>
            <a:endParaRPr/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6688C2C-81C8-47CA-9933-9F640E01EF22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6E1A089-8066-4D05-AB67-83C304B2F637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AD67837-1D1C-4A5A-9CB9-C9EF4E1B04EA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5A95F4-1CE5-4C69-81DA-C82E70006D0B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7B76485-16A3-4149-A209-3EBA33098B2B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65B2A11-8C21-4ABA-881A-84D5BCF6FA42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note goal tested but not expanded since in CLOSE</a:t>
            </a:r>
            <a:endParaRPr/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E094FF-3429-4B48-BF54-446C0A312F63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2B82D4-18A1-4A10-B34E-AC370C3FDB34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77C391C-F6B6-4AA2-8962-6D786E8ED535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9093E3-A3BC-4C68-8746-2B71B8C3C3B7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34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environment is </a:t>
            </a:r>
            <a:r>
              <a:rPr b="1"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fully observable</a:t>
            </a:r>
            <a:endParaRPr/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8B6EEC1-A469-427A-9ABB-E406F2874AB4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808D99-48B9-49C7-9F7A-CF1BD8ECBF21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B1C45B8-4234-4AAA-A99F-375049432C1A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356571-98B1-4D39-8F19-D0BD22D05696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CustomShape 1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DCD9F7B-0AEF-405A-8055-3348032B5EB1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CustomShape 1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6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5A77E4D-B168-4A73-B61C-4BC2C84BFB31}" type="slidenum">
              <a:rPr lang="en-US" sz="1200" spc="-1" strike="noStrike"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251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BFS, UCS, and IDS are optimal when edge cost are non-decreasing function of depth</a:t>
            </a:r>
            <a:endParaRPr/>
          </a:p>
          <a:p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UCS is complete if edge costs are &gt;= e for some positive e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/>
          <p:nvPr/>
        </p:nvSpPr>
        <p:spPr>
          <a:xfrm>
            <a:off x="1824840" y="1048320"/>
            <a:ext cx="678204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comments" Target="../comments/comment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09480" y="5867280"/>
            <a:ext cx="777168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Obradović Đorđe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219320" y="3124080"/>
            <a:ext cx="64000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Pretrage</a:t>
            </a:r>
            <a:endParaRPr/>
          </a:p>
        </p:txBody>
      </p:sp>
      <p:sp>
        <p:nvSpPr>
          <p:cNvPr id="117" name="Line 3"/>
          <p:cNvSpPr/>
          <p:nvPr/>
        </p:nvSpPr>
        <p:spPr>
          <a:xfrm>
            <a:off x="1981080" y="1295280"/>
            <a:ext cx="6781680" cy="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4"/>
          <p:cNvSpPr/>
          <p:nvPr/>
        </p:nvSpPr>
        <p:spPr>
          <a:xfrm>
            <a:off x="2666880" y="838080"/>
            <a:ext cx="60951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Katedra za informatiku, Fakultet tehničkih nauka Novi Sad</a:t>
            </a:r>
            <a:endParaRPr/>
          </a:p>
        </p:txBody>
      </p:sp>
      <p:sp>
        <p:nvSpPr>
          <p:cNvPr id="119" name="CustomShape 5"/>
          <p:cNvSpPr/>
          <p:nvPr/>
        </p:nvSpPr>
        <p:spPr>
          <a:xfrm>
            <a:off x="3200400" y="3886200"/>
            <a:ext cx="25902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DejaVu Sans"/>
              </a:rPr>
              <a:t>ORI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sa posudama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457200" y="1828800"/>
            <a:ext cx="8228880" cy="429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Kako je reprezentovano znanje?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reprezentacije znanja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Koji je deo sirove informacije relevantan?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Reprezentacija domenskog znanja je poseban problem u VI…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Obično se ostavlja dizajnerima sistema da odrede šta reprezentovati.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Šta biste vi uradili za problem posuda?</a:t>
            </a:r>
            <a:endParaRPr/>
          </a:p>
        </p:txBody>
      </p:sp>
    </p:spTree>
  </p:cSld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sa posudama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457200" y="1676520"/>
            <a:ext cx="8228880" cy="4448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Šta je cilj koji treba postići?</a:t>
            </a:r>
            <a:endParaRPr/>
          </a:p>
          <a:p>
            <a:pPr marL="343080" indent="-342360">
              <a:lnSpc>
                <a:spcPct val="10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Kako je opisan cilj?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Kao situacija koju treba dostići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Kao skup osobina koje treba prikupiti…</a:t>
            </a:r>
            <a:endParaRPr/>
          </a:p>
          <a:p>
            <a:pPr marL="343080" indent="-342360">
              <a:lnSpc>
                <a:spcPct val="10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Kako se zna kada je cilj postignut?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pomoću </a:t>
            </a:r>
            <a:r>
              <a:rPr lang="en-US" sz="2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ciljnog testa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koji definiše šta znači imati dostignut/zadovoljen cilj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Symbol" charset="2"/>
              <a:buChar char="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Određivanje cilja je teško i obično ga specificiraju dizajner ili korisnik.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Clr>
                <a:srgbClr val="333399"/>
              </a:buClr>
              <a:buSzPct val="150000"/>
              <a:buFont typeface="Symbol" charset="2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Šta biste vi uradili za problem posuda sa vodom?</a:t>
            </a:r>
            <a:endParaRPr/>
          </a:p>
        </p:txBody>
      </p:sp>
    </p:spTree>
  </p:cSld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6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6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6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6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6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6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6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sa posudama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457200" y="2209680"/>
            <a:ext cx="8228880" cy="391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0000"/>
              </a:lnSpc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Koje su akcije na raspolaganju?</a:t>
            </a:r>
            <a:endParaRPr/>
          </a:p>
          <a:p>
            <a:pPr marL="343080" indent="-342360">
              <a:lnSpc>
                <a:spcPct val="8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Skup akcija/događaja treba da bude: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Dekomponovan u primitivne, diskretne akcije koje se mogu tretirati kao “atomske”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Dovoljan da opiše sve potrebne promene za dostizanje cilja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Kompletno opisan, bez neodređenosti u odnosu na to šta određena akcija čini sa bilo kojim određenim stanjem sveta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Font typeface="Wingdings" charset="2"/>
              <a:buChar char="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Broj primitivnih akcija zavisi od načina reprezentacije stanja sveta.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Clr>
                <a:srgbClr val="333399"/>
              </a:buClr>
              <a:buSzPct val="150000"/>
              <a:buFont typeface="Symbol" charset="2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Šta biste vi uradili za problem posuda sa vodom?</a:t>
            </a:r>
            <a:endParaRPr/>
          </a:p>
        </p:txBody>
      </p:sp>
    </p:spTree>
  </p:cSld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43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43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43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43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43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43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sa posudama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457200" y="1828800"/>
            <a:ext cx="8228880" cy="429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Koje akcije treba biti sposoban uraditi?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Dato: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akcija (operator/potez)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Opis tekućeg stanja sveta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Akcija potpuno specificira: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 li je legalna, t.j. da li može da se primeni?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Koje će tačno stanje sveta da bude nakon primene te akcije na tekuće stanje</a:t>
            </a:r>
            <a:endParaRPr/>
          </a:p>
        </p:txBody>
      </p:sp>
    </p:spTree>
  </p:cSld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5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5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5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5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5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5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sa posudama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5943600" y="1219320"/>
            <a:ext cx="2818800" cy="129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StarSymbol"/>
              <a:buChar char="-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reprezentacija stanja</a:t>
            </a:r>
            <a:endParaRPr/>
          </a:p>
          <a:p>
            <a:pPr marL="343080" indent="-342360">
              <a:lnSpc>
                <a:spcPct val="100000"/>
              </a:lnSpc>
              <a:buFont typeface="StarSymbol"/>
              <a:buChar char="-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moguće akcije</a:t>
            </a:r>
            <a:endParaRPr/>
          </a:p>
        </p:txBody>
      </p:sp>
      <p:sp>
        <p:nvSpPr>
          <p:cNvPr id="205" name="CustomShape 3"/>
          <p:cNvSpPr/>
          <p:nvPr/>
        </p:nvSpPr>
        <p:spPr>
          <a:xfrm>
            <a:off x="457200" y="2057400"/>
            <a:ext cx="1370880" cy="1904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609480" y="2590920"/>
            <a:ext cx="456480" cy="1142280"/>
          </a:xfrm>
          <a:prstGeom prst="rect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1143000" y="2971800"/>
            <a:ext cx="456480" cy="761400"/>
          </a:xfrm>
          <a:prstGeom prst="rect">
            <a:avLst/>
          </a:prstGeom>
          <a:ln>
            <a:solidFill>
              <a:srgbClr val="ff5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690120" y="3733920"/>
            <a:ext cx="2538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09" name="CustomShape 7"/>
          <p:cNvSpPr/>
          <p:nvPr/>
        </p:nvSpPr>
        <p:spPr>
          <a:xfrm>
            <a:off x="1219320" y="3733920"/>
            <a:ext cx="312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10" name="CustomShape 8"/>
          <p:cNvSpPr/>
          <p:nvPr/>
        </p:nvSpPr>
        <p:spPr>
          <a:xfrm>
            <a:off x="689760" y="2286000"/>
            <a:ext cx="3636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0/4</a:t>
            </a:r>
            <a:endParaRPr/>
          </a:p>
        </p:txBody>
      </p:sp>
      <p:sp>
        <p:nvSpPr>
          <p:cNvPr id="211" name="CustomShape 9"/>
          <p:cNvSpPr/>
          <p:nvPr/>
        </p:nvSpPr>
        <p:spPr>
          <a:xfrm>
            <a:off x="1219320" y="2666880"/>
            <a:ext cx="3801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0/3</a:t>
            </a:r>
            <a:endParaRPr/>
          </a:p>
        </p:txBody>
      </p:sp>
      <p:sp>
        <p:nvSpPr>
          <p:cNvPr id="212" name="CustomShape 10"/>
          <p:cNvSpPr/>
          <p:nvPr/>
        </p:nvSpPr>
        <p:spPr>
          <a:xfrm>
            <a:off x="3657600" y="1676520"/>
            <a:ext cx="1370880" cy="1904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1"/>
          <p:cNvSpPr/>
          <p:nvPr/>
        </p:nvSpPr>
        <p:spPr>
          <a:xfrm>
            <a:off x="3809880" y="2209680"/>
            <a:ext cx="456480" cy="1142280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2"/>
          <p:cNvSpPr/>
          <p:nvPr/>
        </p:nvSpPr>
        <p:spPr>
          <a:xfrm>
            <a:off x="4343400" y="2590920"/>
            <a:ext cx="456480" cy="761400"/>
          </a:xfrm>
          <a:prstGeom prst="rect">
            <a:avLst/>
          </a:prstGeom>
          <a:ln>
            <a:solidFill>
              <a:srgbClr val="ff5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3"/>
          <p:cNvSpPr/>
          <p:nvPr/>
        </p:nvSpPr>
        <p:spPr>
          <a:xfrm>
            <a:off x="3890520" y="3352680"/>
            <a:ext cx="2538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16" name="CustomShape 14"/>
          <p:cNvSpPr/>
          <p:nvPr/>
        </p:nvSpPr>
        <p:spPr>
          <a:xfrm>
            <a:off x="4419720" y="3352680"/>
            <a:ext cx="312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17" name="CustomShape 15"/>
          <p:cNvSpPr/>
          <p:nvPr/>
        </p:nvSpPr>
        <p:spPr>
          <a:xfrm>
            <a:off x="3890160" y="1905120"/>
            <a:ext cx="3636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4/4</a:t>
            </a:r>
            <a:endParaRPr/>
          </a:p>
        </p:txBody>
      </p:sp>
      <p:sp>
        <p:nvSpPr>
          <p:cNvPr id="218" name="CustomShape 16"/>
          <p:cNvSpPr/>
          <p:nvPr/>
        </p:nvSpPr>
        <p:spPr>
          <a:xfrm>
            <a:off x="4419720" y="2286000"/>
            <a:ext cx="3801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0/3</a:t>
            </a:r>
            <a:endParaRPr/>
          </a:p>
        </p:txBody>
      </p:sp>
      <p:sp>
        <p:nvSpPr>
          <p:cNvPr id="219" name="CustomShape 17"/>
          <p:cNvSpPr/>
          <p:nvPr/>
        </p:nvSpPr>
        <p:spPr>
          <a:xfrm flipV="1">
            <a:off x="1828800" y="2628360"/>
            <a:ext cx="1828080" cy="3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8"/>
          <p:cNvSpPr/>
          <p:nvPr/>
        </p:nvSpPr>
        <p:spPr>
          <a:xfrm>
            <a:off x="2147400" y="2514600"/>
            <a:ext cx="11181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napuni vodom 1</a:t>
            </a:r>
            <a:endParaRPr/>
          </a:p>
        </p:txBody>
      </p:sp>
      <p:sp>
        <p:nvSpPr>
          <p:cNvPr id="221" name="CustomShape 19"/>
          <p:cNvSpPr/>
          <p:nvPr/>
        </p:nvSpPr>
        <p:spPr>
          <a:xfrm>
            <a:off x="3657600" y="3886200"/>
            <a:ext cx="1370880" cy="1904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20"/>
          <p:cNvSpPr/>
          <p:nvPr/>
        </p:nvSpPr>
        <p:spPr>
          <a:xfrm>
            <a:off x="3809880" y="4419720"/>
            <a:ext cx="456480" cy="1142280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1"/>
          <p:cNvSpPr/>
          <p:nvPr/>
        </p:nvSpPr>
        <p:spPr>
          <a:xfrm>
            <a:off x="4343400" y="4800600"/>
            <a:ext cx="456480" cy="761400"/>
          </a:xfrm>
          <a:prstGeom prst="rect">
            <a:avLst/>
          </a:prstGeom>
          <a:solidFill>
            <a:srgbClr val="92d050"/>
          </a:solidFill>
          <a:ln>
            <a:solidFill>
              <a:srgbClr val="ff5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22"/>
          <p:cNvSpPr/>
          <p:nvPr/>
        </p:nvSpPr>
        <p:spPr>
          <a:xfrm>
            <a:off x="3890520" y="5562720"/>
            <a:ext cx="2538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25" name="CustomShape 23"/>
          <p:cNvSpPr/>
          <p:nvPr/>
        </p:nvSpPr>
        <p:spPr>
          <a:xfrm>
            <a:off x="4419720" y="5562720"/>
            <a:ext cx="312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26" name="CustomShape 24"/>
          <p:cNvSpPr/>
          <p:nvPr/>
        </p:nvSpPr>
        <p:spPr>
          <a:xfrm>
            <a:off x="3890160" y="4114800"/>
            <a:ext cx="3636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0/4</a:t>
            </a:r>
            <a:endParaRPr/>
          </a:p>
        </p:txBody>
      </p:sp>
      <p:sp>
        <p:nvSpPr>
          <p:cNvPr id="227" name="CustomShape 25"/>
          <p:cNvSpPr/>
          <p:nvPr/>
        </p:nvSpPr>
        <p:spPr>
          <a:xfrm>
            <a:off x="4419720" y="4495680"/>
            <a:ext cx="3801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3/3</a:t>
            </a:r>
            <a:endParaRPr/>
          </a:p>
        </p:txBody>
      </p:sp>
      <p:sp>
        <p:nvSpPr>
          <p:cNvPr id="228" name="CustomShape 26"/>
          <p:cNvSpPr/>
          <p:nvPr/>
        </p:nvSpPr>
        <p:spPr>
          <a:xfrm>
            <a:off x="1828800" y="3009960"/>
            <a:ext cx="1828080" cy="182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7"/>
          <p:cNvSpPr/>
          <p:nvPr/>
        </p:nvSpPr>
        <p:spPr>
          <a:xfrm>
            <a:off x="2071080" y="4267080"/>
            <a:ext cx="11181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napuni vodom 2</a:t>
            </a:r>
            <a:endParaRPr/>
          </a:p>
        </p:txBody>
      </p:sp>
      <p:sp>
        <p:nvSpPr>
          <p:cNvPr id="230" name="CustomShape 28"/>
          <p:cNvSpPr/>
          <p:nvPr/>
        </p:nvSpPr>
        <p:spPr>
          <a:xfrm>
            <a:off x="7543800" y="4724280"/>
            <a:ext cx="1370880" cy="1904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9"/>
          <p:cNvSpPr/>
          <p:nvPr/>
        </p:nvSpPr>
        <p:spPr>
          <a:xfrm>
            <a:off x="7696080" y="5257800"/>
            <a:ext cx="456480" cy="1142280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30"/>
          <p:cNvSpPr/>
          <p:nvPr/>
        </p:nvSpPr>
        <p:spPr>
          <a:xfrm>
            <a:off x="8229600" y="5638680"/>
            <a:ext cx="456480" cy="761400"/>
          </a:xfrm>
          <a:prstGeom prst="rect">
            <a:avLst/>
          </a:prstGeom>
          <a:solidFill>
            <a:srgbClr val="92d050"/>
          </a:solidFill>
          <a:ln>
            <a:solidFill>
              <a:srgbClr val="ff5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31"/>
          <p:cNvSpPr/>
          <p:nvPr/>
        </p:nvSpPr>
        <p:spPr>
          <a:xfrm>
            <a:off x="7776720" y="6400800"/>
            <a:ext cx="2538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34" name="CustomShape 32"/>
          <p:cNvSpPr/>
          <p:nvPr/>
        </p:nvSpPr>
        <p:spPr>
          <a:xfrm>
            <a:off x="8305920" y="6400800"/>
            <a:ext cx="312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35" name="CustomShape 33"/>
          <p:cNvSpPr/>
          <p:nvPr/>
        </p:nvSpPr>
        <p:spPr>
          <a:xfrm>
            <a:off x="7776360" y="4952880"/>
            <a:ext cx="3636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4/4</a:t>
            </a:r>
            <a:endParaRPr/>
          </a:p>
        </p:txBody>
      </p:sp>
      <p:sp>
        <p:nvSpPr>
          <p:cNvPr id="236" name="CustomShape 34"/>
          <p:cNvSpPr/>
          <p:nvPr/>
        </p:nvSpPr>
        <p:spPr>
          <a:xfrm>
            <a:off x="8305920" y="5334120"/>
            <a:ext cx="3801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3/3</a:t>
            </a:r>
            <a:endParaRPr/>
          </a:p>
        </p:txBody>
      </p:sp>
      <p:sp>
        <p:nvSpPr>
          <p:cNvPr id="237" name="CustomShape 35"/>
          <p:cNvSpPr/>
          <p:nvPr/>
        </p:nvSpPr>
        <p:spPr>
          <a:xfrm>
            <a:off x="5029200" y="4838760"/>
            <a:ext cx="2513880" cy="83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6"/>
          <p:cNvSpPr/>
          <p:nvPr/>
        </p:nvSpPr>
        <p:spPr>
          <a:xfrm>
            <a:off x="5652360" y="5486400"/>
            <a:ext cx="11181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napuni vodom 1</a:t>
            </a:r>
            <a:endParaRPr/>
          </a:p>
        </p:txBody>
      </p:sp>
      <p:sp>
        <p:nvSpPr>
          <p:cNvPr id="239" name="CustomShape 37"/>
          <p:cNvSpPr/>
          <p:nvPr/>
        </p:nvSpPr>
        <p:spPr>
          <a:xfrm>
            <a:off x="5029200" y="2743200"/>
            <a:ext cx="2133000" cy="57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8"/>
          <p:cNvSpPr/>
          <p:nvPr/>
        </p:nvSpPr>
        <p:spPr>
          <a:xfrm>
            <a:off x="5496480" y="2666880"/>
            <a:ext cx="91368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sipaj iz 1 u 2</a:t>
            </a:r>
            <a:endParaRPr/>
          </a:p>
        </p:txBody>
      </p:sp>
      <p:sp>
        <p:nvSpPr>
          <p:cNvPr id="241" name="CustomShape 39"/>
          <p:cNvSpPr/>
          <p:nvPr/>
        </p:nvSpPr>
        <p:spPr>
          <a:xfrm>
            <a:off x="7162920" y="2362320"/>
            <a:ext cx="1370880" cy="1904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40"/>
          <p:cNvSpPr/>
          <p:nvPr/>
        </p:nvSpPr>
        <p:spPr>
          <a:xfrm>
            <a:off x="7315200" y="2895480"/>
            <a:ext cx="456480" cy="1142280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41"/>
          <p:cNvSpPr/>
          <p:nvPr/>
        </p:nvSpPr>
        <p:spPr>
          <a:xfrm>
            <a:off x="7848720" y="3276720"/>
            <a:ext cx="456480" cy="761400"/>
          </a:xfrm>
          <a:prstGeom prst="rect">
            <a:avLst/>
          </a:prstGeom>
          <a:solidFill>
            <a:srgbClr val="92d050"/>
          </a:solidFill>
          <a:ln>
            <a:solidFill>
              <a:srgbClr val="ff5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42"/>
          <p:cNvSpPr/>
          <p:nvPr/>
        </p:nvSpPr>
        <p:spPr>
          <a:xfrm>
            <a:off x="7395840" y="4038480"/>
            <a:ext cx="2538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45" name="CustomShape 43"/>
          <p:cNvSpPr/>
          <p:nvPr/>
        </p:nvSpPr>
        <p:spPr>
          <a:xfrm>
            <a:off x="7924680" y="4038480"/>
            <a:ext cx="312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46" name="CustomShape 44"/>
          <p:cNvSpPr/>
          <p:nvPr/>
        </p:nvSpPr>
        <p:spPr>
          <a:xfrm>
            <a:off x="7395480" y="2590920"/>
            <a:ext cx="3636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1/4</a:t>
            </a:r>
            <a:endParaRPr/>
          </a:p>
        </p:txBody>
      </p:sp>
      <p:sp>
        <p:nvSpPr>
          <p:cNvPr id="247" name="CustomShape 45"/>
          <p:cNvSpPr/>
          <p:nvPr/>
        </p:nvSpPr>
        <p:spPr>
          <a:xfrm>
            <a:off x="7924680" y="2971800"/>
            <a:ext cx="3801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3/3</a:t>
            </a:r>
            <a:endParaRPr/>
          </a:p>
        </p:txBody>
      </p:sp>
      <p:sp>
        <p:nvSpPr>
          <p:cNvPr id="248" name="CustomShape 46"/>
          <p:cNvSpPr/>
          <p:nvPr/>
        </p:nvSpPr>
        <p:spPr>
          <a:xfrm>
            <a:off x="7315200" y="3733920"/>
            <a:ext cx="456480" cy="304200"/>
          </a:xfrm>
          <a:prstGeom prst="rect">
            <a:avLst/>
          </a:prstGeom>
          <a:solidFill>
            <a:srgbClr val="92d050"/>
          </a:solidFill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47"/>
          <p:cNvSpPr/>
          <p:nvPr/>
        </p:nvSpPr>
        <p:spPr>
          <a:xfrm flipH="1">
            <a:off x="5028480" y="3733920"/>
            <a:ext cx="2056680" cy="110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8"/>
          <p:cNvSpPr/>
          <p:nvPr/>
        </p:nvSpPr>
        <p:spPr>
          <a:xfrm>
            <a:off x="5498280" y="3886200"/>
            <a:ext cx="11059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prospi vodu iz 1</a:t>
            </a:r>
            <a:endParaRPr/>
          </a:p>
        </p:txBody>
      </p:sp>
    </p:spTree>
  </p:cSld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61" dur="50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62" dur="50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3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68" dur="50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69" dur="50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75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80" dur="50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81" dur="50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2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8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2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3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98" dur="50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299" dur="50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0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05" dur="50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306" dur="500" fill="hold"/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6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7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sa posudama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5943600" y="1219320"/>
            <a:ext cx="2818800" cy="129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StarSymbol"/>
              <a:buChar char="-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reprezentacija stanja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457200" y="2057400"/>
            <a:ext cx="1370880" cy="19044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4"/>
          <p:cNvSpPr/>
          <p:nvPr/>
        </p:nvSpPr>
        <p:spPr>
          <a:xfrm>
            <a:off x="609480" y="2590920"/>
            <a:ext cx="456480" cy="1142280"/>
          </a:xfrm>
          <a:prstGeom prst="rect">
            <a:avLst/>
          </a:prstGeom>
          <a:ln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5"/>
          <p:cNvSpPr/>
          <p:nvPr/>
        </p:nvSpPr>
        <p:spPr>
          <a:xfrm>
            <a:off x="1143000" y="2971800"/>
            <a:ext cx="456480" cy="761400"/>
          </a:xfrm>
          <a:prstGeom prst="rect">
            <a:avLst/>
          </a:prstGeom>
          <a:ln>
            <a:solidFill>
              <a:srgbClr val="ff5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6"/>
          <p:cNvSpPr/>
          <p:nvPr/>
        </p:nvSpPr>
        <p:spPr>
          <a:xfrm>
            <a:off x="690120" y="3733920"/>
            <a:ext cx="2538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57" name="CustomShape 7"/>
          <p:cNvSpPr/>
          <p:nvPr/>
        </p:nvSpPr>
        <p:spPr>
          <a:xfrm>
            <a:off x="1219320" y="3733920"/>
            <a:ext cx="312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58" name="CustomShape 8"/>
          <p:cNvSpPr/>
          <p:nvPr/>
        </p:nvSpPr>
        <p:spPr>
          <a:xfrm>
            <a:off x="689760" y="2286000"/>
            <a:ext cx="3636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0/4</a:t>
            </a:r>
            <a:endParaRPr/>
          </a:p>
        </p:txBody>
      </p:sp>
      <p:sp>
        <p:nvSpPr>
          <p:cNvPr id="259" name="CustomShape 9"/>
          <p:cNvSpPr/>
          <p:nvPr/>
        </p:nvSpPr>
        <p:spPr>
          <a:xfrm>
            <a:off x="1219320" y="2666880"/>
            <a:ext cx="3801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0/3</a:t>
            </a:r>
            <a:endParaRPr/>
          </a:p>
        </p:txBody>
      </p:sp>
      <p:sp>
        <p:nvSpPr>
          <p:cNvPr id="260" name="CustomShape 10"/>
          <p:cNvSpPr/>
          <p:nvPr/>
        </p:nvSpPr>
        <p:spPr>
          <a:xfrm>
            <a:off x="2362320" y="2183760"/>
            <a:ext cx="4342680" cy="640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int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posuda1 = 0;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int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alibri"/>
              </a:rPr>
              <a:t> posuda2 = 0;</a:t>
            </a:r>
            <a:endParaRPr/>
          </a:p>
        </p:txBody>
      </p:sp>
      <p:sp>
        <p:nvSpPr>
          <p:cNvPr id="261" name="CustomShape 11"/>
          <p:cNvSpPr/>
          <p:nvPr/>
        </p:nvSpPr>
        <p:spPr>
          <a:xfrm>
            <a:off x="6095880" y="2819520"/>
            <a:ext cx="2818800" cy="129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StarSymbol"/>
              <a:buChar char="-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akcije</a:t>
            </a:r>
            <a:endParaRPr/>
          </a:p>
        </p:txBody>
      </p:sp>
      <p:sp>
        <p:nvSpPr>
          <p:cNvPr id="262" name="CustomShape 12"/>
          <p:cNvSpPr/>
          <p:nvPr/>
        </p:nvSpPr>
        <p:spPr>
          <a:xfrm>
            <a:off x="2590920" y="3886200"/>
            <a:ext cx="4037760" cy="228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A: napuni vodom 1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B: napuni vodom 2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C: sipaj vodu iz 1 u 2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D: sipaj vodu iz 2 u 1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E: prospi vodu iz 1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F: prospi vodu iz 2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8" dur="indefinite" restart="never" nodeType="tmRoot">
          <p:childTnLst>
            <p:seq>
              <p:cTn id="319" dur="indefinite" nodeType="mainSeq">
                <p:childTnLst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2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33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Formalizacija pretrage u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prostoru stanja</a:t>
            </a:r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457200" y="1828800"/>
            <a:ext cx="8228880" cy="429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cc3300"/>
              </a:buClr>
              <a:buFont typeface="Symbol"/>
              <a:buChar char=""/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Prostor stanja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 graf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(V, E)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V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je skup čvorova (temena)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je skup ivica (linkovi/lukovi)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svaka ivica je usmerena od jednog temena ka drugom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Svako </a:t>
            </a: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teme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je struktura podataka koja sadrži: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Opis stanja sveta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Eventualno dodatne informacije kao što su: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 na roditeljski čvor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Naziv akcije kojom je generisano to teme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Ostale evidencijske podatke</a:t>
            </a:r>
            <a:endParaRPr/>
          </a:p>
        </p:txBody>
      </p:sp>
    </p:spTree>
  </p:cSld>
  <p:timing>
    <p:tnLst>
      <p:par>
        <p:cTn id="336" dur="indefinite" restart="never" nodeType="tmRoot">
          <p:childTnLst>
            <p:seq>
              <p:cTn id="337" dur="indefinite" nodeType="mainSeq">
                <p:childTnLst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4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4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4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4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4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4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4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4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CEE975B-8B48-4C53-90DF-7042380D608E}" type="slidenum"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68" name="CustomShape 3"/>
          <p:cNvSpPr/>
          <p:nvPr/>
        </p:nvSpPr>
        <p:spPr>
          <a:xfrm>
            <a:off x="1752480" y="274680"/>
            <a:ext cx="69336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Formalizacija pretrage u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prostoru stanja</a:t>
            </a:r>
            <a:endParaRPr/>
          </a:p>
        </p:txBody>
      </p:sp>
      <p:sp>
        <p:nvSpPr>
          <p:cNvPr id="269" name="CustomShape 4"/>
          <p:cNvSpPr/>
          <p:nvPr/>
        </p:nvSpPr>
        <p:spPr>
          <a:xfrm>
            <a:off x="457200" y="1676520"/>
            <a:ext cx="6171480" cy="4609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V = {A, B, C, D, E, F, G, H, S}</a:t>
            </a:r>
            <a:endParaRPr/>
          </a:p>
          <a:p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 = {{S,A}, {S,B}, {S,C}, {A,D}, {A,E},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      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{B,G}, {C,F}, {D,H}, {E,G}, {F,G}}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Dimenzija problema se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obično opisuje preko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broja mogućih stanja.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Podmornice:   3</a:t>
            </a:r>
            <a:r>
              <a:rPr lang="en-US" sz="1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stanja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Rubikova 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kocka: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10</a:t>
            </a:r>
            <a:r>
              <a:rPr lang="en-US" sz="1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stanja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Dame:           10</a:t>
            </a:r>
            <a:r>
              <a:rPr lang="en-US" sz="1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stanja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Šah: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10</a:t>
            </a:r>
            <a:r>
              <a:rPr lang="en-US" sz="1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120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stanja</a:t>
            </a:r>
            <a:endParaRPr/>
          </a:p>
        </p:txBody>
      </p:sp>
      <p:sp>
        <p:nvSpPr>
          <p:cNvPr id="270" name="CustomShape 5"/>
          <p:cNvSpPr/>
          <p:nvPr/>
        </p:nvSpPr>
        <p:spPr>
          <a:xfrm>
            <a:off x="5676840" y="2602080"/>
            <a:ext cx="183600" cy="27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6"/>
          <p:cNvSpPr/>
          <p:nvPr/>
        </p:nvSpPr>
        <p:spPr>
          <a:xfrm>
            <a:off x="6667560" y="2602080"/>
            <a:ext cx="183600" cy="27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7"/>
          <p:cNvSpPr/>
          <p:nvPr/>
        </p:nvSpPr>
        <p:spPr>
          <a:xfrm>
            <a:off x="4762440" y="3745080"/>
            <a:ext cx="183600" cy="27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8"/>
          <p:cNvSpPr/>
          <p:nvPr/>
        </p:nvSpPr>
        <p:spPr>
          <a:xfrm>
            <a:off x="6210360" y="4125960"/>
            <a:ext cx="183600" cy="27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9"/>
          <p:cNvSpPr/>
          <p:nvPr/>
        </p:nvSpPr>
        <p:spPr>
          <a:xfrm>
            <a:off x="5524560" y="3745080"/>
            <a:ext cx="183600" cy="27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0"/>
          <p:cNvSpPr/>
          <p:nvPr/>
        </p:nvSpPr>
        <p:spPr>
          <a:xfrm>
            <a:off x="7353360" y="2602080"/>
            <a:ext cx="183600" cy="27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1"/>
          <p:cNvSpPr/>
          <p:nvPr/>
        </p:nvSpPr>
        <p:spPr>
          <a:xfrm>
            <a:off x="6667560" y="3745080"/>
            <a:ext cx="183600" cy="27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2"/>
          <p:cNvSpPr/>
          <p:nvPr/>
        </p:nvSpPr>
        <p:spPr>
          <a:xfrm>
            <a:off x="7810560" y="3745080"/>
            <a:ext cx="183600" cy="27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3"/>
          <p:cNvSpPr/>
          <p:nvPr/>
        </p:nvSpPr>
        <p:spPr>
          <a:xfrm>
            <a:off x="7353360" y="4125960"/>
            <a:ext cx="183600" cy="27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4"/>
          <p:cNvSpPr/>
          <p:nvPr/>
        </p:nvSpPr>
        <p:spPr>
          <a:xfrm>
            <a:off x="4610160" y="4888080"/>
            <a:ext cx="183600" cy="27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5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75000"/>
              </a:lnSpc>
            </a:pP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</p:txBody>
      </p:sp>
      <p:sp>
        <p:nvSpPr>
          <p:cNvPr id="281" name="CustomShape 16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282" name="CustomShape 17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8"/>
          <p:cNvSpPr/>
          <p:nvPr/>
        </p:nvSpPr>
        <p:spPr>
          <a:xfrm>
            <a:off x="5791320" y="3681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9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285" name="CustomShape 20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1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287" name="CustomShape 22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288" name="CustomShape 23"/>
          <p:cNvSpPr/>
          <p:nvPr/>
        </p:nvSpPr>
        <p:spPr>
          <a:xfrm>
            <a:off x="8077320" y="3681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4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290" name="CustomShape 25"/>
          <p:cNvSpPr/>
          <p:nvPr/>
        </p:nvSpPr>
        <p:spPr>
          <a:xfrm>
            <a:off x="6934320" y="3681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6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</p:txBody>
      </p:sp>
      <p:sp>
        <p:nvSpPr>
          <p:cNvPr id="292" name="CustomShape 27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293" name="CustomShape 28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9"/>
          <p:cNvSpPr/>
          <p:nvPr/>
        </p:nvSpPr>
        <p:spPr>
          <a:xfrm>
            <a:off x="6146640" y="4468680"/>
            <a:ext cx="4309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30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296" name="CustomShape 31"/>
          <p:cNvSpPr/>
          <p:nvPr/>
        </p:nvSpPr>
        <p:spPr>
          <a:xfrm>
            <a:off x="4876920" y="4824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32"/>
          <p:cNvSpPr/>
          <p:nvPr/>
        </p:nvSpPr>
        <p:spPr>
          <a:xfrm>
            <a:off x="6934320" y="2538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33"/>
          <p:cNvSpPr/>
          <p:nvPr/>
        </p:nvSpPr>
        <p:spPr>
          <a:xfrm flipH="1">
            <a:off x="7288920" y="4468680"/>
            <a:ext cx="4309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64" dur="indefinite" restart="never" nodeType="tmRoot">
          <p:childTnLst>
            <p:seq>
              <p:cTn id="365" dur="indefinite" nodeType="mainSeq">
                <p:childTnLst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300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C4DA336-C284-4D4F-B867-4B8ADE3350A8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01" name="CustomShape 3"/>
          <p:cNvSpPr/>
          <p:nvPr/>
        </p:nvSpPr>
        <p:spPr>
          <a:xfrm>
            <a:off x="838080" y="274680"/>
            <a:ext cx="78480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Formalizacija pretrage u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prostoru stanja</a:t>
            </a:r>
            <a:endParaRPr/>
          </a:p>
        </p:txBody>
      </p:sp>
      <p:sp>
        <p:nvSpPr>
          <p:cNvPr id="302" name="CustomShape 4"/>
          <p:cNvSpPr/>
          <p:nvPr/>
        </p:nvSpPr>
        <p:spPr>
          <a:xfrm>
            <a:off x="457200" y="1905120"/>
            <a:ext cx="6019200" cy="438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Svaka </a:t>
            </a:r>
            <a:r>
              <a:rPr lang="en-US" sz="18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ivica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odgovara akciji (operatoru/potezu)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izvorno teme je inicijalno stanje na koje se primenjuje akcija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odredišno teme je stanje koje je rezultat izvršenja akcije nad inicijalnim stanjem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Svaka ivica ima fiksnu, 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pozitivni </a:t>
            </a:r>
            <a:r>
              <a:rPr lang="en-US" sz="18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cenu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Odgovara ceni akcije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Može da bude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implicitna</a:t>
            </a:r>
            <a:endParaRPr/>
          </a:p>
          <a:p>
            <a:pPr lvl="1" marL="743040" indent="-285120">
              <a:lnSpc>
                <a:spcPct val="100000"/>
              </a:lnSpc>
              <a:buFont typeface="Wingdings" charset="2"/>
              <a:buChar char="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Može da bude ista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 sve ivice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3" name="CustomShape 5"/>
          <p:cNvSpPr/>
          <p:nvPr/>
        </p:nvSpPr>
        <p:spPr>
          <a:xfrm>
            <a:off x="6402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304" name="CustomShape 6"/>
          <p:cNvSpPr/>
          <p:nvPr/>
        </p:nvSpPr>
        <p:spPr>
          <a:xfrm>
            <a:off x="739332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05" name="CustomShape 7"/>
          <p:cNvSpPr/>
          <p:nvPr/>
        </p:nvSpPr>
        <p:spPr>
          <a:xfrm>
            <a:off x="54882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306" name="CustomShape 8"/>
          <p:cNvSpPr/>
          <p:nvPr/>
        </p:nvSpPr>
        <p:spPr>
          <a:xfrm>
            <a:off x="693612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307" name="CustomShape 9"/>
          <p:cNvSpPr/>
          <p:nvPr/>
        </p:nvSpPr>
        <p:spPr>
          <a:xfrm>
            <a:off x="625032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08" name="CustomShape 10"/>
          <p:cNvSpPr/>
          <p:nvPr/>
        </p:nvSpPr>
        <p:spPr>
          <a:xfrm>
            <a:off x="807912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09" name="CustomShape 11"/>
          <p:cNvSpPr/>
          <p:nvPr/>
        </p:nvSpPr>
        <p:spPr>
          <a:xfrm>
            <a:off x="739332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310" name="CustomShape 12"/>
          <p:cNvSpPr/>
          <p:nvPr/>
        </p:nvSpPr>
        <p:spPr>
          <a:xfrm>
            <a:off x="853632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11" name="CustomShape 13"/>
          <p:cNvSpPr/>
          <p:nvPr/>
        </p:nvSpPr>
        <p:spPr>
          <a:xfrm>
            <a:off x="807912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312" name="CustomShape 14"/>
          <p:cNvSpPr/>
          <p:nvPr/>
        </p:nvSpPr>
        <p:spPr>
          <a:xfrm>
            <a:off x="533592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313" name="CustomShape 15"/>
          <p:cNvSpPr/>
          <p:nvPr/>
        </p:nvSpPr>
        <p:spPr>
          <a:xfrm>
            <a:off x="731520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7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</p:txBody>
      </p:sp>
      <p:sp>
        <p:nvSpPr>
          <p:cNvPr id="314" name="CustomShape 16"/>
          <p:cNvSpPr/>
          <p:nvPr/>
        </p:nvSpPr>
        <p:spPr>
          <a:xfrm>
            <a:off x="617220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315" name="CustomShape 17"/>
          <p:cNvSpPr/>
          <p:nvPr/>
        </p:nvSpPr>
        <p:spPr>
          <a:xfrm flipH="1">
            <a:off x="65145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8"/>
          <p:cNvSpPr/>
          <p:nvPr/>
        </p:nvSpPr>
        <p:spPr>
          <a:xfrm>
            <a:off x="6515280" y="374652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9"/>
          <p:cNvSpPr/>
          <p:nvPr/>
        </p:nvSpPr>
        <p:spPr>
          <a:xfrm>
            <a:off x="617220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318" name="CustomShape 20"/>
          <p:cNvSpPr/>
          <p:nvPr/>
        </p:nvSpPr>
        <p:spPr>
          <a:xfrm flipH="1">
            <a:off x="560016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1"/>
          <p:cNvSpPr/>
          <p:nvPr/>
        </p:nvSpPr>
        <p:spPr>
          <a:xfrm>
            <a:off x="525780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320" name="CustomShape 22"/>
          <p:cNvSpPr/>
          <p:nvPr/>
        </p:nvSpPr>
        <p:spPr>
          <a:xfrm>
            <a:off x="845820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321" name="CustomShape 23"/>
          <p:cNvSpPr/>
          <p:nvPr/>
        </p:nvSpPr>
        <p:spPr>
          <a:xfrm>
            <a:off x="8801280" y="374652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4"/>
          <p:cNvSpPr/>
          <p:nvPr/>
        </p:nvSpPr>
        <p:spPr>
          <a:xfrm>
            <a:off x="731520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323" name="CustomShape 25"/>
          <p:cNvSpPr/>
          <p:nvPr/>
        </p:nvSpPr>
        <p:spPr>
          <a:xfrm>
            <a:off x="7658280" y="374652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6"/>
          <p:cNvSpPr/>
          <p:nvPr/>
        </p:nvSpPr>
        <p:spPr>
          <a:xfrm>
            <a:off x="731520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</p:txBody>
      </p:sp>
      <p:sp>
        <p:nvSpPr>
          <p:cNvPr id="325" name="CustomShape 27"/>
          <p:cNvSpPr/>
          <p:nvPr/>
        </p:nvSpPr>
        <p:spPr>
          <a:xfrm>
            <a:off x="845820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326" name="CustomShape 28"/>
          <p:cNvSpPr/>
          <p:nvPr/>
        </p:nvSpPr>
        <p:spPr>
          <a:xfrm>
            <a:off x="790092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9"/>
          <p:cNvSpPr/>
          <p:nvPr/>
        </p:nvSpPr>
        <p:spPr>
          <a:xfrm>
            <a:off x="6870600" y="4533840"/>
            <a:ext cx="4309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0"/>
          <p:cNvSpPr/>
          <p:nvPr/>
        </p:nvSpPr>
        <p:spPr>
          <a:xfrm>
            <a:off x="525780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329" name="CustomShape 31"/>
          <p:cNvSpPr/>
          <p:nvPr/>
        </p:nvSpPr>
        <p:spPr>
          <a:xfrm>
            <a:off x="5600880" y="488952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2"/>
          <p:cNvSpPr/>
          <p:nvPr/>
        </p:nvSpPr>
        <p:spPr>
          <a:xfrm>
            <a:off x="7658280" y="260352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3"/>
          <p:cNvSpPr/>
          <p:nvPr/>
        </p:nvSpPr>
        <p:spPr>
          <a:xfrm flipH="1">
            <a:off x="8012880" y="4533840"/>
            <a:ext cx="4309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88" dur="indefinite" restart="never" nodeType="tmRoot">
          <p:childTnLst>
            <p:seq>
              <p:cTn id="389" dur="indefinite" nodeType="mainSeq">
                <p:childTnLst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16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16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16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16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16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16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16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16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16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33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D9FC304A-6118-433E-A15D-97735E6CD5E8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334" name="CustomShape 3"/>
          <p:cNvSpPr/>
          <p:nvPr/>
        </p:nvSpPr>
        <p:spPr>
          <a:xfrm>
            <a:off x="1295280" y="274680"/>
            <a:ext cx="73908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Formalizacija pretrage u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prostoru stanja</a:t>
            </a:r>
            <a:endParaRPr/>
          </a:p>
        </p:txBody>
      </p:sp>
      <p:sp>
        <p:nvSpPr>
          <p:cNvPr id="335" name="CustomShape 4"/>
          <p:cNvSpPr/>
          <p:nvPr/>
        </p:nvSpPr>
        <p:spPr>
          <a:xfrm>
            <a:off x="457200" y="1752480"/>
            <a:ext cx="5028480" cy="453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Svako teme ima skup </a:t>
            </a: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nasledničkih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temena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Ovaj skup odgovara svim legalnim akcijama za teme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Svaki naslednik određen je primenom akcije temena na prethodničko teme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Clr>
                <a:srgbClr val="cc3300"/>
              </a:buClr>
              <a:buFont typeface="Symbol"/>
              <a:buChar char=""/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Razvoj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temena: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Generiše sve </a:t>
            </a:r>
            <a:endParaRPr/>
          </a:p>
          <a:p>
            <a:pPr>
              <a:lnSpc>
                <a:spcPct val="8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naslednike, i</a:t>
            </a:r>
            <a:endParaRPr/>
          </a:p>
          <a:p>
            <a:pPr>
              <a:lnSpc>
                <a:spcPct val="8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Dodaje njih i njima </a:t>
            </a:r>
            <a:endParaRPr/>
          </a:p>
          <a:p>
            <a:pPr>
              <a:lnSpc>
                <a:spcPct val="8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pridružene ivice grafu </a:t>
            </a:r>
            <a:endParaRPr/>
          </a:p>
          <a:p>
            <a:pPr lvl="1" marL="743040" indent="-285120">
              <a:lnSpc>
                <a:spcPct val="80000"/>
              </a:lnSpc>
              <a:buFont typeface="Wingdings" charset="2"/>
              <a:buChar char="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prostora stanja</a:t>
            </a:r>
            <a:endParaRPr/>
          </a:p>
        </p:txBody>
      </p:sp>
      <p:sp>
        <p:nvSpPr>
          <p:cNvPr id="336" name="CustomShape 5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337" name="CustomShape 6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38" name="CustomShape 7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339" name="CustomShape 8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340" name="CustomShape 9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41" name="CustomShape 10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42" name="CustomShape 11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343" name="CustomShape 12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44" name="CustomShape 13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345" name="CustomShape 14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346" name="CustomShape 15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rgbClr val="ff7c8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7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</p:txBody>
      </p:sp>
      <p:sp>
        <p:nvSpPr>
          <p:cNvPr id="347" name="CustomShape 16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348" name="CustomShape 17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CustomShape 18"/>
          <p:cNvSpPr/>
          <p:nvPr/>
        </p:nvSpPr>
        <p:spPr>
          <a:xfrm>
            <a:off x="5791320" y="3681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9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351" name="CustomShape 20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1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353" name="CustomShape 22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354" name="CustomShape 23"/>
          <p:cNvSpPr/>
          <p:nvPr/>
        </p:nvSpPr>
        <p:spPr>
          <a:xfrm>
            <a:off x="8077320" y="3681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4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356" name="CustomShape 25"/>
          <p:cNvSpPr/>
          <p:nvPr/>
        </p:nvSpPr>
        <p:spPr>
          <a:xfrm>
            <a:off x="6934320" y="3681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6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</p:txBody>
      </p:sp>
      <p:sp>
        <p:nvSpPr>
          <p:cNvPr id="358" name="CustomShape 27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359" name="CustomShape 28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9"/>
          <p:cNvSpPr/>
          <p:nvPr/>
        </p:nvSpPr>
        <p:spPr>
          <a:xfrm>
            <a:off x="6146640" y="4468680"/>
            <a:ext cx="4309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0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362" name="CustomShape 31"/>
          <p:cNvSpPr/>
          <p:nvPr/>
        </p:nvSpPr>
        <p:spPr>
          <a:xfrm>
            <a:off x="4876920" y="4824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2"/>
          <p:cNvSpPr/>
          <p:nvPr/>
        </p:nvSpPr>
        <p:spPr>
          <a:xfrm>
            <a:off x="6934320" y="2538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33"/>
          <p:cNvSpPr/>
          <p:nvPr/>
        </p:nvSpPr>
        <p:spPr>
          <a:xfrm flipH="1">
            <a:off x="7288920" y="4468680"/>
            <a:ext cx="4309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6" dur="indefinite" restart="never" nodeType="tmRoot">
          <p:childTnLst>
            <p:seq>
              <p:cTn id="417" dur="indefinite" nodeType="mainSeq">
                <p:childTnLst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67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67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67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67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67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67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828800" y="257760"/>
            <a:ext cx="68572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Slepe pretrage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2057400"/>
            <a:ext cx="8228880" cy="41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Lavirint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Slagalica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Šah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Numbrix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Problem sa posudama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>
            <a:off x="0" y="119628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>
            <a:off x="0" y="175860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2000"/>
                                        <p:tgtEl>
                                          <p:spTgt spid="121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2000"/>
                                        <p:tgtEl>
                                          <p:spTgt spid="121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2000"/>
                                        <p:tgtEl>
                                          <p:spTgt spid="121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2000"/>
                                        <p:tgtEl>
                                          <p:spTgt spid="121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2000"/>
                                        <p:tgtEl>
                                          <p:spTgt spid="121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366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Formalizacija pretrage u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prostoru stanja</a:t>
            </a:r>
            <a:endParaRPr/>
          </a:p>
        </p:txBody>
      </p:sp>
      <p:sp>
        <p:nvSpPr>
          <p:cNvPr id="367" name="CustomShape 3"/>
          <p:cNvSpPr/>
          <p:nvPr/>
        </p:nvSpPr>
        <p:spPr>
          <a:xfrm>
            <a:off x="457200" y="1905120"/>
            <a:ext cx="5637960" cy="4380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Jedno ili više temena se označavaju kao </a:t>
            </a:r>
            <a:r>
              <a:rPr lang="en-US" sz="18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startna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temena</a:t>
            </a:r>
            <a:endParaRPr/>
          </a:p>
          <a:p>
            <a:pPr marL="343080" indent="-342360">
              <a:lnSpc>
                <a:spcPct val="80000"/>
              </a:lnSpc>
              <a:buClr>
                <a:srgbClr val="cc3300"/>
              </a:buClr>
              <a:buFont typeface="Symbol"/>
              <a:buChar char=""/>
            </a:pPr>
            <a:r>
              <a:rPr lang="en-US" sz="18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Ciljni test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 primenjuje na stanje temena da bi se odredilo da li ono predstavlja cilj</a:t>
            </a:r>
            <a:endParaRPr/>
          </a:p>
          <a:p>
            <a:pPr marL="343080" indent="-342360">
              <a:lnSpc>
                <a:spcPct val="80000"/>
              </a:lnSpc>
              <a:buClr>
                <a:srgbClr val="cc3300"/>
              </a:buClr>
              <a:buFont typeface="Symbol"/>
              <a:buChar char=""/>
            </a:pPr>
            <a:r>
              <a:rPr lang="en-US" sz="18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Rešenje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je ili</a:t>
            </a:r>
            <a:endParaRPr/>
          </a:p>
          <a:p>
            <a:pPr marL="343080" indent="-342360">
              <a:lnSpc>
                <a:spcPct val="80000"/>
              </a:lnSpc>
              <a:buClr>
                <a:srgbClr val="cc330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Sekvenca akcija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pridruženih putanji u</a:t>
            </a:r>
            <a:endParaRPr/>
          </a:p>
          <a:p>
            <a:pPr>
              <a:lnSpc>
                <a:spcPct val="8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grafu prostora stanja </a:t>
            </a:r>
            <a:endParaRPr/>
          </a:p>
          <a:p>
            <a:pPr>
              <a:lnSpc>
                <a:spcPct val="8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 starta do cilja</a:t>
            </a:r>
            <a:endParaRPr/>
          </a:p>
          <a:p>
            <a:pPr>
              <a:lnSpc>
                <a:spcPct val="8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(n.pr. 8-slagalica)</a:t>
            </a:r>
            <a:endParaRPr/>
          </a:p>
          <a:p>
            <a:pPr>
              <a:lnSpc>
                <a:spcPct val="8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Ili samo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ciljno stanje</a:t>
            </a:r>
            <a:endParaRPr/>
          </a:p>
          <a:p>
            <a:pPr lvl="1" marL="743040" indent="-285120">
              <a:lnSpc>
                <a:spcPct val="80000"/>
              </a:lnSpc>
              <a:buFont typeface="Wingdings" charset="2"/>
              <a:buChar char="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(n.pr. kriptoaritmetika) </a:t>
            </a:r>
            <a:endParaRPr/>
          </a:p>
          <a:p>
            <a:pPr marL="343080" indent="-342360">
              <a:lnSpc>
                <a:spcPct val="80000"/>
              </a:lnSpc>
              <a:buClr>
                <a:srgbClr val="cc3300"/>
              </a:buClr>
              <a:buFont typeface="Symbol"/>
              <a:buChar char=""/>
            </a:pPr>
            <a:r>
              <a:rPr lang="en-US" sz="18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cena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rešenja je suma 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cena ivica na putanji 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rešenja</a:t>
            </a:r>
            <a:endParaRPr/>
          </a:p>
        </p:txBody>
      </p:sp>
      <p:sp>
        <p:nvSpPr>
          <p:cNvPr id="368" name="CustomShape 4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369" name="CustomShape 5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370" name="CustomShape 6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71" name="CustomShape 7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372" name="CustomShape 8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373" name="CustomShape 9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74" name="CustomShape 10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375" name="CustomShape 11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376" name="CustomShape 12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377" name="CustomShape 13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378" name="CustomShape 14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379" name="CustomShape 15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380" name="CustomShape 16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7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18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383" name="CustomShape 19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0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385" name="CustomShape 21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386" name="CustomShape 22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23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388" name="CustomShape 24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25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390" name="CustomShape 26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391" name="CustomShape 27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8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9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394" name="CustomShape 30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1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2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33"/>
          <p:cNvSpPr/>
          <p:nvPr/>
        </p:nvSpPr>
        <p:spPr>
          <a:xfrm>
            <a:off x="5917320" y="5167440"/>
            <a:ext cx="1575360" cy="57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putanja: S,B,G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cena: 8</a:t>
            </a:r>
            <a:endParaRPr/>
          </a:p>
        </p:txBody>
      </p:sp>
    </p:spTree>
  </p:cSld>
  <p:timing>
    <p:tnLst>
      <p:par>
        <p:cTn id="436" dur="indefinite" restart="never" nodeType="tmRoot">
          <p:childTnLst>
            <p:seq>
              <p:cTn id="437" dur="indefinite" nodeType="mainSeq">
                <p:childTnLst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2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399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75E52C9-FAA5-447B-AFC1-E599309AE943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0" name="CustomShape 3"/>
          <p:cNvSpPr/>
          <p:nvPr/>
        </p:nvSpPr>
        <p:spPr>
          <a:xfrm>
            <a:off x="1447920" y="274680"/>
            <a:ext cx="72381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Formalizacija pretrage u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prostoru stanja</a:t>
            </a:r>
            <a:endParaRPr/>
          </a:p>
        </p:txBody>
      </p:sp>
      <p:sp>
        <p:nvSpPr>
          <p:cNvPr id="401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Clr>
                <a:srgbClr val="cc3300"/>
              </a:buClr>
              <a:buFont typeface="Symbol"/>
              <a:buChar char=""/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Pretraga prostora stanja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je proces traženja rešenja u prostoru stanja tako što se eksplicitno izražava deo implicitnog grafa prostora stanja koji je dovoljan da sadrži cilj.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inicijalno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V={S}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gde je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početno teme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Zatim se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razvija, generišu se njegovi naslednici i ta temena se dodaju u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V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pridružene ivice se dodaju u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E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 se nastavlja dok se ne pronađe ciljno teme</a:t>
            </a:r>
            <a:endParaRPr/>
          </a:p>
        </p:txBody>
      </p:sp>
    </p:spTree>
  </p:cSld>
  <p:timing>
    <p:tnLst>
      <p:par>
        <p:cTn id="484" dur="indefinite" restart="never" nodeType="tmRoot">
          <p:childTnLst>
            <p:seq>
              <p:cTn id="485" dur="indefinite" nodeType="mainSeq">
                <p:childTnLst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75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75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75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5C66FE7D-8F0B-4FC1-9813-5B4B79ED7B4B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4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Formalizacija pretrage u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prostoru stanja</a:t>
            </a:r>
            <a:endParaRPr/>
          </a:p>
        </p:txBody>
      </p:sp>
      <p:sp>
        <p:nvSpPr>
          <p:cNvPr id="405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Svako teme implicitno ili eksplicitno predstavlja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cc3300"/>
              </a:buClr>
              <a:buFont typeface="Symbol"/>
              <a:buChar char=""/>
            </a:pPr>
            <a:r>
              <a:rPr lang="en-US" sz="2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Deo putanje rešenja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od startnog temena do tog datog temena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Cenu tog dela putanje rešenja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Iz datog temena postoje: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Više mogućih putanja koje imaju ovu parcijalnu putanju kao prefiks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Više mogućih rešenja</a:t>
            </a:r>
            <a:endParaRPr/>
          </a:p>
        </p:txBody>
      </p:sp>
    </p:spTree>
  </p:cSld>
  <p:timing>
    <p:tnLst>
      <p:par>
        <p:cTn id="502" dur="indefinite" restart="never" nodeType="tmRoot">
          <p:childTnLst>
            <p:seq>
              <p:cTn id="503" dur="indefinite" nodeType="mainSeq">
                <p:childTnLst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54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54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54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54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54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1496220-D87A-4788-92DE-F957DB308FE6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08" name="CustomShape 3"/>
          <p:cNvSpPr/>
          <p:nvPr/>
        </p:nvSpPr>
        <p:spPr>
          <a:xfrm>
            <a:off x="380880" y="228600"/>
            <a:ext cx="8457480" cy="9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State-Space Search Algorithm</a:t>
            </a:r>
            <a:endParaRPr/>
          </a:p>
        </p:txBody>
      </p:sp>
      <p:sp>
        <p:nvSpPr>
          <p:cNvPr id="409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Node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search(</a:t>
            </a:r>
            <a:r>
              <a:rPr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Problem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problem, </a:t>
            </a:r>
            <a:r>
              <a:rPr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front)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cc3300"/>
              </a:buClr>
              <a:buFont typeface="Symbol"/>
              <a:buChar char=""/>
            </a:pPr>
            <a:r>
              <a:rPr b="1" lang="en-US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problem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je objekat koji sadrži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Startno stanje, </a:t>
            </a:r>
            <a:r>
              <a:rPr b="1" lang="en-US" sz="18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getStartState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akcije (operatore/poteze)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cene akcija (operatora/poteza)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Ciljni test,</a:t>
            </a:r>
            <a:r>
              <a:rPr lang="en-US" sz="18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isGoal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proverava da li stanje datog čvora zadovoljava sve ciljne uslove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cc3300"/>
              </a:buClr>
              <a:buFont typeface="Symbol"/>
              <a:buChar char=""/>
            </a:pPr>
            <a:r>
              <a:rPr b="1" lang="en-US" sz="18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stack, red, prioritetni red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 "lista" nerazvijenih čvorova; inicijalno prazna</a:t>
            </a:r>
            <a:endParaRPr/>
          </a:p>
          <a:p>
            <a:pPr lvl="2" marL="1143000" indent="-227880">
              <a:lnSpc>
                <a:spcPct val="100000"/>
              </a:lnSpc>
              <a:buClr>
                <a:srgbClr val="ff505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dodaje nerazvijen čvor u "listu"</a:t>
            </a:r>
            <a:endParaRPr/>
          </a:p>
          <a:p>
            <a:pPr lvl="2" marL="1143000" indent="-227880">
              <a:lnSpc>
                <a:spcPct val="100000"/>
              </a:lnSpc>
              <a:buClr>
                <a:srgbClr val="ff505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remove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odstranjuje sledeći nerazvijen čvor iz "liste"</a:t>
            </a:r>
            <a:endParaRPr/>
          </a:p>
          <a:p>
            <a:pPr lvl="2" marL="1143000" indent="-227880">
              <a:lnSpc>
                <a:spcPct val="100000"/>
              </a:lnSpc>
              <a:buClr>
                <a:srgbClr val="ff5050"/>
              </a:buClr>
              <a:buFont typeface="Symbol"/>
              <a:buChar char=""/>
            </a:pPr>
            <a:r>
              <a:rPr b="1" lang="en-US" sz="18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isEmpty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vraća 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ako je "lista" prazna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cc3300"/>
              </a:buClr>
              <a:buFont typeface="Symbol"/>
              <a:buChar char=""/>
            </a:pPr>
            <a:r>
              <a:rPr b="1" lang="en-US" sz="18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Node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vraća ili cilj ili "failure"</a:t>
            </a:r>
            <a:endParaRPr/>
          </a:p>
        </p:txBody>
      </p:sp>
    </p:spTree>
  </p:cSld>
  <p:timing>
    <p:tnLst>
      <p:par>
        <p:cTn id="528" dur="indefinite" restart="never" nodeType="tmRoot">
          <p:childTnLst>
            <p:seq>
              <p:cTn id="529" dur="indefinite" nodeType="mainSeq">
                <p:childTnLst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99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99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99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99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99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99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99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99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99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99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99" end="4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A59DA0A-44A9-4F79-8084-58FFE68346AB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0" y="277920"/>
            <a:ext cx="9143280" cy="9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State-Space Search Algorithm</a:t>
            </a:r>
            <a:endParaRPr/>
          </a:p>
        </p:txBody>
      </p:sp>
      <p:sp>
        <p:nvSpPr>
          <p:cNvPr id="413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Node </a:t>
            </a:r>
            <a:r>
              <a:rPr lang="en-US" sz="1600" spc="-1" strike="noStrike">
                <a:solidFill>
                  <a:srgbClr val="0000c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search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(Problem </a:t>
            </a:r>
            <a:r>
              <a:rPr lang="en-US" sz="1600" spc="-1" strike="noStrike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problem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List </a:t>
            </a:r>
            <a:r>
              <a:rPr lang="en-US" sz="1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{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1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.add(new Node(</a:t>
            </a:r>
            <a:r>
              <a:rPr lang="en-US" sz="1600" spc="-1" strike="noStrike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problem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.getStartState()));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while(true) {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</a:t>
            </a:r>
            <a:r>
              <a:rPr lang="en-US" sz="1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.isEmpty()) 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new Node("failure");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Node node = </a:t>
            </a:r>
            <a:r>
              <a:rPr lang="en-US" sz="1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.remove();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</a:t>
            </a:r>
            <a:r>
              <a:rPr lang="en-US" sz="1600" spc="-1" strike="noStrike">
                <a:solidFill>
                  <a:srgbClr val="cc0066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problem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.isGoal(node.getState())) 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node;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.add(</a:t>
            </a:r>
            <a:r>
              <a:rPr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node.children()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558" dur="indefinite" restart="never" nodeType="tmRoot">
          <p:childTnLst>
            <p:seq>
              <p:cTn id="5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415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9DF3660-2A89-4A7A-AC2A-07216FD2AA2F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0" y="277920"/>
            <a:ext cx="9143280" cy="9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Stablo pretrage i petlje</a:t>
            </a:r>
            <a:endParaRPr/>
          </a:p>
        </p:txBody>
      </p:sp>
      <p:sp>
        <p:nvSpPr>
          <p:cNvPr id="417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 pretrage konstruiše </a:t>
            </a:r>
            <a:r>
              <a:rPr lang="en-US" sz="18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stablo pretrage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cc3300"/>
              </a:buClr>
              <a:buFont typeface="Symbol"/>
              <a:buChar char=""/>
            </a:pPr>
            <a:r>
              <a:rPr lang="en-US" sz="18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Koren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 početno stanje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cc3300"/>
              </a:buClr>
              <a:buFont typeface="Symbol"/>
              <a:buChar char=""/>
            </a:pPr>
            <a:r>
              <a:rPr lang="en-US" sz="18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Lisni čvorovi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su: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Nerazvijeni čvorovi u listi čvorova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ćorsokaci“, čvorovi koji nisu ciljevi i nemaju naslednika jer ne postoje akcije koje se ne njih mogu primeniti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Ciljni čvor, poslednji nađeni lisni čvor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Petlje u grafu mogu da dovedu do beskonačnog stabla pretrage čak i kada je prostor pretrage mali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Wingdings 2" charset="2"/>
              <a:buChar char=""/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Organizovanje "liste" čvorova u različite strukture podataka rezultuje različitim strategijama pretrage!</a:t>
            </a:r>
            <a:endParaRPr/>
          </a:p>
        </p:txBody>
      </p:sp>
    </p:spTree>
  </p:cSld>
  <p:timing>
    <p:tnLst>
      <p:par>
        <p:cTn id="560" dur="indefinite" restart="never" nodeType="tmRoot">
          <p:childTnLst>
            <p:seq>
              <p:cTn id="561" dur="indefinite" nodeType="mainSeq">
                <p:childTnLst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78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78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78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78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78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78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78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FEB148F-E12F-4F0B-9B0C-60FE719C3165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0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Slepe pretrage</a:t>
            </a:r>
            <a:endParaRPr/>
          </a:p>
        </p:txBody>
      </p:sp>
      <p:sp>
        <p:nvSpPr>
          <p:cNvPr id="421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Slepa pretraga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strategija koja čvorove uređuje baz korišćenja ikakvog specifičnog domenskog znanja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Clr>
                <a:srgbClr val="cc3300"/>
              </a:buClr>
              <a:buFont typeface="Wingdings" charset="2"/>
              <a:buChar char=""/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Prvi po širini - BFS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breadth-first search</a:t>
            </a:r>
            <a:endParaRPr/>
          </a:p>
          <a:p>
            <a:pPr lvl="1" marL="743040" indent="-285120">
              <a:lnSpc>
                <a:spcPct val="100000"/>
              </a:lnSpc>
              <a:buFont typeface="Wingdings 2" charset="2"/>
              <a:buChar char=""/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red (FIFO) se koristi za listu čvorova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ffffff"/>
              </a:buClr>
              <a:buFont typeface="Wingdings 2" charset="2"/>
              <a:buChar char="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←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[………..]←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Clr>
                <a:srgbClr val="cc3300"/>
              </a:buClr>
              <a:buFont typeface="Wingdings" charset="2"/>
              <a:buChar char=""/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Prvi po dubini - DFS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depth-first search</a:t>
            </a:r>
            <a:endParaRPr/>
          </a:p>
          <a:p>
            <a:pPr lvl="1" marL="743040" indent="-285120">
              <a:lnSpc>
                <a:spcPct val="100000"/>
              </a:lnSpc>
              <a:buFont typeface="Wingdings 2" charset="2"/>
              <a:buChar char=""/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stek (LIFO) se koristi za listu čvorova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ffffff"/>
              </a:buClr>
              <a:buFont typeface="Wingdings 2" charset="2"/>
              <a:buChar char="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← →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[………...]</a:t>
            </a:r>
            <a:endParaRPr/>
          </a:p>
        </p:txBody>
      </p:sp>
    </p:spTree>
  </p:cSld>
  <p:timing>
    <p:tnLst>
      <p:par>
        <p:cTn id="594" dur="indefinite" restart="never" nodeType="tmRoot">
          <p:childTnLst>
            <p:seq>
              <p:cTn id="595" dur="indefinite" nodeType="mainSeq">
                <p:childTnLst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94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94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94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94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94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94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42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C3857C8-90E5-40EB-9C89-A6408C0D1309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24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Breadth-First Search (BFS)</a:t>
            </a:r>
            <a:endParaRPr/>
          </a:p>
        </p:txBody>
      </p:sp>
      <p:sp>
        <p:nvSpPr>
          <p:cNvPr id="425" name="CustomShape 4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0, razvijenih: 0</a:t>
            </a:r>
            <a:endParaRPr/>
          </a:p>
        </p:txBody>
      </p:sp>
      <p:graphicFrame>
        <p:nvGraphicFramePr>
          <p:cNvPr id="426" name="Table 5"/>
          <p:cNvGraphicFramePr/>
          <p:nvPr/>
        </p:nvGraphicFramePr>
        <p:xfrm>
          <a:off x="495360" y="2449440"/>
          <a:ext cx="3504600" cy="66420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7" name="CustomShape 6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428" name="CustomShape 7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429" name="CustomShape 8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430" name="CustomShape 9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431" name="CustomShape 10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432" name="CustomShape 11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433" name="CustomShape 12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434" name="CustomShape 13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435" name="CustomShape 14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436" name="CustomShape 15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437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438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439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19"/>
          <p:cNvSpPr/>
          <p:nvPr/>
        </p:nvSpPr>
        <p:spPr>
          <a:xfrm>
            <a:off x="5791320" y="3681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442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444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445" name="CustomShape 24"/>
          <p:cNvSpPr/>
          <p:nvPr/>
        </p:nvSpPr>
        <p:spPr>
          <a:xfrm>
            <a:off x="8077320" y="3681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447" name="CustomShape 26"/>
          <p:cNvSpPr/>
          <p:nvPr/>
        </p:nvSpPr>
        <p:spPr>
          <a:xfrm>
            <a:off x="6934320" y="3681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449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450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30"/>
          <p:cNvSpPr/>
          <p:nvPr/>
        </p:nvSpPr>
        <p:spPr>
          <a:xfrm>
            <a:off x="6146640" y="4468680"/>
            <a:ext cx="4309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453" name="CustomShape 32"/>
          <p:cNvSpPr/>
          <p:nvPr/>
        </p:nvSpPr>
        <p:spPr>
          <a:xfrm>
            <a:off x="4876920" y="4824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33"/>
          <p:cNvSpPr/>
          <p:nvPr/>
        </p:nvSpPr>
        <p:spPr>
          <a:xfrm>
            <a:off x="6934320" y="2538360"/>
            <a:ext cx="7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34"/>
          <p:cNvSpPr/>
          <p:nvPr/>
        </p:nvSpPr>
        <p:spPr>
          <a:xfrm flipH="1">
            <a:off x="7288920" y="4468680"/>
            <a:ext cx="4309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35"/>
          <p:cNvSpPr/>
          <p:nvPr/>
        </p:nvSpPr>
        <p:spPr>
          <a:xfrm>
            <a:off x="869040" y="1687680"/>
            <a:ext cx="28630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24" dur="indefinite" restart="never" nodeType="tmRoot">
          <p:childTnLst>
            <p:seq>
              <p:cTn id="625" dur="indefinite" nodeType="mainSeq">
                <p:childTnLst>
                  <p:par>
                    <p:cTn id="626" fill="hold">
                      <p:stCondLst>
                        <p:cond delay="indefinite"/>
                      </p:stCondLst>
                      <p:childTnLst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0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1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36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1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2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7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8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F268D02E-25D7-4E10-8F2D-26ED63BDC709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59" name="CustomShape 3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460" name="CustomShape 4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461" name="CustomShape 5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462" name="CustomShape 6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463" name="CustomShape 7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464" name="CustomShape 8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465" name="CustomShape 9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466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467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468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469" name="CustomShape 1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Breadth-First Search (BFS)</a:t>
            </a:r>
            <a:endParaRPr/>
          </a:p>
        </p:txBody>
      </p:sp>
      <p:sp>
        <p:nvSpPr>
          <p:cNvPr id="470" name="CustomShape 14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1, razvijenih: 1</a:t>
            </a:r>
            <a:endParaRPr/>
          </a:p>
        </p:txBody>
      </p:sp>
      <p:graphicFrame>
        <p:nvGraphicFramePr>
          <p:cNvPr id="471" name="Table 15"/>
          <p:cNvGraphicFramePr/>
          <p:nvPr/>
        </p:nvGraphicFramePr>
        <p:xfrm>
          <a:off x="495360" y="2449440"/>
          <a:ext cx="3504600" cy="99648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ciljni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A,B,C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2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rgbClr val="ff7c8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473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474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477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479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480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482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484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485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488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35"/>
          <p:cNvSpPr/>
          <p:nvPr/>
        </p:nvSpPr>
        <p:spPr>
          <a:xfrm>
            <a:off x="869040" y="1687680"/>
            <a:ext cx="28630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49" dur="indefinite" restart="never" nodeType="tmRoot">
          <p:childTnLst>
            <p:seq>
              <p:cTn id="6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49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5328DD6C-EB47-4AE3-BCC4-B8674F0A389A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494" name="CustomShape 3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495" name="CustomShape 4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496" name="CustomShape 5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497" name="CustomShape 6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498" name="CustomShape 7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499" name="CustomShape 8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500" name="CustomShape 9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501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502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503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504" name="CustomShape 1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Breadth-First Search (BFS)</a:t>
            </a:r>
            <a:endParaRPr/>
          </a:p>
        </p:txBody>
      </p:sp>
      <p:sp>
        <p:nvSpPr>
          <p:cNvPr id="505" name="CustomShape 14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2, razvijenih: 2</a:t>
            </a:r>
            <a:endParaRPr/>
          </a:p>
        </p:txBody>
      </p:sp>
      <p:graphicFrame>
        <p:nvGraphicFramePr>
          <p:cNvPr id="506" name="Table 15"/>
          <p:cNvGraphicFramePr/>
          <p:nvPr/>
        </p:nvGraphicFramePr>
        <p:xfrm>
          <a:off x="495360" y="2449440"/>
          <a:ext cx="3504600" cy="132876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ciljni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,D,E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7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508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rgbClr val="ff7c8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509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512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514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515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517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519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520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523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35"/>
          <p:cNvSpPr/>
          <p:nvPr/>
        </p:nvSpPr>
        <p:spPr>
          <a:xfrm>
            <a:off x="869040" y="1687680"/>
            <a:ext cx="286164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51" dur="indefinite" restart="never" nodeType="tmRoot">
          <p:childTnLst>
            <p:seq>
              <p:cTn id="6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828800" y="257760"/>
            <a:ext cx="68572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Lavirint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4"/>
          <p:cNvSpPr/>
          <p:nvPr/>
        </p:nvSpPr>
        <p:spPr>
          <a:xfrm>
            <a:off x="0" y="119628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5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6"/>
          <p:cNvSpPr/>
          <p:nvPr/>
        </p:nvSpPr>
        <p:spPr>
          <a:xfrm>
            <a:off x="0" y="175860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7" descr=""/>
          <p:cNvPicPr/>
          <p:nvPr/>
        </p:nvPicPr>
        <p:blipFill>
          <a:blip r:embed="rId1"/>
          <a:stretch/>
        </p:blipFill>
        <p:spPr>
          <a:xfrm>
            <a:off x="457200" y="1790640"/>
            <a:ext cx="8228880" cy="4761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528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0D710AF-8EA7-44BD-8BF6-063EBDCFC7B0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29" name="CustomShape 3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530" name="CustomShape 4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531" name="CustomShape 5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532" name="CustomShape 6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533" name="CustomShape 7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534" name="CustomShape 8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535" name="CustomShape 9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536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537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538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539" name="CustomShape 1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Breadth-First Search (BFS)</a:t>
            </a:r>
            <a:endParaRPr/>
          </a:p>
        </p:txBody>
      </p:sp>
      <p:sp>
        <p:nvSpPr>
          <p:cNvPr id="540" name="CustomShape 14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3, razvijenih: 3</a:t>
            </a:r>
            <a:endParaRPr/>
          </a:p>
        </p:txBody>
      </p:sp>
      <p:graphicFrame>
        <p:nvGraphicFramePr>
          <p:cNvPr id="541" name="Table 15"/>
          <p:cNvGraphicFramePr/>
          <p:nvPr/>
        </p:nvGraphicFramePr>
        <p:xfrm>
          <a:off x="495360" y="2449440"/>
          <a:ext cx="3504600" cy="166104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{B,C,D,E}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ciljni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{C,D,E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2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543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544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547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549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550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rgbClr val="ff7c8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552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554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555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558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53" dur="indefinite" restart="never" nodeType="tmRoot">
          <p:childTnLst>
            <p:seq>
              <p:cTn id="6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56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804EFE8-EE95-4E88-931D-1F8CB87BAFC1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64" name="CustomShape 3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565" name="CustomShape 4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566" name="CustomShape 5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567" name="CustomShape 6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568" name="CustomShape 7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569" name="CustomShape 8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570" name="CustomShape 9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571" name="CustomShape 10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572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573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574" name="CustomShape 1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Breadth-First Search (BFS)</a:t>
            </a:r>
            <a:endParaRPr/>
          </a:p>
        </p:txBody>
      </p:sp>
      <p:sp>
        <p:nvSpPr>
          <p:cNvPr id="575" name="CustomShape 14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4, razvijenih: 4</a:t>
            </a:r>
            <a:endParaRPr/>
          </a:p>
        </p:txBody>
      </p:sp>
      <p:graphicFrame>
        <p:nvGraphicFramePr>
          <p:cNvPr id="576" name="Table 15"/>
          <p:cNvGraphicFramePr/>
          <p:nvPr/>
        </p:nvGraphicFramePr>
        <p:xfrm>
          <a:off x="495360" y="2449440"/>
          <a:ext cx="3504600" cy="199332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{B,C,D,E}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{C,D,E,G}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ciljni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{D,E,G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7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578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579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582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584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585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587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589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rgbClr val="ff7c8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590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593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55" dur="indefinite" restart="never" nodeType="tmRoot">
          <p:childTnLst>
            <p:seq>
              <p:cTn id="6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598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3DBEB46E-FE90-420F-80BB-65DDAAE73FDE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99" name="CustomShape 3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600" name="CustomShape 4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601" name="CustomShape 5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602" name="CustomShape 6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603" name="CustomShape 7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604" name="CustomShape 8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605" name="CustomShape 9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606" name="CustomShape 10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607" name="CustomShape 11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608" name="CustomShape 12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609" name="CustomShape 1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Breadth-First Search (BFS)</a:t>
            </a:r>
            <a:endParaRPr/>
          </a:p>
        </p:txBody>
      </p:sp>
      <p:sp>
        <p:nvSpPr>
          <p:cNvPr id="610" name="CustomShape 14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5, razvijenih: 5</a:t>
            </a:r>
            <a:endParaRPr/>
          </a:p>
        </p:txBody>
      </p:sp>
      <p:graphicFrame>
        <p:nvGraphicFramePr>
          <p:cNvPr id="611" name="Table 15"/>
          <p:cNvGraphicFramePr/>
          <p:nvPr/>
        </p:nvGraphicFramePr>
        <p:xfrm>
          <a:off x="495360" y="2449440"/>
          <a:ext cx="3504600" cy="232560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{B,C,D,E}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{C,D,E,G}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{D,E,G,F}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ciljni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{E,G,F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2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613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614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617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rgbClr val="ff7c8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619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620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622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624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625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628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57" dur="indefinite" restart="never" nodeType="tmRoot">
          <p:childTnLst>
            <p:seq>
              <p:cTn id="6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63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4056CBE0-BBB4-4976-B22D-A76EE2780113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34" name="CustomShape 3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635" name="CustomShape 4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636" name="CustomShape 5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637" name="CustomShape 6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638" name="CustomShape 7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639" name="CustomShape 8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640" name="CustomShape 9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641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642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643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644" name="CustomShape 1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Breadth-First Search (BFS)</a:t>
            </a:r>
            <a:endParaRPr/>
          </a:p>
        </p:txBody>
      </p:sp>
      <p:sp>
        <p:nvSpPr>
          <p:cNvPr id="645" name="CustomShape 14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6, razvijenih: 6</a:t>
            </a:r>
            <a:endParaRPr/>
          </a:p>
        </p:txBody>
      </p:sp>
      <p:graphicFrame>
        <p:nvGraphicFramePr>
          <p:cNvPr id="646" name="Table 15"/>
          <p:cNvGraphicFramePr/>
          <p:nvPr/>
        </p:nvGraphicFramePr>
        <p:xfrm>
          <a:off x="495360" y="2449440"/>
          <a:ext cx="3504600" cy="265788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{B,C,D,E}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{C,D,E,G}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{D,E,G,F}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{E,G,F,H}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ciljni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{G,F,H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7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648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649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rgbClr val="ff7c8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652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654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655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657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659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660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663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59" dur="indefinite" restart="never" nodeType="tmRoot">
          <p:childTnLst>
            <p:seq>
              <p:cTn id="6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668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440A09B-258D-4B7B-9242-59EC687BE471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669" name="CustomShape 3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670" name="CustomShape 4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671" name="CustomShape 5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672" name="CustomShape 6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673" name="CustomShape 7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674" name="CustomShape 8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675" name="CustomShape 9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676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677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678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679" name="CustomShape 1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Breadth-First Search (BFS)</a:t>
            </a:r>
            <a:endParaRPr/>
          </a:p>
        </p:txBody>
      </p:sp>
      <p:sp>
        <p:nvSpPr>
          <p:cNvPr id="680" name="CustomShape 14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7, razvijenih: 6</a:t>
            </a:r>
            <a:endParaRPr/>
          </a:p>
        </p:txBody>
      </p:sp>
      <p:graphicFrame>
        <p:nvGraphicFramePr>
          <p:cNvPr id="681" name="Table 15"/>
          <p:cNvGraphicFramePr/>
          <p:nvPr/>
        </p:nvGraphicFramePr>
        <p:xfrm>
          <a:off x="495360" y="2449440"/>
          <a:ext cx="3504600" cy="326448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{B,C,D,E}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{C,D,E,G}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{D,E,G,F}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{E,G,F,H}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{G,F,H,G}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0660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 </a:t>
                      </a: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{F,H,G}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nema razvoja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82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683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684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687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689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690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692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694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695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698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61" dur="indefinite" restart="never" nodeType="tmRoot">
          <p:childTnLst>
            <p:seq>
              <p:cTn id="6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70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4057462-BE5D-45F4-8AFE-EC82BB1D2D6C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704" name="CustomShape 3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705" name="CustomShape 4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706" name="CustomShape 5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707" name="CustomShape 6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708" name="CustomShape 7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709" name="CustomShape 8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710" name="CustomShape 9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711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712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713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714" name="CustomShape 1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Breadth-First Search (BFS)</a:t>
            </a:r>
            <a:endParaRPr/>
          </a:p>
        </p:txBody>
      </p:sp>
      <p:sp>
        <p:nvSpPr>
          <p:cNvPr id="715" name="CustomShape 14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7, razvijenih: 6</a:t>
            </a:r>
            <a:endParaRPr/>
          </a:p>
        </p:txBody>
      </p:sp>
      <p:graphicFrame>
        <p:nvGraphicFramePr>
          <p:cNvPr id="716" name="Table 15"/>
          <p:cNvGraphicFramePr/>
          <p:nvPr/>
        </p:nvGraphicFramePr>
        <p:xfrm>
          <a:off x="495360" y="2449440"/>
          <a:ext cx="3504600" cy="299016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{B,C,D,E}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{C,D,E,G}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{D,E,G,F}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{E,G,F,H}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{G,F,H,G}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22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{F,H,G}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17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1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718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719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722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724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725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1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727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1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729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730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733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  <p:sp>
        <p:nvSpPr>
          <p:cNvPr id="737" name="CustomShape 36"/>
          <p:cNvSpPr/>
          <p:nvPr/>
        </p:nvSpPr>
        <p:spPr>
          <a:xfrm>
            <a:off x="5917320" y="5167440"/>
            <a:ext cx="1575360" cy="57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putanja: S,B,G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cena: 8</a:t>
            </a:r>
            <a:endParaRPr/>
          </a:p>
        </p:txBody>
      </p:sp>
    </p:spTree>
  </p:cSld>
  <p:timing>
    <p:tnLst>
      <p:par>
        <p:cTn id="663" dur="indefinite" restart="never" nodeType="tmRoot">
          <p:childTnLst>
            <p:seq>
              <p:cTn id="664" dur="indefinite" nodeType="mainSeq">
                <p:childTnLst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9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0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739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16A9C36-5E17-450D-9866-120F6EA9A853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740" name="CustomShape 3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741" name="CustomShape 4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742" name="CustomShape 5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743" name="CustomShape 6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744" name="CustomShape 7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745" name="CustomShape 8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746" name="CustomShape 9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747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748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749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750" name="CustomShape 13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0, razvijenih: 0</a:t>
            </a:r>
            <a:endParaRPr/>
          </a:p>
        </p:txBody>
      </p:sp>
      <p:sp>
        <p:nvSpPr>
          <p:cNvPr id="751" name="CustomShape 1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 Search (DFS)</a:t>
            </a:r>
            <a:endParaRPr/>
          </a:p>
        </p:txBody>
      </p:sp>
      <p:graphicFrame>
        <p:nvGraphicFramePr>
          <p:cNvPr id="752" name="Table 15"/>
          <p:cNvGraphicFramePr/>
          <p:nvPr/>
        </p:nvGraphicFramePr>
        <p:xfrm>
          <a:off x="495360" y="2449440"/>
          <a:ext cx="3504600" cy="62748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3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754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755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758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760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761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763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765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766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769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stack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71" dur="indefinite" restart="never" nodeType="tmRoot">
          <p:childTnLst>
            <p:seq>
              <p:cTn id="6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774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79E8C5F5-14B8-404D-87DF-DDFAC67B148D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775" name="CustomShape 3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776" name="CustomShape 4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777" name="CustomShape 5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778" name="CustomShape 6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779" name="CustomShape 7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780" name="CustomShape 8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781" name="CustomShape 9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782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783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784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785" name="CustomShape 13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1, razvijenih: 1</a:t>
            </a:r>
            <a:endParaRPr/>
          </a:p>
        </p:txBody>
      </p:sp>
      <p:sp>
        <p:nvSpPr>
          <p:cNvPr id="786" name="CustomShape 1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 Search (DFS)</a:t>
            </a:r>
            <a:endParaRPr/>
          </a:p>
        </p:txBody>
      </p:sp>
      <p:graphicFrame>
        <p:nvGraphicFramePr>
          <p:cNvPr id="787" name="Table 15"/>
          <p:cNvGraphicFramePr/>
          <p:nvPr/>
        </p:nvGraphicFramePr>
        <p:xfrm>
          <a:off x="495360" y="2449440"/>
          <a:ext cx="3504600" cy="94140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A,B,C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8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rgbClr val="ff7c8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789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790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793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795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796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798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800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801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804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stack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73" dur="indefinite" restart="never" nodeType="tmRoot">
          <p:childTnLst>
            <p:seq>
              <p:cTn id="6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809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F46A6EC-87C6-491B-B7E8-36804E7BFB33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810" name="CustomShape 3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811" name="CustomShape 4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812" name="CustomShape 5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813" name="CustomShape 6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814" name="CustomShape 7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815" name="CustomShape 8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816" name="CustomShape 9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817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818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819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820" name="CustomShape 13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2, razvijenih: 2</a:t>
            </a:r>
            <a:endParaRPr/>
          </a:p>
        </p:txBody>
      </p:sp>
      <p:sp>
        <p:nvSpPr>
          <p:cNvPr id="821" name="CustomShape 1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 Search (DFS)</a:t>
            </a:r>
            <a:endParaRPr/>
          </a:p>
        </p:txBody>
      </p:sp>
      <p:graphicFrame>
        <p:nvGraphicFramePr>
          <p:cNvPr id="822" name="Table 15"/>
          <p:cNvGraphicFramePr/>
          <p:nvPr/>
        </p:nvGraphicFramePr>
        <p:xfrm>
          <a:off x="495360" y="2449440"/>
          <a:ext cx="3504600" cy="125532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D,E,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3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824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rgbClr val="ff7c8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825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828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830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831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833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835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836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839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stack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75" dur="indefinite" restart="never" nodeType="tmRoot">
          <p:childTnLst>
            <p:seq>
              <p:cTn id="6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844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2DDA192-8EF6-4EB4-928B-1DBD4D3DC05C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845" name="CustomShape 3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846" name="CustomShape 4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847" name="CustomShape 5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848" name="CustomShape 6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849" name="CustomShape 7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850" name="CustomShape 8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851" name="CustomShape 9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852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853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854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855" name="CustomShape 13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3, razvijenih: 3</a:t>
            </a:r>
            <a:endParaRPr/>
          </a:p>
        </p:txBody>
      </p:sp>
      <p:sp>
        <p:nvSpPr>
          <p:cNvPr id="856" name="CustomShape 1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 Search (DFS)</a:t>
            </a:r>
            <a:endParaRPr/>
          </a:p>
        </p:txBody>
      </p:sp>
      <p:graphicFrame>
        <p:nvGraphicFramePr>
          <p:cNvPr id="857" name="Table 15"/>
          <p:cNvGraphicFramePr/>
          <p:nvPr/>
        </p:nvGraphicFramePr>
        <p:xfrm>
          <a:off x="495360" y="2449440"/>
          <a:ext cx="3504600" cy="156924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H,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58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859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860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863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rgbClr val="ff7c8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865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866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868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870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871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2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874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stack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77" dur="indefinite" restart="never" nodeType="tmRoot">
          <p:childTnLst>
            <p:seq>
              <p:cTn id="6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828800" y="257760"/>
            <a:ext cx="68572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Slagalica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4"/>
          <p:cNvSpPr/>
          <p:nvPr/>
        </p:nvSpPr>
        <p:spPr>
          <a:xfrm>
            <a:off x="0" y="119628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5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0" y="175860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3962520" y="1143000"/>
            <a:ext cx="1294560" cy="1463040"/>
          </a:xfrm>
          <a:prstGeom prst="rect">
            <a:avLst/>
          </a:prstGeom>
          <a:ln w="9360">
            <a:noFill/>
          </a:ln>
        </p:spPr>
      </p:pic>
      <p:pic>
        <p:nvPicPr>
          <p:cNvPr id="141" name="Picture 3" descr=""/>
          <p:cNvPicPr/>
          <p:nvPr/>
        </p:nvPicPr>
        <p:blipFill>
          <a:blip r:embed="rId2"/>
          <a:stretch/>
        </p:blipFill>
        <p:spPr>
          <a:xfrm>
            <a:off x="1905120" y="3048120"/>
            <a:ext cx="1294560" cy="1463040"/>
          </a:xfrm>
          <a:prstGeom prst="rect">
            <a:avLst/>
          </a:prstGeom>
          <a:ln w="9360">
            <a:noFill/>
          </a:ln>
        </p:spPr>
      </p:pic>
      <p:pic>
        <p:nvPicPr>
          <p:cNvPr id="142" name="Picture 4" descr=""/>
          <p:cNvPicPr/>
          <p:nvPr/>
        </p:nvPicPr>
        <p:blipFill>
          <a:blip r:embed="rId3"/>
          <a:stretch/>
        </p:blipFill>
        <p:spPr>
          <a:xfrm>
            <a:off x="3352680" y="3048120"/>
            <a:ext cx="1294560" cy="1463040"/>
          </a:xfrm>
          <a:prstGeom prst="rect">
            <a:avLst/>
          </a:prstGeom>
          <a:ln w="9360">
            <a:noFill/>
          </a:ln>
        </p:spPr>
      </p:pic>
      <p:pic>
        <p:nvPicPr>
          <p:cNvPr id="143" name="Picture 5" descr=""/>
          <p:cNvPicPr/>
          <p:nvPr/>
        </p:nvPicPr>
        <p:blipFill>
          <a:blip r:embed="rId4"/>
          <a:stretch/>
        </p:blipFill>
        <p:spPr>
          <a:xfrm>
            <a:off x="4800600" y="3048120"/>
            <a:ext cx="1294560" cy="1463040"/>
          </a:xfrm>
          <a:prstGeom prst="rect">
            <a:avLst/>
          </a:prstGeom>
          <a:ln w="9360">
            <a:noFill/>
          </a:ln>
        </p:spPr>
      </p:pic>
      <p:pic>
        <p:nvPicPr>
          <p:cNvPr id="144" name="Picture 7" descr=""/>
          <p:cNvPicPr/>
          <p:nvPr/>
        </p:nvPicPr>
        <p:blipFill>
          <a:blip r:embed="rId5"/>
          <a:stretch/>
        </p:blipFill>
        <p:spPr>
          <a:xfrm>
            <a:off x="6248520" y="3048120"/>
            <a:ext cx="1294560" cy="1463040"/>
          </a:xfrm>
          <a:prstGeom prst="rect">
            <a:avLst/>
          </a:prstGeom>
          <a:ln w="9360">
            <a:noFill/>
          </a:ln>
        </p:spPr>
      </p:pic>
      <p:sp>
        <p:nvSpPr>
          <p:cNvPr id="145" name="CustomShape 7"/>
          <p:cNvSpPr/>
          <p:nvPr/>
        </p:nvSpPr>
        <p:spPr>
          <a:xfrm rot="5400000">
            <a:off x="3361320" y="1798560"/>
            <a:ext cx="440640" cy="205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8"/>
          <p:cNvSpPr/>
          <p:nvPr/>
        </p:nvSpPr>
        <p:spPr>
          <a:xfrm rot="5400000">
            <a:off x="4085280" y="2522520"/>
            <a:ext cx="440640" cy="60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9"/>
          <p:cNvSpPr/>
          <p:nvPr/>
        </p:nvSpPr>
        <p:spPr>
          <a:xfrm flipH="1" rot="16200000">
            <a:off x="4807800" y="2409120"/>
            <a:ext cx="440640" cy="83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0"/>
          <p:cNvSpPr/>
          <p:nvPr/>
        </p:nvSpPr>
        <p:spPr>
          <a:xfrm flipH="1" rot="16200000">
            <a:off x="5531760" y="1684440"/>
            <a:ext cx="440640" cy="228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1"/>
          <p:cNvSpPr/>
          <p:nvPr/>
        </p:nvSpPr>
        <p:spPr>
          <a:xfrm rot="5400000">
            <a:off x="1532520" y="3931920"/>
            <a:ext cx="440640" cy="159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2"/>
          <p:cNvSpPr/>
          <p:nvPr/>
        </p:nvSpPr>
        <p:spPr>
          <a:xfrm rot="5400000">
            <a:off x="2256480" y="4655880"/>
            <a:ext cx="440640" cy="15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3"/>
          <p:cNvSpPr/>
          <p:nvPr/>
        </p:nvSpPr>
        <p:spPr>
          <a:xfrm flipH="1" rot="16200000">
            <a:off x="2979000" y="4085280"/>
            <a:ext cx="440640" cy="12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2" name="Picture 8" descr=""/>
          <p:cNvPicPr/>
          <p:nvPr/>
        </p:nvPicPr>
        <p:blipFill>
          <a:blip r:embed="rId6"/>
          <a:stretch/>
        </p:blipFill>
        <p:spPr>
          <a:xfrm>
            <a:off x="380880" y="5029200"/>
            <a:ext cx="1294560" cy="1463040"/>
          </a:xfrm>
          <a:prstGeom prst="rect">
            <a:avLst/>
          </a:prstGeom>
          <a:ln w="9360">
            <a:noFill/>
          </a:ln>
        </p:spPr>
      </p:pic>
      <p:pic>
        <p:nvPicPr>
          <p:cNvPr id="153" name="Picture 9" descr=""/>
          <p:cNvPicPr/>
          <p:nvPr/>
        </p:nvPicPr>
        <p:blipFill>
          <a:blip r:embed="rId7"/>
          <a:stretch/>
        </p:blipFill>
        <p:spPr>
          <a:xfrm>
            <a:off x="1828800" y="5029200"/>
            <a:ext cx="1294560" cy="1463040"/>
          </a:xfrm>
          <a:prstGeom prst="rect">
            <a:avLst/>
          </a:prstGeom>
          <a:ln w="9360">
            <a:noFill/>
          </a:ln>
        </p:spPr>
      </p:pic>
      <p:pic>
        <p:nvPicPr>
          <p:cNvPr id="154" name="Picture 10" descr=""/>
          <p:cNvPicPr/>
          <p:nvPr/>
        </p:nvPicPr>
        <p:blipFill>
          <a:blip r:embed="rId8"/>
          <a:stretch/>
        </p:blipFill>
        <p:spPr>
          <a:xfrm>
            <a:off x="3276720" y="5029200"/>
            <a:ext cx="1294560" cy="1463040"/>
          </a:xfrm>
          <a:prstGeom prst="rect">
            <a:avLst/>
          </a:prstGeom>
          <a:ln w="9360">
            <a:noFill/>
          </a:ln>
        </p:spPr>
      </p:pic>
      <p:sp>
        <p:nvSpPr>
          <p:cNvPr id="155" name="Line 14"/>
          <p:cNvSpPr/>
          <p:nvPr/>
        </p:nvSpPr>
        <p:spPr>
          <a:xfrm flipV="1">
            <a:off x="3352680" y="5181480"/>
            <a:ext cx="1219320" cy="121932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15"/>
          <p:cNvSpPr/>
          <p:nvPr/>
        </p:nvSpPr>
        <p:spPr>
          <a:xfrm>
            <a:off x="3276360" y="5181480"/>
            <a:ext cx="1219320" cy="121932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879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3B18C728-BD85-4D33-B7FC-8A9E306AD903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880" name="CustomShape 3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881" name="CustomShape 4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882" name="CustomShape 5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883" name="CustomShape 6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884" name="CustomShape 7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885" name="CustomShape 8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886" name="CustomShape 9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887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888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889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890" name="CustomShape 13"/>
          <p:cNvSpPr/>
          <p:nvPr/>
        </p:nvSpPr>
        <p:spPr>
          <a:xfrm>
            <a:off x="420120" y="2017800"/>
            <a:ext cx="303660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 : 4, razvijenih: 4</a:t>
            </a:r>
            <a:endParaRPr/>
          </a:p>
        </p:txBody>
      </p:sp>
      <p:sp>
        <p:nvSpPr>
          <p:cNvPr id="891" name="CustomShape 1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 Search (DFS)</a:t>
            </a:r>
            <a:endParaRPr/>
          </a:p>
        </p:txBody>
      </p:sp>
      <p:graphicFrame>
        <p:nvGraphicFramePr>
          <p:cNvPr id="892" name="Table 15"/>
          <p:cNvGraphicFramePr/>
          <p:nvPr/>
        </p:nvGraphicFramePr>
        <p:xfrm>
          <a:off x="495360" y="2449440"/>
          <a:ext cx="3504600" cy="188316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{H,E,B,C}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93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894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895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898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900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901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903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905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906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rgbClr val="ff7c8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909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stack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79" dur="indefinite" restart="never" nodeType="tmRoot">
          <p:childTnLst>
            <p:seq>
              <p:cTn id="6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914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0482A3F-5917-4DE3-972D-A2A780F6873C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915" name="CustomShape 3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916" name="CustomShape 4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917" name="CustomShape 5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918" name="CustomShape 6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919" name="CustomShape 7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920" name="CustomShape 8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921" name="CustomShape 9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922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923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924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925" name="CustomShape 13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5, razvijenih: 5</a:t>
            </a:r>
            <a:endParaRPr/>
          </a:p>
        </p:txBody>
      </p:sp>
      <p:sp>
        <p:nvSpPr>
          <p:cNvPr id="926" name="CustomShape 1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 Search (DFS)</a:t>
            </a:r>
            <a:endParaRPr/>
          </a:p>
        </p:txBody>
      </p:sp>
      <p:graphicFrame>
        <p:nvGraphicFramePr>
          <p:cNvPr id="927" name="Table 15"/>
          <p:cNvGraphicFramePr/>
          <p:nvPr/>
        </p:nvGraphicFramePr>
        <p:xfrm>
          <a:off x="495360" y="2449440"/>
          <a:ext cx="3504600" cy="245484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{H,E,B,C}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G,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B,C} </a:t>
                      </a: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bektreking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8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929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930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rgbClr val="ff7c8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933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935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936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938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940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941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944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stack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81" dur="indefinite" restart="never" nodeType="tmRoot">
          <p:childTnLst>
            <p:seq>
              <p:cTn id="6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949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53CBB73-0BD6-49A6-9FB0-851F28272F06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950" name="CustomShape 3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951" name="CustomShape 4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952" name="CustomShape 5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953" name="CustomShape 6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954" name="CustomShape 7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955" name="CustomShape 8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956" name="CustomShape 9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957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958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959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960" name="CustomShape 13"/>
          <p:cNvSpPr/>
          <p:nvPr/>
        </p:nvSpPr>
        <p:spPr>
          <a:xfrm>
            <a:off x="420120" y="2017800"/>
            <a:ext cx="303660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: testiranih čvorova 6, razvijenih: 5</a:t>
            </a:r>
            <a:endParaRPr/>
          </a:p>
        </p:txBody>
      </p:sp>
      <p:sp>
        <p:nvSpPr>
          <p:cNvPr id="961" name="CustomShape 1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 Search (DFS)</a:t>
            </a:r>
            <a:endParaRPr/>
          </a:p>
        </p:txBody>
      </p:sp>
      <p:graphicFrame>
        <p:nvGraphicFramePr>
          <p:cNvPr id="962" name="Table 15"/>
          <p:cNvGraphicFramePr/>
          <p:nvPr/>
        </p:nvGraphicFramePr>
        <p:xfrm>
          <a:off x="495360" y="2449440"/>
          <a:ext cx="3504600" cy="276876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{H,E,B,C}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 </a:t>
                      </a: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nema razvoja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63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964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965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968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9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970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971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973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4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1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975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976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979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stack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</p:spTree>
  </p:cSld>
  <p:timing>
    <p:tnLst>
      <p:par>
        <p:cTn id="683" dur="indefinite" restart="never" nodeType="tmRoot">
          <p:childTnLst>
            <p:seq>
              <p:cTn id="6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984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751EFE8-22FB-4841-A221-9B665A023620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985" name="CustomShape 3"/>
          <p:cNvSpPr/>
          <p:nvPr/>
        </p:nvSpPr>
        <p:spPr>
          <a:xfrm>
            <a:off x="5526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986" name="CustomShape 4"/>
          <p:cNvSpPr/>
          <p:nvPr/>
        </p:nvSpPr>
        <p:spPr>
          <a:xfrm>
            <a:off x="567864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987" name="CustomShape 5"/>
          <p:cNvSpPr/>
          <p:nvPr/>
        </p:nvSpPr>
        <p:spPr>
          <a:xfrm>
            <a:off x="66693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988" name="CustomShape 6"/>
          <p:cNvSpPr/>
          <p:nvPr/>
        </p:nvSpPr>
        <p:spPr>
          <a:xfrm>
            <a:off x="476424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989" name="CustomShape 7"/>
          <p:cNvSpPr/>
          <p:nvPr/>
        </p:nvSpPr>
        <p:spPr>
          <a:xfrm>
            <a:off x="6212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990" name="CustomShape 8"/>
          <p:cNvSpPr/>
          <p:nvPr/>
        </p:nvSpPr>
        <p:spPr>
          <a:xfrm>
            <a:off x="7355160" y="2602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991" name="CustomShape 9"/>
          <p:cNvSpPr/>
          <p:nvPr/>
        </p:nvSpPr>
        <p:spPr>
          <a:xfrm>
            <a:off x="6669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992" name="CustomShape 10"/>
          <p:cNvSpPr/>
          <p:nvPr/>
        </p:nvSpPr>
        <p:spPr>
          <a:xfrm>
            <a:off x="7812360" y="3745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993" name="CustomShape 11"/>
          <p:cNvSpPr/>
          <p:nvPr/>
        </p:nvSpPr>
        <p:spPr>
          <a:xfrm>
            <a:off x="7355160" y="412596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994" name="CustomShape 12"/>
          <p:cNvSpPr/>
          <p:nvPr/>
        </p:nvSpPr>
        <p:spPr>
          <a:xfrm>
            <a:off x="4611960" y="48880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995" name="CustomShape 13"/>
          <p:cNvSpPr/>
          <p:nvPr/>
        </p:nvSpPr>
        <p:spPr>
          <a:xfrm>
            <a:off x="420120" y="201780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6, razvijenih: 5</a:t>
            </a:r>
            <a:endParaRPr/>
          </a:p>
        </p:txBody>
      </p:sp>
      <p:sp>
        <p:nvSpPr>
          <p:cNvPr id="996" name="CustomShape 1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 Search (DFS)</a:t>
            </a:r>
            <a:endParaRPr/>
          </a:p>
        </p:txBody>
      </p:sp>
      <p:graphicFrame>
        <p:nvGraphicFramePr>
          <p:cNvPr id="997" name="Table 15"/>
          <p:cNvGraphicFramePr/>
          <p:nvPr/>
        </p:nvGraphicFramePr>
        <p:xfrm>
          <a:off x="495360" y="2449440"/>
          <a:ext cx="3504600" cy="2511000"/>
        </p:xfrm>
        <a:graphic>
          <a:graphicData uri="http://schemas.openxmlformats.org/drawingml/2006/table">
            <a:tbl>
              <a:tblPr/>
              <a:tblGrid>
                <a:gridCol w="1471320"/>
                <a:gridCol w="20336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{H,E,B,C}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98" name="CustomShape 16"/>
          <p:cNvSpPr/>
          <p:nvPr/>
        </p:nvSpPr>
        <p:spPr>
          <a:xfrm>
            <a:off x="6591240" y="1839960"/>
            <a:ext cx="685080" cy="685080"/>
          </a:xfrm>
          <a:prstGeom prst="ellipse">
            <a:avLst/>
          </a:prstGeom>
          <a:solidFill>
            <a:schemeClr val="accent1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999" name="CustomShape 17"/>
          <p:cNvSpPr/>
          <p:nvPr/>
        </p:nvSpPr>
        <p:spPr>
          <a:xfrm>
            <a:off x="5448240" y="2982960"/>
            <a:ext cx="685080" cy="685080"/>
          </a:xfrm>
          <a:prstGeom prst="ellipse">
            <a:avLst/>
          </a:prstGeom>
          <a:solidFill>
            <a:schemeClr val="accent1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000" name="CustomShape 18"/>
          <p:cNvSpPr/>
          <p:nvPr/>
        </p:nvSpPr>
        <p:spPr>
          <a:xfrm flipH="1">
            <a:off x="579060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19"/>
          <p:cNvSpPr/>
          <p:nvPr/>
        </p:nvSpPr>
        <p:spPr>
          <a:xfrm>
            <a:off x="5791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2" name="CustomShape 20"/>
          <p:cNvSpPr/>
          <p:nvPr/>
        </p:nvSpPr>
        <p:spPr>
          <a:xfrm>
            <a:off x="5448240" y="4125960"/>
            <a:ext cx="685080" cy="685080"/>
          </a:xfrm>
          <a:prstGeom prst="ellipse">
            <a:avLst/>
          </a:prstGeom>
          <a:solidFill>
            <a:schemeClr val="accent1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003" name="CustomShape 21"/>
          <p:cNvSpPr/>
          <p:nvPr/>
        </p:nvSpPr>
        <p:spPr>
          <a:xfrm flipH="1">
            <a:off x="4876200" y="358128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2"/>
          <p:cNvSpPr/>
          <p:nvPr/>
        </p:nvSpPr>
        <p:spPr>
          <a:xfrm>
            <a:off x="45338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005" name="CustomShape 23"/>
          <p:cNvSpPr/>
          <p:nvPr/>
        </p:nvSpPr>
        <p:spPr>
          <a:xfrm>
            <a:off x="7734240" y="4125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006" name="CustomShape 24"/>
          <p:cNvSpPr/>
          <p:nvPr/>
        </p:nvSpPr>
        <p:spPr>
          <a:xfrm>
            <a:off x="8077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25"/>
          <p:cNvSpPr/>
          <p:nvPr/>
        </p:nvSpPr>
        <p:spPr>
          <a:xfrm>
            <a:off x="6591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008" name="CustomShape 26"/>
          <p:cNvSpPr/>
          <p:nvPr/>
        </p:nvSpPr>
        <p:spPr>
          <a:xfrm>
            <a:off x="6934320" y="3681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27"/>
          <p:cNvSpPr/>
          <p:nvPr/>
        </p:nvSpPr>
        <p:spPr>
          <a:xfrm>
            <a:off x="6591240" y="4125960"/>
            <a:ext cx="685080" cy="685080"/>
          </a:xfrm>
          <a:prstGeom prst="ellipse">
            <a:avLst/>
          </a:prstGeom>
          <a:solidFill>
            <a:schemeClr val="accent1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010" name="CustomShape 28"/>
          <p:cNvSpPr/>
          <p:nvPr/>
        </p:nvSpPr>
        <p:spPr>
          <a:xfrm>
            <a:off x="7734240" y="2982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011" name="CustomShape 29"/>
          <p:cNvSpPr/>
          <p:nvPr/>
        </p:nvSpPr>
        <p:spPr>
          <a:xfrm>
            <a:off x="7176960" y="243828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30"/>
          <p:cNvSpPr/>
          <p:nvPr/>
        </p:nvSpPr>
        <p:spPr>
          <a:xfrm>
            <a:off x="614664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31"/>
          <p:cNvSpPr/>
          <p:nvPr/>
        </p:nvSpPr>
        <p:spPr>
          <a:xfrm>
            <a:off x="4533840" y="526896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014" name="CustomShape 32"/>
          <p:cNvSpPr/>
          <p:nvPr/>
        </p:nvSpPr>
        <p:spPr>
          <a:xfrm>
            <a:off x="4876920" y="4824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33"/>
          <p:cNvSpPr/>
          <p:nvPr/>
        </p:nvSpPr>
        <p:spPr>
          <a:xfrm>
            <a:off x="6934320" y="253836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34"/>
          <p:cNvSpPr/>
          <p:nvPr/>
        </p:nvSpPr>
        <p:spPr>
          <a:xfrm flipH="1">
            <a:off x="7288920" y="446868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35"/>
          <p:cNvSpPr/>
          <p:nvPr/>
        </p:nvSpPr>
        <p:spPr>
          <a:xfrm>
            <a:off x="442440" y="1687680"/>
            <a:ext cx="37162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stack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  <p:sp>
        <p:nvSpPr>
          <p:cNvPr id="1018" name="CustomShape 36"/>
          <p:cNvSpPr/>
          <p:nvPr/>
        </p:nvSpPr>
        <p:spPr>
          <a:xfrm>
            <a:off x="5918400" y="5167440"/>
            <a:ext cx="1767240" cy="57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putanja: S,A,E,G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cena: 15</a:t>
            </a:r>
            <a:endParaRPr/>
          </a:p>
        </p:txBody>
      </p:sp>
    </p:spTree>
  </p:cSld>
  <p:timing>
    <p:tnLst>
      <p:par>
        <p:cTn id="685" dur="indefinite" restart="never" nodeType="tmRoot">
          <p:childTnLst>
            <p:seq>
              <p:cTn id="686" dur="indefinite" nodeType="mainSeq">
                <p:childTnLst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1" dur="5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2" dur="5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020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585F5E2-84EF-4014-944D-12FD52795531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021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Evaluacija strategija pretrage</a:t>
            </a:r>
            <a:endParaRPr/>
          </a:p>
        </p:txBody>
      </p:sp>
      <p:sp>
        <p:nvSpPr>
          <p:cNvPr id="1022" name="CustomShape 4"/>
          <p:cNvSpPr/>
          <p:nvPr/>
        </p:nvSpPr>
        <p:spPr>
          <a:xfrm>
            <a:off x="457200" y="1905120"/>
            <a:ext cx="8228880" cy="4220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Koji se kriterijumi mogu koristiti za evaluaciju strategija pretrage?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Ako rešenje postoji da li će biti nađeno?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cc3300"/>
              </a:buClr>
              <a:buFont typeface="Symbol"/>
              <a:buChar char=""/>
            </a:pPr>
            <a:r>
              <a:rPr b="1" lang="en-US" sz="2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Kompletan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algoritam će naći rešenje uz pretpostavku da je prostor stanja povezan graf i da je faktor grananja konačan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Ako se rešenje nađe, postoji li garancija da je ono najbolje?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cc3300"/>
              </a:buClr>
              <a:buFont typeface="Symbol"/>
              <a:buChar char=""/>
            </a:pPr>
            <a:r>
              <a:rPr b="1" lang="en-US" sz="2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Optimalan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algoritam će naći rešenje sa minimalnom cenom</a:t>
            </a:r>
            <a:endParaRPr/>
          </a:p>
        </p:txBody>
      </p:sp>
    </p:spTree>
  </p:cSld>
  <p:timing>
    <p:tnLst>
      <p:par>
        <p:cTn id="693" dur="indefinite" restart="never" nodeType="tmRoot">
          <p:childTnLst>
            <p:seq>
              <p:cTn id="694" dur="indefinite" nodeType="mainSeq">
                <p:childTnLst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350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350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350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2">
                                            <p:txEl>
                                              <p:pRg st="350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024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39FC1701-DB33-47CB-B83D-174D0AF18E49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025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Evaluacija strategija pretrage</a:t>
            </a:r>
            <a:endParaRPr/>
          </a:p>
        </p:txBody>
      </p:sp>
      <p:sp>
        <p:nvSpPr>
          <p:cNvPr id="1026" name="CustomShape 4"/>
          <p:cNvSpPr/>
          <p:nvPr/>
        </p:nvSpPr>
        <p:spPr>
          <a:xfrm>
            <a:off x="457200" y="1905120"/>
            <a:ext cx="8228880" cy="4220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0000"/>
              </a:lnSpc>
              <a:buClr>
                <a:srgbClr val="333399"/>
              </a:buClr>
              <a:buSzPct val="150000"/>
              <a:buFont typeface="Wingdings" charset="2"/>
              <a:buChar char="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Koji se kriterijumi mogu koristiti za evaluaciju i poređenje strategija pretrage?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Font typeface="Wingdings" charset="2"/>
              <a:buChar char="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Koliko je vremena potrebno za nalaženje rešenja?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Vremenska složenost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Meri se za najgori i prosečan slučaj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Izražava se brojem razvijenih čvorova i/ili ciljnih testova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Font typeface="Wingdings" charset="2"/>
              <a:buChar char="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Koliko je (memorijskog) prostora potrebno algoritmu?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Prostorna složenost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Meri se maksimalnom veličinom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 čvorova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 toku pretrage</a:t>
            </a:r>
            <a:endParaRPr/>
          </a:p>
        </p:txBody>
      </p:sp>
    </p:spTree>
  </p:cSld>
  <p:timing>
    <p:tnLst>
      <p:par>
        <p:cTn id="715" dur="indefinite" restart="never" nodeType="tmRoot">
          <p:childTnLst>
            <p:seq>
              <p:cTn id="716" dur="indefinite" nodeType="mainSeq">
                <p:childTnLst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86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86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86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3" fill="hold">
                      <p:stCondLst>
                        <p:cond delay="indefinite"/>
                      </p:stCondLst>
                      <p:childTnLst>
                        <p:par>
                          <p:cTn id="734" fill="hold">
                            <p:stCondLst>
                              <p:cond delay="0"/>
                            </p:stCondLst>
                            <p:childTnLst>
                              <p:par>
                                <p:cTn id="7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86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86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86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86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028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C9DB09F-75F4-47F3-AC1D-3C30A35E5828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029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Evaluacija strategija pretrage</a:t>
            </a:r>
            <a:endParaRPr/>
          </a:p>
        </p:txBody>
      </p:sp>
      <p:sp>
        <p:nvSpPr>
          <p:cNvPr id="1030" name="CustomShape 4"/>
          <p:cNvSpPr/>
          <p:nvPr/>
        </p:nvSpPr>
        <p:spPr>
          <a:xfrm>
            <a:off x="457200" y="1828800"/>
            <a:ext cx="8228880" cy="429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Karakteristike algoritma BFS.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Kompletan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(ako je </a:t>
            </a:r>
            <a:r>
              <a:rPr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konačno)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Optimalan ponekad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Kada sve akcije (lukovi) imaju istu cenu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protivnom nije optimalan ali garantuje nalaženje najplićeg rešenja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Vremenska i prostorna složenost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O(b</a:t>
            </a:r>
            <a:r>
              <a:rPr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) </a:t>
            </a:r>
            <a:r>
              <a:rPr b="1" lang="en-US" sz="1800" spc="-1" strike="noStrike">
                <a:solidFill>
                  <a:srgbClr val="ff7c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Eksponencijalna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je dubina rešenja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i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faktro grananja u svakom nelisnom čvoru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Trajaće dugo nalaženje rešenja sa velikim brojem koraka jer prvo mora da ispita sve mogućnosti sa kraćom dužinom.</a:t>
            </a:r>
            <a:endParaRPr/>
          </a:p>
        </p:txBody>
      </p:sp>
    </p:spTree>
  </p:cSld>
  <p:timing>
    <p:tnLst>
      <p:par>
        <p:cTn id="749" dur="indefinite" restart="never" nodeType="tmRoot">
          <p:childTnLst>
            <p:seq>
              <p:cTn id="750" dur="indefinite" nodeType="mainSeq">
                <p:childTnLst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032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A26F388-ED35-4C78-AC2C-A188E6D37B65}" type="slidenum">
              <a:rPr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033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Evaluacija strategija pretrage</a:t>
            </a:r>
            <a:endParaRPr/>
          </a:p>
        </p:txBody>
      </p:sp>
      <p:sp>
        <p:nvSpPr>
          <p:cNvPr id="1034" name="CustomShape 4"/>
          <p:cNvSpPr/>
          <p:nvPr/>
        </p:nvSpPr>
        <p:spPr>
          <a:xfrm>
            <a:off x="457200" y="1981080"/>
            <a:ext cx="8228880" cy="4144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Kompletno stablo pretrage ima ukupno čvorova: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1 + b + b</a:t>
            </a:r>
            <a:r>
              <a:rPr i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2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+ ... + b</a:t>
            </a:r>
            <a:r>
              <a:rPr i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 =  (b</a:t>
            </a:r>
            <a:r>
              <a:rPr i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(d+1)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- 1) / (b-1)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dubina stabla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faktor grananja u svakom nelisnom čvoru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Primer: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 = 12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 = 10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1 + 10 + 100 + ... + 10</a:t>
            </a:r>
            <a:r>
              <a:rPr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12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 =  (10</a:t>
            </a:r>
            <a:r>
              <a:rPr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13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- 1)/9 = O(10</a:t>
            </a:r>
            <a:r>
              <a:rPr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12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Ako BFS razvija 1000 čvorova/sec i za svaki čvor treba 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 bajta, u najgorem slučaju trebaće mu 35 godina i 111 terabajta memorije!</a:t>
            </a:r>
            <a:endParaRPr/>
          </a:p>
        </p:txBody>
      </p:sp>
    </p:spTree>
  </p:cSld>
  <p:timing>
    <p:tnLst>
      <p:par>
        <p:cTn id="773" dur="indefinite" restart="never" nodeType="tmRoot">
          <p:childTnLst>
            <p:seq>
              <p:cTn id="774" dur="indefinite" nodeType="mainSeq">
                <p:childTnLst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036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4B6EB812-70A9-4CE1-98BD-7AB9C2C0D875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037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Evaluacija strategija pretrage</a:t>
            </a:r>
            <a:endParaRPr/>
          </a:p>
        </p:txBody>
      </p:sp>
      <p:sp>
        <p:nvSpPr>
          <p:cNvPr id="1038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Problemi sa </a:t>
            </a:r>
            <a:r>
              <a:rPr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FS:</a:t>
            </a: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Može da ne terminira ukoliko nema </a:t>
            </a: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granicu dubine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t.j., rez (prekidanje) pretrage ispod fiksne dubine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 </a:t>
            </a: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hronološki backtracking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Kada pretraga dospe u ćor-sokak, vraća se za jedan nivo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Problematično ako se greška desi zbog loše akcije pri vrhu stabla</a:t>
            </a:r>
            <a:endParaRPr/>
          </a:p>
        </p:txBody>
      </p:sp>
    </p:spTree>
  </p:cSld>
  <p:timing>
    <p:tnLst>
      <p:par>
        <p:cTn id="799" dur="indefinite" restart="never" nodeType="tmRoot">
          <p:childTnLst>
            <p:seq>
              <p:cTn id="800" dur="indefinite" nodeType="mainSeq">
                <p:childTnLst>
                  <p:par>
                    <p:cTn id="801" fill="hold">
                      <p:stCondLst>
                        <p:cond delay="indefinite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5" fill="hold">
                      <p:stCondLst>
                        <p:cond delay="indefinite"/>
                      </p:stCondLst>
                      <p:childTnLst>
                        <p:par>
                          <p:cTn id="806" fill="hold">
                            <p:stCondLst>
                              <p:cond delay="0"/>
                            </p:stCondLst>
                            <p:childTnLst>
                              <p:par>
                                <p:cTn id="8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273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273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273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273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040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9DAD9B4-F5EC-4CC7-BD91-03727D848F34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041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Evaluacija strategija pretrage</a:t>
            </a:r>
            <a:endParaRPr/>
          </a:p>
        </p:txBody>
      </p:sp>
      <p:sp>
        <p:nvSpPr>
          <p:cNvPr id="1042" name="CustomShape 4"/>
          <p:cNvSpPr/>
          <p:nvPr/>
        </p:nvSpPr>
        <p:spPr>
          <a:xfrm>
            <a:off x="457200" y="1828800"/>
            <a:ext cx="8228880" cy="429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Karakteristike algoritma DFS.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marL="743040" indent="-285120">
              <a:lnSpc>
                <a:spcPct val="100000"/>
              </a:lnSpc>
              <a:buClr>
                <a:srgbClr val="ff7c80"/>
              </a:buClr>
              <a:buFont typeface="Symbol"/>
              <a:buChar char=""/>
            </a:pPr>
            <a:r>
              <a:rPr b="1" lang="en-US" sz="2000" spc="-1" strike="noStrike">
                <a:solidFill>
                  <a:srgbClr val="ff7c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Nije kompletan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 ili bez detekcije ciklusa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i, sa ili bez ograničenja dubine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ff7c80"/>
              </a:buClr>
              <a:buFont typeface="Symbol"/>
              <a:buChar char=""/>
            </a:pPr>
            <a:r>
              <a:rPr b="1" lang="en-US" sz="2000" spc="-1" strike="noStrike">
                <a:solidFill>
                  <a:srgbClr val="ff7c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Nije optimalan</a:t>
            </a:r>
            <a:endParaRPr/>
          </a:p>
          <a:p>
            <a:pPr lvl="1" marL="743040" indent="-285120">
              <a:lnSpc>
                <a:spcPct val="100000"/>
              </a:lnSpc>
              <a:buClr>
                <a:srgbClr val="ff7c80"/>
              </a:buClr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Vremenska složenost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O(b</a:t>
            </a:r>
            <a:r>
              <a:rPr i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) </a:t>
            </a:r>
            <a:r>
              <a:rPr b="1" lang="en-US" sz="2000" spc="-1" strike="noStrike">
                <a:solidFill>
                  <a:srgbClr val="ff7c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Eksponencijalna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Prostorna složenost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O(bd)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Linearna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je dubina rešenja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faktor grananja svakog nelisno čvora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Uz dosta sreće može brzo da nađe duga rešenja.</a:t>
            </a:r>
            <a:endParaRPr/>
          </a:p>
        </p:txBody>
      </p:sp>
    </p:spTree>
  </p:cSld>
  <p:timing>
    <p:tnLst>
      <p:par>
        <p:cTn id="821" dur="indefinite" restart="never" nodeType="tmRoot">
          <p:childTnLst>
            <p:seq>
              <p:cTn id="822" dur="indefinite" nodeType="mainSeq">
                <p:childTnLst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310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310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310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310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310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310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310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1" fill="hold">
                      <p:stCondLst>
                        <p:cond delay="indefinite"/>
                      </p:stCondLst>
                      <p:childTnLst>
                        <p:par>
                          <p:cTn id="842" fill="hold">
                            <p:stCondLst>
                              <p:cond delay="0"/>
                            </p:stCondLst>
                            <p:childTnLst>
                              <p:par>
                                <p:cTn id="8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310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828800" y="257760"/>
            <a:ext cx="68572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Šah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0" y="119628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"/>
          <p:cNvSpPr/>
          <p:nvPr/>
        </p:nvSpPr>
        <p:spPr>
          <a:xfrm>
            <a:off x="0" y="175860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1752480" y="1600200"/>
            <a:ext cx="5000040" cy="4504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044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EBC042F-E7DA-409A-AC83-C1A506869D60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045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Slepe strategije pretrage</a:t>
            </a:r>
            <a:endParaRPr/>
          </a:p>
        </p:txBody>
      </p:sp>
      <p:sp>
        <p:nvSpPr>
          <p:cNvPr id="1046" name="CustomShape 4"/>
          <p:cNvSpPr/>
          <p:nvPr/>
        </p:nvSpPr>
        <p:spPr>
          <a:xfrm>
            <a:off x="457200" y="1828800"/>
            <a:ext cx="8228880" cy="429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 marL="343080" indent="-342360">
              <a:lnSpc>
                <a:spcPct val="100000"/>
              </a:lnSpc>
              <a:buClr>
                <a:srgbClr val="cc3300"/>
              </a:buClr>
              <a:buFont typeface="Symbol"/>
              <a:buChar char=""/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UCS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uniform-cost search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cc3300"/>
              </a:buClr>
              <a:buFont typeface="Symbol"/>
              <a:buChar char=""/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 uređivanje čvorova koristi prioritetni red,</a:t>
            </a:r>
            <a:endParaRPr/>
          </a:p>
          <a:p>
            <a:pPr lvl="1" marL="743040" indent="-285120">
              <a:lnSpc>
                <a:spcPct val="100000"/>
              </a:lnSpc>
              <a:buFont typeface="Wingdings 2" charset="2"/>
              <a:buChar char=""/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sortiran po ceni putanje</a:t>
            </a:r>
            <a:endParaRPr/>
          </a:p>
          <a:p>
            <a:pPr lvl="1" marL="743040" indent="-285120">
              <a:lnSpc>
                <a:spcPct val="100000"/>
              </a:lnSpc>
              <a:buFont typeface="Wingdings 2" charset="2"/>
              <a:buChar char="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Neka je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g(n) =</a:t>
            </a:r>
            <a:endParaRPr/>
          </a:p>
          <a:p>
            <a:pPr lvl="1" marL="743040" indent="-285120">
              <a:lnSpc>
                <a:spcPct val="100000"/>
              </a:lnSpc>
              <a:buFont typeface="Wingdings 2" charset="2"/>
              <a:buChar char="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cena putanje od startnog čvora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s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tekućeg čvora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n</a:t>
            </a:r>
            <a:endParaRPr/>
          </a:p>
          <a:p>
            <a:pPr lvl="1" marL="743040" indent="-285120">
              <a:lnSpc>
                <a:spcPct val="100000"/>
              </a:lnSpc>
              <a:buFont typeface="Wingdings 2" charset="2"/>
              <a:buChar char="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Sortiraju se čvorovi po rastućim vrednostima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g</a:t>
            </a:r>
            <a:endParaRPr/>
          </a:p>
          <a:p>
            <a:pPr lvl="1" marL="743040" indent="-285120">
              <a:lnSpc>
                <a:spcPct val="100000"/>
              </a:lnSpc>
              <a:buFont typeface="Wingdings 2" charset="2"/>
              <a:buChar char="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Jedina slepa pretraga koja vodi računa o ceni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Poznata i pod imenom Algoritam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Dijkstra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/>
          </a:p>
        </p:txBody>
      </p:sp>
    </p:spTree>
  </p:cSld>
  <p:timing>
    <p:tnLst>
      <p:par>
        <p:cTn id="845" dur="indefinite" restart="never" nodeType="tmRoot">
          <p:childTnLst>
            <p:seq>
              <p:cTn id="846" dur="indefinite" nodeType="mainSeq">
                <p:childTnLst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300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300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300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300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300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048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0A6C681-9176-4BE3-825C-49CAF6A2A316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049" name="CustomShape 3"/>
          <p:cNvSpPr/>
          <p:nvPr/>
        </p:nvSpPr>
        <p:spPr>
          <a:xfrm>
            <a:off x="496800" y="2093760"/>
            <a:ext cx="3333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broj testiranih čvorova: 0, razvijenih: 0</a:t>
            </a:r>
            <a:endParaRPr/>
          </a:p>
        </p:txBody>
      </p:sp>
      <p:sp>
        <p:nvSpPr>
          <p:cNvPr id="1050" name="CustomShape 4"/>
          <p:cNvSpPr/>
          <p:nvPr/>
        </p:nvSpPr>
        <p:spPr>
          <a:xfrm>
            <a:off x="952920" y="1763640"/>
            <a:ext cx="383724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priorityQueue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  <p:sp>
        <p:nvSpPr>
          <p:cNvPr id="1051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Uniform-Cost Search (UCS)</a:t>
            </a:r>
            <a:endParaRPr/>
          </a:p>
        </p:txBody>
      </p:sp>
      <p:graphicFrame>
        <p:nvGraphicFramePr>
          <p:cNvPr id="1052" name="Table 6"/>
          <p:cNvGraphicFramePr/>
          <p:nvPr/>
        </p:nvGraphicFramePr>
        <p:xfrm>
          <a:off x="571680" y="2525760"/>
          <a:ext cx="3923640" cy="627480"/>
        </p:xfrm>
        <a:graphic>
          <a:graphicData uri="http://schemas.openxmlformats.org/drawingml/2006/table">
            <a:tbl>
              <a:tblPr/>
              <a:tblGrid>
                <a:gridCol w="1647720"/>
                <a:gridCol w="227628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3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054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055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056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057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058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059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060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061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062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063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064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065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068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070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071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073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075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076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8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079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1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71" dur="indefinite" restart="never" nodeType="tmRoot">
          <p:childTnLst>
            <p:seq>
              <p:cTn id="8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08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521FA51B-C944-42A4-884E-B9D25FB9F335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084" name="CustomShape 3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085" name="CustomShape 4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086" name="CustomShape 5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087" name="CustomShape 6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088" name="CustomShape 7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089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090" name="CustomShape 9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091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092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093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094" name="CustomShape 13"/>
          <p:cNvSpPr/>
          <p:nvPr/>
        </p:nvSpPr>
        <p:spPr>
          <a:xfrm>
            <a:off x="496800" y="2093760"/>
            <a:ext cx="3333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broj testiranih čvorova: 1, razvijenih: 1</a:t>
            </a:r>
            <a:endParaRPr/>
          </a:p>
        </p:txBody>
      </p:sp>
      <p:sp>
        <p:nvSpPr>
          <p:cNvPr id="1095" name="CustomShape 14"/>
          <p:cNvSpPr/>
          <p:nvPr/>
        </p:nvSpPr>
        <p:spPr>
          <a:xfrm>
            <a:off x="524880" y="1763640"/>
            <a:ext cx="46918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priorityQueue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  <p:sp>
        <p:nvSpPr>
          <p:cNvPr id="1096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Uniform-Cost Search (UCS)</a:t>
            </a:r>
            <a:endParaRPr/>
          </a:p>
        </p:txBody>
      </p:sp>
      <p:graphicFrame>
        <p:nvGraphicFramePr>
          <p:cNvPr id="1097" name="Table 16"/>
          <p:cNvGraphicFramePr/>
          <p:nvPr/>
        </p:nvGraphicFramePr>
        <p:xfrm>
          <a:off x="571680" y="2525760"/>
          <a:ext cx="3923640" cy="941400"/>
        </p:xfrm>
        <a:graphic>
          <a:graphicData uri="http://schemas.openxmlformats.org/drawingml/2006/table">
            <a:tbl>
              <a:tblPr/>
              <a:tblGrid>
                <a:gridCol w="1647720"/>
                <a:gridCol w="227628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{S:0}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 </a:t>
                      </a:r>
                      <a:r>
                        <a:rPr lang="en-US" sz="2000" spc="-1" strike="noStrike">
                          <a:solidFill>
                            <a:srgbClr val="006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B:2,C:4,A:5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98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099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100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103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105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106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108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110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111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114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73" dur="indefinite" restart="never" nodeType="tmRoot">
          <p:childTnLst>
            <p:seq>
              <p:cTn id="8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118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F7F58DB8-1DB9-4FE3-87E3-F5F4CBE16B50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119" name="CustomShape 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120" name="CustomShape 4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121" name="CustomShape 5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122" name="CustomShape 6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123" name="CustomShape 7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124" name="CustomShape 8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125" name="CustomShape 9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126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127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128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129" name="CustomShape 13"/>
          <p:cNvSpPr/>
          <p:nvPr/>
        </p:nvSpPr>
        <p:spPr>
          <a:xfrm>
            <a:off x="496440" y="209376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2, razvijenih: 2</a:t>
            </a:r>
            <a:endParaRPr/>
          </a:p>
        </p:txBody>
      </p:sp>
      <p:sp>
        <p:nvSpPr>
          <p:cNvPr id="1130" name="CustomShape 14"/>
          <p:cNvSpPr/>
          <p:nvPr/>
        </p:nvSpPr>
        <p:spPr>
          <a:xfrm>
            <a:off x="524880" y="1763640"/>
            <a:ext cx="46918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priorityQueue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  <p:sp>
        <p:nvSpPr>
          <p:cNvPr id="1131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Uniform-Cost Search (UCS)</a:t>
            </a:r>
            <a:endParaRPr/>
          </a:p>
        </p:txBody>
      </p:sp>
      <p:graphicFrame>
        <p:nvGraphicFramePr>
          <p:cNvPr id="1132" name="Table 16"/>
          <p:cNvGraphicFramePr/>
          <p:nvPr/>
        </p:nvGraphicFramePr>
        <p:xfrm>
          <a:off x="571680" y="2525760"/>
          <a:ext cx="3923640" cy="1255320"/>
        </p:xfrm>
        <a:graphic>
          <a:graphicData uri="http://schemas.openxmlformats.org/drawingml/2006/table">
            <a:tbl>
              <a:tblPr/>
              <a:tblGrid>
                <a:gridCol w="1647720"/>
                <a:gridCol w="227628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{B:2,C:4,A:5}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{C:4,A:5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,G:2+6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3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134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135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138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9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140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141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143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145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146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7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8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149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0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a5002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1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75" dur="indefinite" restart="never" nodeType="tmRoot">
          <p:childTnLst>
            <p:seq>
              <p:cTn id="8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15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DC196F0E-8230-46C9-A698-02F904921CFD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154" name="CustomShape 3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155" name="CustomShape 4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156" name="CustomShape 5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157" name="CustomShape 6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158" name="CustomShape 7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159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160" name="CustomShape 9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161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162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163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164" name="CustomShape 13"/>
          <p:cNvSpPr/>
          <p:nvPr/>
        </p:nvSpPr>
        <p:spPr>
          <a:xfrm>
            <a:off x="496440" y="209376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3, razvijenih: 3</a:t>
            </a:r>
            <a:endParaRPr/>
          </a:p>
        </p:txBody>
      </p:sp>
      <p:sp>
        <p:nvSpPr>
          <p:cNvPr id="1165" name="CustomShape 14"/>
          <p:cNvSpPr/>
          <p:nvPr/>
        </p:nvSpPr>
        <p:spPr>
          <a:xfrm>
            <a:off x="524880" y="1763640"/>
            <a:ext cx="46918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priorityQueue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  <p:sp>
        <p:nvSpPr>
          <p:cNvPr id="1166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Uniform-Cost Search (UCS)</a:t>
            </a:r>
            <a:endParaRPr/>
          </a:p>
        </p:txBody>
      </p:sp>
      <p:graphicFrame>
        <p:nvGraphicFramePr>
          <p:cNvPr id="1167" name="Table 16"/>
          <p:cNvGraphicFramePr/>
          <p:nvPr/>
        </p:nvGraphicFramePr>
        <p:xfrm>
          <a:off x="571680" y="2525760"/>
          <a:ext cx="3923640" cy="1569240"/>
        </p:xfrm>
        <a:graphic>
          <a:graphicData uri="http://schemas.openxmlformats.org/drawingml/2006/table">
            <a:tbl>
              <a:tblPr/>
              <a:tblGrid>
                <a:gridCol w="1647720"/>
                <a:gridCol w="227628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{B:2,C:4,A:5}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{C:4,A:5,G:8}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{A:5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,F:4+2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,G:8}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68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169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170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173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175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176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178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9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180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181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a5002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2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184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5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6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77" dur="indefinite" restart="never" nodeType="tmRoot">
          <p:childTnLst>
            <p:seq>
              <p:cTn id="8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188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87D3B9D-8463-45EB-8426-D9558D66C90F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189" name="CustomShape 3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190" name="CustomShape 4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191" name="CustomShape 5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192" name="CustomShape 6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193" name="CustomShape 7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194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195" name="CustomShape 9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196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197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198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199" name="CustomShape 13"/>
          <p:cNvSpPr/>
          <p:nvPr/>
        </p:nvSpPr>
        <p:spPr>
          <a:xfrm>
            <a:off x="496440" y="209376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4, razvijenih: 4</a:t>
            </a:r>
            <a:endParaRPr/>
          </a:p>
        </p:txBody>
      </p:sp>
      <p:sp>
        <p:nvSpPr>
          <p:cNvPr id="1200" name="CustomShape 14"/>
          <p:cNvSpPr/>
          <p:nvPr/>
        </p:nvSpPr>
        <p:spPr>
          <a:xfrm>
            <a:off x="524880" y="1763640"/>
            <a:ext cx="46918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priorityQueue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  <p:sp>
        <p:nvSpPr>
          <p:cNvPr id="1201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Uniform-Cost Search (UCS)</a:t>
            </a:r>
            <a:endParaRPr/>
          </a:p>
        </p:txBody>
      </p:sp>
      <p:graphicFrame>
        <p:nvGraphicFramePr>
          <p:cNvPr id="1202" name="Table 16"/>
          <p:cNvGraphicFramePr/>
          <p:nvPr/>
        </p:nvGraphicFramePr>
        <p:xfrm>
          <a:off x="571680" y="2525760"/>
          <a:ext cx="3923640" cy="2140920"/>
        </p:xfrm>
        <a:graphic>
          <a:graphicData uri="http://schemas.openxmlformats.org/drawingml/2006/table">
            <a:tbl>
              <a:tblPr/>
              <a:tblGrid>
                <a:gridCol w="1647720"/>
                <a:gridCol w="227628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{B:2,C:4,A:5}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{C:4,A:5,G:8}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{A:5,F:6,G:8}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{F:6,G:8,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E:5+4,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D:5+9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03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204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205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a5002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6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208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9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210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211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2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213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4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215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216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219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0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1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79" dur="indefinite" restart="never" nodeType="tmRoot">
          <p:childTnLst>
            <p:seq>
              <p:cTn id="8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22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7B2754DD-A9ED-428F-AF81-42E4276ED945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24" name="CustomShape 3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225" name="CustomShape 4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226" name="CustomShape 5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227" name="CustomShape 6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228" name="CustomShape 7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229" name="CustomShape 8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230" name="CustomShape 9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231" name="CustomShape 10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232" name="CustomShape 11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233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234" name="CustomShape 13"/>
          <p:cNvSpPr/>
          <p:nvPr/>
        </p:nvSpPr>
        <p:spPr>
          <a:xfrm>
            <a:off x="496440" y="209376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5, razvijenih: 5</a:t>
            </a:r>
            <a:endParaRPr/>
          </a:p>
        </p:txBody>
      </p:sp>
      <p:sp>
        <p:nvSpPr>
          <p:cNvPr id="1235" name="CustomShape 14"/>
          <p:cNvSpPr/>
          <p:nvPr/>
        </p:nvSpPr>
        <p:spPr>
          <a:xfrm>
            <a:off x="524880" y="1763640"/>
            <a:ext cx="46918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priorityQueue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  <p:sp>
        <p:nvSpPr>
          <p:cNvPr id="1236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Uniform-Cost Search (UCS)</a:t>
            </a:r>
            <a:endParaRPr/>
          </a:p>
        </p:txBody>
      </p:sp>
      <p:graphicFrame>
        <p:nvGraphicFramePr>
          <p:cNvPr id="1237" name="Table 16"/>
          <p:cNvGraphicFramePr/>
          <p:nvPr/>
        </p:nvGraphicFramePr>
        <p:xfrm>
          <a:off x="571680" y="2525760"/>
          <a:ext cx="3923640" cy="2454840"/>
        </p:xfrm>
        <a:graphic>
          <a:graphicData uri="http://schemas.openxmlformats.org/drawingml/2006/table">
            <a:tbl>
              <a:tblPr/>
              <a:tblGrid>
                <a:gridCol w="1647720"/>
                <a:gridCol w="227628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{B:2,C:4,A:5}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{C:4,A:5,G:8}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{A:5,F:6,G:8}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{F:6,G:8,E:9,D:14}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G:4+2+1,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G:8,E:9,D:14}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8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239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240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243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245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246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a5002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7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248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9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250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251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a5002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3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254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6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81" dur="indefinite" restart="never" nodeType="tmRoot">
          <p:childTnLst>
            <p:seq>
              <p:cTn id="8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258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BE7F156-2539-4F80-BB37-6A7E8BF0945A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59" name="CustomShape 3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260" name="CustomShape 4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261" name="CustomShape 5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262" name="CustomShape 6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263" name="CustomShape 7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264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265" name="CustomShape 9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266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267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268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269" name="CustomShape 13"/>
          <p:cNvSpPr/>
          <p:nvPr/>
        </p:nvSpPr>
        <p:spPr>
          <a:xfrm>
            <a:off x="496440" y="2093760"/>
            <a:ext cx="29865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testiranih čvorova: 6, razvijenih: 5</a:t>
            </a:r>
            <a:endParaRPr/>
          </a:p>
        </p:txBody>
      </p:sp>
      <p:sp>
        <p:nvSpPr>
          <p:cNvPr id="1270" name="CustomShape 14"/>
          <p:cNvSpPr/>
          <p:nvPr/>
        </p:nvSpPr>
        <p:spPr>
          <a:xfrm>
            <a:off x="524880" y="1763640"/>
            <a:ext cx="46918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priorityQueue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  <p:sp>
        <p:nvSpPr>
          <p:cNvPr id="1271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Uniform-Cost Search (UCS)</a:t>
            </a:r>
            <a:endParaRPr/>
          </a:p>
        </p:txBody>
      </p:sp>
      <p:graphicFrame>
        <p:nvGraphicFramePr>
          <p:cNvPr id="1272" name="Table 16"/>
          <p:cNvGraphicFramePr/>
          <p:nvPr/>
        </p:nvGraphicFramePr>
        <p:xfrm>
          <a:off x="571680" y="2525760"/>
          <a:ext cx="3923640" cy="2768760"/>
        </p:xfrm>
        <a:graphic>
          <a:graphicData uri="http://schemas.openxmlformats.org/drawingml/2006/table">
            <a:tbl>
              <a:tblPr/>
              <a:tblGrid>
                <a:gridCol w="1647720"/>
                <a:gridCol w="227628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{B:2,C:4,A:5}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{C:4,A:5,G:8}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{A:5,F:6,G:8}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{F:6,G:8,E:9,D:14}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{G:7,G:8,E:9,D:14}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 </a:t>
                      </a:r>
                      <a:r>
                        <a:rPr lang="en-US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{G:8,E:9,D:14}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nema razvoja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73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274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275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6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7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278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9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280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281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2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283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4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285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286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7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289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1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83" dur="indefinite" restart="never" nodeType="tmRoot">
          <p:childTnLst>
            <p:seq>
              <p:cTn id="8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29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3CB889A4-2ACE-47F2-A741-F66892A2A616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294" name="CustomShape 3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295" name="CustomShape 4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296" name="CustomShape 5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297" name="CustomShape 6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298" name="CustomShape 7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299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300" name="CustomShape 9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301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302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303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304" name="CustomShape 13"/>
          <p:cNvSpPr/>
          <p:nvPr/>
        </p:nvSpPr>
        <p:spPr>
          <a:xfrm>
            <a:off x="496800" y="2093760"/>
            <a:ext cx="3333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broj testiranih čvorova: 6, razvijenih: 5</a:t>
            </a:r>
            <a:endParaRPr/>
          </a:p>
        </p:txBody>
      </p:sp>
      <p:sp>
        <p:nvSpPr>
          <p:cNvPr id="1305" name="CustomShape 14"/>
          <p:cNvSpPr/>
          <p:nvPr/>
        </p:nvSpPr>
        <p:spPr>
          <a:xfrm>
            <a:off x="524880" y="1763640"/>
            <a:ext cx="469188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generalSearch(problem, </a:t>
            </a:r>
            <a:r>
              <a:rPr b="1" lang="en-US" sz="1600" spc="-1" strike="noStrike">
                <a:solidFill>
                  <a:srgbClr val="ff505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priorityQueue</a:t>
            </a: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/>
          </a:p>
        </p:txBody>
      </p:sp>
      <p:sp>
        <p:nvSpPr>
          <p:cNvPr id="1306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Uniform-Cost Search (UCS)</a:t>
            </a:r>
            <a:endParaRPr/>
          </a:p>
        </p:txBody>
      </p:sp>
      <p:graphicFrame>
        <p:nvGraphicFramePr>
          <p:cNvPr id="1307" name="Table 16"/>
          <p:cNvGraphicFramePr/>
          <p:nvPr/>
        </p:nvGraphicFramePr>
        <p:xfrm>
          <a:off x="571680" y="2525760"/>
          <a:ext cx="3923640" cy="2511000"/>
        </p:xfrm>
        <a:graphic>
          <a:graphicData uri="http://schemas.openxmlformats.org/drawingml/2006/table">
            <a:tbl>
              <a:tblPr/>
              <a:tblGrid>
                <a:gridCol w="1647720"/>
                <a:gridCol w="227628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{B:2,C:4,A:5}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{C:4,A:5,G:8}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{A:5,F:6,G:8}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{F:6,G:8,E:9,D:14}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{G:7,G:8,E:9,D:14}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{G:8,E:9,D:14}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08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309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310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1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2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313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4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315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316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7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318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9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</a:t>
            </a:r>
            <a:endParaRPr/>
          </a:p>
        </p:txBody>
      </p:sp>
      <p:sp>
        <p:nvSpPr>
          <p:cNvPr id="1320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321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2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3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324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5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6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7" name="CustomShape 36"/>
          <p:cNvSpPr/>
          <p:nvPr/>
        </p:nvSpPr>
        <p:spPr>
          <a:xfrm>
            <a:off x="6109200" y="5232240"/>
            <a:ext cx="1732320" cy="57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putanja: S,C,F,G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cena: 7</a:t>
            </a:r>
            <a:endParaRPr/>
          </a:p>
        </p:txBody>
      </p:sp>
    </p:spTree>
  </p:cSld>
  <p:timing>
    <p:tnLst>
      <p:par>
        <p:cTn id="885" dur="indefinite" restart="never" nodeType="tmRoot">
          <p:childTnLst>
            <p:seq>
              <p:cTn id="886" dur="indefinite" nodeType="mainSeq">
                <p:childTnLst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1" dur="5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2" dur="5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329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14C4864E-9FF6-4A77-BC3C-72725F160AD2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330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Evaluacija strategija pretrage</a:t>
            </a:r>
            <a:endParaRPr/>
          </a:p>
        </p:txBody>
      </p:sp>
      <p:sp>
        <p:nvSpPr>
          <p:cNvPr id="1331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Karakteristike UCS pretrage.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Kompletna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(ako je 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konačno, 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cena &gt;= e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Optimalna ali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zahteva primenu ciljnog testa kada se čvor odstranjuje iz liste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ne kada se čvor generiše pri razvoju roditeljskog čvora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Vremenska i prostorna složenost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O(b</a:t>
            </a:r>
            <a:r>
              <a:rPr i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) </a:t>
            </a:r>
            <a:r>
              <a:rPr b="1" lang="en-US" sz="2000" spc="-1" strike="noStrike">
                <a:solidFill>
                  <a:srgbClr val="ff7c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Eksponencijalna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je dubina rešenja</a:t>
            </a:r>
            <a:endParaRPr/>
          </a:p>
          <a:p>
            <a:pPr lvl="2" marL="1143000" indent="-227880">
              <a:lnSpc>
                <a:spcPct val="100000"/>
              </a:lnSpc>
              <a:buFont typeface="Symbol"/>
              <a:buChar char=""/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faktor grananja svakog nelisnog čvora i uz pretpostavku iste cene za sve lukove</a:t>
            </a:r>
            <a:endParaRPr/>
          </a:p>
        </p:txBody>
      </p:sp>
    </p:spTree>
  </p:cSld>
  <p:timing>
    <p:tnLst>
      <p:par>
        <p:cTn id="893" dur="indefinite" restart="never" nodeType="tmRoot">
          <p:childTnLst>
            <p:seq>
              <p:cTn id="894" dur="indefinite" nodeType="mainSeq">
                <p:childTnLst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st="364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828800" y="257760"/>
            <a:ext cx="68572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Numbrix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0" y="119628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6"/>
          <p:cNvSpPr/>
          <p:nvPr/>
        </p:nvSpPr>
        <p:spPr>
          <a:xfrm>
            <a:off x="0" y="175860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1600200" y="1828800"/>
            <a:ext cx="5466600" cy="4647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33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26C88F9-AE78-418C-AB4A-C0D6886BDEE4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334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Slepe strategije pretrage</a:t>
            </a:r>
            <a:endParaRPr/>
          </a:p>
        </p:txBody>
      </p:sp>
      <p:sp>
        <p:nvSpPr>
          <p:cNvPr id="1335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 marL="343080" indent="-342360">
              <a:lnSpc>
                <a:spcPct val="80000"/>
              </a:lnSpc>
              <a:buClr>
                <a:srgbClr val="cc3300"/>
              </a:buClr>
              <a:buFont typeface="Symbol"/>
              <a:buChar char=""/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Iteratvno produbljavanje - IDS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 </a:t>
            </a:r>
            <a:endParaRPr/>
          </a:p>
          <a:p>
            <a:pPr marL="343080" indent="-342360">
              <a:lnSpc>
                <a:spcPct val="80000"/>
              </a:lnSpc>
              <a:buClr>
                <a:srgbClr val="cc3300"/>
              </a:buClr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>
              <a:lnSpc>
                <a:spcPct val="8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Modifikacija algoritma pretrage:</a:t>
            </a:r>
            <a:endParaRPr/>
          </a:p>
          <a:p>
            <a:pPr>
              <a:lnSpc>
                <a:spcPct val="8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 DFS do dubine 0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tretira startni čvor kao lisni</a:t>
            </a:r>
            <a:endParaRPr/>
          </a:p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 DFS do dubine 1</a:t>
            </a:r>
            <a:endParaRPr/>
          </a:p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tretira sve nasledničke čvorove startnog čvora kao listove</a:t>
            </a:r>
            <a:endParaRPr/>
          </a:p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Ako rešenje nije nađeno, radi DFS do dubine 2</a:t>
            </a:r>
            <a:endParaRPr/>
          </a:p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Ponavlja se sa povećanjem dubine dok ne nađe rešenje</a:t>
            </a:r>
            <a:endParaRPr/>
          </a:p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>
              <a:lnSpc>
                <a:spcPct val="8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Startni čvor je na dubini 0</a:t>
            </a:r>
            <a:endParaRPr/>
          </a:p>
        </p:txBody>
      </p:sp>
    </p:spTree>
  </p:cSld>
  <p:timing>
    <p:tnLst>
      <p:par>
        <p:cTn id="913" dur="indefinite" restart="never" nodeType="tmRoot">
          <p:childTnLst>
            <p:seq>
              <p:cTn id="9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337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433B14F8-DB86-4A2F-8EF1-83B6771136C4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338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339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Node deepeningSearch (Problem problem) {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depth = 0;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Stack DSnodes = new Stack();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while (true) {  </a:t>
            </a:r>
            <a:r>
              <a:rPr lang="en-US" sz="1400" spc="-1" strike="noStrike">
                <a:solidFill>
                  <a:srgbClr val="bbe0e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while not solved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Node node = DFS_depthBound(problem, DSnodes, depth);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400" spc="-1" strike="noStrike">
                <a:solidFill>
                  <a:srgbClr val="bbe0e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400" spc="-1" strike="noStrike">
                <a:solidFill>
                  <a:srgbClr val="bbe0e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DFS_depthBound limits DFS search to level &lt;= depth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</a:t>
            </a:r>
            <a:r>
              <a:rPr lang="en-US" sz="1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node isn't "failure"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return node; </a:t>
            </a:r>
            <a:r>
              <a:rPr lang="en-US" sz="1400" spc="-1" strike="noStrike">
                <a:solidFill>
                  <a:srgbClr val="bbe0e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solved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depth++; </a:t>
            </a:r>
            <a:r>
              <a:rPr lang="en-US" sz="1400" spc="-1" strike="noStrike">
                <a:solidFill>
                  <a:srgbClr val="bbe0e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look deeper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915" dur="indefinite" restart="never" nodeType="tmRoot">
          <p:childTnLst>
            <p:seq>
              <p:cTn id="9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341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F85BD21-12E9-4AAC-BF8F-121BF06034ED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342" name="CustomShape 3"/>
          <p:cNvSpPr/>
          <p:nvPr/>
        </p:nvSpPr>
        <p:spPr>
          <a:xfrm>
            <a:off x="629280" y="1752480"/>
            <a:ext cx="310680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deepeningSearch(problem)</a:t>
            </a:r>
            <a:endParaRPr/>
          </a:p>
        </p:txBody>
      </p:sp>
      <p:sp>
        <p:nvSpPr>
          <p:cNvPr id="1343" name="CustomShape 4"/>
          <p:cNvSpPr/>
          <p:nvPr/>
        </p:nvSpPr>
        <p:spPr>
          <a:xfrm>
            <a:off x="610920" y="2082960"/>
            <a:ext cx="3144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0, # testiranih: 0, razvijenih: 0</a:t>
            </a:r>
            <a:endParaRPr/>
          </a:p>
        </p:txBody>
      </p:sp>
      <p:sp>
        <p:nvSpPr>
          <p:cNvPr id="1344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graphicFrame>
        <p:nvGraphicFramePr>
          <p:cNvPr id="1345" name="Table 6"/>
          <p:cNvGraphicFramePr/>
          <p:nvPr/>
        </p:nvGraphicFramePr>
        <p:xfrm>
          <a:off x="685800" y="2438280"/>
          <a:ext cx="3885480" cy="627480"/>
        </p:xfrm>
        <a:graphic>
          <a:graphicData uri="http://schemas.openxmlformats.org/drawingml/2006/table">
            <a:tbl>
              <a:tblPr/>
              <a:tblGrid>
                <a:gridCol w="1631880"/>
                <a:gridCol w="225396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tekući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46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347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348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349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350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351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352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353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354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355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356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357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358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9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0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361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2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363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364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5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366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7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368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369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372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4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7" dur="indefinite" restart="never" nodeType="tmRoot">
          <p:childTnLst>
            <p:seq>
              <p:cTn id="9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376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E0CFE97D-0CF3-4D00-B92B-F89EECE169DE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377" name="CustomShape 3"/>
          <p:cNvSpPr/>
          <p:nvPr/>
        </p:nvSpPr>
        <p:spPr>
          <a:xfrm>
            <a:off x="629280" y="1752480"/>
            <a:ext cx="310680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deepeningSearch(problem)</a:t>
            </a:r>
            <a:endParaRPr/>
          </a:p>
        </p:txBody>
      </p:sp>
      <p:sp>
        <p:nvSpPr>
          <p:cNvPr id="1378" name="CustomShape 4"/>
          <p:cNvSpPr/>
          <p:nvPr/>
        </p:nvSpPr>
        <p:spPr>
          <a:xfrm>
            <a:off x="610920" y="2082960"/>
            <a:ext cx="3144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0, # testiranih: 1, razvijenih: 0</a:t>
            </a:r>
            <a:endParaRPr/>
          </a:p>
        </p:txBody>
      </p:sp>
      <p:sp>
        <p:nvSpPr>
          <p:cNvPr id="1379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graphicFrame>
        <p:nvGraphicFramePr>
          <p:cNvPr id="1380" name="Table 6"/>
          <p:cNvGraphicFramePr/>
          <p:nvPr/>
        </p:nvGraphicFramePr>
        <p:xfrm>
          <a:off x="685800" y="2438280"/>
          <a:ext cx="3885480" cy="941400"/>
        </p:xfrm>
        <a:graphic>
          <a:graphicData uri="http://schemas.openxmlformats.org/drawingml/2006/table">
            <a:tbl>
              <a:tblPr/>
              <a:tblGrid>
                <a:gridCol w="1631880"/>
                <a:gridCol w="225396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tekući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Lista 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 </a:t>
                      </a:r>
                      <a:r>
                        <a:rPr lang="en-US" sz="2000" spc="-1" strike="noStrike">
                          <a:solidFill>
                            <a:srgbClr val="0066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ciljni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@cutoff-</a:t>
                      </a:r>
                      <a:r>
                        <a:rPr lang="en-US" sz="2000" spc="-1" strike="noStrike">
                          <a:solidFill>
                            <a:srgbClr val="ff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FAIL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81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382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383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384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385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386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387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388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389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390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391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392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393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4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5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396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7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398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399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0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401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403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404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6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407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8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9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9" dur="indefinite" restart="never" nodeType="tmRoot">
          <p:childTnLst>
            <p:seq>
              <p:cTn id="9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411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F2B496A8-86C9-450C-9A34-948635A4BCF0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412" name="CustomShape 3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413" name="CustomShape 4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414" name="CustomShape 5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415" name="CustomShape 6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416" name="CustomShape 7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417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418" name="CustomShape 9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419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420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421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422" name="CustomShape 13"/>
          <p:cNvSpPr/>
          <p:nvPr/>
        </p:nvSpPr>
        <p:spPr>
          <a:xfrm>
            <a:off x="629280" y="1752480"/>
            <a:ext cx="310680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deepeningSearch(problem)</a:t>
            </a:r>
            <a:endParaRPr/>
          </a:p>
        </p:txBody>
      </p:sp>
      <p:sp>
        <p:nvSpPr>
          <p:cNvPr id="1423" name="CustomShape 14"/>
          <p:cNvSpPr/>
          <p:nvPr/>
        </p:nvSpPr>
        <p:spPr>
          <a:xfrm>
            <a:off x="610920" y="2082960"/>
            <a:ext cx="33627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testiranih: 1(1), razvijenih: 1</a:t>
            </a:r>
            <a:endParaRPr/>
          </a:p>
        </p:txBody>
      </p:sp>
      <p:sp>
        <p:nvSpPr>
          <p:cNvPr id="1424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425" name="CustomShape 16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426" name="CustomShape 17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427" name="CustomShape 18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8" name="CustomShape 19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9" name="CustomShape 20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430" name="CustomShape 21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1" name="CustomShape 22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432" name="CustomShape 23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433" name="CustomShape 24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4" name="CustomShape 25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435" name="CustomShape 26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6" name="CustomShape 27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437" name="CustomShape 28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438" name="CustomShape 29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9" name="CustomShape 30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0" name="CustomShape 31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441" name="CustomShape 32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2" name="CustomShape 33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3" name="CustomShape 34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44" name="Table 35"/>
          <p:cNvGraphicFramePr/>
          <p:nvPr/>
        </p:nvGraphicFramePr>
        <p:xfrm>
          <a:off x="685800" y="2438280"/>
          <a:ext cx="3885480" cy="1255320"/>
        </p:xfrm>
        <a:graphic>
          <a:graphicData uri="http://schemas.openxmlformats.org/drawingml/2006/table">
            <a:tbl>
              <a:tblPr/>
              <a:tblGrid>
                <a:gridCol w="1631880"/>
                <a:gridCol w="225396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current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nodes list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 </a:t>
                      </a: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nema testa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A,B,C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21" dur="indefinite" restart="never" nodeType="tmRoot">
          <p:childTnLst>
            <p:seq>
              <p:cTn id="9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446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D8879E8-1847-488D-B565-56A47D923BCD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447" name="CustomShape 3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448" name="CustomShape 4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449" name="CustomShape 5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450" name="CustomShape 6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451" name="CustomShape 7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452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453" name="CustomShape 9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454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455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456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457" name="CustomShape 13"/>
          <p:cNvSpPr/>
          <p:nvPr/>
        </p:nvSpPr>
        <p:spPr>
          <a:xfrm>
            <a:off x="629280" y="1752480"/>
            <a:ext cx="310680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deepeningSearch(problem)</a:t>
            </a:r>
            <a:endParaRPr/>
          </a:p>
        </p:txBody>
      </p:sp>
      <p:sp>
        <p:nvSpPr>
          <p:cNvPr id="1458" name="CustomShape 14"/>
          <p:cNvSpPr/>
          <p:nvPr/>
        </p:nvSpPr>
        <p:spPr>
          <a:xfrm>
            <a:off x="610920" y="2082960"/>
            <a:ext cx="33627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testiranih: 2(1), razvijenih: 1</a:t>
            </a:r>
            <a:endParaRPr/>
          </a:p>
        </p:txBody>
      </p:sp>
      <p:sp>
        <p:nvSpPr>
          <p:cNvPr id="1459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460" name="CustomShape 16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461" name="CustomShape 17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462" name="CustomShape 18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3" name="CustomShape 19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4" name="CustomShape 20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465" name="CustomShape 21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6" name="CustomShape 22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467" name="CustomShape 23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468" name="CustomShape 24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9" name="CustomShape 25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470" name="CustomShape 26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1" name="CustomShape 27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472" name="CustomShape 28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473" name="CustomShape 29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4" name="CustomShape 30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5" name="CustomShape 31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476" name="CustomShape 32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7" name="CustomShape 33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8" name="CustomShape 34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79" name="Table 35"/>
          <p:cNvGraphicFramePr/>
          <p:nvPr/>
        </p:nvGraphicFramePr>
        <p:xfrm>
          <a:off x="685800" y="2438280"/>
          <a:ext cx="3885480" cy="1569240"/>
        </p:xfrm>
        <a:graphic>
          <a:graphicData uri="http://schemas.openxmlformats.org/drawingml/2006/table">
            <a:tbl>
              <a:tblPr/>
              <a:tblGrid>
                <a:gridCol w="1631880"/>
                <a:gridCol w="225396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current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nodes list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@cutoff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23" dur="indefinite" restart="never" nodeType="tmRoot">
          <p:childTnLst>
            <p:seq>
              <p:cTn id="9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481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5BC0E4AB-449F-4209-8AA0-6E165CCCF81F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482" name="CustomShape 3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483" name="CustomShape 4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484" name="CustomShape 5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485" name="CustomShape 6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486" name="CustomShape 7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487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488" name="CustomShape 9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489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490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491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492" name="CustomShape 13"/>
          <p:cNvSpPr/>
          <p:nvPr/>
        </p:nvSpPr>
        <p:spPr>
          <a:xfrm>
            <a:off x="629280" y="1752480"/>
            <a:ext cx="310680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deepeningSearch(problem)</a:t>
            </a:r>
            <a:endParaRPr/>
          </a:p>
        </p:txBody>
      </p:sp>
      <p:sp>
        <p:nvSpPr>
          <p:cNvPr id="1493" name="CustomShape 14"/>
          <p:cNvSpPr/>
          <p:nvPr/>
        </p:nvSpPr>
        <p:spPr>
          <a:xfrm>
            <a:off x="610920" y="2082960"/>
            <a:ext cx="32727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tetiranih: 3(1), razvijenih: 1</a:t>
            </a:r>
            <a:endParaRPr/>
          </a:p>
        </p:txBody>
      </p:sp>
      <p:sp>
        <p:nvSpPr>
          <p:cNvPr id="1494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495" name="CustomShape 16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496" name="CustomShape 17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497" name="CustomShape 18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8" name="CustomShape 19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9" name="CustomShape 20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500" name="CustomShape 21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1" name="CustomShape 22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502" name="CustomShape 23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503" name="CustomShape 24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4" name="CustomShape 25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505" name="CustomShape 26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6" name="CustomShape 27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507" name="CustomShape 28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508" name="CustomShape 29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9" name="CustomShape 30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0" name="CustomShape 31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511" name="CustomShape 32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CustomShape 33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CustomShape 34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14" name="Table 35"/>
          <p:cNvGraphicFramePr/>
          <p:nvPr/>
        </p:nvGraphicFramePr>
        <p:xfrm>
          <a:off x="685800" y="2438280"/>
          <a:ext cx="3885480" cy="1883160"/>
        </p:xfrm>
        <a:graphic>
          <a:graphicData uri="http://schemas.openxmlformats.org/drawingml/2006/table">
            <a:tbl>
              <a:tblPr/>
              <a:tblGrid>
                <a:gridCol w="1631880"/>
                <a:gridCol w="225396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tekući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{C}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@cutoff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25" dur="indefinite" restart="never" nodeType="tmRoot">
          <p:childTnLst>
            <p:seq>
              <p:cTn id="9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516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4BE72A5-E3C6-48D6-B526-E999A3718697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517" name="CustomShape 3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518" name="CustomShape 4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519" name="CustomShape 5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520" name="CustomShape 6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521" name="CustomShape 7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522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523" name="CustomShape 9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524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525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526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527" name="CustomShape 13"/>
          <p:cNvSpPr/>
          <p:nvPr/>
        </p:nvSpPr>
        <p:spPr>
          <a:xfrm>
            <a:off x="629280" y="1752480"/>
            <a:ext cx="310680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deepeningSearch(problem)</a:t>
            </a:r>
            <a:endParaRPr/>
          </a:p>
        </p:txBody>
      </p:sp>
      <p:sp>
        <p:nvSpPr>
          <p:cNvPr id="1528" name="CustomShape 14"/>
          <p:cNvSpPr/>
          <p:nvPr/>
        </p:nvSpPr>
        <p:spPr>
          <a:xfrm>
            <a:off x="610920" y="2082960"/>
            <a:ext cx="33627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testiranih: 4(1), razvijenih: 1</a:t>
            </a:r>
            <a:endParaRPr/>
          </a:p>
        </p:txBody>
      </p:sp>
      <p:sp>
        <p:nvSpPr>
          <p:cNvPr id="1529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530" name="CustomShape 16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531" name="CustomShape 17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532" name="CustomShape 18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3" name="CustomShape 19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4" name="CustomShape 20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535" name="CustomShape 21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6" name="CustomShape 22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537" name="CustomShape 23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538" name="CustomShape 24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9" name="CustomShape 25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540" name="CustomShape 26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1" name="CustomShape 27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</a:t>
            </a:r>
            <a:endParaRPr/>
          </a:p>
        </p:txBody>
      </p:sp>
      <p:sp>
        <p:nvSpPr>
          <p:cNvPr id="1542" name="CustomShape 28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543" name="CustomShape 29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4" name="CustomShape 30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5" name="CustomShape 31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546" name="CustomShape 32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7" name="CustomShape 33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8" name="CustomShape 34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49" name="Table 35"/>
          <p:cNvGraphicFramePr/>
          <p:nvPr/>
        </p:nvGraphicFramePr>
        <p:xfrm>
          <a:off x="685800" y="2438280"/>
          <a:ext cx="3885480" cy="2197080"/>
        </p:xfrm>
        <a:graphic>
          <a:graphicData uri="http://schemas.openxmlformats.org/drawingml/2006/table">
            <a:tbl>
              <a:tblPr/>
              <a:tblGrid>
                <a:gridCol w="1631880"/>
                <a:gridCol w="225396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tekući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Lista 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@cutoff-</a:t>
                      </a:r>
                      <a:r>
                        <a:rPr lang="en-US" sz="2000" spc="-1" strike="noStrike">
                          <a:solidFill>
                            <a:srgbClr val="ff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FAIL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27" dur="indefinite" restart="never" nodeType="tmRoot">
          <p:childTnLst>
            <p:seq>
              <p:cTn id="9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551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5E60A17-9CBA-4A6C-8CF9-62038268EEC2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552" name="CustomShape 3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553" name="CustomShape 4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554" name="CustomShape 5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555" name="CustomShape 6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556" name="CustomShape 7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557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558" name="CustomShape 9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559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560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561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562" name="CustomShape 13"/>
          <p:cNvSpPr/>
          <p:nvPr/>
        </p:nvSpPr>
        <p:spPr>
          <a:xfrm>
            <a:off x="629280" y="1752480"/>
            <a:ext cx="310680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deepeningSearch(problem)</a:t>
            </a:r>
            <a:endParaRPr/>
          </a:p>
        </p:txBody>
      </p:sp>
      <p:sp>
        <p:nvSpPr>
          <p:cNvPr id="1563" name="CustomShape 14"/>
          <p:cNvSpPr/>
          <p:nvPr/>
        </p:nvSpPr>
        <p:spPr>
          <a:xfrm>
            <a:off x="610560" y="2082960"/>
            <a:ext cx="33231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2, # testiranih: 4(2), razvienih: 2</a:t>
            </a:r>
            <a:endParaRPr/>
          </a:p>
        </p:txBody>
      </p:sp>
      <p:sp>
        <p:nvSpPr>
          <p:cNvPr id="1564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565" name="CustomShape 16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566" name="CustomShape 17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567" name="CustomShape 18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8" name="CustomShape 19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9" name="CustomShape 20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570" name="CustomShape 21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1" name="CustomShape 22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572" name="CustomShape 23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573" name="CustomShape 24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4" name="CustomShape 25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575" name="CustomShape 26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6" name="CustomShape 27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577" name="CustomShape 28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578" name="CustomShape 29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9" name="CustomShape 30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0" name="CustomShape 31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581" name="CustomShape 32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2" name="CustomShape 33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3" name="CustomShape 34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84" name="Table 35"/>
          <p:cNvGraphicFramePr/>
          <p:nvPr/>
        </p:nvGraphicFramePr>
        <p:xfrm>
          <a:off x="685800" y="2438280"/>
          <a:ext cx="3885480" cy="2511000"/>
        </p:xfrm>
        <a:graphic>
          <a:graphicData uri="http://schemas.openxmlformats.org/drawingml/2006/table">
            <a:tbl>
              <a:tblPr/>
              <a:tblGrid>
                <a:gridCol w="1631880"/>
                <a:gridCol w="225396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tekući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 </a:t>
                      </a: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nema testa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A,B,C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29" dur="indefinite" restart="never" nodeType="tmRoot">
          <p:childTnLst>
            <p:seq>
              <p:cTn id="9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586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6081DA5-9A5C-467C-90C6-2A264CCD8D33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587" name="CustomShape 3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588" name="CustomShape 4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589" name="CustomShape 5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590" name="CustomShape 6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591" name="CustomShape 7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592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593" name="CustomShape 9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594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595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596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597" name="CustomShape 13"/>
          <p:cNvSpPr/>
          <p:nvPr/>
        </p:nvSpPr>
        <p:spPr>
          <a:xfrm>
            <a:off x="629280" y="1752480"/>
            <a:ext cx="310680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deepeningSearch(problem)</a:t>
            </a:r>
            <a:endParaRPr/>
          </a:p>
        </p:txBody>
      </p:sp>
      <p:sp>
        <p:nvSpPr>
          <p:cNvPr id="1598" name="CustomShape 14"/>
          <p:cNvSpPr/>
          <p:nvPr/>
        </p:nvSpPr>
        <p:spPr>
          <a:xfrm>
            <a:off x="610920" y="2082960"/>
            <a:ext cx="33627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2, # testiranih: 4(3), razvijenih: 3</a:t>
            </a:r>
            <a:endParaRPr/>
          </a:p>
        </p:txBody>
      </p:sp>
      <p:sp>
        <p:nvSpPr>
          <p:cNvPr id="1599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600" name="CustomShape 16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601" name="CustomShape 17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602" name="CustomShape 18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3" name="CustomShape 19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4" name="CustomShape 20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605" name="CustomShape 21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6" name="CustomShape 22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607" name="CustomShape 23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608" name="CustomShape 24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9" name="CustomShape 25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610" name="CustomShape 26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1" name="CustomShape 27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612" name="CustomShape 28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613" name="CustomShape 29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4" name="CustomShape 30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5" name="CustomShape 31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616" name="CustomShape 32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7" name="CustomShape 33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8" name="CustomShape 34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19" name="Table 35"/>
          <p:cNvGraphicFramePr/>
          <p:nvPr/>
        </p:nvGraphicFramePr>
        <p:xfrm>
          <a:off x="685800" y="2438280"/>
          <a:ext cx="3885480" cy="2824920"/>
        </p:xfrm>
        <a:graphic>
          <a:graphicData uri="http://schemas.openxmlformats.org/drawingml/2006/table">
            <a:tbl>
              <a:tblPr/>
              <a:tblGrid>
                <a:gridCol w="1631880"/>
                <a:gridCol w="225396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tekući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Lista 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</a:t>
                      </a: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nema testa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D,E,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31" dur="indefinite" restart="never" nodeType="tmRoot">
          <p:childTnLst>
            <p:seq>
              <p:cTn id="9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828800" y="257760"/>
            <a:ext cx="68572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Problem sa dve posude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3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0" y="119628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>
            <a:off x="0" y="175860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7"/>
          <p:cNvSpPr/>
          <p:nvPr/>
        </p:nvSpPr>
        <p:spPr>
          <a:xfrm>
            <a:off x="457200" y="1676520"/>
            <a:ext cx="8457480" cy="4914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Imate dve posude, jednu od 4 litre i jednu od 3 litre.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Ni na jednoj nema nikakvih mernih oznaka. Imate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česmu sa koje možete da punite vodu u posude.</a:t>
            </a:r>
            <a:endParaRPr/>
          </a:p>
          <a:p>
            <a:pPr marL="343080" indent="-34236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Možete i da prosipate vodu. </a:t>
            </a:r>
            <a:endParaRPr/>
          </a:p>
          <a:p>
            <a:pPr marL="343080" indent="-342360">
              <a:lnSpc>
                <a:spcPct val="100000"/>
              </a:lnSpc>
              <a:buClr>
                <a:srgbClr val="333399"/>
              </a:buClr>
              <a:buSzPct val="150000"/>
              <a:buFont typeface="Wingdings" charset="2"/>
              <a:buChar char="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Zadatak je da definišete niz akcija tako da na kraju imate tačno 2 litre vode u posudi od 4 litre.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Clr>
                <a:srgbClr val="333399"/>
              </a:buClr>
              <a:buSzPct val="150000"/>
              <a:buFont typeface="Wingdings" charset="2"/>
              <a:buChar char="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Ključna pitanja da biste rešili problem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Šta je </a:t>
            </a:r>
            <a:r>
              <a:rPr lang="en-US" sz="2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cilj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koji treba postići?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Koje </a:t>
            </a:r>
            <a:r>
              <a:rPr lang="en-US" sz="2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akcije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moramo biti u stanju da izvršimo?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Koje </a:t>
            </a:r>
            <a:r>
              <a:rPr lang="en-US" sz="2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znanje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je potrebno?</a:t>
            </a:r>
            <a:endParaRPr/>
          </a:p>
        </p:txBody>
      </p:sp>
      <p:pic>
        <p:nvPicPr>
          <p:cNvPr id="178" name="Picture 5" descr=""/>
          <p:cNvPicPr/>
          <p:nvPr/>
        </p:nvPicPr>
        <p:blipFill>
          <a:blip r:embed="rId1"/>
          <a:stretch/>
        </p:blipFill>
        <p:spPr>
          <a:xfrm>
            <a:off x="7162560" y="5410080"/>
            <a:ext cx="1244520" cy="1151640"/>
          </a:xfrm>
          <a:prstGeom prst="rect">
            <a:avLst/>
          </a:prstGeom>
          <a:ln>
            <a:noFill/>
          </a:ln>
        </p:spPr>
      </p:pic>
      <p:pic>
        <p:nvPicPr>
          <p:cNvPr id="179" name="Picture 11" descr=""/>
          <p:cNvPicPr/>
          <p:nvPr/>
        </p:nvPicPr>
        <p:blipFill>
          <a:blip r:embed="rId2"/>
          <a:stretch/>
        </p:blipFill>
        <p:spPr>
          <a:xfrm>
            <a:off x="5943240" y="5486400"/>
            <a:ext cx="990720" cy="916920"/>
          </a:xfrm>
          <a:prstGeom prst="rect">
            <a:avLst/>
          </a:prstGeom>
          <a:ln>
            <a:noFill/>
          </a:ln>
        </p:spPr>
      </p:pic>
      <p:sp>
        <p:nvSpPr>
          <p:cNvPr id="180" name="CustomShape 8"/>
          <p:cNvSpPr/>
          <p:nvPr/>
        </p:nvSpPr>
        <p:spPr>
          <a:xfrm>
            <a:off x="228600" y="6400800"/>
            <a:ext cx="70858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</p:spTree>
  </p:cSld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21" end="4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nodeType="afterEffect" fill="hold" presetClass="entr" presetID="2" presetSubtype="1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621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6029BF0-2527-44B6-A6C9-D6B5A497C6E7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22" name="CustomShape 3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623" name="CustomShape 4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624" name="CustomShape 5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625" name="CustomShape 6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626" name="CustomShape 7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627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628" name="CustomShape 9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629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630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631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632" name="CustomShape 13"/>
          <p:cNvSpPr/>
          <p:nvPr/>
        </p:nvSpPr>
        <p:spPr>
          <a:xfrm>
            <a:off x="629280" y="1752480"/>
            <a:ext cx="310680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deepeningSearch(problem)</a:t>
            </a:r>
            <a:endParaRPr/>
          </a:p>
        </p:txBody>
      </p:sp>
      <p:sp>
        <p:nvSpPr>
          <p:cNvPr id="1633" name="CustomShape 14"/>
          <p:cNvSpPr/>
          <p:nvPr/>
        </p:nvSpPr>
        <p:spPr>
          <a:xfrm>
            <a:off x="610920" y="2082960"/>
            <a:ext cx="33627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2, # testiranih: 5(3), razvijenih: 3</a:t>
            </a:r>
            <a:endParaRPr/>
          </a:p>
        </p:txBody>
      </p:sp>
      <p:sp>
        <p:nvSpPr>
          <p:cNvPr id="1634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635" name="CustomShape 16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636" name="CustomShape 17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637" name="CustomShape 18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8" name="CustomShape 19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9" name="CustomShape 20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640" name="CustomShape 21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1" name="CustomShape 22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642" name="CustomShape 23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643" name="CustomShape 24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4" name="CustomShape 25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645" name="CustomShape 26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6" name="CustomShape 27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647" name="CustomShape 28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648" name="CustomShape 29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9" name="CustomShape 30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0" name="CustomShape 31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651" name="CustomShape 32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2" name="CustomShape 33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3" name="CustomShape 34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54" name="Table 35"/>
          <p:cNvGraphicFramePr/>
          <p:nvPr/>
        </p:nvGraphicFramePr>
        <p:xfrm>
          <a:off x="685800" y="2438280"/>
          <a:ext cx="3885480" cy="3138840"/>
        </p:xfrm>
        <a:graphic>
          <a:graphicData uri="http://schemas.openxmlformats.org/drawingml/2006/table">
            <a:tbl>
              <a:tblPr/>
              <a:tblGrid>
                <a:gridCol w="1631880"/>
                <a:gridCol w="225396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current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nodes list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{E,B,C}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@cutoff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33" dur="indefinite" restart="never" nodeType="tmRoot">
          <p:childTnLst>
            <p:seq>
              <p:cTn id="9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656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470A686-FDA4-46C2-8908-44D7255A1F3B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57" name="CustomShape 3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658" name="CustomShape 4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659" name="CustomShape 5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660" name="CustomShape 6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661" name="CustomShape 7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662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663" name="CustomShape 9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664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665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666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667" name="CustomShape 13"/>
          <p:cNvSpPr/>
          <p:nvPr/>
        </p:nvSpPr>
        <p:spPr>
          <a:xfrm>
            <a:off x="629280" y="1752480"/>
            <a:ext cx="310680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deepeningSearch(problem)</a:t>
            </a:r>
            <a:endParaRPr/>
          </a:p>
        </p:txBody>
      </p:sp>
      <p:sp>
        <p:nvSpPr>
          <p:cNvPr id="1668" name="CustomShape 14"/>
          <p:cNvSpPr/>
          <p:nvPr/>
        </p:nvSpPr>
        <p:spPr>
          <a:xfrm>
            <a:off x="610920" y="2082960"/>
            <a:ext cx="33627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2, # testiranih: 6(3), razvijenih: 3</a:t>
            </a:r>
            <a:endParaRPr/>
          </a:p>
        </p:txBody>
      </p:sp>
      <p:sp>
        <p:nvSpPr>
          <p:cNvPr id="1669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670" name="CustomShape 16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671" name="CustomShape 17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672" name="CustomShape 18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3" name="CustomShape 19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4" name="CustomShape 20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rgbClr val="ff7c8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675" name="CustomShape 21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6" name="CustomShape 22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677" name="CustomShape 23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678" name="CustomShape 24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9" name="CustomShape 25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680" name="CustomShape 26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1" name="CustomShape 27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682" name="CustomShape 28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683" name="CustomShape 29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4" name="CustomShape 30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5" name="CustomShape 31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686" name="CustomShape 32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7" name="CustomShape 33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8" name="CustomShape 34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89" name="Table 35"/>
          <p:cNvGraphicFramePr/>
          <p:nvPr/>
        </p:nvGraphicFramePr>
        <p:xfrm>
          <a:off x="685800" y="2438280"/>
          <a:ext cx="3885480" cy="3452760"/>
        </p:xfrm>
        <a:graphic>
          <a:graphicData uri="http://schemas.openxmlformats.org/drawingml/2006/table">
            <a:tbl>
              <a:tblPr/>
              <a:tblGrid>
                <a:gridCol w="1631880"/>
                <a:gridCol w="225396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tekući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nije 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@cutoff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35" dur="indefinite" restart="never" nodeType="tmRoot">
          <p:childTnLst>
            <p:seq>
              <p:cTn id="9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691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8B8CF6D-138A-4E40-9C64-8A63B668791F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692" name="CustomShape 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693" name="CustomShape 4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694" name="CustomShape 5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695" name="CustomShape 6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696" name="CustomShape 7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697" name="CustomShape 8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698" name="CustomShape 9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699" name="CustomShape 10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700" name="CustomShape 11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701" name="CustomShape 12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702" name="CustomShape 13"/>
          <p:cNvSpPr/>
          <p:nvPr/>
        </p:nvSpPr>
        <p:spPr>
          <a:xfrm>
            <a:off x="629280" y="1752480"/>
            <a:ext cx="310680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deepeningSearch(problem)</a:t>
            </a:r>
            <a:endParaRPr/>
          </a:p>
        </p:txBody>
      </p:sp>
      <p:sp>
        <p:nvSpPr>
          <p:cNvPr id="1703" name="CustomShape 14"/>
          <p:cNvSpPr/>
          <p:nvPr/>
        </p:nvSpPr>
        <p:spPr>
          <a:xfrm>
            <a:off x="610920" y="2082960"/>
            <a:ext cx="33627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2, # testiranih: 6(4), razvijenih: 4</a:t>
            </a:r>
            <a:endParaRPr/>
          </a:p>
        </p:txBody>
      </p:sp>
      <p:sp>
        <p:nvSpPr>
          <p:cNvPr id="1704" name="CustomShape 1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705" name="CustomShape 16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706" name="CustomShape 17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707" name="CustomShape 18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8" name="CustomShape 19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9" name="CustomShape 20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710" name="CustomShape 21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1" name="CustomShape 22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712" name="CustomShape 23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713" name="CustomShape 24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4" name="CustomShape 25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715" name="CustomShape 26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6" name="CustomShape 27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717" name="CustomShape 28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718" name="CustomShape 29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9" name="CustomShape 30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0" name="CustomShape 31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721" name="CustomShape 32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2" name="CustomShape 33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CustomShape 34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24" name="Table 35"/>
          <p:cNvGraphicFramePr/>
          <p:nvPr/>
        </p:nvGraphicFramePr>
        <p:xfrm>
          <a:off x="685800" y="2438280"/>
          <a:ext cx="3885480" cy="3766680"/>
        </p:xfrm>
        <a:graphic>
          <a:graphicData uri="http://schemas.openxmlformats.org/drawingml/2006/table">
            <a:tbl>
              <a:tblPr/>
              <a:tblGrid>
                <a:gridCol w="1631880"/>
                <a:gridCol w="225396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current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nodes list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 </a:t>
                      </a: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nema testa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</a:t>
                      </a:r>
                      <a:r>
                        <a:rPr lang="en-US" sz="2000" spc="-1" strike="noStrike">
                          <a:solidFill>
                            <a:srgbClr val="333399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G,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37" dur="indefinite" restart="never" nodeType="tmRoot">
          <p:childTnLst>
            <p:seq>
              <p:cTn id="9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CustomShape 1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033EF61-8713-441A-86F4-1590224A8657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26" name="CustomShape 2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727" name="CustomShape 3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728" name="CustomShape 4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729" name="CustomShape 5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730" name="CustomShape 6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731" name="CustomShape 7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732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733" name="CustomShape 9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734" name="CustomShape 10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735" name="CustomShape 11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736" name="CustomShape 12"/>
          <p:cNvSpPr/>
          <p:nvPr/>
        </p:nvSpPr>
        <p:spPr>
          <a:xfrm>
            <a:off x="629280" y="1752480"/>
            <a:ext cx="310680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deepeningSearch(problem)</a:t>
            </a:r>
            <a:endParaRPr/>
          </a:p>
        </p:txBody>
      </p:sp>
      <p:sp>
        <p:nvSpPr>
          <p:cNvPr id="1737" name="CustomShape 13"/>
          <p:cNvSpPr/>
          <p:nvPr/>
        </p:nvSpPr>
        <p:spPr>
          <a:xfrm>
            <a:off x="610920" y="2082960"/>
            <a:ext cx="33627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2, # testiranih: 7(4), razvijenih: 4</a:t>
            </a:r>
            <a:endParaRPr/>
          </a:p>
        </p:txBody>
      </p:sp>
      <p:sp>
        <p:nvSpPr>
          <p:cNvPr id="1738" name="CustomShape 1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739" name="CustomShape 15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740" name="CustomShape 16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741" name="CustomShape 17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2" name="CustomShape 18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3" name="CustomShape 19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744" name="CustomShape 20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5" name="CustomShape 21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746" name="CustomShape 22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747" name="CustomShape 23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8" name="CustomShape 24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749" name="CustomShape 25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0" name="CustomShape 26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751" name="CustomShape 27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752" name="CustomShape 28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3" name="CustomShape 29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CustomShape 30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755" name="CustomShape 31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6" name="CustomShape 32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7" name="CustomShape 33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58" name="Table 34"/>
          <p:cNvGraphicFramePr/>
          <p:nvPr/>
        </p:nvGraphicFramePr>
        <p:xfrm>
          <a:off x="685800" y="2438280"/>
          <a:ext cx="3885480" cy="4080600"/>
        </p:xfrm>
        <a:graphic>
          <a:graphicData uri="http://schemas.openxmlformats.org/drawingml/2006/table">
            <a:tbl>
              <a:tblPr/>
              <a:tblGrid>
                <a:gridCol w="1631880"/>
                <a:gridCol w="225396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tekući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 </a:t>
                      </a: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{C}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nema razvoja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39" dur="indefinite" restart="never" nodeType="tmRoot">
          <p:childTnLst>
            <p:seq>
              <p:cTn id="9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CustomShape 1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A48B1799-0FA6-4447-BBC6-7176C2CF83D9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60" name="CustomShape 2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761" name="CustomShape 3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762" name="CustomShape 4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763" name="CustomShape 5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764" name="CustomShape 6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765" name="CustomShape 7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766" name="CustomShape 8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767" name="CustomShape 9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768" name="CustomShape 10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769" name="CustomShape 11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770" name="CustomShape 12"/>
          <p:cNvSpPr/>
          <p:nvPr/>
        </p:nvSpPr>
        <p:spPr>
          <a:xfrm>
            <a:off x="629280" y="1752480"/>
            <a:ext cx="310680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deepeningSearch(problem)</a:t>
            </a:r>
            <a:endParaRPr/>
          </a:p>
        </p:txBody>
      </p:sp>
      <p:sp>
        <p:nvSpPr>
          <p:cNvPr id="1771" name="CustomShape 13"/>
          <p:cNvSpPr/>
          <p:nvPr/>
        </p:nvSpPr>
        <p:spPr>
          <a:xfrm>
            <a:off x="610920" y="2082960"/>
            <a:ext cx="33627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2, # testiranih: 7(4), razvijenih: 4</a:t>
            </a:r>
            <a:endParaRPr/>
          </a:p>
        </p:txBody>
      </p:sp>
      <p:sp>
        <p:nvSpPr>
          <p:cNvPr id="1772" name="CustomShape 14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773" name="CustomShape 15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774" name="CustomShape 16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775" name="CustomShape 17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6" name="CustomShape 18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7" name="CustomShape 19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778" name="CustomShape 20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9" name="CustomShape 21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780" name="CustomShape 22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781" name="CustomShape 23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2" name="CustomShape 24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783" name="CustomShape 25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4" name="CustomShape 26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</a:t>
            </a:r>
            <a:endParaRPr/>
          </a:p>
        </p:txBody>
      </p:sp>
      <p:sp>
        <p:nvSpPr>
          <p:cNvPr id="1785" name="CustomShape 27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786" name="CustomShape 28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7" name="CustomShape 29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8" name="CustomShape 30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789" name="CustomShape 31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0" name="CustomShape 32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1" name="CustomShape 33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  <a:tailEnd len="sm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92" name="Table 34"/>
          <p:cNvGraphicFramePr/>
          <p:nvPr/>
        </p:nvGraphicFramePr>
        <p:xfrm>
          <a:off x="685800" y="2438280"/>
          <a:ext cx="3885480" cy="4080600"/>
        </p:xfrm>
        <a:graphic>
          <a:graphicData uri="http://schemas.openxmlformats.org/drawingml/2006/table">
            <a:tbl>
              <a:tblPr/>
              <a:tblGrid>
                <a:gridCol w="1631880"/>
                <a:gridCol w="225396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tekući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Lista 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{D,E,B,C}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{E,B,C}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{G,C}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93" name="CustomShape 35"/>
          <p:cNvSpPr/>
          <p:nvPr/>
        </p:nvSpPr>
        <p:spPr>
          <a:xfrm>
            <a:off x="6107760" y="5232240"/>
            <a:ext cx="1575360" cy="576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putanja: S,B,G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cena: 8</a:t>
            </a:r>
            <a:endParaRPr/>
          </a:p>
        </p:txBody>
      </p:sp>
    </p:spTree>
  </p:cSld>
  <p:timing>
    <p:tnLst>
      <p:par>
        <p:cTn id="941" dur="indefinite" restart="never" nodeType="tmRoot">
          <p:childTnLst>
            <p:seq>
              <p:cTn id="942" dur="indefinite" nodeType="mainSeq">
                <p:childTnLst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7" dur="500" fill="hold"/>
                                        <p:tgtEl>
                                          <p:spTgt spid="1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8" dur="500" fill="hold"/>
                                        <p:tgtEl>
                                          <p:spTgt spid="1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795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BD1BFA2-64E1-469C-8601-00E8D53AEABA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796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797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Prednosti od  BFS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kompletnost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optimalnost kao i kod BFS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Prednosti od DFS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Ograničen prostor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praksi, čak i u redundatnim slučajevima, nalazi duže putanje </a:t>
            </a:r>
            <a:r>
              <a:rPr lang="en-US" sz="20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brže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nego BFS!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360">
              <a:lnSpc>
                <a:spcPct val="100000"/>
              </a:lnSpc>
              <a:buFont typeface="Wingdings 2" charset="2"/>
              <a:buChar char=""/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Generalno, IDS je najbolja slepa strategija za velike prostore pretrage kda se ne zna dubina rešenja.</a:t>
            </a:r>
            <a:endParaRPr/>
          </a:p>
        </p:txBody>
      </p:sp>
    </p:spTree>
  </p:cSld>
  <p:timing>
    <p:tnLst>
      <p:par>
        <p:cTn id="949" dur="indefinite" restart="never" nodeType="tmRoot">
          <p:childTnLst>
            <p:seq>
              <p:cTn id="950" dur="indefinite" nodeType="mainSeq">
                <p:childTnLst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st="1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7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799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144FD44A-F739-4322-B966-54AC46806745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00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801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Prostorna složenost: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O(bd)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linearna kao DFS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Vremenska složenost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zavisi od faktora grananja; za najgori slučaj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O(b</a:t>
            </a:r>
            <a:r>
              <a:rPr i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)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eksponencijalna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 redundatnog posla jer se čvorovi pri vrhu stabla generišu više puta</a:t>
            </a:r>
            <a:endParaRPr/>
          </a:p>
          <a:p>
            <a:pPr lvl="1" marL="743040" indent="-285120">
              <a:lnSpc>
                <a:spcPct val="10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Ali se većina čvorova nalazi pri dnu stabla za veliki faktor grananja</a:t>
            </a:r>
            <a:endParaRPr/>
          </a:p>
        </p:txBody>
      </p:sp>
    </p:spTree>
  </p:cSld>
  <p:timing>
    <p:tnLst>
      <p:par>
        <p:cTn id="979" dur="indefinite" restart="never" nodeType="tmRoot">
          <p:childTnLst>
            <p:seq>
              <p:cTn id="980" dur="indefinite" nodeType="mainSeq">
                <p:childTnLst>
                  <p:par>
                    <p:cTn id="981" fill="hold">
                      <p:stCondLst>
                        <p:cond delay="indefinite"/>
                      </p:stCondLst>
                      <p:childTnLst>
                        <p:par>
                          <p:cTn id="982" fill="hold">
                            <p:stCondLst>
                              <p:cond delay="0"/>
                            </p:stCondLst>
                            <p:childTnLst>
                              <p:par>
                                <p:cTn id="9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5" fill="hold">
                      <p:stCondLst>
                        <p:cond delay="indefinite"/>
                      </p:stCondLst>
                      <p:childTnLst>
                        <p:par>
                          <p:cTn id="986" fill="hold">
                            <p:stCondLst>
                              <p:cond delay="0"/>
                            </p:stCondLst>
                            <p:childTnLst>
                              <p:par>
                                <p:cTn id="9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278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278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1">
                                            <p:txEl>
                                              <p:pRg st="278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80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FEBB56EA-DA51-4D26-A391-5C3060B835CA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04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805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Koliko je redundantnog posla?</a:t>
            </a:r>
            <a:endParaRPr/>
          </a:p>
          <a:p>
            <a:pPr marL="343080" indent="-342360"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Broj ciljnih testova:</a:t>
            </a:r>
            <a:endParaRPr/>
          </a:p>
          <a:p>
            <a:pPr marL="343080" indent="-342360">
              <a:lnSpc>
                <a:spcPct val="80000"/>
              </a:lnSpc>
              <a:buFont typeface="Symbol" charset="2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d*b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+ (d-1)*b</a:t>
            </a:r>
            <a:r>
              <a:rPr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2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+ ... + 2*b</a:t>
            </a:r>
            <a:r>
              <a:rPr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(d-1)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+ 1*b</a:t>
            </a:r>
            <a:r>
              <a:rPr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&lt;=  b</a:t>
            </a:r>
            <a:r>
              <a:rPr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/ (1 – 1/b)</a:t>
            </a:r>
            <a:r>
              <a:rPr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2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= O(b</a:t>
            </a:r>
            <a:r>
              <a:rPr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)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dubina rešenja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faktor grananja za svaki nelisni čvor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Font typeface="Symbol" charset="2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Primer: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 = 4</a:t>
            </a:r>
            <a:endParaRPr/>
          </a:p>
          <a:p>
            <a:pPr>
              <a:lnSpc>
                <a:spcPct val="8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4</a:t>
            </a:r>
            <a:r>
              <a:rPr b="1"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/ (1 – ¼)</a:t>
            </a:r>
            <a:r>
              <a:rPr b="1"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2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 =  4</a:t>
            </a:r>
            <a:r>
              <a:rPr b="1"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/ (.75)</a:t>
            </a:r>
            <a:r>
              <a:rPr b="1"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2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 =  1.78 * 4</a:t>
            </a:r>
            <a:r>
              <a:rPr b="1" i="1" lang="en-US" sz="18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endParaRPr/>
          </a:p>
          <a:p>
            <a:pPr lvl="1" marL="743040" indent="-285120">
              <a:lnSpc>
                <a:spcPct val="80000"/>
              </a:lnSpc>
              <a:buFont typeface="Wingdings" charset="2"/>
              <a:buChar char="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 najgorem slučaju, testira se 78% više čvorova (redundantan napor) nego što ih je na dubini 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endParaRPr/>
          </a:p>
          <a:p>
            <a:pPr lvl="1" marL="743040" indent="-285120">
              <a:lnSpc>
                <a:spcPct val="80000"/>
              </a:lnSpc>
              <a:buFont typeface="Wingdings" charset="2"/>
              <a:buChar char="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kako 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raste, ovaj % opada</a:t>
            </a:r>
            <a:endParaRPr/>
          </a:p>
          <a:p>
            <a:pPr lvl="1" marL="743040" indent="-285120">
              <a:lnSpc>
                <a:spcPct val="80000"/>
              </a:lnSpc>
              <a:buFont typeface="Wingdings" charset="2"/>
              <a:buChar char="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za 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od 10 je ~23% više testova, za 100 je ~2%</a:t>
            </a:r>
            <a:endParaRPr/>
          </a:p>
        </p:txBody>
      </p:sp>
    </p:spTree>
  </p:cSld>
  <p:timing>
    <p:tnLst>
      <p:par>
        <p:cTn id="997" dur="indefinite" restart="never" nodeType="tmRoot">
          <p:childTnLst>
            <p:seq>
              <p:cTn id="998" dur="indefinite" nodeType="mainSeq">
                <p:childTnLst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807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E0F730B-06FA-4B2B-AFFE-42B1491167F3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08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Depth-First, Iterative-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Deepening Search (IDS)</a:t>
            </a:r>
            <a:endParaRPr/>
          </a:p>
        </p:txBody>
      </p:sp>
      <p:sp>
        <p:nvSpPr>
          <p:cNvPr id="1809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Koliko je redundantnog posla?</a:t>
            </a:r>
            <a:endParaRPr/>
          </a:p>
          <a:p>
            <a:pPr marL="343080" indent="-342360"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Broj generisanih čvorova: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N(IDS) = d*b + (d-1)*b</a:t>
            </a:r>
            <a:r>
              <a:rPr i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2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+ ... + 2*b</a:t>
            </a:r>
            <a:r>
              <a:rPr i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(d-1)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+ 1*b</a:t>
            </a:r>
            <a:r>
              <a:rPr i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endParaRPr/>
          </a:p>
          <a:p>
            <a:pPr marL="343080" indent="-342360">
              <a:lnSpc>
                <a:spcPct val="80000"/>
              </a:lnSpc>
              <a:buFont typeface="Wingdings" charset="2"/>
              <a:buChar char=""/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N(BFS) = b + b</a:t>
            </a:r>
            <a:r>
              <a:rPr i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2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+ ... + b</a:t>
            </a:r>
            <a:r>
              <a:rPr i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(d-1)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+ *b</a:t>
            </a:r>
            <a:r>
              <a:rPr i="1"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+ </a:t>
            </a:r>
            <a:r>
              <a:rPr i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(b</a:t>
            </a:r>
            <a:r>
              <a:rPr i="1" lang="en-US" sz="2000" spc="-1" strike="noStrike" u="sng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d+1 </a:t>
            </a:r>
            <a:r>
              <a:rPr i="1" lang="en-US" sz="2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– b)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dubina rešenja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faktor grananja za svaki nelisni čvor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Primer: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b = 10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d= 5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cilj skroz desno</a:t>
            </a:r>
            <a:endParaRPr/>
          </a:p>
          <a:p>
            <a:pPr marL="343080" indent="-342360">
              <a:lnSpc>
                <a:spcPct val="80000"/>
              </a:lnSpc>
              <a:buFont typeface="Symbol" charset="2"/>
              <a:buChar char=""/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	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N(IDS) = 50 + 400 + 3000 + 20000 + 100000 = 123,450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N(BFS) = 10 + 100 + 1000 + 10000 + 100000 + </a:t>
            </a:r>
            <a:r>
              <a:rPr i="1" lang="en-US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999,990</a:t>
            </a:r>
            <a:r>
              <a:rPr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"/>
              </a:rPr>
              <a:t> = 1,111,100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za najgori slučaj IDS je suštinski brži od BFS!</a:t>
            </a:r>
            <a:endParaRPr/>
          </a:p>
        </p:txBody>
      </p:sp>
    </p:spTree>
  </p:cSld>
  <p:timing>
    <p:tnLst>
      <p:par>
        <p:cTn id="1017" dur="indefinite" restart="never" nodeType="tmRoot">
          <p:childTnLst>
            <p:seq>
              <p:cTn id="1018" dur="indefinite" nodeType="mainSeq">
                <p:childTnLst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811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6F22949-9BB6-4ACC-824A-BBB80CD327CC}" type="slidenum"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12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State-Space Search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kontrola ciklusa</a:t>
            </a:r>
            <a:endParaRPr/>
          </a:p>
        </p:txBody>
      </p:sp>
      <p:sp>
        <p:nvSpPr>
          <p:cNvPr id="1813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Node search (Problem problem, List front) {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front.add(new Node(problem.getStartState()));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Hashtable seen = new Hashtable();</a:t>
            </a:r>
            <a:endParaRPr/>
          </a:p>
          <a:p>
            <a:pPr marL="343080" indent="-342360"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while (true) {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(front.isEmpty()) 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new Node("failure");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Node node = front.remove(); 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 (problem.isGoal(node.getState())) 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 node;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if(node.getState() not in seen):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seen[node.getState()] = node; </a:t>
            </a:r>
            <a:r>
              <a:rPr lang="en-US" sz="1600" spc="-1" strike="noStrike">
                <a:solidFill>
                  <a:srgbClr val="bbe0e3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//zapamti da je ovaj razvijen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front.add(</a:t>
            </a:r>
            <a:r>
              <a:rPr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node.children()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/>
          </a:p>
        </p:txBody>
      </p:sp>
    </p:spTree>
  </p:cSld>
  <p:timing>
    <p:tnLst>
      <p:par>
        <p:cTn id="1035" dur="indefinite" restart="never" nodeType="tmRoot">
          <p:childTnLst>
            <p:seq>
              <p:cTn id="10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828800" y="257760"/>
            <a:ext cx="685728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Slepe pretrage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57200" y="1905120"/>
            <a:ext cx="8228880" cy="427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Formalizacija pretrage u prostoru stanja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Algoritmi pretrage u prostoru stanja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Reprezentacija stanja 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Evaluacija strategije pretrage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BFS, DFS, UCS, IDS</a:t>
            </a:r>
            <a:endParaRPr/>
          </a:p>
          <a:p>
            <a:pPr marL="343080" indent="-342360">
              <a:lnSpc>
                <a:spcPct val="100000"/>
              </a:lnSpc>
              <a:buFont typeface="Symbol"/>
              <a:buChar char="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Ciklusi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5"/>
          <p:cNvSpPr/>
          <p:nvPr/>
        </p:nvSpPr>
        <p:spPr>
          <a:xfrm>
            <a:off x="0" y="119628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"/>
          <p:cNvSpPr/>
          <p:nvPr/>
        </p:nvSpPr>
        <p:spPr>
          <a:xfrm>
            <a:off x="0" y="4392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7"/>
          <p:cNvSpPr/>
          <p:nvPr/>
        </p:nvSpPr>
        <p:spPr>
          <a:xfrm>
            <a:off x="0" y="1758600"/>
            <a:ext cx="183960" cy="368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2000"/>
                                        <p:tgtEl>
                                          <p:spTgt spid="182">
                                            <p:txEl>
                                              <p:p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6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2000"/>
                                        <p:tgtEl>
                                          <p:spTgt spid="182">
                                            <p:txEl>
                                              <p:pRg st="162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6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2000"/>
                                        <p:tgtEl>
                                          <p:spTgt spid="182">
                                            <p:txEl>
                                              <p:pRg st="162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6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2000"/>
                                        <p:tgtEl>
                                          <p:spTgt spid="182">
                                            <p:txEl>
                                              <p:pRg st="162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6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2000"/>
                                        <p:tgtEl>
                                          <p:spTgt spid="182">
                                            <p:txEl>
                                              <p:pRg st="162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6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2000"/>
                                        <p:tgtEl>
                                          <p:spTgt spid="182">
                                            <p:txEl>
                                              <p:pRg st="162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815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D2BA671-D0A3-4FBC-86A8-E04775E87564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16" name="CustomShape 3"/>
          <p:cNvSpPr/>
          <p:nvPr/>
        </p:nvSpPr>
        <p:spPr>
          <a:xfrm>
            <a:off x="0" y="0"/>
            <a:ext cx="9143280" cy="97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State-Space Search</a:t>
            </a:r>
            <a:endParaRPr/>
          </a:p>
        </p:txBody>
      </p:sp>
      <p:sp>
        <p:nvSpPr>
          <p:cNvPr id="1817" name="CustomShape 4"/>
          <p:cNvSpPr/>
          <p:nvPr/>
        </p:nvSpPr>
        <p:spPr>
          <a:xfrm>
            <a:off x="457200" y="1752480"/>
            <a:ext cx="8457480" cy="4228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BFS: front je red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Optimalan za konstantnu cenu luka</a:t>
            </a:r>
            <a:endParaRPr/>
          </a:p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DFS: front je stek Nema više linearnu prostornu složenost sa proverom ciklusa</a:t>
            </a:r>
            <a:endParaRPr/>
          </a:p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UCS: front je prioritetni red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Optimalan za konstantne cene lukova - BFS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Optimalnost nije očigledna za cene lukova koje nisu konstantne - mora se vršiti provera da li je nova putanja kraća</a:t>
            </a:r>
            <a:endParaRPr/>
          </a:p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343080" indent="-342360">
              <a:lnSpc>
                <a:spcPct val="80000"/>
              </a:lnSpc>
              <a:buFont typeface="Symbol"/>
              <a:buChar char="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IDS: front je stek + dubina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nema više linearne prostorne složenosti sa proverom ciklusa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Optimalnost nije očigledna za cene lukova koje nisu konstantne - mora se vršiti provera da li je nova putanja kraća</a:t>
            </a:r>
            <a:endParaRPr/>
          </a:p>
        </p:txBody>
      </p:sp>
    </p:spTree>
  </p:cSld>
  <p:timing>
    <p:tnLst>
      <p:par>
        <p:cTn id="1037" dur="indefinite" restart="never" nodeType="tmRoot">
          <p:childTnLst>
            <p:seq>
              <p:cTn id="10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819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92233C8-B5C0-431F-A6E4-4CC6B60FA8BE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20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front)</a:t>
            </a:r>
            <a:endParaRPr/>
          </a:p>
        </p:txBody>
      </p:sp>
      <p:sp>
        <p:nvSpPr>
          <p:cNvPr id="1821" name="CustomShape 4"/>
          <p:cNvSpPr/>
          <p:nvPr/>
        </p:nvSpPr>
        <p:spPr>
          <a:xfrm>
            <a:off x="610920" y="2082960"/>
            <a:ext cx="3144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razvijenih: 0, testiranih: 0</a:t>
            </a:r>
            <a:endParaRPr/>
          </a:p>
        </p:txBody>
      </p:sp>
      <p:sp>
        <p:nvSpPr>
          <p:cNvPr id="1822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</a:t>
            </a:r>
            <a:endParaRPr/>
          </a:p>
        </p:txBody>
      </p:sp>
      <p:graphicFrame>
        <p:nvGraphicFramePr>
          <p:cNvPr id="1823" name="Table 6"/>
          <p:cNvGraphicFramePr/>
          <p:nvPr/>
        </p:nvGraphicFramePr>
        <p:xfrm>
          <a:off x="685800" y="2438280"/>
          <a:ext cx="3885480" cy="62748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4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825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826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827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828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829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830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831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832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833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834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835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836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7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839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0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841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842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3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844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5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846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847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8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9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850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1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2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3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854" name="CustomShape 37"/>
          <p:cNvSpPr/>
          <p:nvPr/>
        </p:nvSpPr>
        <p:spPr>
          <a:xfrm>
            <a:off x="6337440" y="3390840"/>
            <a:ext cx="43092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39" dur="indefinite" restart="never" nodeType="tmRoot">
          <p:childTnLst>
            <p:seq>
              <p:cTn id="1040" dur="indefinite" nodeType="mainSeq">
                <p:childTnLst>
                  <p:par>
                    <p:cTn id="1041" fill="hold">
                      <p:stCondLst>
                        <p:cond delay="indefinite"/>
                      </p:stCondLst>
                      <p:childTnLst>
                        <p:par>
                          <p:cTn id="1042" fill="hold">
                            <p:stCondLst>
                              <p:cond delay="0"/>
                            </p:stCondLst>
                            <p:childTnLst>
                              <p:par>
                                <p:cTn id="1043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5" dur="500" fill="hold"/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6" dur="500" fill="hold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856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6F39405-CC21-47D3-9400-7EBD39A8C9B8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57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OPEN)</a:t>
            </a:r>
            <a:endParaRPr/>
          </a:p>
        </p:txBody>
      </p:sp>
      <p:sp>
        <p:nvSpPr>
          <p:cNvPr id="1858" name="CustomShape 4"/>
          <p:cNvSpPr/>
          <p:nvPr/>
        </p:nvSpPr>
        <p:spPr>
          <a:xfrm>
            <a:off x="610920" y="2082960"/>
            <a:ext cx="3144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razvijenih: 1, testiranih: 1</a:t>
            </a:r>
            <a:endParaRPr/>
          </a:p>
        </p:txBody>
      </p:sp>
      <p:sp>
        <p:nvSpPr>
          <p:cNvPr id="1859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</a:t>
            </a:r>
            <a:endParaRPr/>
          </a:p>
        </p:txBody>
      </p:sp>
      <p:graphicFrame>
        <p:nvGraphicFramePr>
          <p:cNvPr id="1860" name="Table 6"/>
          <p:cNvGraphicFramePr/>
          <p:nvPr/>
        </p:nvGraphicFramePr>
        <p:xfrm>
          <a:off x="685800" y="2438280"/>
          <a:ext cx="3885480" cy="94140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 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61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862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863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864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865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866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867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868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869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870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871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872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873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4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5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876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7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878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879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0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881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2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883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884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5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6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887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9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0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891" name="CustomShape 37"/>
          <p:cNvSpPr/>
          <p:nvPr/>
        </p:nvSpPr>
        <p:spPr>
          <a:xfrm>
            <a:off x="6337440" y="3390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47" dur="indefinite" restart="never" nodeType="tmRoot">
          <p:childTnLst>
            <p:seq>
              <p:cTn id="10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893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295DBE84-B0E5-4937-82EE-C45A97469C80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894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seen)</a:t>
            </a:r>
            <a:endParaRPr/>
          </a:p>
        </p:txBody>
      </p:sp>
      <p:sp>
        <p:nvSpPr>
          <p:cNvPr id="1895" name="CustomShape 4"/>
          <p:cNvSpPr/>
          <p:nvPr/>
        </p:nvSpPr>
        <p:spPr>
          <a:xfrm>
            <a:off x="610920" y="2082960"/>
            <a:ext cx="3144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razvijenih: 2, testiranih: 2</a:t>
            </a:r>
            <a:endParaRPr/>
          </a:p>
        </p:txBody>
      </p:sp>
      <p:sp>
        <p:nvSpPr>
          <p:cNvPr id="1896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</a:t>
            </a:r>
            <a:endParaRPr/>
          </a:p>
        </p:txBody>
      </p:sp>
      <p:graphicFrame>
        <p:nvGraphicFramePr>
          <p:cNvPr id="1897" name="Table 6"/>
          <p:cNvGraphicFramePr/>
          <p:nvPr/>
        </p:nvGraphicFramePr>
        <p:xfrm>
          <a:off x="685800" y="2438280"/>
          <a:ext cx="3885480" cy="151308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 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 baseline="30000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98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899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900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901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902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903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904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905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906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907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908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909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910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1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2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913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4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915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916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7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918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9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920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921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3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924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5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6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27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928" name="CustomShape 37"/>
          <p:cNvSpPr/>
          <p:nvPr/>
        </p:nvSpPr>
        <p:spPr>
          <a:xfrm>
            <a:off x="6337440" y="3390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49" dur="indefinite" restart="never" nodeType="tmRoot">
          <p:childTnLst>
            <p:seq>
              <p:cTn id="10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930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7F63EDC-9196-4B92-8DF9-6985418C6C9F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31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OPEN)</a:t>
            </a:r>
            <a:endParaRPr/>
          </a:p>
        </p:txBody>
      </p:sp>
      <p:sp>
        <p:nvSpPr>
          <p:cNvPr id="1932" name="CustomShape 4"/>
          <p:cNvSpPr/>
          <p:nvPr/>
        </p:nvSpPr>
        <p:spPr>
          <a:xfrm>
            <a:off x="610920" y="2082960"/>
            <a:ext cx="3144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razvijenih: 3, testiranih: 3</a:t>
            </a:r>
            <a:endParaRPr/>
          </a:p>
        </p:txBody>
      </p:sp>
      <p:sp>
        <p:nvSpPr>
          <p:cNvPr id="1933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</a:t>
            </a:r>
            <a:endParaRPr/>
          </a:p>
        </p:txBody>
      </p:sp>
      <p:graphicFrame>
        <p:nvGraphicFramePr>
          <p:cNvPr id="1934" name="Table 6"/>
          <p:cNvGraphicFramePr/>
          <p:nvPr/>
        </p:nvGraphicFramePr>
        <p:xfrm>
          <a:off x="685800" y="2438280"/>
          <a:ext cx="3885480" cy="208476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 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 baseline="30000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 baseline="30000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35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936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937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938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939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940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941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942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943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944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945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946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947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8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49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950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1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952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953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4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955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6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957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958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9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0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961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2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3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4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965" name="CustomShape 37"/>
          <p:cNvSpPr/>
          <p:nvPr/>
        </p:nvSpPr>
        <p:spPr>
          <a:xfrm>
            <a:off x="6337440" y="3390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51" dur="indefinite" restart="never" nodeType="tmRoot">
          <p:childTnLst>
            <p:seq>
              <p:cTn id="10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967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F2EF079F-E270-4CE2-8968-B576B7AAF275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1968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OPEN)</a:t>
            </a:r>
            <a:endParaRPr/>
          </a:p>
        </p:txBody>
      </p:sp>
      <p:sp>
        <p:nvSpPr>
          <p:cNvPr id="1969" name="CustomShape 4"/>
          <p:cNvSpPr/>
          <p:nvPr/>
        </p:nvSpPr>
        <p:spPr>
          <a:xfrm>
            <a:off x="610920" y="2082960"/>
            <a:ext cx="3144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razvijenih: 4, testiranih: 4</a:t>
            </a:r>
            <a:endParaRPr/>
          </a:p>
        </p:txBody>
      </p:sp>
      <p:sp>
        <p:nvSpPr>
          <p:cNvPr id="1970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</a:t>
            </a:r>
            <a:endParaRPr/>
          </a:p>
        </p:txBody>
      </p:sp>
      <p:graphicFrame>
        <p:nvGraphicFramePr>
          <p:cNvPr id="1971" name="Table 6"/>
          <p:cNvGraphicFramePr/>
          <p:nvPr/>
        </p:nvGraphicFramePr>
        <p:xfrm>
          <a:off x="685800" y="2438280"/>
          <a:ext cx="3885480" cy="291420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 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 baseline="30000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2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973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974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1975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976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977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1978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979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1980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1981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982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1983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1984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5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6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1987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8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1989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1990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1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1992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3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1994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1995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6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7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1998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9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0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1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002" name="CustomShape 37"/>
          <p:cNvSpPr/>
          <p:nvPr/>
        </p:nvSpPr>
        <p:spPr>
          <a:xfrm>
            <a:off x="6337440" y="3390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53" dur="indefinite" restart="never" nodeType="tmRoot">
          <p:childTnLst>
            <p:seq>
              <p:cTn id="10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2004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11C676F-0BF3-4FDA-8443-9BF8A60EF513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05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OPEN)</a:t>
            </a:r>
            <a:endParaRPr/>
          </a:p>
        </p:txBody>
      </p:sp>
      <p:sp>
        <p:nvSpPr>
          <p:cNvPr id="2006" name="CustomShape 4"/>
          <p:cNvSpPr/>
          <p:nvPr/>
        </p:nvSpPr>
        <p:spPr>
          <a:xfrm>
            <a:off x="610920" y="2082960"/>
            <a:ext cx="3144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razvijenih: 4, testiranih: 5</a:t>
            </a:r>
            <a:endParaRPr/>
          </a:p>
        </p:txBody>
      </p:sp>
      <p:sp>
        <p:nvSpPr>
          <p:cNvPr id="2007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</a:t>
            </a:r>
            <a:endParaRPr/>
          </a:p>
        </p:txBody>
      </p:sp>
      <p:graphicFrame>
        <p:nvGraphicFramePr>
          <p:cNvPr id="2008" name="Table 6"/>
          <p:cNvGraphicFramePr/>
          <p:nvPr/>
        </p:nvGraphicFramePr>
        <p:xfrm>
          <a:off x="685800" y="2438280"/>
          <a:ext cx="3885480" cy="348588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 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 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ff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 baseline="30000">
                          <a:solidFill>
                            <a:srgbClr val="ff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09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010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011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012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013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014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015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016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017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018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019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2020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2021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2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3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2024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5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2026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2027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8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5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2029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0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2031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2032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3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4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2035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6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7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8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039" name="CustomShape 37"/>
          <p:cNvSpPr/>
          <p:nvPr/>
        </p:nvSpPr>
        <p:spPr>
          <a:xfrm>
            <a:off x="6337440" y="3390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55" dur="indefinite" restart="never" nodeType="tmRoot">
          <p:childTnLst>
            <p:seq>
              <p:cTn id="10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2041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47E7BD0D-2A02-4FD7-98C0-E15B8416D39F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42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front)</a:t>
            </a:r>
            <a:endParaRPr/>
          </a:p>
        </p:txBody>
      </p:sp>
      <p:sp>
        <p:nvSpPr>
          <p:cNvPr id="2043" name="CustomShape 4"/>
          <p:cNvSpPr/>
          <p:nvPr/>
        </p:nvSpPr>
        <p:spPr>
          <a:xfrm>
            <a:off x="610920" y="2082960"/>
            <a:ext cx="3144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razvijenih: 5, testiranih: 6</a:t>
            </a:r>
            <a:endParaRPr/>
          </a:p>
        </p:txBody>
      </p:sp>
      <p:sp>
        <p:nvSpPr>
          <p:cNvPr id="2044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</a:t>
            </a:r>
            <a:endParaRPr/>
          </a:p>
        </p:txBody>
      </p:sp>
      <p:graphicFrame>
        <p:nvGraphicFramePr>
          <p:cNvPr id="2045" name="Table 6"/>
          <p:cNvGraphicFramePr/>
          <p:nvPr/>
        </p:nvGraphicFramePr>
        <p:xfrm>
          <a:off x="685800" y="2438280"/>
          <a:ext cx="3885480" cy="342972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 baseline="30000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46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047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048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049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050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051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052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053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054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055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056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2057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2058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9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0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2061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2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2063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2064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5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2066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7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2068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2069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0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1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2072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3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4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5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076" name="CustomShape 37"/>
          <p:cNvSpPr/>
          <p:nvPr/>
        </p:nvSpPr>
        <p:spPr>
          <a:xfrm>
            <a:off x="6337440" y="3390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57" dur="indefinite" restart="never" nodeType="tmRoot">
          <p:childTnLst>
            <p:seq>
              <p:cTn id="10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2078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7DA776FF-97D0-4035-ACBC-B6165D9B5398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079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OPEN)</a:t>
            </a:r>
            <a:endParaRPr/>
          </a:p>
        </p:txBody>
      </p:sp>
      <p:sp>
        <p:nvSpPr>
          <p:cNvPr id="2080" name="CustomShape 4"/>
          <p:cNvSpPr/>
          <p:nvPr/>
        </p:nvSpPr>
        <p:spPr>
          <a:xfrm>
            <a:off x="610920" y="2082960"/>
            <a:ext cx="3144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razvijenih: 6, testiranih: 7</a:t>
            </a:r>
            <a:endParaRPr/>
          </a:p>
        </p:txBody>
      </p:sp>
      <p:sp>
        <p:nvSpPr>
          <p:cNvPr id="2081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</a:t>
            </a:r>
            <a:endParaRPr/>
          </a:p>
        </p:txBody>
      </p:sp>
      <p:graphicFrame>
        <p:nvGraphicFramePr>
          <p:cNvPr id="2082" name="Table 6"/>
          <p:cNvGraphicFramePr/>
          <p:nvPr/>
        </p:nvGraphicFramePr>
        <p:xfrm>
          <a:off x="685800" y="2438280"/>
          <a:ext cx="3885480" cy="368748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</a:t>
                      </a:r>
                      <a:r>
                        <a:rPr lang="en-US" sz="2000" spc="-1" strike="noStrike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 baseline="30000">
                          <a:solidFill>
                            <a:srgbClr val="ff7c8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83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084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085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086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087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088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089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090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091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092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093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2094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2095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6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7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2098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9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2100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2101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2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2103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4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2105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2106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7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8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2109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0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1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2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113" name="CustomShape 37"/>
          <p:cNvSpPr/>
          <p:nvPr/>
        </p:nvSpPr>
        <p:spPr>
          <a:xfrm>
            <a:off x="6337440" y="3390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59" dur="indefinite" restart="never" nodeType="tmRoot">
          <p:childTnLst>
            <p:seq>
              <p:cTn id="10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2115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0E46864-399A-42B4-8061-C8F0A98804AA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16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front)</a:t>
            </a:r>
            <a:endParaRPr/>
          </a:p>
        </p:txBody>
      </p:sp>
      <p:sp>
        <p:nvSpPr>
          <p:cNvPr id="2117" name="CustomShape 4"/>
          <p:cNvSpPr/>
          <p:nvPr/>
        </p:nvSpPr>
        <p:spPr>
          <a:xfrm>
            <a:off x="610920" y="2082960"/>
            <a:ext cx="3144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razvijenih: 6, testiranih: 8</a:t>
            </a:r>
            <a:endParaRPr/>
          </a:p>
        </p:txBody>
      </p:sp>
      <p:sp>
        <p:nvSpPr>
          <p:cNvPr id="2118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</a:t>
            </a:r>
            <a:endParaRPr/>
          </a:p>
        </p:txBody>
      </p:sp>
      <p:graphicFrame>
        <p:nvGraphicFramePr>
          <p:cNvPr id="2119" name="Table 6"/>
          <p:cNvGraphicFramePr/>
          <p:nvPr/>
        </p:nvGraphicFramePr>
        <p:xfrm>
          <a:off x="685800" y="2438280"/>
          <a:ext cx="3885480" cy="368748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ff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 baseline="30000">
                          <a:solidFill>
                            <a:srgbClr val="ff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20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121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122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123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124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125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126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127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128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129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130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5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2131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2132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3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4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2135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6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2137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2138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9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2140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1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2142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2143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4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5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2146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7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8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9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150" name="CustomShape 37"/>
          <p:cNvSpPr/>
          <p:nvPr/>
        </p:nvSpPr>
        <p:spPr>
          <a:xfrm>
            <a:off x="6337440" y="3390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61" dur="indefinite" restart="never" nodeType="tmRoot">
          <p:childTnLst>
            <p:seq>
              <p:cTn id="10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600200" y="6245280"/>
            <a:ext cx="4419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Problem sa posudama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457200" y="1905120"/>
            <a:ext cx="8228880" cy="4220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0000"/>
              </a:lnSpc>
            </a:pP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Koje znanje je potrebno?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Informacije treba da budu: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Dovoljne da opišu releventne aspekte dostizanja cilja</a:t>
            </a:r>
            <a:endParaRPr/>
          </a:p>
          <a:p>
            <a:pPr lvl="1" marL="743040" indent="-285120">
              <a:lnSpc>
                <a:spcPct val="80000"/>
              </a:lnSpc>
              <a:buFont typeface="Symbol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Adekvatne da opišu stanje/situaciju sveta koji posmatramo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Koristićemo </a:t>
            </a:r>
            <a:r>
              <a:rPr lang="en-US" sz="24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pretpostavku zatvorenog sveta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	</a:t>
            </a:r>
            <a:r>
              <a:rPr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Sve potrebne informacije o problemskom domenu dostupne su u svakoj percepciji tako da je svako stanje kompletna deskripcija sveta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.</a:t>
            </a:r>
            <a:endParaRPr/>
          </a:p>
          <a:p>
            <a:pPr marL="343080" indent="-342360">
              <a:lnSpc>
                <a:spcPct val="80000"/>
              </a:lnSpc>
            </a:pP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Nema nekompletnih informacija.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72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72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72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72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72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72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2152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629FB32-1FDE-436A-BABF-949B14F4A034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53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front)</a:t>
            </a:r>
            <a:endParaRPr/>
          </a:p>
        </p:txBody>
      </p:sp>
      <p:sp>
        <p:nvSpPr>
          <p:cNvPr id="2154" name="CustomShape 4"/>
          <p:cNvSpPr/>
          <p:nvPr/>
        </p:nvSpPr>
        <p:spPr>
          <a:xfrm>
            <a:off x="611280" y="2082960"/>
            <a:ext cx="3153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rauvijenih: 6, testiranih: 9</a:t>
            </a:r>
            <a:endParaRPr/>
          </a:p>
        </p:txBody>
      </p:sp>
      <p:sp>
        <p:nvSpPr>
          <p:cNvPr id="2155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</a:t>
            </a:r>
            <a:endParaRPr/>
          </a:p>
        </p:txBody>
      </p:sp>
      <p:graphicFrame>
        <p:nvGraphicFramePr>
          <p:cNvPr id="2156" name="Table 6"/>
          <p:cNvGraphicFramePr/>
          <p:nvPr/>
        </p:nvGraphicFramePr>
        <p:xfrm>
          <a:off x="685800" y="2438280"/>
          <a:ext cx="3885480" cy="368748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ff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 baseline="30000">
                          <a:solidFill>
                            <a:srgbClr val="ff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57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158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159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160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161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162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163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164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165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166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167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2168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505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2169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0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1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2172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3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2174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2175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6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2177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8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2179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2180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1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2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2183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4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5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6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187" name="CustomShape 37"/>
          <p:cNvSpPr/>
          <p:nvPr/>
        </p:nvSpPr>
        <p:spPr>
          <a:xfrm>
            <a:off x="6337440" y="3390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63" dur="indefinite" restart="never" nodeType="tmRoot">
          <p:childTnLst>
            <p:seq>
              <p:cTn id="10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2189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56E1AAD6-B2CB-4D1E-977A-78B26DCCDB0B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190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front)</a:t>
            </a:r>
            <a:endParaRPr/>
          </a:p>
        </p:txBody>
      </p:sp>
      <p:sp>
        <p:nvSpPr>
          <p:cNvPr id="2191" name="CustomShape 4"/>
          <p:cNvSpPr/>
          <p:nvPr/>
        </p:nvSpPr>
        <p:spPr>
          <a:xfrm>
            <a:off x="610920" y="2082960"/>
            <a:ext cx="3243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razvijenih: 6, testiranih: 10</a:t>
            </a:r>
            <a:endParaRPr/>
          </a:p>
        </p:txBody>
      </p:sp>
      <p:sp>
        <p:nvSpPr>
          <p:cNvPr id="2192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</a:t>
            </a:r>
            <a:endParaRPr/>
          </a:p>
        </p:txBody>
      </p:sp>
      <p:graphicFrame>
        <p:nvGraphicFramePr>
          <p:cNvPr id="2193" name="Table 6"/>
          <p:cNvGraphicFramePr/>
          <p:nvPr/>
        </p:nvGraphicFramePr>
        <p:xfrm>
          <a:off x="685800" y="2438280"/>
          <a:ext cx="3885480" cy="345528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72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r>
                        <a:rPr lang="en-US" sz="2000" spc="-1" strike="noStrike" baseline="30000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94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195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196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197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198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199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200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201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202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203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204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2205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2206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7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8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2209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0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2211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2212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3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2214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5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2216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2217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8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9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2220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1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2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3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224" name="CustomShape 37"/>
          <p:cNvSpPr/>
          <p:nvPr/>
        </p:nvSpPr>
        <p:spPr>
          <a:xfrm>
            <a:off x="6337440" y="3390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65" dur="indefinite" restart="never" nodeType="tmRoot">
          <p:childTnLst>
            <p:seq>
              <p:cTn id="10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2226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73C5D65-40B3-4AF1-9F32-ADA9AC643B48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27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front)</a:t>
            </a:r>
            <a:endParaRPr/>
          </a:p>
        </p:txBody>
      </p:sp>
      <p:sp>
        <p:nvSpPr>
          <p:cNvPr id="2228" name="CustomShape 4"/>
          <p:cNvSpPr/>
          <p:nvPr/>
        </p:nvSpPr>
        <p:spPr>
          <a:xfrm>
            <a:off x="610920" y="2082960"/>
            <a:ext cx="3243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razvijenih: 6, testiranih: 10</a:t>
            </a:r>
            <a:endParaRPr/>
          </a:p>
        </p:txBody>
      </p:sp>
      <p:sp>
        <p:nvSpPr>
          <p:cNvPr id="2229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 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Rekonstrukcija putanje rešenja</a:t>
            </a:r>
            <a:endParaRPr/>
          </a:p>
        </p:txBody>
      </p:sp>
      <p:graphicFrame>
        <p:nvGraphicFramePr>
          <p:cNvPr id="2230" name="Table 6"/>
          <p:cNvGraphicFramePr/>
          <p:nvPr/>
        </p:nvGraphicFramePr>
        <p:xfrm>
          <a:off x="685800" y="2438280"/>
          <a:ext cx="3885480" cy="345528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72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r>
                        <a:rPr lang="en-US" sz="2000" spc="-1" strike="noStrike" baseline="30000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31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232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233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234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235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236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237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238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239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240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241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2242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2243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4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5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2246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7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2248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2249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0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2251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2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cilj</a:t>
            </a:r>
            <a:endParaRPr/>
          </a:p>
        </p:txBody>
      </p:sp>
      <p:sp>
        <p:nvSpPr>
          <p:cNvPr id="2253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2254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5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6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2257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8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9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0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261" name="CustomShape 37"/>
          <p:cNvSpPr/>
          <p:nvPr/>
        </p:nvSpPr>
        <p:spPr>
          <a:xfrm>
            <a:off x="6337440" y="3390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2" name="CustomShape 38"/>
          <p:cNvSpPr/>
          <p:nvPr/>
        </p:nvSpPr>
        <p:spPr>
          <a:xfrm>
            <a:off x="5484240" y="5410080"/>
            <a:ext cx="1146960" cy="303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Putanja: G</a:t>
            </a:r>
            <a:r>
              <a:rPr b="1" lang="en-US" sz="1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</p:spTree>
  </p:cSld>
  <p:timing>
    <p:tnLst>
      <p:par>
        <p:cTn id="1067" dur="indefinite" restart="never" nodeType="tmRoot">
          <p:childTnLst>
            <p:seq>
              <p:cTn id="10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2264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C90D950-B686-44B4-A99C-BD07E17F0A8B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265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front)</a:t>
            </a:r>
            <a:endParaRPr/>
          </a:p>
        </p:txBody>
      </p:sp>
      <p:sp>
        <p:nvSpPr>
          <p:cNvPr id="2266" name="CustomShape 4"/>
          <p:cNvSpPr/>
          <p:nvPr/>
        </p:nvSpPr>
        <p:spPr>
          <a:xfrm>
            <a:off x="610920" y="2082960"/>
            <a:ext cx="3243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razvijenih: 6, testiranih: 10</a:t>
            </a:r>
            <a:endParaRPr/>
          </a:p>
        </p:txBody>
      </p:sp>
      <p:sp>
        <p:nvSpPr>
          <p:cNvPr id="2267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 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Rekonstrukcija putanje rešenja</a:t>
            </a:r>
            <a:endParaRPr/>
          </a:p>
        </p:txBody>
      </p:sp>
      <p:graphicFrame>
        <p:nvGraphicFramePr>
          <p:cNvPr id="2268" name="Table 6"/>
          <p:cNvGraphicFramePr/>
          <p:nvPr/>
        </p:nvGraphicFramePr>
        <p:xfrm>
          <a:off x="685800" y="2438280"/>
          <a:ext cx="3885480" cy="345528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72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r>
                        <a:rPr lang="en-US" sz="2000" spc="-1" strike="noStrike" baseline="30000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69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270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271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272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273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274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275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276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277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278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279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2280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2281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2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3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2284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5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2286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2287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8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2289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0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</a:t>
            </a:r>
            <a:endParaRPr/>
          </a:p>
        </p:txBody>
      </p:sp>
      <p:sp>
        <p:nvSpPr>
          <p:cNvPr id="2291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2292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3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4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2295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6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7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8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299" name="CustomShape 37"/>
          <p:cNvSpPr/>
          <p:nvPr/>
        </p:nvSpPr>
        <p:spPr>
          <a:xfrm>
            <a:off x="6337440" y="3390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00" name="CustomShape 38"/>
          <p:cNvSpPr/>
          <p:nvPr/>
        </p:nvSpPr>
        <p:spPr>
          <a:xfrm>
            <a:off x="5658840" y="5410080"/>
            <a:ext cx="2226240" cy="303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Putanja: G</a:t>
            </a:r>
            <a:r>
              <a:rPr b="1" lang="en-US" sz="1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natrag na B</a:t>
            </a:r>
            <a:r>
              <a:rPr b="1" lang="en-US" sz="1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</p:txBody>
      </p:sp>
    </p:spTree>
  </p:cSld>
  <p:timing>
    <p:tnLst>
      <p:par>
        <p:cTn id="1069" dur="indefinite" restart="never" nodeType="tmRoot">
          <p:childTnLst>
            <p:seq>
              <p:cTn id="10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2302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16A82729-B45B-4F9A-B63F-13CB76E3B895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03" name="CustomShape 3"/>
          <p:cNvSpPr/>
          <p:nvPr/>
        </p:nvSpPr>
        <p:spPr>
          <a:xfrm>
            <a:off x="636480" y="1752480"/>
            <a:ext cx="4326120" cy="333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c33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generalCyclicSearch(problem, front)</a:t>
            </a:r>
            <a:endParaRPr/>
          </a:p>
        </p:txBody>
      </p:sp>
      <p:sp>
        <p:nvSpPr>
          <p:cNvPr id="2304" name="CustomShape 4"/>
          <p:cNvSpPr/>
          <p:nvPr/>
        </p:nvSpPr>
        <p:spPr>
          <a:xfrm>
            <a:off x="610920" y="2082960"/>
            <a:ext cx="324396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dubina: 1, # razvijenih: 6, testiranih: 10</a:t>
            </a:r>
            <a:endParaRPr/>
          </a:p>
        </p:txBody>
      </p:sp>
      <p:sp>
        <p:nvSpPr>
          <p:cNvPr id="2305" name="CustomShape 5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 sa detekcijom ciklusa 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Rekonstrukcija putanje rešenja</a:t>
            </a:r>
            <a:endParaRPr/>
          </a:p>
        </p:txBody>
      </p:sp>
      <p:graphicFrame>
        <p:nvGraphicFramePr>
          <p:cNvPr id="2306" name="Table 6"/>
          <p:cNvGraphicFramePr/>
          <p:nvPr/>
        </p:nvGraphicFramePr>
        <p:xfrm>
          <a:off x="685800" y="2438280"/>
          <a:ext cx="3885480" cy="3455280"/>
        </p:xfrm>
        <a:graphic>
          <a:graphicData uri="http://schemas.openxmlformats.org/drawingml/2006/table">
            <a:tbl>
              <a:tblPr/>
              <a:tblGrid>
                <a:gridCol w="699840"/>
                <a:gridCol w="1661760"/>
                <a:gridCol w="1524240"/>
              </a:tblGrid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tek.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front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seen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392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94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168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97240"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r>
                        <a:rPr lang="en-US" sz="2000" spc="-1" strike="noStrike" baseline="30000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bbe0e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cilj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,F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,H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,G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rIns="18000"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{S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,A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,B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 C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,D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,E</a:t>
                      </a:r>
                      <a:r>
                        <a:rPr lang="en-US" sz="2000" spc="-1" strike="noStrike" baseline="3000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}</a:t>
                      </a:r>
                      <a:endParaRPr/>
                    </a:p>
                  </a:txBody>
                  <a:tcPr marL="91440" marR="180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07" name="CustomShape 7"/>
          <p:cNvSpPr/>
          <p:nvPr/>
        </p:nvSpPr>
        <p:spPr>
          <a:xfrm>
            <a:off x="586908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2308" name="CustomShape 8"/>
          <p:cNvSpPr/>
          <p:nvPr/>
        </p:nvSpPr>
        <p:spPr>
          <a:xfrm>
            <a:off x="68598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309" name="CustomShape 9"/>
          <p:cNvSpPr/>
          <p:nvPr/>
        </p:nvSpPr>
        <p:spPr>
          <a:xfrm>
            <a:off x="495468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/>
          </a:p>
        </p:txBody>
      </p:sp>
      <p:sp>
        <p:nvSpPr>
          <p:cNvPr id="2310" name="CustomShape 10"/>
          <p:cNvSpPr/>
          <p:nvPr/>
        </p:nvSpPr>
        <p:spPr>
          <a:xfrm>
            <a:off x="6402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311" name="CustomShape 11"/>
          <p:cNvSpPr/>
          <p:nvPr/>
        </p:nvSpPr>
        <p:spPr>
          <a:xfrm>
            <a:off x="5716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312" name="CustomShape 12"/>
          <p:cNvSpPr/>
          <p:nvPr/>
        </p:nvSpPr>
        <p:spPr>
          <a:xfrm>
            <a:off x="7545600" y="2666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2313" name="CustomShape 13"/>
          <p:cNvSpPr/>
          <p:nvPr/>
        </p:nvSpPr>
        <p:spPr>
          <a:xfrm>
            <a:off x="6859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314" name="CustomShape 14"/>
          <p:cNvSpPr/>
          <p:nvPr/>
        </p:nvSpPr>
        <p:spPr>
          <a:xfrm>
            <a:off x="8002800" y="3809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2315" name="CustomShape 15"/>
          <p:cNvSpPr/>
          <p:nvPr/>
        </p:nvSpPr>
        <p:spPr>
          <a:xfrm>
            <a:off x="7545600" y="4191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2316" name="CustomShape 16"/>
          <p:cNvSpPr/>
          <p:nvPr/>
        </p:nvSpPr>
        <p:spPr>
          <a:xfrm>
            <a:off x="4802400" y="495288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2317" name="CustomShape 17"/>
          <p:cNvSpPr/>
          <p:nvPr/>
        </p:nvSpPr>
        <p:spPr>
          <a:xfrm>
            <a:off x="6781680" y="1905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</a:t>
            </a:r>
            <a:endParaRPr/>
          </a:p>
        </p:txBody>
      </p:sp>
      <p:sp>
        <p:nvSpPr>
          <p:cNvPr id="2318" name="CustomShape 18"/>
          <p:cNvSpPr/>
          <p:nvPr/>
        </p:nvSpPr>
        <p:spPr>
          <a:xfrm>
            <a:off x="5638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endParaRPr/>
          </a:p>
        </p:txBody>
      </p:sp>
      <p:sp>
        <p:nvSpPr>
          <p:cNvPr id="2319" name="CustomShape 19"/>
          <p:cNvSpPr/>
          <p:nvPr/>
        </p:nvSpPr>
        <p:spPr>
          <a:xfrm flipH="1">
            <a:off x="598104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0" name="CustomShape 20"/>
          <p:cNvSpPr/>
          <p:nvPr/>
        </p:nvSpPr>
        <p:spPr>
          <a:xfrm>
            <a:off x="5981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1" name="CustomShape 21"/>
          <p:cNvSpPr/>
          <p:nvPr/>
        </p:nvSpPr>
        <p:spPr>
          <a:xfrm>
            <a:off x="5638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/>
          </a:p>
        </p:txBody>
      </p:sp>
      <p:sp>
        <p:nvSpPr>
          <p:cNvPr id="2322" name="CustomShape 22"/>
          <p:cNvSpPr/>
          <p:nvPr/>
        </p:nvSpPr>
        <p:spPr>
          <a:xfrm flipH="1">
            <a:off x="5066640" y="3646440"/>
            <a:ext cx="6706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3" name="CustomShape 23"/>
          <p:cNvSpPr/>
          <p:nvPr/>
        </p:nvSpPr>
        <p:spPr>
          <a:xfrm>
            <a:off x="47242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</a:t>
            </a:r>
            <a:endParaRPr/>
          </a:p>
        </p:txBody>
      </p:sp>
      <p:sp>
        <p:nvSpPr>
          <p:cNvPr id="2324" name="CustomShape 24"/>
          <p:cNvSpPr/>
          <p:nvPr/>
        </p:nvSpPr>
        <p:spPr>
          <a:xfrm>
            <a:off x="7924680" y="4191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endParaRPr/>
          </a:p>
        </p:txBody>
      </p:sp>
      <p:sp>
        <p:nvSpPr>
          <p:cNvPr id="2325" name="CustomShape 25"/>
          <p:cNvSpPr/>
          <p:nvPr/>
        </p:nvSpPr>
        <p:spPr>
          <a:xfrm>
            <a:off x="8267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6" name="CustomShape 26"/>
          <p:cNvSpPr/>
          <p:nvPr/>
        </p:nvSpPr>
        <p:spPr>
          <a:xfrm>
            <a:off x="6781680" y="3048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endParaRPr/>
          </a:p>
        </p:txBody>
      </p:sp>
      <p:sp>
        <p:nvSpPr>
          <p:cNvPr id="2327" name="CustomShape 27"/>
          <p:cNvSpPr/>
          <p:nvPr/>
        </p:nvSpPr>
        <p:spPr>
          <a:xfrm>
            <a:off x="7124760" y="3746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8" name="CustomShape 28"/>
          <p:cNvSpPr/>
          <p:nvPr/>
        </p:nvSpPr>
        <p:spPr>
          <a:xfrm>
            <a:off x="6781680" y="4191120"/>
            <a:ext cx="685080" cy="685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65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</a:t>
            </a:r>
            <a:endParaRPr/>
          </a:p>
          <a:p>
            <a:pPr>
              <a:lnSpc>
                <a:spcPct val="75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goal</a:t>
            </a:r>
            <a:endParaRPr/>
          </a:p>
        </p:txBody>
      </p:sp>
      <p:sp>
        <p:nvSpPr>
          <p:cNvPr id="2329" name="CustomShape 29"/>
          <p:cNvSpPr/>
          <p:nvPr/>
        </p:nvSpPr>
        <p:spPr>
          <a:xfrm>
            <a:off x="7924680" y="3048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rgbClr val="ff7c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endParaRPr/>
          </a:p>
        </p:txBody>
      </p:sp>
      <p:sp>
        <p:nvSpPr>
          <p:cNvPr id="2330" name="CustomShape 30"/>
          <p:cNvSpPr/>
          <p:nvPr/>
        </p:nvSpPr>
        <p:spPr>
          <a:xfrm>
            <a:off x="7367760" y="2503440"/>
            <a:ext cx="899280" cy="5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1" name="CustomShape 31"/>
          <p:cNvSpPr/>
          <p:nvPr/>
        </p:nvSpPr>
        <p:spPr>
          <a:xfrm>
            <a:off x="633744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2" name="CustomShape 32"/>
          <p:cNvSpPr/>
          <p:nvPr/>
        </p:nvSpPr>
        <p:spPr>
          <a:xfrm>
            <a:off x="4724280" y="5334120"/>
            <a:ext cx="685080" cy="685080"/>
          </a:xfrm>
          <a:prstGeom prst="ellipse">
            <a:avLst/>
          </a:prstGeom>
          <a:solidFill>
            <a:schemeClr val="accent2"/>
          </a:solidFill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</a:t>
            </a:r>
            <a:endParaRPr/>
          </a:p>
        </p:txBody>
      </p:sp>
      <p:sp>
        <p:nvSpPr>
          <p:cNvPr id="2333" name="CustomShape 33"/>
          <p:cNvSpPr/>
          <p:nvPr/>
        </p:nvSpPr>
        <p:spPr>
          <a:xfrm>
            <a:off x="5067360" y="4889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4" name="CustomShape 34"/>
          <p:cNvSpPr/>
          <p:nvPr/>
        </p:nvSpPr>
        <p:spPr>
          <a:xfrm>
            <a:off x="7124760" y="2603520"/>
            <a:ext cx="36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5" name="CustomShape 35"/>
          <p:cNvSpPr/>
          <p:nvPr/>
        </p:nvSpPr>
        <p:spPr>
          <a:xfrm flipH="1">
            <a:off x="7479720" y="4533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6" name="CustomShape 36"/>
          <p:cNvSpPr/>
          <p:nvPr/>
        </p:nvSpPr>
        <p:spPr>
          <a:xfrm>
            <a:off x="6402600" y="3048120"/>
            <a:ext cx="279720" cy="30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2337" name="CustomShape 37"/>
          <p:cNvSpPr/>
          <p:nvPr/>
        </p:nvSpPr>
        <p:spPr>
          <a:xfrm>
            <a:off x="6337440" y="3390840"/>
            <a:ext cx="430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8" name="CustomShape 38"/>
          <p:cNvSpPr/>
          <p:nvPr/>
        </p:nvSpPr>
        <p:spPr>
          <a:xfrm>
            <a:off x="5661720" y="5410080"/>
            <a:ext cx="2480400" cy="303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Putanja: G</a:t>
            </a:r>
            <a:r>
              <a:rPr b="1" lang="en-US" sz="1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B</a:t>
            </a:r>
            <a:r>
              <a:rPr b="1" lang="en-US" sz="1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natrag na S</a:t>
            </a:r>
            <a:r>
              <a:rPr b="1" lang="en-US" sz="1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endParaRPr/>
          </a:p>
        </p:txBody>
      </p:sp>
    </p:spTree>
  </p:cSld>
  <p:timing>
    <p:tnLst>
      <p:par>
        <p:cTn id="1071" dur="indefinite" restart="never" nodeType="tmRoot">
          <p:childTnLst>
            <p:seq>
              <p:cTn id="10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CustomShape 1"/>
          <p:cNvSpPr/>
          <p:nvPr/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Korišćeni slajdovi: ©2001-2004 James D. Skrentny from notes by C. Dyer, et. al.</a:t>
            </a:r>
            <a:endParaRPr/>
          </a:p>
        </p:txBody>
      </p:sp>
      <p:sp>
        <p:nvSpPr>
          <p:cNvPr id="2340" name="CustomShape 2"/>
          <p:cNvSpPr/>
          <p:nvPr/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7ACEEEE-A765-48BB-8AB3-D2A346494186}" type="slidenum"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2341" name="CustomShape 3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Sažetak</a:t>
            </a:r>
            <a:endParaRPr/>
          </a:p>
        </p:txBody>
      </p:sp>
      <p:sp>
        <p:nvSpPr>
          <p:cNvPr id="2342" name="CustomShape 4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8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Ako je graf povezan, faktor grananja konačan i dubina rešenja nepoznata:</a:t>
            </a:r>
            <a:endParaRPr/>
          </a:p>
          <a:p>
            <a:pPr marL="343080" indent="-342360"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BFS: Kompletan, </a:t>
            </a:r>
            <a:r>
              <a:rPr lang="en-US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optimalan</a:t>
            </a:r>
            <a:r>
              <a:rPr lang="en-US" sz="2400" spc="-1" strike="noStrike">
                <a:solidFill>
                  <a:srgbClr val="99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kompleksnost ga ograničava na nalaženje rešenja za male, trivijalne probleme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 marL="343080" indent="-342360">
              <a:lnSpc>
                <a:spcPct val="8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DFS: </a:t>
            </a:r>
            <a:r>
              <a:rPr lang="en-US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nije kompletan, nije optimalan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ponekad uz sreću rešava i netrivijalne probleme</a:t>
            </a:r>
            <a:endParaRPr/>
          </a:p>
          <a:p>
            <a:pPr marL="343080" indent="-342360">
              <a:lnSpc>
                <a:spcPct val="8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343080" indent="-342360">
              <a:lnSpc>
                <a:spcPct val="8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UCS: </a:t>
            </a:r>
            <a:r>
              <a:rPr lang="en-US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Kompletan*, optimalan*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vrsta vođene pretrage (heuristika je cena)</a:t>
            </a:r>
            <a:endParaRPr/>
          </a:p>
          <a:p>
            <a:pPr marL="343080" indent="-342360">
              <a:lnSpc>
                <a:spcPct val="8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  <a:p>
            <a:pPr marL="343080" indent="-342360">
              <a:lnSpc>
                <a:spcPct val="80000"/>
              </a:lnSpc>
              <a:buFont typeface="Wingdings" charset="2"/>
              <a:buChar char="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IDS: Kompletan, </a:t>
            </a:r>
            <a:r>
              <a:rPr lang="en-US" sz="2400" spc="-1" strike="noStrike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optimalan*,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opštem slučaju najbolji od svih slepih pretraga</a:t>
            </a:r>
            <a:endParaRPr/>
          </a:p>
        </p:txBody>
      </p:sp>
    </p:spTree>
  </p:cSld>
  <p:timing>
    <p:tnLst>
      <p:par>
        <p:cTn id="1073" dur="indefinite" restart="never" nodeType="tmRoot">
          <p:childTnLst>
            <p:seq>
              <p:cTn id="10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Application>LibreOffice/5.0.3.2$Linux_X86_64 LibreOffice_project/00m0$Build-2</Application>
  <Paragraphs>2657</Paragraphs>
  <Company>none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2005-12-27T21:54:02Z</dcterms:created>
  <dc:creator>djordje</dc:creator>
  <dc:language>en-US</dc:language>
  <cp:lastModifiedBy>djordje </cp:lastModifiedBy>
  <dcterms:modified xsi:type="dcterms:W3CDTF">2017-03-07T13:11:32Z</dcterms:modified>
  <cp:revision>348</cp:revision>
  <dc:title>Primene različitih vrsta aproksimacija funkcija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none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88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95</vt:i4>
  </property>
</Properties>
</file>