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7"/>
  </p:notesMasterIdLst>
  <p:sldIdLst>
    <p:sldId id="256" r:id="rId2"/>
    <p:sldId id="257" r:id="rId3"/>
    <p:sldId id="282" r:id="rId4"/>
    <p:sldId id="258" r:id="rId5"/>
    <p:sldId id="263" r:id="rId6"/>
    <p:sldId id="264" r:id="rId7"/>
    <p:sldId id="283" r:id="rId8"/>
    <p:sldId id="260" r:id="rId9"/>
    <p:sldId id="261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4" r:id="rId22"/>
    <p:sldId id="262" r:id="rId23"/>
    <p:sldId id="25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60"/>
  </p:normalViewPr>
  <p:slideViewPr>
    <p:cSldViewPr>
      <p:cViewPr>
        <p:scale>
          <a:sx n="65" d="100"/>
          <a:sy n="65" d="100"/>
        </p:scale>
        <p:origin x="-1944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786BD-12B3-4128-9BEA-860650E2D03E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3DC22-6588-48B8-9382-F6FE2058A3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3DC22-6588-48B8-9382-F6FE2058A3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彭秋芳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相关向量机（</a:t>
            </a:r>
            <a:r>
              <a:rPr altLang="zh-CN" dirty="0" smtClean="0"/>
              <a:t>RVM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通过计算，最后的结果中，大部分参数</a:t>
            </a:r>
            <a:r>
              <a:rPr lang="en-US" altLang="zh-CN" dirty="0" smtClean="0"/>
              <a:t>{</a:t>
            </a:r>
            <a:r>
              <a:rPr lang="el-GR" altLang="zh-CN" i="1" dirty="0" smtClean="0"/>
              <a:t>α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都是非常大甚至无穷大的值，从而根据</a:t>
            </a:r>
            <a:r>
              <a:rPr lang="en-US" altLang="zh-CN" dirty="0" smtClean="0"/>
              <a:t>w</a:t>
            </a:r>
            <a:r>
              <a:rPr lang="zh-CN" altLang="en-US" dirty="0" smtClean="0"/>
              <a:t>后验均值和方差的公式，其均值和方差都等于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，这样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的值就是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，其对应的基函数就不起作用了 ，从而达到了稀疏的目的。这就是</a:t>
            </a:r>
            <a:r>
              <a:rPr lang="en-US" altLang="zh-CN" dirty="0" smtClean="0"/>
              <a:t>RVM</a:t>
            </a:r>
            <a:r>
              <a:rPr lang="zh-CN" altLang="en-US" dirty="0" smtClean="0"/>
              <a:t>稀疏的原因。</a:t>
            </a:r>
            <a:endParaRPr lang="en-US" altLang="zh-CN" dirty="0" smtClean="0"/>
          </a:p>
          <a:p>
            <a:r>
              <a:rPr lang="zh-CN" altLang="en-US" dirty="0" smtClean="0"/>
              <a:t>那些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叫做</a:t>
            </a:r>
            <a:r>
              <a:rPr lang="en-US" dirty="0" smtClean="0"/>
              <a:t>relevance vectors，</a:t>
            </a:r>
            <a:r>
              <a:rPr lang="zh-CN" altLang="en-US" dirty="0" smtClean="0"/>
              <a:t>相当于</a:t>
            </a:r>
            <a:r>
              <a:rPr lang="en-US" dirty="0" smtClean="0"/>
              <a:t>SVM</a:t>
            </a:r>
            <a:r>
              <a:rPr lang="zh-CN" altLang="en-US" dirty="0" smtClean="0"/>
              <a:t>中的支持向量。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求得参数，就可以通过下面式子得到新样本的分布：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857628"/>
            <a:ext cx="3314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929066"/>
            <a:ext cx="33432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2976" y="2071678"/>
          <a:ext cx="6965205" cy="1071570"/>
        </p:xfrm>
        <a:graphic>
          <a:graphicData uri="http://schemas.openxmlformats.org/presentationml/2006/ole">
            <p:oleObj spid="_x0000_s45057" name="公式" r:id="rId5" imgW="3466800" imgH="533160" progId="Equation.3">
              <p:embed/>
            </p:oleObj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00298" y="3214686"/>
          <a:ext cx="3429024" cy="437748"/>
        </p:xfrm>
        <a:graphic>
          <a:graphicData uri="http://schemas.openxmlformats.org/presentationml/2006/ole">
            <p:oleObj spid="_x0000_s45058" name="公式" r:id="rId6" imgW="1790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可以看到，其相关向量的数量比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少了很多，跟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相比的缺点是，</a:t>
            </a:r>
            <a:r>
              <a:rPr lang="en-US" altLang="zh-CN" dirty="0" smtClean="0"/>
              <a:t>RVM</a:t>
            </a:r>
            <a:r>
              <a:rPr lang="zh-CN" altLang="en-US" dirty="0" smtClean="0"/>
              <a:t>的优化函数不是凸函数，训练时间比</a:t>
            </a:r>
            <a:r>
              <a:rPr lang="en-US" altLang="zh-CN" dirty="0" smtClean="0"/>
              <a:t>SVM</a:t>
            </a:r>
            <a:r>
              <a:rPr lang="zh-CN" altLang="en-US" dirty="0" smtClean="0"/>
              <a:t>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逻辑回归分类模型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l-GR" altLang="zh-CN" i="1" dirty="0" smtClean="0"/>
              <a:t>σ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RVM</a:t>
            </a:r>
            <a:r>
              <a:rPr lang="zh-CN" altLang="en-US" dirty="0" smtClean="0"/>
              <a:t>回归时用积分计算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|</a:t>
            </a:r>
            <a:r>
              <a:rPr lang="el-GR" altLang="zh-CN" i="1" dirty="0" smtClean="0"/>
              <a:t>α</a:t>
            </a:r>
            <a:r>
              <a:rPr lang="en-US" altLang="zh-CN" dirty="0" smtClean="0"/>
              <a:t>,</a:t>
            </a:r>
            <a:r>
              <a:rPr lang="el-GR" altLang="zh-CN" i="1" dirty="0" smtClean="0"/>
              <a:t>β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但是涉及到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函数，计算积分很困难，所以用</a:t>
            </a:r>
            <a:r>
              <a:rPr lang="en-US" dirty="0" smtClean="0"/>
              <a:t>Laplace approximation</a:t>
            </a:r>
            <a:r>
              <a:rPr lang="zh-CN" altLang="en-US" dirty="0" smtClean="0"/>
              <a:t>来求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|</a:t>
            </a:r>
            <a:r>
              <a:rPr lang="el-GR" altLang="zh-CN" i="1" dirty="0" smtClean="0"/>
              <a:t>α</a:t>
            </a:r>
            <a:r>
              <a:rPr lang="en-US" altLang="zh-CN" dirty="0" smtClean="0"/>
              <a:t>,</a:t>
            </a:r>
            <a:r>
              <a:rPr lang="el-GR" altLang="zh-CN" i="1" dirty="0" smtClean="0"/>
              <a:t>β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的近似高斯分布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14480" y="2928934"/>
          <a:ext cx="4556125" cy="588963"/>
        </p:xfrm>
        <a:graphic>
          <a:graphicData uri="http://schemas.openxmlformats.org/presentationml/2006/ole">
            <p:oleObj spid="_x0000_s25604" name="公式" r:id="rId3" imgW="2158920" imgH="27936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500430" y="1500174"/>
          <a:ext cx="2706688" cy="482600"/>
        </p:xfrm>
        <a:graphic>
          <a:graphicData uri="http://schemas.openxmlformats.org/presentationml/2006/ole">
            <p:oleObj spid="_x0000_s25605" name="公式" r:id="rId4" imgW="1282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拉普拉斯近似：拉普拉斯近似的目的是找到连续变量的分布函数的高斯近似分布，也就是用高斯分布 近似模拟一个不是高斯分布的分布。</a:t>
            </a:r>
            <a:endParaRPr lang="en-US" altLang="zh-CN" dirty="0" smtClean="0"/>
          </a:p>
          <a:p>
            <a:r>
              <a:rPr lang="zh-CN" altLang="en-US" dirty="0" smtClean="0"/>
              <a:t>假设一个单变量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，其分布是                  ，分母上的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是归一化系数                    ，目标是找到一个可以近似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的高斯分布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884748" y="2643182"/>
          <a:ext cx="1473202" cy="634144"/>
        </p:xfrm>
        <a:graphic>
          <a:graphicData uri="http://schemas.openxmlformats.org/presentationml/2006/ole">
            <p:oleObj spid="_x0000_s30723" name="公式" r:id="rId3" imgW="914400" imgH="39348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928926" y="3214686"/>
          <a:ext cx="1500198" cy="506898"/>
        </p:xfrm>
        <a:graphic>
          <a:graphicData uri="http://schemas.openxmlformats.org/presentationml/2006/ole">
            <p:oleObj spid="_x0000_s30724" name="公式" r:id="rId4" imgW="8254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第一步是先找到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mode(</a:t>
            </a:r>
            <a:r>
              <a:rPr lang="zh-CN" altLang="en-US" dirty="0" smtClean="0"/>
              <a:t>众数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，众数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是一个统计学的概念，可以代表一组数据，不受极端数据的影响，比如可以选择中位数做一组实数的众数，对于高斯分布，众数就是其峰值。一组数据可能没有众数也可能有几个众数。</a:t>
            </a:r>
            <a:endParaRPr lang="en-US" altLang="zh-CN" dirty="0" smtClean="0"/>
          </a:p>
          <a:p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的一个极大值点，可能是局部的，因为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可能有多个局部极大值。在该点，一阶导数等于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。根据               求得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214414" y="4429132"/>
          <a:ext cx="1176337" cy="414338"/>
        </p:xfrm>
        <a:graphic>
          <a:graphicData uri="http://schemas.openxmlformats.org/presentationml/2006/ole">
            <p:oleObj spid="_x0000_s31747" name="公式" r:id="rId3" imgW="647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ln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的泰勒展开来构造一个二次函数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两边取指数得：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求得归一化系数：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（</a:t>
            </a:r>
            <a:r>
              <a:rPr lang="en-US" altLang="zh-CN" dirty="0" smtClean="0"/>
              <a:t>4.135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071670" y="2143116"/>
          <a:ext cx="3941344" cy="785818"/>
        </p:xfrm>
        <a:graphic>
          <a:graphicData uri="http://schemas.openxmlformats.org/presentationml/2006/ole">
            <p:oleObj spid="_x0000_s32770" name="公式" r:id="rId3" imgW="1968480" imgH="39348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785918" y="2928934"/>
          <a:ext cx="1576388" cy="457200"/>
        </p:xfrm>
        <a:graphic>
          <a:graphicData uri="http://schemas.openxmlformats.org/presentationml/2006/ole">
            <p:oleObj spid="_x0000_s32772" name="公式" r:id="rId4" imgW="787320" imgH="22860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143240" y="3286124"/>
          <a:ext cx="3475037" cy="684212"/>
        </p:xfrm>
        <a:graphic>
          <a:graphicData uri="http://schemas.openxmlformats.org/presentationml/2006/ole">
            <p:oleObj spid="_x0000_s32774" name="公式" r:id="rId5" imgW="1993680" imgH="393480" progId="Equation.3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357554" y="3929066"/>
          <a:ext cx="5006975" cy="2311400"/>
        </p:xfrm>
        <a:graphic>
          <a:graphicData uri="http://schemas.openxmlformats.org/presentationml/2006/ole">
            <p:oleObj spid="_x0000_s32775" name="公式" r:id="rId6" imgW="2501640" imgH="11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换成归一化系数，得到近似的高斯分布：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注意，高斯近似存在的条件是，原分布的二阶导数取负数、也就是高斯近似的精确度</a:t>
            </a:r>
            <a:r>
              <a:rPr lang="en-US" altLang="zh-CN" dirty="0" smtClean="0"/>
              <a:t>A&gt;0</a:t>
            </a:r>
            <a:r>
              <a:rPr lang="zh-CN" altLang="en-US" dirty="0" smtClean="0"/>
              <a:t>，也就是驻点</a:t>
            </a:r>
            <a:r>
              <a:rPr lang="en-US" altLang="zh-CN" i="1" dirty="0" smtClean="0"/>
              <a:t>z</a:t>
            </a:r>
            <a:r>
              <a:rPr lang="en-US" altLang="zh-CN" i="1" baseline="-25000" dirty="0" smtClean="0"/>
              <a:t>0</a:t>
            </a:r>
            <a:r>
              <a:rPr lang="zh-CN" altLang="en-US" dirty="0" smtClean="0"/>
              <a:t>必须是局部极大值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44688" y="2071688"/>
          <a:ext cx="4194175" cy="838200"/>
        </p:xfrm>
        <a:graphic>
          <a:graphicData uri="http://schemas.openxmlformats.org/presentationml/2006/ole">
            <p:oleObj spid="_x0000_s38915" name="公式" r:id="rId3" imgW="2095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维向量时，近似方法跟单变量的相似，只是二阶导数的负数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变成了</a:t>
            </a:r>
            <a:r>
              <a:rPr lang="en-US" altLang="zh-CN" dirty="0" err="1" smtClean="0"/>
              <a:t>MxM</a:t>
            </a:r>
            <a:r>
              <a:rPr lang="zh-CN" altLang="en-US" dirty="0" smtClean="0"/>
              <a:t>维的海森矩阵的负数。</a:t>
            </a:r>
            <a:br>
              <a:rPr lang="zh-CN" altLang="en-US" dirty="0" smtClean="0"/>
            </a:br>
            <a:r>
              <a:rPr lang="zh-CN" altLang="en-US" dirty="0" smtClean="0"/>
              <a:t>多维变量近似后的高斯分布如下：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428728" y="3143248"/>
          <a:ext cx="5262562" cy="1320800"/>
        </p:xfrm>
        <a:graphic>
          <a:graphicData uri="http://schemas.openxmlformats.org/presentationml/2006/ole">
            <p:oleObj spid="_x0000_s37891" name="公式" r:id="rId3" imgW="26287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再看</a:t>
            </a:r>
            <a:r>
              <a:rPr lang="en-US" altLang="zh-CN" dirty="0" smtClean="0"/>
              <a:t>RVM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的后验分布的近似，先求后验分布的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众数，通过最大化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后验分布</a:t>
            </a:r>
            <a:r>
              <a:rPr lang="en-US" altLang="zh-CN" dirty="0" err="1" smtClean="0"/>
              <a:t>lnp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w|t</a:t>
            </a:r>
            <a:r>
              <a:rPr lang="en-US" altLang="zh-CN" dirty="0" smtClean="0"/>
              <a:t>,</a:t>
            </a:r>
            <a:r>
              <a:rPr lang="el-GR" altLang="zh-CN" dirty="0" smtClean="0"/>
              <a:t>α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来求</a:t>
            </a:r>
            <a:r>
              <a:rPr lang="en-US" altLang="zh-CN" dirty="0" smtClean="0"/>
              <a:t>mode.</a:t>
            </a:r>
            <a:r>
              <a:rPr lang="zh-CN" altLang="en-US" dirty="0" smtClean="0"/>
              <a:t>先写出这个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后验分布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diag</a:t>
            </a:r>
            <a:r>
              <a:rPr lang="en-US" altLang="zh-CN" dirty="0" smtClean="0"/>
              <a:t>(</a:t>
            </a:r>
            <a:r>
              <a:rPr lang="el-GR" altLang="zh-CN" i="1" dirty="0" smtClean="0"/>
              <a:t>α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求得高斯近似的均值和方差为：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00166" y="5000636"/>
          <a:ext cx="2201862" cy="436562"/>
        </p:xfrm>
        <a:graphic>
          <a:graphicData uri="http://schemas.openxmlformats.org/presentationml/2006/ole">
            <p:oleObj spid="_x0000_s48129" name="公式" r:id="rId3" imgW="1155600" imgH="228600" progId="Equation.3">
              <p:embed/>
            </p:oleObj>
          </a:graphicData>
        </a:graphic>
      </p:graphicFrame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143372" y="5000636"/>
          <a:ext cx="2224087" cy="436562"/>
        </p:xfrm>
        <a:graphic>
          <a:graphicData uri="http://schemas.openxmlformats.org/presentationml/2006/ole">
            <p:oleObj spid="_x0000_s48130" name="公式" r:id="rId4" imgW="1168200" imgH="22860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00100" y="3000372"/>
          <a:ext cx="7226300" cy="1184275"/>
        </p:xfrm>
        <a:graphic>
          <a:graphicData uri="http://schemas.openxmlformats.org/presentationml/2006/ole">
            <p:oleObj spid="_x0000_s48131" name="公式" r:id="rId5" imgW="40258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有一些缺点，比如输出是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而不是概率分布，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是为二元分类设计的，多类别分类不太实用，虽然有不少策略可以用于多元分类，但也各有问题，惩罚因子</a:t>
            </a:r>
            <a:r>
              <a:rPr lang="en-US" altLang="zh-CN" dirty="0" smtClean="0"/>
              <a:t>C</a:t>
            </a:r>
            <a:r>
              <a:rPr lang="zh-CN" altLang="en-US" dirty="0" smtClean="0"/>
              <a:t>需要人工选择，是平衡经验风险和置信区间的一个常数，实验结果对该数据十分敏感，设置不当会引起过学习等问题。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RVM</a:t>
            </a:r>
            <a:r>
              <a:rPr lang="zh-CN" altLang="en-US" dirty="0" smtClean="0"/>
              <a:t>中克服了这些缺点，不仅输出为决策结果还输出其概率，同时参数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为自动赋值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SVM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现在用这个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后验高斯近似来求边界似然，根据之前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求出来的                                   得：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357422" y="2285992"/>
          <a:ext cx="2363787" cy="889000"/>
        </p:xfrm>
        <a:graphic>
          <a:graphicData uri="http://schemas.openxmlformats.org/presentationml/2006/ole">
            <p:oleObj spid="_x0000_s35844" name="公式" r:id="rId3" imgW="1180800" imgH="444240" progId="Equation.3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643042" y="3571876"/>
          <a:ext cx="5357850" cy="1130092"/>
        </p:xfrm>
        <a:graphic>
          <a:graphicData uri="http://schemas.openxmlformats.org/presentationml/2006/ole">
            <p:oleObj spid="_x0000_s35845" name="公式" r:id="rId4" imgW="25272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</a:t>
            </a:r>
            <a:r>
              <a:rPr lang="el-GR" altLang="zh-CN" dirty="0" smtClean="0"/>
              <a:t>α</a:t>
            </a:r>
            <a:r>
              <a:rPr lang="zh-CN" altLang="en-US" dirty="0" smtClean="0"/>
              <a:t>求导，并使之为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，得到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571604" y="1571612"/>
          <a:ext cx="2665413" cy="484187"/>
        </p:xfrm>
        <a:graphic>
          <a:graphicData uri="http://schemas.openxmlformats.org/presentationml/2006/ole">
            <p:oleObj spid="_x0000_s50178" name="公式" r:id="rId3" imgW="1257120" imgH="22860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714480" y="3429000"/>
          <a:ext cx="2019300" cy="430213"/>
        </p:xfrm>
        <a:graphic>
          <a:graphicData uri="http://schemas.openxmlformats.org/presentationml/2006/ole">
            <p:oleObj spid="_x0000_s50179" name="公式" r:id="rId4" imgW="952200" imgH="20304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643042" y="2309811"/>
          <a:ext cx="6072230" cy="817205"/>
        </p:xfrm>
        <a:graphic>
          <a:graphicData uri="http://schemas.openxmlformats.org/presentationml/2006/ole">
            <p:oleObj spid="_x0000_s50180" name="公式" r:id="rId5" imgW="2920680" imgH="393480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000628" y="4143380"/>
          <a:ext cx="1928826" cy="1006860"/>
        </p:xfrm>
        <a:graphic>
          <a:graphicData uri="http://schemas.openxmlformats.org/presentationml/2006/ole">
            <p:oleObj spid="_x0000_s50181" name="公式" r:id="rId6" imgW="8506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                                               RVM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79920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271722"/>
            <a:ext cx="3712588" cy="280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1. SVM </a:t>
            </a:r>
            <a:r>
              <a:rPr lang="zh-CN" altLang="en-US" sz="2400" dirty="0" smtClean="0"/>
              <a:t>基于结构风险最小化原则构建学习机，</a:t>
            </a:r>
            <a:r>
              <a:rPr lang="en-US" altLang="zh-CN" sz="2400" dirty="0" smtClean="0"/>
              <a:t>RVM</a:t>
            </a:r>
            <a:r>
              <a:rPr lang="zh-CN" altLang="en-US" sz="2400" dirty="0" smtClean="0"/>
              <a:t>基于贝叶斯框架构建学习机</a:t>
            </a:r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SVM</a:t>
            </a:r>
            <a:r>
              <a:rPr lang="zh-CN" altLang="en-US" sz="2400" dirty="0" smtClean="0"/>
              <a:t>相比，</a:t>
            </a:r>
            <a:r>
              <a:rPr lang="en-US" altLang="zh-CN" sz="2400" dirty="0" smtClean="0"/>
              <a:t>RVM</a:t>
            </a:r>
            <a:r>
              <a:rPr lang="zh-CN" altLang="en-US" sz="2400" dirty="0" smtClean="0"/>
              <a:t>不仅获得二值输出，而且获得概率输出</a:t>
            </a:r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在核函数的选择上，不受梅西定理的限制，可以构建任意的核函数</a:t>
            </a:r>
          </a:p>
          <a:p>
            <a:r>
              <a:rPr lang="en-US" altLang="zh-CN" sz="2400" dirty="0" smtClean="0"/>
              <a:t>4. </a:t>
            </a:r>
            <a:r>
              <a:rPr lang="zh-CN" altLang="en-US" sz="2400" dirty="0" smtClean="0"/>
              <a:t>不需对惩罚因子做出设置。在</a:t>
            </a:r>
            <a:r>
              <a:rPr lang="en-US" altLang="zh-CN" sz="2400" dirty="0" smtClean="0"/>
              <a:t>SVM</a:t>
            </a:r>
            <a:r>
              <a:rPr lang="zh-CN" altLang="en-US" sz="2400" dirty="0" smtClean="0"/>
              <a:t>中惩罚因子是平衡经验风险和置信区间的一个常数，实验结果对该数据十分敏感，设置不当会引起过学习等问题。但是在</a:t>
            </a:r>
            <a:r>
              <a:rPr lang="en-US" altLang="zh-CN" sz="2400" dirty="0" smtClean="0"/>
              <a:t>RVM</a:t>
            </a:r>
            <a:r>
              <a:rPr lang="zh-CN" altLang="en-US" sz="2400" dirty="0" smtClean="0"/>
              <a:t>中参数自动赋值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SVM  VS</a:t>
            </a:r>
            <a:r>
              <a:rPr lang="zh-CN" altLang="en-US" dirty="0" smtClean="0"/>
              <a:t>、</a:t>
            </a:r>
            <a:r>
              <a:rPr altLang="zh-CN" dirty="0" smtClean="0"/>
              <a:t>RVM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大部分情况下，</a:t>
            </a:r>
            <a:r>
              <a:rPr lang="en-US" altLang="zh-CN" dirty="0" smtClean="0"/>
              <a:t>RVM</a:t>
            </a:r>
            <a:r>
              <a:rPr lang="zh-CN" altLang="en-US" dirty="0" smtClean="0"/>
              <a:t>所使用向量只是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左右</a:t>
            </a:r>
          </a:p>
          <a:p>
            <a:r>
              <a:rPr lang="en-US" altLang="zh-CN" dirty="0" smtClean="0"/>
              <a:t>6. RVM</a:t>
            </a:r>
            <a:r>
              <a:rPr lang="zh-CN" altLang="en-US" dirty="0" smtClean="0"/>
              <a:t>在解决了</a:t>
            </a:r>
            <a:r>
              <a:rPr lang="en-US" altLang="zh-CN" dirty="0" smtClean="0"/>
              <a:t>SVM</a:t>
            </a:r>
            <a:r>
              <a:rPr lang="zh-CN" altLang="en-US" dirty="0" smtClean="0"/>
              <a:t>部分缺点的同时，也引入新的缺点。其训练时间随着训练样本的增多而迅速增加。</a:t>
            </a:r>
            <a:r>
              <a:rPr lang="en-US" altLang="zh-CN" dirty="0" smtClean="0"/>
              <a:t>RVM</a:t>
            </a:r>
            <a:r>
              <a:rPr lang="zh-CN" altLang="en-US" dirty="0" smtClean="0"/>
              <a:t>训练时间长于</a:t>
            </a:r>
            <a:r>
              <a:rPr lang="en-US" altLang="zh-CN" dirty="0" smtClean="0"/>
              <a:t>SVM 7-8</a:t>
            </a:r>
            <a:r>
              <a:rPr lang="zh-CN" altLang="en-US" dirty="0" smtClean="0"/>
              <a:t>倍，但测试时间短</a:t>
            </a:r>
            <a:r>
              <a:rPr lang="en-US" altLang="zh-CN" dirty="0" smtClean="0"/>
              <a:t> 7-8</a:t>
            </a:r>
            <a:r>
              <a:rPr lang="zh-CN" altLang="en-US" dirty="0" smtClean="0"/>
              <a:t>倍，</a:t>
            </a:r>
          </a:p>
          <a:p>
            <a:r>
              <a:rPr lang="en-US" altLang="zh-CN" dirty="0" smtClean="0"/>
              <a:t>7.RVM</a:t>
            </a:r>
            <a:r>
              <a:rPr lang="zh-CN" altLang="en-US" dirty="0" smtClean="0"/>
              <a:t>对于训练样本和特征较少的分类，更具有健壮性。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 </a:t>
            </a:r>
            <a:r>
              <a:rPr lang="en-US" altLang="zh-CN" dirty="0" smtClean="0"/>
              <a:t>RVM</a:t>
            </a:r>
            <a:r>
              <a:rPr lang="zh-CN" altLang="en-US" dirty="0" smtClean="0"/>
              <a:t>的非零权重并没有分布在决策边界附近，而是更反映了采样的原型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学习机有一个很重要的能力是泛化能力，也就是对于没有训练过的样本的测试能力。实验表明， </a:t>
            </a:r>
            <a:r>
              <a:rPr lang="en-US" altLang="zh-CN" dirty="0" smtClean="0"/>
              <a:t>RVM</a:t>
            </a:r>
            <a:r>
              <a:rPr lang="zh-CN" altLang="en-US" dirty="0" smtClean="0"/>
              <a:t>的泛化能力好于</a:t>
            </a:r>
            <a:r>
              <a:rPr lang="en-US" altLang="zh-CN" dirty="0" smtClean="0"/>
              <a:t>SVM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SVM  VS</a:t>
            </a:r>
            <a:r>
              <a:rPr lang="zh-CN" altLang="en-US" dirty="0" smtClean="0"/>
              <a:t>、</a:t>
            </a:r>
            <a:r>
              <a:rPr altLang="zh-CN" dirty="0" smtClean="0"/>
              <a:t>RVM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7290" y="2428868"/>
            <a:ext cx="67151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谢谢！</a:t>
            </a:r>
            <a:endParaRPr lang="zh-CN" alt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相关向量机（</a:t>
            </a:r>
            <a:r>
              <a:rPr lang="en-US" altLang="zh-CN" dirty="0" smtClean="0"/>
              <a:t>Relevance Vector Machine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RVM</a:t>
            </a:r>
            <a:r>
              <a:rPr lang="zh-CN" altLang="en-US" dirty="0" smtClean="0"/>
              <a:t>）是</a:t>
            </a:r>
            <a:r>
              <a:rPr lang="en-US" altLang="zh-CN" dirty="0" err="1" smtClean="0"/>
              <a:t>Micnacl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E.Tipping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年提出的一种与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Support Vector Machine</a:t>
            </a:r>
            <a:r>
              <a:rPr lang="zh-CN" altLang="en-US" dirty="0" smtClean="0"/>
              <a:t>）类似的稀疏概率模型，是一种新的监督学习方法。在样本数据的迭代学习过程中，大部分参数的后验分布趋于零，与预测值无关，那些非零参数对应的点被称作相关向量（</a:t>
            </a:r>
            <a:r>
              <a:rPr lang="en-US" altLang="zh-CN" dirty="0" smtClean="0"/>
              <a:t>Relevance Vectors</a:t>
            </a:r>
            <a:r>
              <a:rPr lang="zh-CN" altLang="en-US" dirty="0" smtClean="0"/>
              <a:t>），体现了数据中最核心的特征。同支持向量机相比，相关向量机最大的优点就是极大地减少了核函数的计算量，并且也克服了所选核函数必须满足</a:t>
            </a:r>
            <a:r>
              <a:rPr lang="en-US" altLang="zh-CN" dirty="0" smtClean="0"/>
              <a:t>Mercer</a:t>
            </a:r>
            <a:r>
              <a:rPr lang="zh-CN" altLang="en-US" dirty="0" smtClean="0"/>
              <a:t>条件的缺点。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线性回归的模型为：</a:t>
            </a:r>
            <a:endParaRPr lang="en-US" altLang="zh-CN" dirty="0" smtClean="0"/>
          </a:p>
          <a:p>
            <a:r>
              <a:rPr lang="zh-CN" altLang="en-US" dirty="0" smtClean="0"/>
              <a:t>均值</a:t>
            </a:r>
            <a:r>
              <a:rPr lang="en-US" altLang="zh-CN" dirty="0" smtClean="0"/>
              <a:t>y(x)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RVM</a:t>
            </a:r>
            <a:r>
              <a:rPr lang="zh-CN" altLang="en-US" dirty="0" smtClean="0"/>
              <a:t>对于这个基函数采用核函数形式，每个核与一个训练样本对应：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>
              <a:effectLst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714743" y="1500174"/>
          <a:ext cx="3452837" cy="428628"/>
        </p:xfrm>
        <a:graphic>
          <a:graphicData uri="http://schemas.openxmlformats.org/presentationml/2006/ole">
            <p:oleObj spid="_x0000_s8196" name="公式" r:id="rId4" imgW="1841400" imgH="22860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928926" y="1928802"/>
          <a:ext cx="2794485" cy="714380"/>
        </p:xfrm>
        <a:graphic>
          <a:graphicData uri="http://schemas.openxmlformats.org/presentationml/2006/ole">
            <p:oleObj spid="_x0000_s8197" name="公式" r:id="rId5" imgW="1688760" imgH="43164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000364" y="3929066"/>
          <a:ext cx="2611689" cy="785818"/>
        </p:xfrm>
        <a:graphic>
          <a:graphicData uri="http://schemas.openxmlformats.org/presentationml/2006/ole">
            <p:oleObj spid="_x0000_s8198" name="公式" r:id="rId6" imgW="1434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的过程为：先假设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的先验分布，一般是高斯分布；然后给出似然函数                                         ，先验跟似然函数相乘得到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的后验分布，最大化后验分布，得到参数</a:t>
            </a:r>
            <a:r>
              <a:rPr lang="en-US" altLang="zh-CN" dirty="0" smtClean="0"/>
              <a:t>w 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w</a:t>
            </a:r>
            <a:r>
              <a:rPr lang="zh-CN" altLang="en-US" dirty="0" smtClean="0"/>
              <a:t>先验分布是以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为均值，</a:t>
            </a:r>
            <a:r>
              <a:rPr lang="el-GR" altLang="zh-CN" dirty="0" smtClean="0"/>
              <a:t>α</a:t>
            </a:r>
            <a:r>
              <a:rPr lang="zh-CN" altLang="en-US" dirty="0" smtClean="0"/>
              <a:t>为精度的高斯分布，那么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的先验分布为：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357423" y="4572008"/>
          <a:ext cx="3143272" cy="726961"/>
        </p:xfrm>
        <a:graphic>
          <a:graphicData uri="http://schemas.openxmlformats.org/presentationml/2006/ole">
            <p:oleObj spid="_x0000_s3073" name="公式" r:id="rId3" imgW="1650960" imgH="3808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143372" y="1857364"/>
          <a:ext cx="3279790" cy="597749"/>
        </p:xfrm>
        <a:graphic>
          <a:graphicData uri="http://schemas.openxmlformats.org/presentationml/2006/ole">
            <p:oleObj spid="_x0000_s3076" name="公式" r:id="rId4" imgW="209520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根据先验分布和似然函数得到后验分布（</a:t>
            </a:r>
            <a:r>
              <a:rPr lang="en-US" altLang="zh-CN" dirty="0" smtClean="0"/>
              <a:t>3.48~3.51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均值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和方差∑分别为：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其中</a:t>
            </a:r>
            <a:r>
              <a:rPr lang="az-Cyrl-AZ" altLang="zh-CN" dirty="0" smtClean="0"/>
              <a:t>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N×M</a:t>
            </a:r>
            <a:r>
              <a:rPr lang="zh-CN" altLang="en-US" dirty="0" smtClean="0"/>
              <a:t>的矩阵：</a:t>
            </a: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A</a:t>
            </a:r>
            <a:r>
              <a:rPr lang="zh-CN" altLang="en-US" dirty="0" smtClean="0"/>
              <a:t>为对角矩阵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RVM</a:t>
            </a:r>
            <a:r>
              <a:rPr lang="zh-CN" altLang="en-US" dirty="0" smtClean="0"/>
              <a:t>，因为基函数是核函数，所以</a:t>
            </a:r>
            <a:r>
              <a:rPr lang="az-Cyrl-AZ" altLang="zh-CN" dirty="0" smtClean="0"/>
              <a:t>Ф</a:t>
            </a:r>
            <a:r>
              <a:rPr lang="en-US" altLang="zh-CN" dirty="0" smtClean="0"/>
              <a:t>=K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     </a:t>
            </a:r>
            <a:r>
              <a:rPr lang="en-US" altLang="zh-CN" dirty="0" smtClean="0"/>
              <a:t>(N+1)×(N+1)</a:t>
            </a:r>
            <a:r>
              <a:rPr lang="zh-CN" altLang="en-US" dirty="0" smtClean="0"/>
              <a:t>维矩阵，其元素是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m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000232" y="2071678"/>
          <a:ext cx="3868738" cy="727075"/>
        </p:xfrm>
        <a:graphic>
          <a:graphicData uri="http://schemas.openxmlformats.org/presentationml/2006/ole">
            <p:oleObj spid="_x0000_s2049" name="公式" r:id="rId3" imgW="2031840" imgH="38088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071934" y="2928934"/>
          <a:ext cx="1524000" cy="436562"/>
        </p:xfrm>
        <a:graphic>
          <a:graphicData uri="http://schemas.openxmlformats.org/presentationml/2006/ole">
            <p:oleObj spid="_x0000_s2052" name="公式" r:id="rId4" imgW="799920" imgH="2286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786446" y="2928934"/>
          <a:ext cx="2200275" cy="436563"/>
        </p:xfrm>
        <a:graphic>
          <a:graphicData uri="http://schemas.openxmlformats.org/presentationml/2006/ole">
            <p:oleObj spid="_x0000_s2053" name="公式" r:id="rId5" imgW="1155600" imgH="22860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214810" y="3500438"/>
          <a:ext cx="1476375" cy="436563"/>
        </p:xfrm>
        <a:graphic>
          <a:graphicData uri="http://schemas.openxmlformats.org/presentationml/2006/ole">
            <p:oleObj spid="_x0000_s2057" name="公式" r:id="rId6" imgW="774360" imgH="228600" progId="Equation.3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143240" y="3929066"/>
          <a:ext cx="1801812" cy="500063"/>
        </p:xfrm>
        <a:graphic>
          <a:graphicData uri="http://schemas.openxmlformats.org/presentationml/2006/ole">
            <p:oleObj spid="_x0000_s2058" name="公式" r:id="rId7" imgW="825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l-GR" altLang="zh-CN" i="1" dirty="0" smtClean="0"/>
              <a:t>α</a:t>
            </a:r>
            <a:r>
              <a:rPr lang="zh-CN" altLang="en-US" dirty="0" smtClean="0"/>
              <a:t>和</a:t>
            </a:r>
            <a:r>
              <a:rPr lang="el-GR" altLang="zh-CN" i="1" dirty="0" smtClean="0"/>
              <a:t>β</a:t>
            </a:r>
            <a:r>
              <a:rPr lang="zh-CN" altLang="en-US" dirty="0" smtClean="0"/>
              <a:t>，</a:t>
            </a:r>
            <a:r>
              <a:rPr lang="el-GR" altLang="zh-CN" i="1" dirty="0" smtClean="0"/>
              <a:t>α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分布的精度，</a:t>
            </a:r>
            <a:r>
              <a:rPr lang="el-GR" altLang="zh-CN" i="1" dirty="0" smtClean="0"/>
              <a:t>β</a:t>
            </a:r>
            <a:r>
              <a:rPr lang="zh-CN" altLang="en-US" dirty="0" smtClean="0"/>
              <a:t>为线性模型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w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的精度。</a:t>
            </a:r>
            <a:endParaRPr lang="en-US" altLang="zh-CN" dirty="0" smtClean="0"/>
          </a:p>
          <a:p>
            <a:r>
              <a:rPr lang="zh-CN" altLang="en-US" dirty="0" smtClean="0"/>
              <a:t>确定参数的方法叫做</a:t>
            </a:r>
            <a:r>
              <a:rPr lang="en-US" dirty="0" smtClean="0"/>
              <a:t>evidence approximation</a:t>
            </a:r>
            <a:r>
              <a:rPr lang="zh-CN" altLang="en-US" dirty="0" smtClean="0"/>
              <a:t>方法，又叫</a:t>
            </a:r>
            <a:r>
              <a:rPr lang="en-US" dirty="0" smtClean="0"/>
              <a:t>type-2 maximum likelihood</a:t>
            </a:r>
            <a:r>
              <a:rPr lang="zh-CN" altLang="en-US" dirty="0" smtClean="0"/>
              <a:t>。利用求边界似然函数最大值来确定    和</a:t>
            </a:r>
            <a:endParaRPr lang="en-US" altLang="zh-CN" dirty="0" smtClean="0"/>
          </a:p>
          <a:p>
            <a:r>
              <a:rPr lang="zh-CN" altLang="en-US" dirty="0" smtClean="0"/>
              <a:t>                      是对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进行积分的边界分布：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86050" y="3214686"/>
          <a:ext cx="333375" cy="417513"/>
        </p:xfrm>
        <a:graphic>
          <a:graphicData uri="http://schemas.openxmlformats.org/presentationml/2006/ole">
            <p:oleObj spid="_x0000_s43010" name="公式" r:id="rId3" imgW="152280" imgH="1904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500430" y="3186114"/>
          <a:ext cx="333375" cy="528638"/>
        </p:xfrm>
        <a:graphic>
          <a:graphicData uri="http://schemas.openxmlformats.org/presentationml/2006/ole">
            <p:oleObj spid="_x0000_s43011" name="公式" r:id="rId4" imgW="152280" imgH="241200" progId="Equation.3">
              <p:embed/>
            </p:oleObj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857224" y="3714752"/>
          <a:ext cx="1768475" cy="428625"/>
        </p:xfrm>
        <a:graphic>
          <a:graphicData uri="http://schemas.openxmlformats.org/presentationml/2006/ole">
            <p:oleObj spid="_x0000_s43018" name="公式" r:id="rId5" imgW="838080" imgH="203040" progId="Equation.3">
              <p:embed/>
            </p:oleObj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1785918" y="4286256"/>
          <a:ext cx="5305425" cy="588963"/>
        </p:xfrm>
        <a:graphic>
          <a:graphicData uri="http://schemas.openxmlformats.org/presentationml/2006/ole">
            <p:oleObj spid="_x0000_s43019" name="公式" r:id="rId6" imgW="25146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这个分布是两个高斯分布的卷积，其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似然函数是（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章内容）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的矩阵，                          可以通过最大化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似然函数来求得     和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857356" y="2857496"/>
          <a:ext cx="5357850" cy="1092364"/>
        </p:xfrm>
        <a:graphic>
          <a:graphicData uri="http://schemas.openxmlformats.org/presentationml/2006/ole">
            <p:oleObj spid="_x0000_s6149" name="公式" r:id="rId3" imgW="2984400" imgH="609480" progId="Equation.3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214678" y="5286388"/>
          <a:ext cx="333375" cy="417512"/>
        </p:xfrm>
        <a:graphic>
          <a:graphicData uri="http://schemas.openxmlformats.org/presentationml/2006/ole">
            <p:oleObj spid="_x0000_s6152" name="公式" r:id="rId4" imgW="152280" imgH="190440" progId="Equation.3">
              <p:embed/>
            </p:oleObj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4024311" y="5214950"/>
          <a:ext cx="333375" cy="528638"/>
        </p:xfrm>
        <a:graphic>
          <a:graphicData uri="http://schemas.openxmlformats.org/presentationml/2006/ole">
            <p:oleObj spid="_x0000_s6153" name="公式" r:id="rId5" imgW="152280" imgH="241200" progId="Equation.3">
              <p:embed/>
            </p:oleObj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857620" y="4356333"/>
          <a:ext cx="2286016" cy="429989"/>
        </p:xfrm>
        <a:graphic>
          <a:graphicData uri="http://schemas.openxmlformats.org/presentationml/2006/ole">
            <p:oleObj spid="_x0000_s6154" name="公式" r:id="rId6" imgW="1218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首先我们分别求这个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似然函数对所有参数</a:t>
            </a:r>
            <a:r>
              <a:rPr lang="el-GR" altLang="zh-CN" i="1" dirty="0" smtClean="0"/>
              <a:t>α</a:t>
            </a:r>
            <a:r>
              <a:rPr lang="zh-CN" altLang="en-US" dirty="0" smtClean="0"/>
              <a:t>和</a:t>
            </a:r>
            <a:r>
              <a:rPr lang="el-GR" altLang="zh-CN" i="1" dirty="0" smtClean="0"/>
              <a:t>β</a:t>
            </a:r>
            <a:r>
              <a:rPr lang="zh-CN" altLang="en-US" dirty="0" smtClean="0"/>
              <a:t>求偏导，并令偏导等于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，求得参数的表达式：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fontAlgn="base"/>
            <a:r>
              <a:rPr lang="zh-CN" altLang="en-US" dirty="0" smtClean="0"/>
              <a:t>其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中是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的后验均值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的第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个元素</a:t>
            </a:r>
            <a:r>
              <a:rPr lang="en-US" altLang="zh-CN" dirty="0" smtClean="0"/>
              <a:t>,</a:t>
            </a:r>
          </a:p>
          <a:p>
            <a:pPr fontAlgn="base"/>
            <a:r>
              <a:rPr lang="en-US" altLang="zh-CN" i="1" dirty="0" err="1" smtClean="0"/>
              <a:t>γ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是度量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被样本集合影响的程度</a:t>
            </a:r>
            <a:br>
              <a:rPr lang="zh-CN" altLang="en-US" dirty="0" smtClean="0"/>
            </a:br>
            <a:r>
              <a:rPr lang="zh-CN" altLang="en-US" i="1" dirty="0" smtClean="0"/>
              <a:t> </a:t>
            </a:r>
            <a:r>
              <a:rPr lang="zh-CN" altLang="en-US" dirty="0" smtClean="0"/>
              <a:t>∑</a:t>
            </a:r>
            <a:r>
              <a:rPr lang="en-US" altLang="zh-CN" i="1" baseline="-25000" dirty="0" smtClean="0"/>
              <a:t>ii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的后验方差∑的对角线上的元素。</a:t>
            </a:r>
          </a:p>
          <a:p>
            <a:r>
              <a:rPr lang="zh-CN" altLang="en-US" dirty="0" smtClean="0"/>
              <a:t>求</a:t>
            </a:r>
            <a:r>
              <a:rPr lang="el-GR" altLang="zh-CN" i="1" dirty="0" smtClean="0"/>
              <a:t>α</a:t>
            </a:r>
            <a:r>
              <a:rPr lang="zh-CN" altLang="en-US" dirty="0" smtClean="0"/>
              <a:t>和</a:t>
            </a:r>
            <a:r>
              <a:rPr lang="el-GR" altLang="zh-CN" i="1" dirty="0" smtClean="0"/>
              <a:t>β</a:t>
            </a:r>
            <a:r>
              <a:rPr lang="zh-CN" altLang="en-US" dirty="0" smtClean="0"/>
              <a:t>是一个迭代的过程，一直达到收敛条件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RVM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643570" y="4286256"/>
          <a:ext cx="1546727" cy="428628"/>
        </p:xfrm>
        <a:graphic>
          <a:graphicData uri="http://schemas.openxmlformats.org/presentationml/2006/ole">
            <p:oleObj spid="_x0000_s5124" name="公式" r:id="rId3" imgW="825480" imgH="2286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857620" y="2571744"/>
          <a:ext cx="2427288" cy="809625"/>
        </p:xfrm>
        <a:graphic>
          <a:graphicData uri="http://schemas.openxmlformats.org/presentationml/2006/ole">
            <p:oleObj spid="_x0000_s5125" name="公式" r:id="rId4" imgW="1295280" imgH="43164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571604" y="2571744"/>
          <a:ext cx="1357312" cy="833438"/>
        </p:xfrm>
        <a:graphic>
          <a:graphicData uri="http://schemas.openxmlformats.org/presentationml/2006/ole">
            <p:oleObj spid="_x0000_s5126" name="公式" r:id="rId5" imgW="7236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2731</TotalTime>
  <Words>1085</Words>
  <PresentationFormat>全屏显示(4:3)</PresentationFormat>
  <Paragraphs>119</Paragraphs>
  <Slides>25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纸张</vt:lpstr>
      <vt:lpstr>公式</vt:lpstr>
      <vt:lpstr>相关向量机（RVM）</vt:lpstr>
      <vt:lpstr>SVM缺点</vt:lpstr>
      <vt:lpstr>RVM</vt:lpstr>
      <vt:lpstr>RVM回归</vt:lpstr>
      <vt:lpstr>RVM回归</vt:lpstr>
      <vt:lpstr>RVM回归</vt:lpstr>
      <vt:lpstr>RVM回归</vt:lpstr>
      <vt:lpstr>RVM回归</vt:lpstr>
      <vt:lpstr>RVM回归</vt:lpstr>
      <vt:lpstr>RVM回归</vt:lpstr>
      <vt:lpstr>RVM回归</vt:lpstr>
      <vt:lpstr>RVM回归</vt:lpstr>
      <vt:lpstr>RVM分类</vt:lpstr>
      <vt:lpstr>RVM分类</vt:lpstr>
      <vt:lpstr>RVM分类</vt:lpstr>
      <vt:lpstr>RVM分类</vt:lpstr>
      <vt:lpstr>RVM分类</vt:lpstr>
      <vt:lpstr>RVM分类</vt:lpstr>
      <vt:lpstr>RVM分类</vt:lpstr>
      <vt:lpstr>RVM分类</vt:lpstr>
      <vt:lpstr>RVM分类</vt:lpstr>
      <vt:lpstr>RVM分类</vt:lpstr>
      <vt:lpstr>SVM  VS、RVM</vt:lpstr>
      <vt:lpstr>SVM  VS、RVM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关联向量机（RVM）</dc:title>
  <dc:creator>pqf</dc:creator>
  <cp:lastModifiedBy>dell</cp:lastModifiedBy>
  <cp:revision>192</cp:revision>
  <dcterms:created xsi:type="dcterms:W3CDTF">2015-05-27T00:42:46Z</dcterms:created>
  <dcterms:modified xsi:type="dcterms:W3CDTF">2015-09-25T11:18:39Z</dcterms:modified>
</cp:coreProperties>
</file>