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3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7" r:id="rId12"/>
    <p:sldId id="270" r:id="rId13"/>
    <p:sldId id="271" r:id="rId14"/>
    <p:sldId id="316" r:id="rId15"/>
    <p:sldId id="297" r:id="rId16"/>
    <p:sldId id="274" r:id="rId17"/>
    <p:sldId id="306" r:id="rId18"/>
    <p:sldId id="277" r:id="rId19"/>
    <p:sldId id="300" r:id="rId20"/>
    <p:sldId id="317" r:id="rId21"/>
    <p:sldId id="307" r:id="rId22"/>
    <p:sldId id="314" r:id="rId23"/>
    <p:sldId id="308" r:id="rId24"/>
    <p:sldId id="313" r:id="rId25"/>
    <p:sldId id="309" r:id="rId26"/>
    <p:sldId id="312" r:id="rId27"/>
    <p:sldId id="315" r:id="rId28"/>
    <p:sldId id="310" r:id="rId29"/>
    <p:sldId id="311" r:id="rId30"/>
    <p:sldId id="303" r:id="rId31"/>
  </p:sldIdLst>
  <p:sldSz cx="9144000" cy="5143500" type="screen16x9"/>
  <p:notesSz cx="6858000" cy="9144000"/>
  <p:embeddedFontLst>
    <p:embeddedFont>
      <p:font typeface="Maven Pro SemiBold"/>
      <p:regular r:id="rId33"/>
      <p:bold r:id="rId34"/>
    </p:embeddedFont>
    <p:embeddedFont>
      <p:font typeface="Nunito Light" pitchFamily="2" charset="0"/>
      <p:regular r:id="rId35"/>
      <p:italic r:id="rId36"/>
    </p:embeddedFont>
    <p:embeddedFont>
      <p:font typeface="Sitka Display" pitchFamily="2"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gi" initials="Y" lastIdx="1" clrIdx="0">
    <p:extLst>
      <p:ext uri="{19B8F6BF-5375-455C-9EA6-DF929625EA0E}">
        <p15:presenceInfo xmlns:p15="http://schemas.microsoft.com/office/powerpoint/2012/main" userId="f9b2707ae760571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9BBC33-0C90-42F3-82E5-CF08562C3A39}">
  <a:tblStyle styleId="{789BBC33-0C90-42F3-82E5-CF08562C3A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2182520-C733-4716-86A7-6B72A6CAEC1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3" d="100"/>
          <a:sy n="103" d="100"/>
        </p:scale>
        <p:origin x="835"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eela Inturi" userId="dc9a81814bd6075b" providerId="LiveId" clId="{458912F1-C09A-4CFF-B036-05632B448B42}"/>
    <pc:docChg chg="modSld">
      <pc:chgData name="Vineela Inturi" userId="dc9a81814bd6075b" providerId="LiveId" clId="{458912F1-C09A-4CFF-B036-05632B448B42}" dt="2024-11-14T08:46:00.790" v="20" actId="20577"/>
      <pc:docMkLst>
        <pc:docMk/>
      </pc:docMkLst>
      <pc:sldChg chg="modSp mod">
        <pc:chgData name="Vineela Inturi" userId="dc9a81814bd6075b" providerId="LiveId" clId="{458912F1-C09A-4CFF-B036-05632B448B42}" dt="2024-11-14T08:46:00.790" v="20" actId="20577"/>
        <pc:sldMkLst>
          <pc:docMk/>
          <pc:sldMk cId="0" sldId="256"/>
        </pc:sldMkLst>
        <pc:spChg chg="mod">
          <ac:chgData name="Vineela Inturi" userId="dc9a81814bd6075b" providerId="LiveId" clId="{458912F1-C09A-4CFF-B036-05632B448B42}" dt="2024-11-14T08:45:01.144" v="12" actId="20577"/>
          <ac:spMkLst>
            <pc:docMk/>
            <pc:sldMk cId="0" sldId="256"/>
            <ac:spMk id="3" creationId="{32ECA97F-ADE0-237C-4573-BB893CB0B906}"/>
          </ac:spMkLst>
        </pc:spChg>
        <pc:spChg chg="mod">
          <ac:chgData name="Vineela Inturi" userId="dc9a81814bd6075b" providerId="LiveId" clId="{458912F1-C09A-4CFF-B036-05632B448B42}" dt="2024-11-14T08:44:06.096" v="1" actId="207"/>
          <ac:spMkLst>
            <pc:docMk/>
            <pc:sldMk cId="0" sldId="256"/>
            <ac:spMk id="4" creationId="{143BB0C3-0B99-70EC-6FFD-A885DDE322D7}"/>
          </ac:spMkLst>
        </pc:spChg>
        <pc:spChg chg="mod">
          <ac:chgData name="Vineela Inturi" userId="dc9a81814bd6075b" providerId="LiveId" clId="{458912F1-C09A-4CFF-B036-05632B448B42}" dt="2024-11-14T08:46:00.790" v="20" actId="20577"/>
          <ac:spMkLst>
            <pc:docMk/>
            <pc:sldMk cId="0" sldId="256"/>
            <ac:spMk id="10" creationId="{A359B5D8-DE45-48D7-2DE9-C171B815F6AA}"/>
          </ac:spMkLst>
        </pc:spChg>
        <pc:picChg chg="mod">
          <ac:chgData name="Vineela Inturi" userId="dc9a81814bd6075b" providerId="LiveId" clId="{458912F1-C09A-4CFF-B036-05632B448B42}" dt="2024-11-14T08:43:37.833" v="0" actId="1076"/>
          <ac:picMkLst>
            <pc:docMk/>
            <pc:sldMk cId="0" sldId="256"/>
            <ac:picMk id="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72b1845856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72b1845856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ec3e76e843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1ec3e76e843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648779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02123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968068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10" name="Google Shape;10;p2"/>
          <p:cNvSpPr txBox="1">
            <a:spLocks noGrp="1"/>
          </p:cNvSpPr>
          <p:nvPr>
            <p:ph type="ctrTitle"/>
          </p:nvPr>
        </p:nvSpPr>
        <p:spPr>
          <a:xfrm>
            <a:off x="713225" y="1179613"/>
            <a:ext cx="6350100" cy="14487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550188"/>
            <a:ext cx="6350100" cy="413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ctrTitle" idx="2"/>
          </p:nvPr>
        </p:nvSpPr>
        <p:spPr>
          <a:xfrm>
            <a:off x="713225" y="2628313"/>
            <a:ext cx="6350100" cy="5730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191919"/>
              </a:buClr>
              <a:buSzPts val="5200"/>
              <a:buNone/>
              <a:defRPr sz="36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extLst>
      <p:ext uri="{BB962C8B-B14F-4D97-AF65-F5344CB8AC3E}">
        <p14:creationId xmlns:p14="http://schemas.microsoft.com/office/powerpoint/2010/main" val="3727452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 name="Google Shape;30;p4"/>
          <p:cNvSpPr txBox="1">
            <a:spLocks noGrp="1"/>
          </p:cNvSpPr>
          <p:nvPr>
            <p:ph type="body" idx="1"/>
          </p:nvPr>
        </p:nvSpPr>
        <p:spPr>
          <a:xfrm>
            <a:off x="720000" y="1215750"/>
            <a:ext cx="7704000" cy="3388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extLst>
      <p:ext uri="{BB962C8B-B14F-4D97-AF65-F5344CB8AC3E}">
        <p14:creationId xmlns:p14="http://schemas.microsoft.com/office/powerpoint/2010/main" val="3003094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9"/>
        <p:cNvGrpSpPr/>
        <p:nvPr/>
      </p:nvGrpSpPr>
      <p:grpSpPr>
        <a:xfrm>
          <a:off x="0" y="0"/>
          <a:ext cx="0" cy="0"/>
          <a:chOff x="0" y="0"/>
          <a:chExt cx="0" cy="0"/>
        </a:xfrm>
      </p:grpSpPr>
      <p:sp>
        <p:nvSpPr>
          <p:cNvPr id="120" name="Google Shape;120;p1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4162241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4"/>
        <p:cNvGrpSpPr/>
        <p:nvPr/>
      </p:nvGrpSpPr>
      <p:grpSpPr>
        <a:xfrm>
          <a:off x="0" y="0"/>
          <a:ext cx="0" cy="0"/>
          <a:chOff x="0" y="0"/>
          <a:chExt cx="0" cy="0"/>
        </a:xfrm>
      </p:grpSpPr>
      <p:sp>
        <p:nvSpPr>
          <p:cNvPr id="56" name="Google Shape;56;p7"/>
          <p:cNvSpPr>
            <a:spLocks noGrp="1"/>
          </p:cNvSpPr>
          <p:nvPr>
            <p:ph type="pic" idx="2"/>
          </p:nvPr>
        </p:nvSpPr>
        <p:spPr>
          <a:xfrm>
            <a:off x="5619150" y="422100"/>
            <a:ext cx="2923200" cy="4100400"/>
          </a:xfrm>
          <a:prstGeom prst="rect">
            <a:avLst/>
          </a:prstGeom>
          <a:noFill/>
          <a:ln w="19050" cap="flat" cmpd="sng">
            <a:solidFill>
              <a:schemeClr val="dk1"/>
            </a:solidFill>
            <a:prstDash val="solid"/>
            <a:round/>
            <a:headEnd type="none" w="sm" len="sm"/>
            <a:tailEnd type="none" w="sm" len="sm"/>
          </a:ln>
        </p:spPr>
      </p:sp>
      <p:sp>
        <p:nvSpPr>
          <p:cNvPr id="57" name="Google Shape;57;p7"/>
          <p:cNvSpPr txBox="1">
            <a:spLocks noGrp="1"/>
          </p:cNvSpPr>
          <p:nvPr>
            <p:ph type="title"/>
          </p:nvPr>
        </p:nvSpPr>
        <p:spPr>
          <a:xfrm>
            <a:off x="713213" y="1151825"/>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8" name="Google Shape;58;p7"/>
          <p:cNvSpPr txBox="1">
            <a:spLocks noGrp="1"/>
          </p:cNvSpPr>
          <p:nvPr>
            <p:ph type="subTitle" idx="1"/>
          </p:nvPr>
        </p:nvSpPr>
        <p:spPr>
          <a:xfrm>
            <a:off x="713213" y="1693375"/>
            <a:ext cx="4294800" cy="211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Tree>
    <p:extLst>
      <p:ext uri="{BB962C8B-B14F-4D97-AF65-F5344CB8AC3E}">
        <p14:creationId xmlns:p14="http://schemas.microsoft.com/office/powerpoint/2010/main" val="627688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8"/>
        <p:cNvGrpSpPr/>
        <p:nvPr/>
      </p:nvGrpSpPr>
      <p:grpSpPr>
        <a:xfrm>
          <a:off x="0" y="0"/>
          <a:ext cx="0" cy="0"/>
          <a:chOff x="0" y="0"/>
          <a:chExt cx="0" cy="0"/>
        </a:xfrm>
      </p:grpSpPr>
      <p:sp>
        <p:nvSpPr>
          <p:cNvPr id="20" name="Google Shape;20;p3"/>
          <p:cNvSpPr>
            <a:spLocks noGrp="1"/>
          </p:cNvSpPr>
          <p:nvPr>
            <p:ph type="pic" idx="2"/>
          </p:nvPr>
        </p:nvSpPr>
        <p:spPr>
          <a:xfrm>
            <a:off x="498300" y="541325"/>
            <a:ext cx="2935200" cy="4100400"/>
          </a:xfrm>
          <a:prstGeom prst="rect">
            <a:avLst/>
          </a:prstGeom>
          <a:noFill/>
          <a:ln w="19050" cap="flat" cmpd="sng">
            <a:solidFill>
              <a:schemeClr val="dk1"/>
            </a:solidFill>
            <a:prstDash val="solid"/>
            <a:round/>
            <a:headEnd type="none" w="sm" len="sm"/>
            <a:tailEnd type="none" w="sm" len="sm"/>
          </a:ln>
        </p:spPr>
      </p:sp>
      <p:sp>
        <p:nvSpPr>
          <p:cNvPr id="21" name="Google Shape;21;p3"/>
          <p:cNvSpPr txBox="1">
            <a:spLocks noGrp="1"/>
          </p:cNvSpPr>
          <p:nvPr>
            <p:ph type="title"/>
          </p:nvPr>
        </p:nvSpPr>
        <p:spPr>
          <a:xfrm>
            <a:off x="3626225" y="2495550"/>
            <a:ext cx="48045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 name="Google Shape;22;p3"/>
          <p:cNvSpPr txBox="1">
            <a:spLocks noGrp="1"/>
          </p:cNvSpPr>
          <p:nvPr>
            <p:ph type="title" idx="3" hasCustomPrompt="1"/>
          </p:nvPr>
        </p:nvSpPr>
        <p:spPr>
          <a:xfrm>
            <a:off x="3626225" y="1806150"/>
            <a:ext cx="1235700" cy="841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extLst>
      <p:ext uri="{BB962C8B-B14F-4D97-AF65-F5344CB8AC3E}">
        <p14:creationId xmlns:p14="http://schemas.microsoft.com/office/powerpoint/2010/main" val="2076746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03"/>
        <p:cNvGrpSpPr/>
        <p:nvPr/>
      </p:nvGrpSpPr>
      <p:grpSpPr>
        <a:xfrm>
          <a:off x="0" y="0"/>
          <a:ext cx="0" cy="0"/>
          <a:chOff x="0" y="0"/>
          <a:chExt cx="0" cy="0"/>
        </a:xfrm>
      </p:grpSpPr>
    </p:spTree>
    <p:extLst>
      <p:ext uri="{BB962C8B-B14F-4D97-AF65-F5344CB8AC3E}">
        <p14:creationId xmlns:p14="http://schemas.microsoft.com/office/powerpoint/2010/main" val="22432643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46"/>
        <p:cNvGrpSpPr/>
        <p:nvPr/>
      </p:nvGrpSpPr>
      <p:grpSpPr>
        <a:xfrm>
          <a:off x="0" y="0"/>
          <a:ext cx="0" cy="0"/>
          <a:chOff x="0" y="0"/>
          <a:chExt cx="0" cy="0"/>
        </a:xfrm>
      </p:grpSpPr>
      <p:sp>
        <p:nvSpPr>
          <p:cNvPr id="147" name="Google Shape;147;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Maven Pro SemiBold"/>
              <a:buNone/>
              <a:defRPr b="0">
                <a:latin typeface="Maven Pro SemiBold"/>
                <a:ea typeface="Maven Pro SemiBold"/>
                <a:cs typeface="Maven Pro SemiBold"/>
                <a:sym typeface="Maven Pro SemiBold"/>
              </a:defRPr>
            </a:lvl2pPr>
            <a:lvl3pPr lvl="2" rtl="0">
              <a:spcBef>
                <a:spcPts val="0"/>
              </a:spcBef>
              <a:spcAft>
                <a:spcPts val="0"/>
              </a:spcAft>
              <a:buSzPts val="3000"/>
              <a:buFont typeface="Maven Pro SemiBold"/>
              <a:buNone/>
              <a:defRPr b="0">
                <a:latin typeface="Maven Pro SemiBold"/>
                <a:ea typeface="Maven Pro SemiBold"/>
                <a:cs typeface="Maven Pro SemiBold"/>
                <a:sym typeface="Maven Pro SemiBold"/>
              </a:defRPr>
            </a:lvl3pPr>
            <a:lvl4pPr lvl="3" rtl="0">
              <a:spcBef>
                <a:spcPts val="0"/>
              </a:spcBef>
              <a:spcAft>
                <a:spcPts val="0"/>
              </a:spcAft>
              <a:buSzPts val="3000"/>
              <a:buFont typeface="Maven Pro SemiBold"/>
              <a:buNone/>
              <a:defRPr b="0">
                <a:latin typeface="Maven Pro SemiBold"/>
                <a:ea typeface="Maven Pro SemiBold"/>
                <a:cs typeface="Maven Pro SemiBold"/>
                <a:sym typeface="Maven Pro SemiBold"/>
              </a:defRPr>
            </a:lvl4pPr>
            <a:lvl5pPr lvl="4" rtl="0">
              <a:spcBef>
                <a:spcPts val="0"/>
              </a:spcBef>
              <a:spcAft>
                <a:spcPts val="0"/>
              </a:spcAft>
              <a:buSzPts val="3000"/>
              <a:buFont typeface="Maven Pro SemiBold"/>
              <a:buNone/>
              <a:defRPr b="0">
                <a:latin typeface="Maven Pro SemiBold"/>
                <a:ea typeface="Maven Pro SemiBold"/>
                <a:cs typeface="Maven Pro SemiBold"/>
                <a:sym typeface="Maven Pro SemiBold"/>
              </a:defRPr>
            </a:lvl5pPr>
            <a:lvl6pPr lvl="5" rtl="0">
              <a:spcBef>
                <a:spcPts val="0"/>
              </a:spcBef>
              <a:spcAft>
                <a:spcPts val="0"/>
              </a:spcAft>
              <a:buSzPts val="3000"/>
              <a:buFont typeface="Maven Pro SemiBold"/>
              <a:buNone/>
              <a:defRPr b="0">
                <a:latin typeface="Maven Pro SemiBold"/>
                <a:ea typeface="Maven Pro SemiBold"/>
                <a:cs typeface="Maven Pro SemiBold"/>
                <a:sym typeface="Maven Pro SemiBold"/>
              </a:defRPr>
            </a:lvl6pPr>
            <a:lvl7pPr lvl="6" rtl="0">
              <a:spcBef>
                <a:spcPts val="0"/>
              </a:spcBef>
              <a:spcAft>
                <a:spcPts val="0"/>
              </a:spcAft>
              <a:buSzPts val="3000"/>
              <a:buFont typeface="Maven Pro SemiBold"/>
              <a:buNone/>
              <a:defRPr b="0">
                <a:latin typeface="Maven Pro SemiBold"/>
                <a:ea typeface="Maven Pro SemiBold"/>
                <a:cs typeface="Maven Pro SemiBold"/>
                <a:sym typeface="Maven Pro SemiBold"/>
              </a:defRPr>
            </a:lvl7pPr>
            <a:lvl8pPr lvl="7" rtl="0">
              <a:spcBef>
                <a:spcPts val="0"/>
              </a:spcBef>
              <a:spcAft>
                <a:spcPts val="0"/>
              </a:spcAft>
              <a:buSzPts val="3000"/>
              <a:buFont typeface="Maven Pro SemiBold"/>
              <a:buNone/>
              <a:defRPr b="0">
                <a:latin typeface="Maven Pro SemiBold"/>
                <a:ea typeface="Maven Pro SemiBold"/>
                <a:cs typeface="Maven Pro SemiBold"/>
                <a:sym typeface="Maven Pro SemiBold"/>
              </a:defRPr>
            </a:lvl8pPr>
            <a:lvl9pPr lvl="8" rtl="0">
              <a:spcBef>
                <a:spcPts val="0"/>
              </a:spcBef>
              <a:spcAft>
                <a:spcPts val="0"/>
              </a:spcAft>
              <a:buSzPts val="3000"/>
              <a:buFont typeface="Maven Pro SemiBold"/>
              <a:buNone/>
              <a:defRPr b="0">
                <a:latin typeface="Maven Pro SemiBold"/>
                <a:ea typeface="Maven Pro SemiBold"/>
                <a:cs typeface="Maven Pro SemiBold"/>
                <a:sym typeface="Maven Pro SemiBold"/>
              </a:defRPr>
            </a:lvl9pPr>
          </a:lstStyle>
          <a:p>
            <a:endParaRPr/>
          </a:p>
        </p:txBody>
      </p:sp>
      <p:sp>
        <p:nvSpPr>
          <p:cNvPr id="148" name="Google Shape;148;p18"/>
          <p:cNvSpPr txBox="1">
            <a:spLocks noGrp="1"/>
          </p:cNvSpPr>
          <p:nvPr>
            <p:ph type="subTitle" idx="1"/>
          </p:nvPr>
        </p:nvSpPr>
        <p:spPr>
          <a:xfrm>
            <a:off x="720000" y="1815654"/>
            <a:ext cx="3215100" cy="84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9" name="Google Shape;149;p18"/>
          <p:cNvSpPr txBox="1">
            <a:spLocks noGrp="1"/>
          </p:cNvSpPr>
          <p:nvPr>
            <p:ph type="subTitle" idx="2"/>
          </p:nvPr>
        </p:nvSpPr>
        <p:spPr>
          <a:xfrm>
            <a:off x="4311482" y="1815654"/>
            <a:ext cx="3215100" cy="84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0" name="Google Shape;150;p18"/>
          <p:cNvSpPr txBox="1">
            <a:spLocks noGrp="1"/>
          </p:cNvSpPr>
          <p:nvPr>
            <p:ph type="subTitle" idx="3"/>
          </p:nvPr>
        </p:nvSpPr>
        <p:spPr>
          <a:xfrm>
            <a:off x="720000" y="3144576"/>
            <a:ext cx="3215100" cy="109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1" name="Google Shape;151;p18"/>
          <p:cNvSpPr txBox="1">
            <a:spLocks noGrp="1"/>
          </p:cNvSpPr>
          <p:nvPr>
            <p:ph type="subTitle" idx="4"/>
          </p:nvPr>
        </p:nvSpPr>
        <p:spPr>
          <a:xfrm>
            <a:off x="4311484" y="3144576"/>
            <a:ext cx="3215100" cy="109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2" name="Google Shape;152;p18"/>
          <p:cNvSpPr txBox="1">
            <a:spLocks noGrp="1"/>
          </p:cNvSpPr>
          <p:nvPr>
            <p:ph type="subTitle" idx="5"/>
          </p:nvPr>
        </p:nvSpPr>
        <p:spPr>
          <a:xfrm>
            <a:off x="720001" y="1431550"/>
            <a:ext cx="3215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53" name="Google Shape;153;p18"/>
          <p:cNvSpPr txBox="1">
            <a:spLocks noGrp="1"/>
          </p:cNvSpPr>
          <p:nvPr>
            <p:ph type="subTitle" idx="6"/>
          </p:nvPr>
        </p:nvSpPr>
        <p:spPr>
          <a:xfrm>
            <a:off x="720001" y="2760497"/>
            <a:ext cx="3215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54" name="Google Shape;154;p18"/>
          <p:cNvSpPr txBox="1">
            <a:spLocks noGrp="1"/>
          </p:cNvSpPr>
          <p:nvPr>
            <p:ph type="subTitle" idx="7"/>
          </p:nvPr>
        </p:nvSpPr>
        <p:spPr>
          <a:xfrm>
            <a:off x="4311457" y="1431550"/>
            <a:ext cx="3215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
        <p:nvSpPr>
          <p:cNvPr id="155" name="Google Shape;155;p18"/>
          <p:cNvSpPr txBox="1">
            <a:spLocks noGrp="1"/>
          </p:cNvSpPr>
          <p:nvPr>
            <p:ph type="subTitle" idx="8"/>
          </p:nvPr>
        </p:nvSpPr>
        <p:spPr>
          <a:xfrm>
            <a:off x="4311457" y="2760497"/>
            <a:ext cx="32151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aven Pro SemiBold"/>
              <a:buNone/>
              <a:defRPr sz="2000">
                <a:solidFill>
                  <a:schemeClr val="dk1"/>
                </a:solidFill>
                <a:latin typeface="Maven Pro SemiBold"/>
                <a:ea typeface="Maven Pro SemiBold"/>
                <a:cs typeface="Maven Pro SemiBold"/>
                <a:sym typeface="Maven Pro SemiBold"/>
              </a:defRPr>
            </a:lvl1pPr>
            <a:lvl2pPr lvl="1"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2pPr>
            <a:lvl3pPr lvl="2"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3pPr>
            <a:lvl4pPr lvl="3"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4pPr>
            <a:lvl5pPr lvl="4"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5pPr>
            <a:lvl6pPr lvl="5"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6pPr>
            <a:lvl7pPr lvl="6"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7pPr>
            <a:lvl8pPr lvl="7"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8pPr>
            <a:lvl9pPr lvl="8" algn="ctr" rtl="0">
              <a:lnSpc>
                <a:spcPct val="100000"/>
              </a:lnSpc>
              <a:spcBef>
                <a:spcPts val="0"/>
              </a:spcBef>
              <a:spcAft>
                <a:spcPts val="0"/>
              </a:spcAft>
              <a:buSzPts val="2000"/>
              <a:buFont typeface="Maven Pro SemiBold"/>
              <a:buNone/>
              <a:defRPr sz="2000">
                <a:latin typeface="Maven Pro SemiBold"/>
                <a:ea typeface="Maven Pro SemiBold"/>
                <a:cs typeface="Maven Pro SemiBold"/>
                <a:sym typeface="Maven Pro SemiBold"/>
              </a:defRPr>
            </a:lvl9pPr>
          </a:lstStyle>
          <a:p>
            <a:endParaRPr/>
          </a:p>
        </p:txBody>
      </p:sp>
    </p:spTree>
    <p:extLst>
      <p:ext uri="{BB962C8B-B14F-4D97-AF65-F5344CB8AC3E}">
        <p14:creationId xmlns:p14="http://schemas.microsoft.com/office/powerpoint/2010/main" val="41637952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3"/>
        <p:cNvGrpSpPr/>
        <p:nvPr/>
      </p:nvGrpSpPr>
      <p:grpSpPr>
        <a:xfrm>
          <a:off x="0" y="0"/>
          <a:ext cx="0" cy="0"/>
          <a:chOff x="0" y="0"/>
          <a:chExt cx="0" cy="0"/>
        </a:xfrm>
      </p:grpSpPr>
      <p:sp>
        <p:nvSpPr>
          <p:cNvPr id="64" name="Google Shape;6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85232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874619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431304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789676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600495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105491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8915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109774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424051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11/14/2024</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0189212"/>
      </p:ext>
    </p:extLst>
  </p:cSld>
  <p:clrMap bg1="lt1" tx1="dk1" bg2="lt2" tx2="dk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 id="2147484051" r:id="rId12"/>
    <p:sldLayoutId id="2147484052" r:id="rId13"/>
    <p:sldLayoutId id="2147484053" r:id="rId14"/>
    <p:sldLayoutId id="2147484054" r:id="rId15"/>
    <p:sldLayoutId id="2147484055" r:id="rId16"/>
    <p:sldLayoutId id="2147484056" r:id="rId17"/>
    <p:sldLayoutId id="2147484057" r:id="rId18"/>
    <p:sldLayoutId id="2147484058" r:id="rId19"/>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https://www.researchgate.net/publication/371676244_Secure_and_Transparent_Crowdfunding_using_Blockchain" TargetMode="External"/><Relationship Id="rId7" Type="http://schemas.openxmlformats.org/officeDocument/2006/relationships/hyperlink" Target="https://www.vlinkinfo.com/blog/crowdfunding-platform-development-guide/" TargetMode="External"/><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hyperlink" Target="https://www.researchgate.net/publication/366231687_Developing_a_Social_Platform_using_MERN_Stack" TargetMode="External"/><Relationship Id="rId5" Type="http://schemas.openxmlformats.org/officeDocument/2006/relationships/hyperlink" Target="https://github.com/Balaji-Ganesh/CrowdHelp-Blockchain-based-crowdfunding-platform" TargetMode="External"/><Relationship Id="rId4" Type="http://schemas.openxmlformats.org/officeDocument/2006/relationships/hyperlink" Target="https://ijsrem.com/download/literature-review-of-crowdfunding-blockcha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4" name="TextBox 3">
            <a:extLst>
              <a:ext uri="{FF2B5EF4-FFF2-40B4-BE49-F238E27FC236}">
                <a16:creationId xmlns:a16="http://schemas.microsoft.com/office/drawing/2014/main" id="{143BB0C3-0B99-70EC-6FFD-A885DDE322D7}"/>
              </a:ext>
            </a:extLst>
          </p:cNvPr>
          <p:cNvSpPr txBox="1"/>
          <p:nvPr/>
        </p:nvSpPr>
        <p:spPr>
          <a:xfrm>
            <a:off x="1219202" y="1360449"/>
            <a:ext cx="6371062" cy="646331"/>
          </a:xfrm>
          <a:prstGeom prst="rect">
            <a:avLst/>
          </a:prstGeom>
          <a:noFill/>
        </p:spPr>
        <p:txBody>
          <a:bodyPr wrap="square" rtlCol="0">
            <a:spAutoFit/>
          </a:bodyPr>
          <a:lstStyle/>
          <a:p>
            <a:r>
              <a:rPr lang="en-IN" b="1" dirty="0">
                <a:solidFill>
                  <a:schemeClr val="accent2"/>
                </a:solidFill>
                <a:latin typeface="Sitka Display" pitchFamily="2" charset="0"/>
              </a:rPr>
              <a:t>       </a:t>
            </a:r>
            <a:r>
              <a:rPr lang="en-IN" b="1" dirty="0">
                <a:solidFill>
                  <a:schemeClr val="accent1"/>
                </a:solidFill>
                <a:latin typeface="Sitka Display" pitchFamily="2" charset="0"/>
              </a:rPr>
              <a:t>FUNDTASTIC : MAKE FUNDRAISING FUN AND EASY.</a:t>
            </a:r>
          </a:p>
          <a:p>
            <a:pPr algn="just"/>
            <a:r>
              <a:rPr lang="en-IN" b="1" dirty="0">
                <a:solidFill>
                  <a:schemeClr val="accent1"/>
                </a:solidFill>
                <a:latin typeface="Sitka Display" pitchFamily="2" charset="0"/>
              </a:rPr>
              <a:t>                                  DOWNLOAD NOW !</a:t>
            </a:r>
          </a:p>
        </p:txBody>
      </p:sp>
      <p:sp>
        <p:nvSpPr>
          <p:cNvPr id="5" name="TextBox 4">
            <a:extLst>
              <a:ext uri="{FF2B5EF4-FFF2-40B4-BE49-F238E27FC236}">
                <a16:creationId xmlns:a16="http://schemas.microsoft.com/office/drawing/2014/main" id="{B3ADC6E4-66B7-7D16-04F2-11E14EE47AE1}"/>
              </a:ext>
            </a:extLst>
          </p:cNvPr>
          <p:cNvSpPr txBox="1"/>
          <p:nvPr/>
        </p:nvSpPr>
        <p:spPr>
          <a:xfrm>
            <a:off x="220980" y="2957861"/>
            <a:ext cx="6266317" cy="1200329"/>
          </a:xfrm>
          <a:prstGeom prst="rect">
            <a:avLst/>
          </a:prstGeom>
          <a:noFill/>
        </p:spPr>
        <p:txBody>
          <a:bodyPr wrap="square" rtlCol="0">
            <a:spAutoFit/>
          </a:bodyPr>
          <a:lstStyle/>
          <a:p>
            <a:r>
              <a:rPr lang="en-IN" dirty="0"/>
              <a:t>                                                       </a:t>
            </a:r>
          </a:p>
          <a:p>
            <a:endParaRPr lang="en-IN" dirty="0"/>
          </a:p>
          <a:p>
            <a:endParaRPr lang="en-IN" dirty="0"/>
          </a:p>
          <a:p>
            <a:r>
              <a:rPr lang="en-IN" dirty="0"/>
              <a:t> </a:t>
            </a:r>
          </a:p>
        </p:txBody>
      </p:sp>
      <p:pic>
        <p:nvPicPr>
          <p:cNvPr id="8" name="object 3"/>
          <p:cNvPicPr/>
          <p:nvPr/>
        </p:nvPicPr>
        <p:blipFill>
          <a:blip r:embed="rId3" cstate="print"/>
          <a:stretch>
            <a:fillRect/>
          </a:stretch>
        </p:blipFill>
        <p:spPr>
          <a:xfrm>
            <a:off x="547432" y="260214"/>
            <a:ext cx="8346502" cy="936707"/>
          </a:xfrm>
          <a:prstGeom prst="rect">
            <a:avLst/>
          </a:prstGeom>
        </p:spPr>
      </p:pic>
      <p:sp>
        <p:nvSpPr>
          <p:cNvPr id="3" name="TextBox 2">
            <a:extLst>
              <a:ext uri="{FF2B5EF4-FFF2-40B4-BE49-F238E27FC236}">
                <a16:creationId xmlns:a16="http://schemas.microsoft.com/office/drawing/2014/main" id="{32ECA97F-ADE0-237C-4573-BB893CB0B906}"/>
              </a:ext>
            </a:extLst>
          </p:cNvPr>
          <p:cNvSpPr txBox="1"/>
          <p:nvPr/>
        </p:nvSpPr>
        <p:spPr>
          <a:xfrm>
            <a:off x="6026399" y="2145892"/>
            <a:ext cx="3117601" cy="584775"/>
          </a:xfrm>
          <a:prstGeom prst="rect">
            <a:avLst/>
          </a:prstGeom>
          <a:noFill/>
        </p:spPr>
        <p:txBody>
          <a:bodyPr wrap="square" rtlCol="0">
            <a:spAutoFit/>
          </a:bodyPr>
          <a:lstStyle/>
          <a:p>
            <a:r>
              <a:rPr lang="en-IN" sz="1600" dirty="0">
                <a:solidFill>
                  <a:schemeClr val="accent1"/>
                </a:solidFill>
                <a:cs typeface="Times New Roman" panose="02020603050405020304" pitchFamily="18" charset="0"/>
              </a:rPr>
              <a:t>   UNDER THE GUIDENCE OF:</a:t>
            </a:r>
          </a:p>
          <a:p>
            <a:r>
              <a:rPr lang="en-IN" sz="1600" dirty="0">
                <a:latin typeface="Times New Roman" panose="02020603050405020304" pitchFamily="18" charset="0"/>
                <a:cs typeface="Times New Roman" panose="02020603050405020304" pitchFamily="18" charset="0"/>
              </a:rPr>
              <a:t>       MR. CH. SAMSONU</a:t>
            </a:r>
          </a:p>
        </p:txBody>
      </p:sp>
      <p:sp>
        <p:nvSpPr>
          <p:cNvPr id="10" name="TextBox 9">
            <a:extLst>
              <a:ext uri="{FF2B5EF4-FFF2-40B4-BE49-F238E27FC236}">
                <a16:creationId xmlns:a16="http://schemas.microsoft.com/office/drawing/2014/main" id="{A359B5D8-DE45-48D7-2DE9-C171B815F6AA}"/>
              </a:ext>
            </a:extLst>
          </p:cNvPr>
          <p:cNvSpPr txBox="1"/>
          <p:nvPr/>
        </p:nvSpPr>
        <p:spPr>
          <a:xfrm>
            <a:off x="621773" y="2231864"/>
            <a:ext cx="4745681" cy="1631216"/>
          </a:xfrm>
          <a:prstGeom prst="rect">
            <a:avLst/>
          </a:prstGeom>
          <a:noFill/>
        </p:spPr>
        <p:txBody>
          <a:bodyPr wrap="square" rtlCol="0">
            <a:spAutoFit/>
          </a:bodyPr>
          <a:lstStyle/>
          <a:p>
            <a:r>
              <a:rPr lang="en-IN" dirty="0">
                <a:solidFill>
                  <a:schemeClr val="accent1"/>
                </a:solidFill>
                <a:cs typeface="Times New Roman" panose="02020603050405020304" pitchFamily="18" charset="0"/>
              </a:rPr>
              <a:t>Project Associates: </a:t>
            </a:r>
            <a:r>
              <a:rPr lang="en-IN">
                <a:solidFill>
                  <a:schemeClr val="accent1"/>
                </a:solidFill>
                <a:cs typeface="Times New Roman" panose="02020603050405020304" pitchFamily="18" charset="0"/>
              </a:rPr>
              <a:t>(Batch-13)</a:t>
            </a:r>
            <a:endParaRPr lang="en-IN" dirty="0">
              <a:solidFill>
                <a:schemeClr val="accent1"/>
              </a:solidFill>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sz="1600" dirty="0">
                <a:cs typeface="Times New Roman" panose="02020603050405020304" pitchFamily="18" charset="0"/>
              </a:rPr>
              <a:t>VANGA NAVYA                                218X1A05I6</a:t>
            </a:r>
          </a:p>
          <a:p>
            <a:r>
              <a:rPr lang="en-IN" sz="1600" dirty="0">
                <a:cs typeface="Times New Roman" panose="02020603050405020304" pitchFamily="18" charset="0"/>
              </a:rPr>
              <a:t>BONIGALA YOGESWARARAO       218X1A05D9</a:t>
            </a:r>
          </a:p>
          <a:p>
            <a:r>
              <a:rPr lang="en-IN" sz="1600" dirty="0">
                <a:cs typeface="Times New Roman" panose="02020603050405020304" pitchFamily="18" charset="0"/>
              </a:rPr>
              <a:t>VEPURI SMILY                                 218X1A05G7</a:t>
            </a:r>
          </a:p>
          <a:p>
            <a:r>
              <a:rPr lang="en-IN" sz="1600" dirty="0">
                <a:cs typeface="Times New Roman" panose="02020603050405020304" pitchFamily="18" charset="0"/>
              </a:rPr>
              <a:t>YARRAM SAGAR                             218X1A05H3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7" name="Title 6">
            <a:extLst>
              <a:ext uri="{FF2B5EF4-FFF2-40B4-BE49-F238E27FC236}">
                <a16:creationId xmlns:a16="http://schemas.microsoft.com/office/drawing/2014/main" id="{D17D6503-9540-4056-443E-AE1ECD0FB22A}"/>
              </a:ext>
            </a:extLst>
          </p:cNvPr>
          <p:cNvSpPr>
            <a:spLocks noGrp="1"/>
          </p:cNvSpPr>
          <p:nvPr>
            <p:ph type="title"/>
          </p:nvPr>
        </p:nvSpPr>
        <p:spPr>
          <a:xfrm>
            <a:off x="455022" y="392975"/>
            <a:ext cx="7075768" cy="572700"/>
          </a:xfrm>
        </p:spPr>
        <p:txBody>
          <a:bodyPr/>
          <a:lstStyle/>
          <a:p>
            <a:r>
              <a:rPr lang="en-IN" sz="2800" b="1" dirty="0">
                <a:solidFill>
                  <a:schemeClr val="accent2"/>
                </a:solidFill>
                <a:latin typeface="+mn-lt"/>
              </a:rPr>
              <a:t>                            EXISTING SYSTEM</a:t>
            </a:r>
          </a:p>
        </p:txBody>
      </p:sp>
      <p:sp>
        <p:nvSpPr>
          <p:cNvPr id="8" name="TextBox 7">
            <a:extLst>
              <a:ext uri="{FF2B5EF4-FFF2-40B4-BE49-F238E27FC236}">
                <a16:creationId xmlns:a16="http://schemas.microsoft.com/office/drawing/2014/main" id="{4AF29E42-86DC-0523-7CA7-CA966EA9D046}"/>
              </a:ext>
            </a:extLst>
          </p:cNvPr>
          <p:cNvSpPr txBox="1"/>
          <p:nvPr/>
        </p:nvSpPr>
        <p:spPr>
          <a:xfrm>
            <a:off x="388619" y="1118074"/>
            <a:ext cx="8279596" cy="1477328"/>
          </a:xfrm>
          <a:prstGeom prst="rect">
            <a:avLst/>
          </a:prstGeom>
          <a:noFill/>
        </p:spPr>
        <p:txBody>
          <a:bodyPr wrap="square" rtlCol="0">
            <a:spAutoFit/>
          </a:bodyPr>
          <a:lstStyle/>
          <a:p>
            <a:r>
              <a:rPr lang="en-IN" dirty="0"/>
              <a:t>The current landscape of fundraising and investment platforms is characterized by a variety of solutions, each with its own strengths and weaknesses.</a:t>
            </a:r>
          </a:p>
          <a:p>
            <a:r>
              <a:rPr lang="en-IN" dirty="0"/>
              <a:t> </a:t>
            </a:r>
          </a:p>
          <a:p>
            <a:r>
              <a:rPr lang="en-IN" b="1" dirty="0"/>
              <a:t>Disadvantages :</a:t>
            </a:r>
          </a:p>
          <a:p>
            <a:endParaRPr lang="en-IN" dirty="0"/>
          </a:p>
        </p:txBody>
      </p:sp>
      <p:sp>
        <p:nvSpPr>
          <p:cNvPr id="3" name="TextBox 2">
            <a:extLst>
              <a:ext uri="{FF2B5EF4-FFF2-40B4-BE49-F238E27FC236}">
                <a16:creationId xmlns:a16="http://schemas.microsoft.com/office/drawing/2014/main" id="{EE128DA2-BDAF-4964-2AD0-25FF08516D34}"/>
              </a:ext>
            </a:extLst>
          </p:cNvPr>
          <p:cNvSpPr txBox="1"/>
          <p:nvPr/>
        </p:nvSpPr>
        <p:spPr>
          <a:xfrm>
            <a:off x="388619" y="2364059"/>
            <a:ext cx="4265157" cy="1477328"/>
          </a:xfrm>
          <a:prstGeom prst="rect">
            <a:avLst/>
          </a:prstGeom>
          <a:noFill/>
        </p:spPr>
        <p:txBody>
          <a:bodyPr wrap="square" rtlCol="0">
            <a:spAutoFit/>
          </a:bodyPr>
          <a:lstStyle/>
          <a:p>
            <a:r>
              <a:rPr lang="en-IN" dirty="0">
                <a:latin typeface="Times New Roman" panose="02020603050405020304" pitchFamily="18" charset="0"/>
                <a:ea typeface="Times New Roman" panose="02020603050405020304" pitchFamily="18" charset="0"/>
              </a:rPr>
              <a:t>1.</a:t>
            </a:r>
            <a:r>
              <a:rPr lang="en-IN" dirty="0">
                <a:effectLst/>
                <a:latin typeface="Times New Roman" panose="02020603050405020304" pitchFamily="18" charset="0"/>
                <a:ea typeface="Times New Roman" panose="02020603050405020304" pitchFamily="18" charset="0"/>
              </a:rPr>
              <a:t>High Fees and Commissions</a:t>
            </a:r>
          </a:p>
          <a:p>
            <a:r>
              <a:rPr lang="en-IN" dirty="0">
                <a:latin typeface="Times New Roman" panose="02020603050405020304" pitchFamily="18" charset="0"/>
                <a:ea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rPr>
              <a:t>.Lack of Transparency</a:t>
            </a:r>
          </a:p>
          <a:p>
            <a:r>
              <a:rPr lang="en-IN" sz="1800" dirty="0">
                <a:effectLst/>
                <a:latin typeface="Times New Roman" panose="02020603050405020304" pitchFamily="18" charset="0"/>
                <a:ea typeface="Times New Roman" panose="02020603050405020304" pitchFamily="18" charset="0"/>
              </a:rPr>
              <a:t>3.Lack of Transparency</a:t>
            </a:r>
            <a:endParaRPr lang="en-IN" dirty="0">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4.Complex User Experience</a:t>
            </a:r>
          </a:p>
          <a:p>
            <a:r>
              <a:rPr lang="en-IN" dirty="0">
                <a:latin typeface="Times New Roman" panose="02020603050405020304" pitchFamily="18" charset="0"/>
                <a:ea typeface="Times New Roman" panose="02020603050405020304" pitchFamily="18" charset="0"/>
              </a:rPr>
              <a:t>5.</a:t>
            </a:r>
            <a:r>
              <a:rPr lang="en-IN" sz="1800" dirty="0">
                <a:effectLst/>
                <a:latin typeface="Times New Roman" panose="02020603050405020304" pitchFamily="18" charset="0"/>
                <a:ea typeface="Times New Roman" panose="02020603050405020304" pitchFamily="18" charset="0"/>
              </a:rPr>
              <a:t>Limited Support for Niche Projects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4" name="Title 3">
            <a:extLst>
              <a:ext uri="{FF2B5EF4-FFF2-40B4-BE49-F238E27FC236}">
                <a16:creationId xmlns:a16="http://schemas.microsoft.com/office/drawing/2014/main" id="{0FCB7BDB-4C4A-1736-FC75-A7C05407FB31}"/>
              </a:ext>
            </a:extLst>
          </p:cNvPr>
          <p:cNvSpPr>
            <a:spLocks noGrp="1"/>
          </p:cNvSpPr>
          <p:nvPr>
            <p:ph type="title"/>
          </p:nvPr>
        </p:nvSpPr>
        <p:spPr>
          <a:xfrm>
            <a:off x="434250" y="475819"/>
            <a:ext cx="6494374" cy="572700"/>
          </a:xfrm>
        </p:spPr>
        <p:txBody>
          <a:bodyPr/>
          <a:lstStyle/>
          <a:p>
            <a:r>
              <a:rPr lang="en-IN" sz="2800" b="1" dirty="0">
                <a:solidFill>
                  <a:schemeClr val="accent2"/>
                </a:solidFill>
                <a:latin typeface="+mn-lt"/>
              </a:rPr>
              <a:t>                            PROPOSED SYSTEM</a:t>
            </a:r>
          </a:p>
        </p:txBody>
      </p:sp>
      <p:sp>
        <p:nvSpPr>
          <p:cNvPr id="5" name="TextBox 4">
            <a:extLst>
              <a:ext uri="{FF2B5EF4-FFF2-40B4-BE49-F238E27FC236}">
                <a16:creationId xmlns:a16="http://schemas.microsoft.com/office/drawing/2014/main" id="{407513E0-ADAC-BE51-8F49-181482682777}"/>
              </a:ext>
            </a:extLst>
          </p:cNvPr>
          <p:cNvSpPr txBox="1"/>
          <p:nvPr/>
        </p:nvSpPr>
        <p:spPr>
          <a:xfrm>
            <a:off x="598448" y="1293381"/>
            <a:ext cx="7947103" cy="3546099"/>
          </a:xfrm>
          <a:prstGeom prst="rect">
            <a:avLst/>
          </a:prstGeom>
          <a:noFill/>
        </p:spPr>
        <p:txBody>
          <a:bodyPr wrap="square" rtlCol="0">
            <a:spAutoFit/>
          </a:bodyPr>
          <a:lstStyle/>
          <a:p>
            <a:pPr algn="just">
              <a:spcBef>
                <a:spcPts val="20"/>
              </a:spcBef>
            </a:pPr>
            <a:r>
              <a:rPr lang="en-IN" sz="1800" dirty="0">
                <a:effectLst/>
                <a:latin typeface="Times New Roman" panose="02020603050405020304" pitchFamily="18" charset="0"/>
                <a:ea typeface="Times New Roman" panose="02020603050405020304" pitchFamily="18" charset="0"/>
              </a:rPr>
              <a:t>The Fundraising and Investment Platform aims to create a simple, secure, and transparent way for fundraisers and investors to connect. It will address the problems in existing systems and offer better features for both parties. Below is an outline of the key parts of the system.</a:t>
            </a:r>
          </a:p>
          <a:p>
            <a:pPr algn="just">
              <a:lnSpc>
                <a:spcPct val="150000"/>
              </a:lnSpc>
              <a:spcBef>
                <a:spcPts val="20"/>
              </a:spcBef>
            </a:pPr>
            <a:endParaRPr lang="en-IN" dirty="0">
              <a:latin typeface="Times New Roman" panose="02020603050405020304" pitchFamily="18" charset="0"/>
              <a:ea typeface="Times New Roman" panose="02020603050405020304" pitchFamily="18" charset="0"/>
            </a:endParaRPr>
          </a:p>
          <a:p>
            <a:pPr algn="just">
              <a:spcBef>
                <a:spcPts val="20"/>
              </a:spcBef>
            </a:pPr>
            <a:r>
              <a:rPr lang="en-IN" sz="1800" dirty="0">
                <a:effectLst/>
                <a:latin typeface="Times New Roman" panose="02020603050405020304" pitchFamily="18" charset="0"/>
                <a:ea typeface="Times New Roman" panose="02020603050405020304" pitchFamily="18" charset="0"/>
              </a:rPr>
              <a:t>1. System Overview                                                                                              </a:t>
            </a:r>
          </a:p>
          <a:p>
            <a:pPr algn="just">
              <a:spcBef>
                <a:spcPts val="20"/>
              </a:spcBef>
            </a:pPr>
            <a:r>
              <a:rPr lang="en-IN" sz="1800" dirty="0">
                <a:effectLst/>
                <a:latin typeface="Times New Roman" panose="02020603050405020304" pitchFamily="18" charset="0"/>
                <a:ea typeface="Times New Roman" panose="02020603050405020304" pitchFamily="18" charset="0"/>
              </a:rPr>
              <a:t>2. User Interface (UI) and User Experience (UX)</a:t>
            </a:r>
          </a:p>
          <a:p>
            <a:pPr algn="just">
              <a:spcBef>
                <a:spcPts val="20"/>
              </a:spcBef>
            </a:pPr>
            <a:r>
              <a:rPr lang="en-IN" sz="1800" dirty="0">
                <a:effectLst/>
                <a:latin typeface="Times New Roman" panose="02020603050405020304" pitchFamily="18" charset="0"/>
                <a:ea typeface="Times New Roman" panose="02020603050405020304" pitchFamily="18" charset="0"/>
              </a:rPr>
              <a:t>3. Scalability and Future Enhancements </a:t>
            </a:r>
          </a:p>
          <a:p>
            <a:pPr algn="just">
              <a:spcBef>
                <a:spcPts val="20"/>
              </a:spcBef>
            </a:pPr>
            <a:endParaRPr lang="en-IN" sz="1800" dirty="0">
              <a:effectLst/>
              <a:latin typeface="Times New Roman" panose="02020603050405020304" pitchFamily="18" charset="0"/>
              <a:ea typeface="Times New Roman" panose="02020603050405020304" pitchFamily="18" charset="0"/>
            </a:endParaRPr>
          </a:p>
          <a:p>
            <a:pPr marL="67945" algn="just">
              <a:lnSpc>
                <a:spcPts val="1375"/>
              </a:lnSpc>
            </a:pPr>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spcBef>
                <a:spcPts val="20"/>
              </a:spcBef>
            </a:pPr>
            <a:endParaRPr lang="en-IN" sz="1800" dirty="0">
              <a:effectLst/>
              <a:latin typeface="Times New Roman" panose="02020603050405020304" pitchFamily="18" charset="0"/>
              <a:ea typeface="Times New Roman" panose="02020603050405020304" pitchFamily="18" charset="0"/>
            </a:endParaRPr>
          </a:p>
          <a:p>
            <a:pPr algn="just">
              <a:lnSpc>
                <a:spcPct val="150000"/>
              </a:lnSpc>
              <a:spcBef>
                <a:spcPts val="20"/>
              </a:spcBef>
            </a:pPr>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5" name="TextBox 4">
            <a:extLst>
              <a:ext uri="{FF2B5EF4-FFF2-40B4-BE49-F238E27FC236}">
                <a16:creationId xmlns:a16="http://schemas.microsoft.com/office/drawing/2014/main" id="{4029002A-C6DB-D1AC-A671-96B481A239F2}"/>
              </a:ext>
            </a:extLst>
          </p:cNvPr>
          <p:cNvSpPr txBox="1"/>
          <p:nvPr/>
        </p:nvSpPr>
        <p:spPr>
          <a:xfrm>
            <a:off x="758283" y="602166"/>
            <a:ext cx="7836442" cy="3323987"/>
          </a:xfrm>
          <a:prstGeom prst="rect">
            <a:avLst/>
          </a:prstGeom>
          <a:noFill/>
        </p:spPr>
        <p:txBody>
          <a:bodyPr wrap="square" rtlCol="0">
            <a:spAutoFit/>
          </a:bodyPr>
          <a:lstStyle/>
          <a:p>
            <a:pPr>
              <a:lnSpc>
                <a:spcPct val="150000"/>
              </a:lnSpc>
            </a:pPr>
            <a:r>
              <a:rPr lang="en-IN" sz="1400" b="1" dirty="0">
                <a:latin typeface="Times New Roman" panose="02020603050405020304" pitchFamily="18" charset="0"/>
                <a:cs typeface="Times New Roman" panose="02020603050405020304" pitchFamily="18" charset="0"/>
              </a:rPr>
              <a:t>                                           </a:t>
            </a:r>
            <a:r>
              <a:rPr lang="en-IN" sz="2400" b="1" dirty="0">
                <a:solidFill>
                  <a:schemeClr val="accent2"/>
                </a:solidFill>
                <a:cs typeface="Times New Roman" panose="02020603050405020304" pitchFamily="18" charset="0"/>
              </a:rPr>
              <a:t>HARDWARE REQUIREMENTS</a:t>
            </a:r>
          </a:p>
          <a:p>
            <a:pPr>
              <a:lnSpc>
                <a:spcPct val="150000"/>
              </a:lnSpc>
            </a:pPr>
            <a:endParaRPr lang="en-IN" sz="1400" dirty="0">
              <a:latin typeface="Times New Roman" panose="02020603050405020304" pitchFamily="18" charset="0"/>
              <a:cs typeface="Times New Roman" panose="02020603050405020304" pitchFamily="18" charset="0"/>
            </a:endParaRPr>
          </a:p>
          <a:p>
            <a:pPr>
              <a:lnSpc>
                <a:spcPct val="150000"/>
              </a:lnSpc>
            </a:pPr>
            <a:r>
              <a:rPr lang="en-IN" sz="1800" b="1" dirty="0">
                <a:latin typeface="Times New Roman" panose="02020603050405020304" pitchFamily="18" charset="0"/>
                <a:cs typeface="Times New Roman" panose="02020603050405020304" pitchFamily="18" charset="0"/>
              </a:rPr>
              <a:t>Operating system</a:t>
            </a:r>
            <a:r>
              <a:rPr lang="en-IN" sz="1800" dirty="0">
                <a:latin typeface="Times New Roman" panose="02020603050405020304" pitchFamily="18" charset="0"/>
                <a:cs typeface="Times New Roman" panose="02020603050405020304" pitchFamily="18" charset="0"/>
              </a:rPr>
              <a:t>		:  Windows 7 or 7+</a:t>
            </a:r>
          </a:p>
          <a:p>
            <a:pPr>
              <a:lnSpc>
                <a:spcPct val="150000"/>
              </a:lnSpc>
            </a:pPr>
            <a:r>
              <a:rPr lang="en-IN" sz="1800" b="1" dirty="0">
                <a:latin typeface="Times New Roman" panose="02020603050405020304" pitchFamily="18" charset="0"/>
                <a:cs typeface="Times New Roman" panose="02020603050405020304" pitchFamily="18" charset="0"/>
              </a:rPr>
              <a:t>Ram</a:t>
            </a:r>
            <a:r>
              <a:rPr lang="en-IN" sz="18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  8 GB</a:t>
            </a:r>
          </a:p>
          <a:p>
            <a:pPr>
              <a:lnSpc>
                <a:spcPct val="150000"/>
              </a:lnSpc>
            </a:pPr>
            <a:r>
              <a:rPr lang="en-IN" sz="1800" b="1" dirty="0">
                <a:latin typeface="Times New Roman" panose="02020603050405020304" pitchFamily="18" charset="0"/>
                <a:cs typeface="Times New Roman" panose="02020603050405020304" pitchFamily="18" charset="0"/>
              </a:rPr>
              <a:t>Hard disc or SSD	</a:t>
            </a:r>
            <a:r>
              <a:rPr lang="en-IN" sz="1800" dirty="0">
                <a:latin typeface="Times New Roman" panose="02020603050405020304" pitchFamily="18" charset="0"/>
                <a:cs typeface="Times New Roman" panose="02020603050405020304" pitchFamily="18" charset="0"/>
              </a:rPr>
              <a:t>	:  More than 500 GB</a:t>
            </a:r>
          </a:p>
          <a:p>
            <a:pPr>
              <a:lnSpc>
                <a:spcPct val="150000"/>
              </a:lnSpc>
            </a:pPr>
            <a:r>
              <a:rPr lang="en-IN" sz="1800" b="1" dirty="0">
                <a:latin typeface="Times New Roman" panose="02020603050405020304" pitchFamily="18" charset="0"/>
                <a:cs typeface="Times New Roman" panose="02020603050405020304" pitchFamily="18" charset="0"/>
              </a:rPr>
              <a:t>Processor</a:t>
            </a:r>
            <a:r>
              <a:rPr lang="en-IN" sz="1800" dirty="0">
                <a:latin typeface="Times New Roman" panose="02020603050405020304" pitchFamily="18" charset="0"/>
                <a:cs typeface="Times New Roman" panose="02020603050405020304" pitchFamily="18" charset="0"/>
              </a:rPr>
              <a:t>		:  Intel 3rd generation or high with 8 GB Ram</a:t>
            </a:r>
          </a:p>
          <a:p>
            <a:pPr>
              <a:lnSpc>
                <a:spcPct val="150000"/>
              </a:lnSpc>
            </a:pPr>
            <a:r>
              <a:rPr lang="en-IN" sz="1800" b="1" dirty="0">
                <a:latin typeface="Times New Roman" panose="02020603050405020304" pitchFamily="18" charset="0"/>
                <a:cs typeface="Times New Roman" panose="02020603050405020304" pitchFamily="18" charset="0"/>
              </a:rPr>
              <a:t>Software’s</a:t>
            </a:r>
            <a:r>
              <a:rPr lang="en-IN" sz="1800" dirty="0">
                <a:latin typeface="Times New Roman" panose="02020603050405020304" pitchFamily="18" charset="0"/>
                <a:cs typeface="Times New Roman" panose="02020603050405020304" pitchFamily="18" charset="0"/>
              </a:rPr>
              <a:t>	                :  Java 8 or high version, Eclipse.</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2" name="TextBox 1">
            <a:extLst>
              <a:ext uri="{FF2B5EF4-FFF2-40B4-BE49-F238E27FC236}">
                <a16:creationId xmlns:a16="http://schemas.microsoft.com/office/drawing/2014/main" id="{FB112CF2-A92C-74DA-BC3A-58D635B771CF}"/>
              </a:ext>
            </a:extLst>
          </p:cNvPr>
          <p:cNvSpPr txBox="1"/>
          <p:nvPr/>
        </p:nvSpPr>
        <p:spPr>
          <a:xfrm>
            <a:off x="2416099" y="446048"/>
            <a:ext cx="4973442" cy="461665"/>
          </a:xfrm>
          <a:prstGeom prst="rect">
            <a:avLst/>
          </a:prstGeom>
          <a:noFill/>
        </p:spPr>
        <p:txBody>
          <a:bodyPr wrap="square" rtlCol="0">
            <a:spAutoFit/>
          </a:bodyPr>
          <a:lstStyle/>
          <a:p>
            <a:r>
              <a:rPr lang="en-IN" sz="2400" b="1" dirty="0">
                <a:solidFill>
                  <a:schemeClr val="accent2"/>
                </a:solidFill>
                <a:cs typeface="Times New Roman" panose="02020603050405020304" pitchFamily="18" charset="0"/>
              </a:rPr>
              <a:t>SOFTWARE REQUIREMENTS</a:t>
            </a:r>
          </a:p>
        </p:txBody>
      </p:sp>
      <p:sp>
        <p:nvSpPr>
          <p:cNvPr id="5" name="TextBox 4">
            <a:extLst>
              <a:ext uri="{FF2B5EF4-FFF2-40B4-BE49-F238E27FC236}">
                <a16:creationId xmlns:a16="http://schemas.microsoft.com/office/drawing/2014/main" id="{F995E85B-2C33-8BF2-2868-D1CEEF942B04}"/>
              </a:ext>
            </a:extLst>
          </p:cNvPr>
          <p:cNvSpPr txBox="1"/>
          <p:nvPr/>
        </p:nvSpPr>
        <p:spPr>
          <a:xfrm>
            <a:off x="817756" y="1224826"/>
            <a:ext cx="5828371" cy="4435189"/>
          </a:xfrm>
          <a:prstGeom prst="rect">
            <a:avLst/>
          </a:prstGeom>
          <a:noFill/>
        </p:spPr>
        <p:txBody>
          <a:bodyPr wrap="square">
            <a:spAutoFit/>
          </a:bodyPr>
          <a:lstStyle/>
          <a:p>
            <a:pPr marR="0" lvl="0" algn="just">
              <a:lnSpc>
                <a:spcPct val="150000"/>
              </a:lnSpc>
              <a:spcBef>
                <a:spcPts val="0"/>
              </a:spcBef>
              <a:spcAft>
                <a:spcPts val="6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Scripts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JavaScript.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Front End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React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js</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Html,Css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60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echnology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Node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Js</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6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 Connectivity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JDBC</a:t>
            </a:r>
          </a:p>
          <a:p>
            <a:pPr marR="0" lvl="0" algn="just">
              <a:lnSpc>
                <a:spcPct val="150000"/>
              </a:lnSpc>
              <a:spcBef>
                <a:spcPts val="0"/>
              </a:spcBef>
              <a:spcAft>
                <a:spcPts val="0"/>
              </a:spcAft>
            </a:pPr>
            <a:r>
              <a:rPr lang="en-US" sz="1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Database</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MongoDbs</a:t>
            </a:r>
            <a:endPar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pPr>
            <a:endParaRPr lang="en-US" dirty="0">
              <a:solidFill>
                <a:srgbClr val="000000"/>
              </a:solidFill>
              <a:latin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pPr>
            <a:endParaRPr lang="en-US" dirty="0">
              <a:solidFill>
                <a:srgbClr val="000000"/>
              </a:solidFill>
              <a:latin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pPr>
            <a:endParaRPr lang="en-US" dirty="0">
              <a:solidFill>
                <a:srgbClr val="000000"/>
              </a:solidFill>
              <a:latin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pPr>
            <a:endParaRPr lang="en-US" dirty="0">
              <a:solidFill>
                <a:srgbClr val="000000"/>
              </a:solidFill>
              <a:latin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049B3C-47F7-5993-4387-E61B28091209}"/>
              </a:ext>
            </a:extLst>
          </p:cNvPr>
          <p:cNvSpPr txBox="1"/>
          <p:nvPr/>
        </p:nvSpPr>
        <p:spPr>
          <a:xfrm>
            <a:off x="1769326" y="431181"/>
            <a:ext cx="5241074" cy="830997"/>
          </a:xfrm>
          <a:prstGeom prst="rect">
            <a:avLst/>
          </a:prstGeom>
          <a:noFill/>
        </p:spPr>
        <p:txBody>
          <a:bodyPr wrap="square" rtlCol="0">
            <a:spAutoFit/>
          </a:bodyPr>
          <a:lstStyle/>
          <a:p>
            <a:r>
              <a:rPr lang="en-IN" sz="2400" b="1" spc="-5" dirty="0">
                <a:solidFill>
                  <a:schemeClr val="accent2"/>
                </a:solidFill>
                <a:effectLst/>
                <a:ea typeface="Times New Roman" panose="02020603050405020304" pitchFamily="18" charset="0"/>
              </a:rPr>
              <a:t>SYSTEM REQUIREMENTS SPECIFICATION</a:t>
            </a:r>
          </a:p>
          <a:p>
            <a:endParaRPr lang="en-IN" sz="2400" b="1" dirty="0">
              <a:solidFill>
                <a:schemeClr val="accent2"/>
              </a:solidFill>
            </a:endParaRPr>
          </a:p>
        </p:txBody>
      </p:sp>
      <p:sp>
        <p:nvSpPr>
          <p:cNvPr id="3" name="TextBox 2">
            <a:extLst>
              <a:ext uri="{FF2B5EF4-FFF2-40B4-BE49-F238E27FC236}">
                <a16:creationId xmlns:a16="http://schemas.microsoft.com/office/drawing/2014/main" id="{E8B441E9-1104-BEAF-8430-B5D246278D5B}"/>
              </a:ext>
            </a:extLst>
          </p:cNvPr>
          <p:cNvSpPr txBox="1"/>
          <p:nvPr/>
        </p:nvSpPr>
        <p:spPr>
          <a:xfrm>
            <a:off x="869796" y="1070516"/>
            <a:ext cx="7404408" cy="3831818"/>
          </a:xfrm>
          <a:prstGeom prst="rect">
            <a:avLst/>
          </a:prstGeom>
          <a:noFill/>
        </p:spPr>
        <p:txBody>
          <a:bodyPr wrap="square" rtlCol="0">
            <a:spAutoFit/>
          </a:bodyPr>
          <a:lstStyle/>
          <a:p>
            <a:pPr algn="just">
              <a:lnSpc>
                <a:spcPct val="150000"/>
              </a:lnSpc>
            </a:pPr>
            <a:r>
              <a:rPr lang="en-IN" sz="1800" b="1" spc="-5" dirty="0">
                <a:solidFill>
                  <a:schemeClr val="accent1"/>
                </a:solidFill>
                <a:effectLst/>
                <a:latin typeface="Times New Roman" panose="02020603050405020304" pitchFamily="18" charset="0"/>
                <a:ea typeface="Times New Roman" panose="02020603050405020304" pitchFamily="18" charset="0"/>
              </a:rPr>
              <a:t>Functional Requirements</a:t>
            </a:r>
            <a:endParaRPr lang="en-IN" sz="1800" dirty="0">
              <a:solidFill>
                <a:schemeClr val="accent1"/>
              </a:solidFill>
              <a:effectLst/>
              <a:latin typeface="Times New Roman" panose="02020603050405020304" pitchFamily="18" charset="0"/>
              <a:ea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rPr>
              <a:t>The functional requirements define the specific operations, behaviours, and features that the </a:t>
            </a:r>
            <a:r>
              <a:rPr lang="en-IN" sz="1800" b="1" dirty="0">
                <a:effectLst/>
                <a:latin typeface="Times New Roman" panose="02020603050405020304" pitchFamily="18" charset="0"/>
                <a:ea typeface="Times New Roman" panose="02020603050405020304" pitchFamily="18" charset="0"/>
              </a:rPr>
              <a:t>Fundraising and donation Platform</a:t>
            </a:r>
            <a:r>
              <a:rPr lang="en-IN" sz="1800" dirty="0">
                <a:effectLst/>
                <a:latin typeface="Times New Roman" panose="02020603050405020304" pitchFamily="18" charset="0"/>
                <a:ea typeface="Times New Roman" panose="02020603050405020304" pitchFamily="18" charset="0"/>
              </a:rPr>
              <a:t> must perform. These requirements are grouped by user roles: </a:t>
            </a:r>
            <a:r>
              <a:rPr lang="en-IN" sz="1800" b="1" dirty="0">
                <a:effectLst/>
                <a:latin typeface="Times New Roman" panose="02020603050405020304" pitchFamily="18" charset="0"/>
                <a:ea typeface="Times New Roman" panose="02020603050405020304" pitchFamily="18" charset="0"/>
              </a:rPr>
              <a:t>Fundraisers</a:t>
            </a:r>
            <a:r>
              <a:rPr lang="en-IN" sz="1800" dirty="0">
                <a:effectLst/>
                <a:latin typeface="Times New Roman" panose="02020603050405020304" pitchFamily="18" charset="0"/>
                <a:ea typeface="Times New Roman" panose="02020603050405020304" pitchFamily="18" charset="0"/>
              </a:rPr>
              <a:t> (Users) and </a:t>
            </a:r>
            <a:r>
              <a:rPr lang="en-IN" sz="1800" b="1" dirty="0">
                <a:effectLst/>
                <a:latin typeface="Times New Roman" panose="02020603050405020304" pitchFamily="18" charset="0"/>
                <a:ea typeface="Times New Roman" panose="02020603050405020304" pitchFamily="18" charset="0"/>
              </a:rPr>
              <a:t>donors</a:t>
            </a:r>
            <a:r>
              <a:rPr lang="en-IN" sz="1800" dirty="0">
                <a:effectLst/>
                <a:latin typeface="Times New Roman" panose="02020603050405020304" pitchFamily="18" charset="0"/>
                <a:ea typeface="Times New Roman" panose="02020603050405020304" pitchFamily="18" charset="0"/>
              </a:rPr>
              <a:t>.</a:t>
            </a:r>
          </a:p>
          <a:p>
            <a:pPr algn="just"/>
            <a:endParaRPr lang="en-IN" dirty="0">
              <a:latin typeface="Times New Roman" panose="02020603050405020304" pitchFamily="18" charset="0"/>
              <a:ea typeface="Times New Roman" panose="02020603050405020304" pitchFamily="18" charset="0"/>
            </a:endParaRPr>
          </a:p>
          <a:p>
            <a:pPr algn="just">
              <a:lnSpc>
                <a:spcPct val="150000"/>
              </a:lnSpc>
            </a:pPr>
            <a:r>
              <a:rPr lang="en-IN" sz="1800" b="1" dirty="0">
                <a:solidFill>
                  <a:schemeClr val="accent1"/>
                </a:solidFill>
                <a:effectLst/>
                <a:latin typeface="Times New Roman" panose="02020603050405020304" pitchFamily="18" charset="0"/>
                <a:ea typeface="Times New Roman" panose="02020603050405020304" pitchFamily="18" charset="0"/>
              </a:rPr>
              <a:t>Non Functional Requirements</a:t>
            </a:r>
          </a:p>
          <a:p>
            <a:pPr algn="just"/>
            <a:r>
              <a:rPr lang="en-IN" sz="1800" dirty="0">
                <a:effectLst/>
                <a:latin typeface="Times New Roman" panose="02020603050405020304" pitchFamily="18" charset="0"/>
                <a:ea typeface="Times New Roman" panose="02020603050405020304" pitchFamily="18" charset="0"/>
              </a:rPr>
              <a:t>Non-functional requirements describe the quality attributes, performance metrics, and operational aspects of the </a:t>
            </a:r>
            <a:r>
              <a:rPr lang="en-IN" sz="1800" b="1" dirty="0">
                <a:effectLst/>
                <a:latin typeface="Times New Roman" panose="02020603050405020304" pitchFamily="18" charset="0"/>
                <a:ea typeface="Times New Roman" panose="02020603050405020304" pitchFamily="18" charset="0"/>
              </a:rPr>
              <a:t>Fundraising and Investment Platform</a:t>
            </a:r>
            <a:r>
              <a:rPr lang="en-IN" sz="1800" dirty="0">
                <a:effectLst/>
                <a:latin typeface="Times New Roman" panose="02020603050405020304" pitchFamily="18" charset="0"/>
                <a:ea typeface="Times New Roman" panose="02020603050405020304" pitchFamily="18" charset="0"/>
              </a:rPr>
              <a:t>. These ensure that the platform is secure, scalable, and user-friendly, while also providing a good user experience.</a:t>
            </a:r>
          </a:p>
          <a:p>
            <a:pPr algn="just">
              <a:lnSpc>
                <a:spcPct val="150000"/>
              </a:lnSpc>
            </a:pPr>
            <a:r>
              <a:rPr lang="en-IN" sz="1800" dirty="0">
                <a:effectLst/>
                <a:latin typeface="Times New Roman" panose="02020603050405020304" pitchFamily="18" charset="0"/>
                <a:ea typeface="Times New Roman" panose="02020603050405020304" pitchFamily="18" charset="0"/>
              </a:rPr>
              <a:t> </a:t>
            </a:r>
          </a:p>
          <a:p>
            <a:pPr algn="just"/>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02810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4FD4A0-8EE8-0170-69B0-0F9682C4716F}"/>
              </a:ext>
            </a:extLst>
          </p:cNvPr>
          <p:cNvSpPr txBox="1"/>
          <p:nvPr/>
        </p:nvSpPr>
        <p:spPr>
          <a:xfrm>
            <a:off x="3385192" y="435798"/>
            <a:ext cx="2821577" cy="461665"/>
          </a:xfrm>
          <a:prstGeom prst="rect">
            <a:avLst/>
          </a:prstGeom>
          <a:noFill/>
        </p:spPr>
        <p:txBody>
          <a:bodyPr wrap="square" rtlCol="0">
            <a:spAutoFit/>
          </a:bodyPr>
          <a:lstStyle/>
          <a:p>
            <a:r>
              <a:rPr lang="en-US" sz="2400" b="1" dirty="0">
                <a:solidFill>
                  <a:schemeClr val="accent2"/>
                </a:solidFill>
                <a:cs typeface="Times New Roman" panose="02020603050405020304" pitchFamily="18" charset="0"/>
              </a:rPr>
              <a:t>ARCHITECTURE</a:t>
            </a:r>
            <a:endParaRPr lang="en-IN" sz="2400" dirty="0">
              <a:solidFill>
                <a:schemeClr val="accent2"/>
              </a:solidFill>
            </a:endParaRPr>
          </a:p>
        </p:txBody>
      </p:sp>
      <p:pic>
        <p:nvPicPr>
          <p:cNvPr id="5" name="Picture 4"/>
          <p:cNvPicPr/>
          <p:nvPr/>
        </p:nvPicPr>
        <p:blipFill>
          <a:blip r:embed="rId2"/>
          <a:stretch>
            <a:fillRect/>
          </a:stretch>
        </p:blipFill>
        <p:spPr>
          <a:xfrm>
            <a:off x="695650" y="1198462"/>
            <a:ext cx="7604760" cy="2384798"/>
          </a:xfrm>
          <a:prstGeom prst="rect">
            <a:avLst/>
          </a:prstGeom>
        </p:spPr>
      </p:pic>
    </p:spTree>
    <p:extLst>
      <p:ext uri="{BB962C8B-B14F-4D97-AF65-F5344CB8AC3E}">
        <p14:creationId xmlns:p14="http://schemas.microsoft.com/office/powerpoint/2010/main" val="2025091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45"/>
          <p:cNvSpPr txBox="1">
            <a:spLocks noGrp="1"/>
          </p:cNvSpPr>
          <p:nvPr>
            <p:ph type="title" idx="4294967295"/>
          </p:nvPr>
        </p:nvSpPr>
        <p:spPr>
          <a:xfrm>
            <a:off x="0" y="365125"/>
            <a:ext cx="6393366" cy="57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000000"/>
                </a:solidFill>
                <a:effectLst/>
                <a:latin typeface="+mn-lt"/>
                <a:ea typeface="Calibri" panose="020F0502020204030204" pitchFamily="34" charset="0"/>
              </a:rPr>
              <a:t>                                                      </a:t>
            </a:r>
            <a:r>
              <a:rPr lang="en-US" sz="2400" b="1" dirty="0">
                <a:solidFill>
                  <a:schemeClr val="accent2"/>
                </a:solidFill>
                <a:latin typeface="+mn-lt"/>
                <a:ea typeface="Calibri" panose="020F0502020204030204" pitchFamily="34" charset="0"/>
              </a:rPr>
              <a:t>MODULES</a:t>
            </a:r>
            <a:endParaRPr sz="2400" b="1" dirty="0">
              <a:solidFill>
                <a:schemeClr val="accent2"/>
              </a:solidFill>
              <a:latin typeface="+mn-lt"/>
            </a:endParaRPr>
          </a:p>
        </p:txBody>
      </p:sp>
      <p:sp>
        <p:nvSpPr>
          <p:cNvPr id="2" name="TextBox 1">
            <a:extLst>
              <a:ext uri="{FF2B5EF4-FFF2-40B4-BE49-F238E27FC236}">
                <a16:creationId xmlns:a16="http://schemas.microsoft.com/office/drawing/2014/main" id="{354D4EA6-1702-3960-AC64-FFE1D450E887}"/>
              </a:ext>
            </a:extLst>
          </p:cNvPr>
          <p:cNvSpPr txBox="1"/>
          <p:nvPr/>
        </p:nvSpPr>
        <p:spPr>
          <a:xfrm>
            <a:off x="671013" y="930472"/>
            <a:ext cx="4362450" cy="400110"/>
          </a:xfrm>
          <a:prstGeom prst="rect">
            <a:avLst/>
          </a:prstGeom>
          <a:noFill/>
        </p:spPr>
        <p:txBody>
          <a:bodyPr wrap="square" rtlCol="0">
            <a:spAutoFit/>
          </a:bodyPr>
          <a:lstStyle/>
          <a:p>
            <a:r>
              <a:rPr lang="en-IN" sz="2000" dirty="0">
                <a:solidFill>
                  <a:srgbClr val="00B0F0"/>
                </a:solidFill>
              </a:rPr>
              <a:t>  </a:t>
            </a:r>
            <a:r>
              <a:rPr lang="en-IN" sz="2000" b="1" dirty="0">
                <a:solidFill>
                  <a:srgbClr val="00B0F0"/>
                </a:solidFill>
              </a:rPr>
              <a:t>1. ADMIN </a:t>
            </a:r>
          </a:p>
        </p:txBody>
      </p:sp>
      <p:sp>
        <p:nvSpPr>
          <p:cNvPr id="6" name="TextBox 5">
            <a:extLst>
              <a:ext uri="{FF2B5EF4-FFF2-40B4-BE49-F238E27FC236}">
                <a16:creationId xmlns:a16="http://schemas.microsoft.com/office/drawing/2014/main" id="{5279ADAE-B03A-C6E9-8258-DF3B55F329D3}"/>
              </a:ext>
            </a:extLst>
          </p:cNvPr>
          <p:cNvSpPr txBox="1"/>
          <p:nvPr/>
        </p:nvSpPr>
        <p:spPr>
          <a:xfrm>
            <a:off x="671013" y="1594605"/>
            <a:ext cx="7826216" cy="3416320"/>
          </a:xfrm>
          <a:prstGeom prst="rect">
            <a:avLst/>
          </a:prstGeom>
          <a:noFill/>
        </p:spPr>
        <p:txBody>
          <a:bodyPr wrap="square">
            <a:spAutoFit/>
          </a:bodyPr>
          <a:lstStyle/>
          <a:p>
            <a:r>
              <a:rPr lang="en-IN" sz="1800" b="1" dirty="0">
                <a:effectLst/>
                <a:latin typeface="Times New Roman" panose="02020603050405020304" pitchFamily="18" charset="0"/>
                <a:ea typeface="Times New Roman" panose="02020603050405020304" pitchFamily="18" charset="0"/>
              </a:rPr>
              <a:t>Admin Dashboard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Visual displays of total funds raised, number of active campaigns, new users, and recent donations.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algn="just"/>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Campaign Management </a:t>
            </a:r>
            <a:r>
              <a:rPr lang="en-IN" b="1" kern="100" dirty="0">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List of all campaigns with essential details (title, goal, amount raised, status).</a:t>
            </a:r>
          </a:p>
          <a:p>
            <a:pPr algn="just"/>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b="1" kern="100" dirty="0">
                <a:latin typeface="Times New Roman" panose="02020603050405020304" pitchFamily="18" charset="0"/>
                <a:ea typeface="Calibri" panose="020F0502020204030204" pitchFamily="34" charset="0"/>
                <a:cs typeface="Times New Roman" panose="02020603050405020304" pitchFamily="18" charset="0"/>
              </a:rPr>
              <a:t>Donation Management : </a:t>
            </a:r>
            <a:r>
              <a:rPr lang="en-IN" sz="1800" dirty="0">
                <a:effectLst/>
                <a:latin typeface="Times New Roman" panose="02020603050405020304" pitchFamily="18" charset="0"/>
                <a:ea typeface="Times New Roman" panose="02020603050405020304" pitchFamily="18" charset="0"/>
              </a:rPr>
              <a:t>Monitor all donations made, </a:t>
            </a:r>
            <a:r>
              <a:rPr lang="en-IN" dirty="0">
                <a:latin typeface="Times New Roman" panose="02020603050405020304" pitchFamily="18" charset="0"/>
                <a:ea typeface="Times New Roman" panose="02020603050405020304" pitchFamily="18" charset="0"/>
              </a:rPr>
              <a:t>including </a:t>
            </a:r>
            <a:r>
              <a:rPr lang="en-IN" sz="1800" dirty="0">
                <a:effectLst/>
                <a:latin typeface="Times New Roman" panose="02020603050405020304" pitchFamily="18" charset="0"/>
                <a:ea typeface="Times New Roman" panose="02020603050405020304" pitchFamily="18" charset="0"/>
              </a:rPr>
              <a:t> donor information and associated campaigns.</a:t>
            </a: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Security and Compliance </a:t>
            </a:r>
            <a:r>
              <a:rPr lang="en-IN" b="1" kern="100" dirty="0">
                <a:latin typeface="Calibri" panose="020F0502020204030204" pitchFamily="34" charset="0"/>
                <a:ea typeface="Calibri" panose="020F0502020204030204" pitchFamily="34" charset="0"/>
                <a:cs typeface="Times New Roman" panose="02020603050405020304" pitchFamily="18"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Keep logs of admin actions for accountability and transparency.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E49339-1ABE-9513-5937-D00DAA096A5A}"/>
              </a:ext>
            </a:extLst>
          </p:cNvPr>
          <p:cNvSpPr txBox="1"/>
          <p:nvPr/>
        </p:nvSpPr>
        <p:spPr>
          <a:xfrm>
            <a:off x="632460" y="299740"/>
            <a:ext cx="1873405" cy="830997"/>
          </a:xfrm>
          <a:prstGeom prst="rect">
            <a:avLst/>
          </a:prstGeom>
          <a:noFill/>
        </p:spPr>
        <p:txBody>
          <a:bodyPr wrap="square" rtlCol="0">
            <a:spAutoFit/>
          </a:bodyPr>
          <a:lstStyle/>
          <a:p>
            <a:r>
              <a:rPr lang="en-IN" sz="2400" b="1" dirty="0">
                <a:solidFill>
                  <a:schemeClr val="accent1"/>
                </a:solidFill>
              </a:rPr>
              <a:t> </a:t>
            </a:r>
          </a:p>
          <a:p>
            <a:r>
              <a:rPr lang="en-IN" sz="2400" b="1" dirty="0">
                <a:solidFill>
                  <a:schemeClr val="accent1"/>
                </a:solidFill>
              </a:rPr>
              <a:t>2. USER </a:t>
            </a:r>
          </a:p>
        </p:txBody>
      </p:sp>
      <p:sp>
        <p:nvSpPr>
          <p:cNvPr id="3" name="TextBox 2">
            <a:extLst>
              <a:ext uri="{FF2B5EF4-FFF2-40B4-BE49-F238E27FC236}">
                <a16:creationId xmlns:a16="http://schemas.microsoft.com/office/drawing/2014/main" id="{99012058-E9DF-09AD-C04F-FA43DA893863}"/>
              </a:ext>
            </a:extLst>
          </p:cNvPr>
          <p:cNvSpPr txBox="1"/>
          <p:nvPr/>
        </p:nvSpPr>
        <p:spPr>
          <a:xfrm>
            <a:off x="379141" y="919341"/>
            <a:ext cx="8140391" cy="4154984"/>
          </a:xfrm>
          <a:prstGeom prst="rect">
            <a:avLst/>
          </a:prstGeom>
          <a:noFill/>
        </p:spPr>
        <p:txBody>
          <a:bodyPr wrap="square" rtlCol="0">
            <a:spAutoFit/>
          </a:bodyPr>
          <a:lstStyle/>
          <a:p>
            <a:pPr marL="742950" lvl="1" indent="-285750" algn="just">
              <a:lnSpc>
                <a:spcPct val="150000"/>
              </a:lnSpc>
              <a:buFont typeface="Arial" panose="020B0604020202020204" pitchFamily="34" charset="0"/>
              <a:buChar char="•"/>
              <a:tabLst>
                <a:tab pos="914400" algn="l"/>
              </a:tabLst>
            </a:pPr>
            <a:endParaRPr lang="en-IN" sz="1800" b="1" dirty="0">
              <a:effectLst/>
              <a:latin typeface="Times New Roman" panose="02020603050405020304" pitchFamily="18" charset="0"/>
              <a:ea typeface="Times New Roman" panose="02020603050405020304" pitchFamily="18" charset="0"/>
            </a:endParaRPr>
          </a:p>
          <a:p>
            <a:pPr marL="742950" lvl="1" indent="-285750" algn="just">
              <a:buFont typeface="Arial" panose="020B0604020202020204" pitchFamily="34" charset="0"/>
              <a:buChar char="•"/>
              <a:tabLst>
                <a:tab pos="914400" algn="l"/>
              </a:tabLst>
            </a:pPr>
            <a:r>
              <a:rPr lang="en-IN" sz="1800" b="1" dirty="0">
                <a:effectLst/>
                <a:latin typeface="Times New Roman" panose="02020603050405020304" pitchFamily="18" charset="0"/>
                <a:ea typeface="Times New Roman" panose="02020603050405020304" pitchFamily="18" charset="0"/>
              </a:rPr>
              <a:t>Registration:</a:t>
            </a:r>
          </a:p>
          <a:p>
            <a:pPr lvl="1" algn="just">
              <a:lnSpc>
                <a:spcPct val="150000"/>
              </a:lnSpc>
              <a:tabLst>
                <a:tab pos="914400" algn="l"/>
              </a:tabLst>
            </a:pPr>
            <a:r>
              <a:rPr lang="en-IN" sz="1400" b="1" dirty="0">
                <a:effectLst/>
                <a:latin typeface="Times New Roman" panose="02020603050405020304" pitchFamily="18" charset="0"/>
                <a:ea typeface="Times New Roman" panose="02020603050405020304" pitchFamily="18" charset="0"/>
              </a:rPr>
              <a:t>User Sign-up:</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When a user signs up, they send their name, email, and password to the backend via a POST request.</a:t>
            </a:r>
          </a:p>
          <a:p>
            <a:pPr lvl="1" algn="just">
              <a:lnSpc>
                <a:spcPct val="150000"/>
              </a:lnSpc>
              <a:tabLst>
                <a:tab pos="914400" algn="l"/>
              </a:tabLst>
            </a:pPr>
            <a:r>
              <a:rPr lang="en-IN" sz="1400" b="1" dirty="0">
                <a:effectLst/>
                <a:latin typeface="Times New Roman" panose="02020603050405020304" pitchFamily="18" charset="0"/>
                <a:ea typeface="Times New Roman" panose="02020603050405020304" pitchFamily="18" charset="0"/>
              </a:rPr>
              <a:t>Password Hashing:</a:t>
            </a:r>
            <a:r>
              <a:rPr lang="en-IN" sz="1400" dirty="0">
                <a:effectLst/>
                <a:latin typeface="Times New Roman" panose="02020603050405020304" pitchFamily="18" charset="0"/>
                <a:ea typeface="Times New Roman" panose="02020603050405020304" pitchFamily="18" charset="0"/>
              </a:rPr>
              <a:t> The backend uses a library like </a:t>
            </a:r>
            <a:r>
              <a:rPr lang="en-IN" sz="1400" dirty="0" err="1">
                <a:effectLst/>
                <a:latin typeface="Times New Roman" panose="02020603050405020304" pitchFamily="18" charset="0"/>
                <a:ea typeface="Times New Roman" panose="02020603050405020304" pitchFamily="18" charset="0"/>
              </a:rPr>
              <a:t>bcrypt</a:t>
            </a:r>
            <a:r>
              <a:rPr lang="en-IN" sz="1400" dirty="0">
                <a:effectLst/>
                <a:latin typeface="Times New Roman" panose="02020603050405020304" pitchFamily="18" charset="0"/>
                <a:ea typeface="Times New Roman" panose="02020603050405020304" pitchFamily="18" charset="0"/>
              </a:rPr>
              <a:t> to hash the password before saving it in the database for security purposes.</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lvl="1" algn="just">
              <a:tabLst>
                <a:tab pos="914400" algn="l"/>
              </a:tabLst>
            </a:pPr>
            <a:endParaRPr lang="en-IN" sz="1400" b="1" kern="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buFont typeface="Arial" panose="020B0604020202020204" pitchFamily="34" charset="0"/>
              <a:buChar char="•"/>
              <a:tabLst>
                <a:tab pos="9144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Login:</a:t>
            </a: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User Login</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When a user logs in, they provide their email and password.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tabLst>
                <a:tab pos="914400" algn="l"/>
              </a:tabLs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Password Verification</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The backend checks if the user exists and compares the provided </a:t>
            </a:r>
          </a:p>
          <a:p>
            <a:pPr marL="742950" lvl="1" indent="-285750" algn="just">
              <a:lnSpc>
                <a:spcPct val="150000"/>
              </a:lnSpc>
              <a:tabLst>
                <a:tab pos="914400" algn="l"/>
              </a:tabLs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password with the hashed password stored in the database using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bcrypt.compare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tabLst>
                <a:tab pos="914400" algn="l"/>
              </a:tabLst>
            </a:pPr>
            <a:endParaRPr lang="en-IN" sz="1800" dirty="0">
              <a:effectLst/>
              <a:latin typeface="Times New Roman" panose="02020603050405020304" pitchFamily="18" charset="0"/>
              <a:ea typeface="Times New Roman" panose="02020603050405020304" pitchFamily="18" charset="0"/>
            </a:endParaRPr>
          </a:p>
          <a:p>
            <a:pPr lvl="1" algn="just">
              <a:tabLst>
                <a:tab pos="914400" algn="l"/>
              </a:tabLst>
            </a:pP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8082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 name="Title 4">
            <a:extLst>
              <a:ext uri="{FF2B5EF4-FFF2-40B4-BE49-F238E27FC236}">
                <a16:creationId xmlns:a16="http://schemas.microsoft.com/office/drawing/2014/main" id="{AB3CA267-AA92-2666-458F-8C369B976DA5}"/>
              </a:ext>
            </a:extLst>
          </p:cNvPr>
          <p:cNvSpPr>
            <a:spLocks noGrp="1"/>
          </p:cNvSpPr>
          <p:nvPr>
            <p:ph type="title"/>
          </p:nvPr>
        </p:nvSpPr>
        <p:spPr>
          <a:xfrm>
            <a:off x="2776312" y="415403"/>
            <a:ext cx="3460937" cy="572700"/>
          </a:xfrm>
        </p:spPr>
        <p:txBody>
          <a:bodyPr/>
          <a:lstStyle/>
          <a:p>
            <a:r>
              <a:rPr lang="en-IN" sz="2400" b="1" dirty="0">
                <a:solidFill>
                  <a:schemeClr val="accent2"/>
                </a:solidFill>
                <a:latin typeface="+mn-lt"/>
              </a:rPr>
              <a:t>          UML DIAGRAM</a:t>
            </a:r>
          </a:p>
        </p:txBody>
      </p:sp>
      <p:pic>
        <p:nvPicPr>
          <p:cNvPr id="4" name="Picture 3"/>
          <p:cNvPicPr/>
          <p:nvPr/>
        </p:nvPicPr>
        <p:blipFill>
          <a:blip r:embed="rId3"/>
          <a:stretch>
            <a:fillRect/>
          </a:stretch>
        </p:blipFill>
        <p:spPr>
          <a:xfrm>
            <a:off x="959005" y="1129990"/>
            <a:ext cx="7040136" cy="352378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CE818E-936C-CA8D-2E6A-4A26323915F1}"/>
              </a:ext>
            </a:extLst>
          </p:cNvPr>
          <p:cNvSpPr txBox="1"/>
          <p:nvPr/>
        </p:nvSpPr>
        <p:spPr>
          <a:xfrm>
            <a:off x="949234" y="353280"/>
            <a:ext cx="6198326" cy="461665"/>
          </a:xfrm>
          <a:prstGeom prst="rect">
            <a:avLst/>
          </a:prstGeom>
          <a:noFill/>
        </p:spPr>
        <p:txBody>
          <a:bodyPr wrap="square" rtlCol="0">
            <a:spAutoFit/>
          </a:bodyPr>
          <a:lstStyle/>
          <a:p>
            <a:r>
              <a:rPr lang="en-IN" sz="2400" b="1" dirty="0"/>
              <a:t>                                 </a:t>
            </a:r>
            <a:r>
              <a:rPr lang="en-IN" sz="2400" b="1" dirty="0">
                <a:solidFill>
                  <a:schemeClr val="accent2"/>
                </a:solidFill>
              </a:rPr>
              <a:t>CLASS DIAGRAM</a:t>
            </a:r>
          </a:p>
        </p:txBody>
      </p:sp>
      <p:pic>
        <p:nvPicPr>
          <p:cNvPr id="7" name="Picture 6"/>
          <p:cNvPicPr/>
          <p:nvPr/>
        </p:nvPicPr>
        <p:blipFill>
          <a:blip r:embed="rId2"/>
          <a:stretch>
            <a:fillRect/>
          </a:stretch>
        </p:blipFill>
        <p:spPr>
          <a:xfrm>
            <a:off x="1464526" y="1085385"/>
            <a:ext cx="6198325" cy="3300761"/>
          </a:xfrm>
          <a:prstGeom prst="rect">
            <a:avLst/>
          </a:prstGeom>
        </p:spPr>
      </p:pic>
    </p:spTree>
    <p:extLst>
      <p:ext uri="{BB962C8B-B14F-4D97-AF65-F5344CB8AC3E}">
        <p14:creationId xmlns:p14="http://schemas.microsoft.com/office/powerpoint/2010/main" val="3878492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a:spLocks noGrp="1"/>
          </p:cNvSpPr>
          <p:nvPr>
            <p:ph type="title"/>
          </p:nvPr>
        </p:nvSpPr>
        <p:spPr>
          <a:prstGeom prst="rect">
            <a:avLst/>
          </a:prstGeom>
        </p:spPr>
        <p:txBody>
          <a:bodyPr spcFirstLastPara="1" wrap="square" lIns="91425" tIns="91425" rIns="91425" bIns="91425" anchor="t" anchorCtr="0">
            <a:noAutofit/>
          </a:bodyPr>
          <a:lstStyle/>
          <a:p>
            <a:pPr>
              <a:lnSpc>
                <a:spcPct val="107000"/>
              </a:lnSpc>
              <a:spcAft>
                <a:spcPts val="800"/>
              </a:spcAft>
            </a:pPr>
            <a:r>
              <a:rPr lang="en-IN" sz="2400" b="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                                     CONTENTS</a:t>
            </a:r>
            <a:br>
              <a:rPr lang="en-IN" sz="1400" b="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4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br>
            <a:br>
              <a:rPr lang="en-IN" sz="14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br>
            <a:br>
              <a:rPr lang="en-IN" sz="14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br>
            <a:r>
              <a:rPr lang="en-IN" sz="14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   </a:t>
            </a:r>
            <a:br>
              <a:rPr lang="en-IN" sz="1400" b="1"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br>
            <a:br>
              <a:rPr lang="en-IN" sz="1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 name="TextBox 1">
            <a:extLst>
              <a:ext uri="{FF2B5EF4-FFF2-40B4-BE49-F238E27FC236}">
                <a16:creationId xmlns:a16="http://schemas.microsoft.com/office/drawing/2014/main" id="{F8FDEF99-0AF9-6150-A747-6075F0A83EF1}"/>
              </a:ext>
            </a:extLst>
          </p:cNvPr>
          <p:cNvSpPr txBox="1"/>
          <p:nvPr/>
        </p:nvSpPr>
        <p:spPr>
          <a:xfrm>
            <a:off x="268188" y="1326438"/>
            <a:ext cx="8875812" cy="2769284"/>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Ø"/>
            </a:pPr>
            <a:r>
              <a:rPr lang="en-IN" sz="1800" b="1" dirty="0">
                <a:solidFill>
                  <a:schemeClr val="accent1"/>
                </a:solidFill>
                <a:effectLst/>
                <a:latin typeface="Times New Roman" panose="02020603050405020304" pitchFamily="18" charset="0"/>
                <a:ea typeface="Calibri" panose="020F0502020204030204" pitchFamily="34" charset="0"/>
              </a:rPr>
              <a:t>Abstract</a:t>
            </a:r>
          </a:p>
          <a:p>
            <a:pPr marL="285750" indent="-285750">
              <a:lnSpc>
                <a:spcPct val="107000"/>
              </a:lnSpc>
              <a:spcAft>
                <a:spcPts val="800"/>
              </a:spcAft>
              <a:buFont typeface="Wingdings" panose="05000000000000000000" pitchFamily="2" charset="2"/>
              <a:buChar char="Ø"/>
            </a:pPr>
            <a:r>
              <a:rPr lang="en-IN" sz="1800" b="1" dirty="0">
                <a:solidFill>
                  <a:schemeClr val="accent1"/>
                </a:solidFill>
                <a:effectLst/>
                <a:latin typeface="Times New Roman" panose="02020603050405020304" pitchFamily="18" charset="0"/>
                <a:ea typeface="Calibri" panose="020F0502020204030204" pitchFamily="34" charset="0"/>
              </a:rPr>
              <a:t>Introduction</a:t>
            </a:r>
          </a:p>
          <a:p>
            <a:pPr marL="285750" indent="-285750">
              <a:lnSpc>
                <a:spcPct val="107000"/>
              </a:lnSpc>
              <a:spcAft>
                <a:spcPts val="800"/>
              </a:spcAft>
              <a:buFont typeface="Wingdings" panose="05000000000000000000" pitchFamily="2" charset="2"/>
              <a:buChar char="Ø"/>
            </a:pPr>
            <a:r>
              <a:rPr lang="en-IN" sz="1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Litera</a:t>
            </a:r>
            <a:r>
              <a:rPr lang="en-IN"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ture Survey</a:t>
            </a:r>
            <a:endParaRPr lang="en-IN" sz="1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b="1" dirty="0">
                <a:solidFill>
                  <a:schemeClr val="accent1"/>
                </a:solidFill>
                <a:latin typeface="Times New Roman" panose="02020603050405020304" pitchFamily="18" charset="0"/>
                <a:ea typeface="Calibri" panose="020F0502020204030204" pitchFamily="34" charset="0"/>
              </a:rPr>
              <a:t>Existing</a:t>
            </a:r>
            <a:r>
              <a:rPr lang="en-IN" sz="1800" b="1" dirty="0">
                <a:solidFill>
                  <a:schemeClr val="accent1"/>
                </a:solidFill>
                <a:effectLst/>
                <a:latin typeface="Times New Roman" panose="02020603050405020304" pitchFamily="18" charset="0"/>
                <a:ea typeface="Calibri" panose="020F0502020204030204" pitchFamily="34" charset="0"/>
              </a:rPr>
              <a:t> System</a:t>
            </a:r>
          </a:p>
          <a:p>
            <a:pPr marL="285750" indent="-285750">
              <a:lnSpc>
                <a:spcPct val="107000"/>
              </a:lnSpc>
              <a:spcAft>
                <a:spcPts val="800"/>
              </a:spcAft>
              <a:buFont typeface="Wingdings" panose="05000000000000000000" pitchFamily="2" charset="2"/>
              <a:buChar char="Ø"/>
            </a:pPr>
            <a:r>
              <a:rPr lang="en-IN"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Proposed System</a:t>
            </a:r>
          </a:p>
          <a:p>
            <a:pPr marL="285750" indent="-285750">
              <a:lnSpc>
                <a:spcPct val="107000"/>
              </a:lnSpc>
              <a:spcAft>
                <a:spcPts val="800"/>
              </a:spcAft>
              <a:buFont typeface="Wingdings" panose="05000000000000000000" pitchFamily="2" charset="2"/>
              <a:buChar char="Ø"/>
            </a:pPr>
            <a:r>
              <a:rPr lang="en-IN" sz="18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Hardware &amp; Software Requirements</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BDAB907F-0208-633C-6521-47F216953C06}"/>
              </a:ext>
            </a:extLst>
          </p:cNvPr>
          <p:cNvSpPr txBox="1"/>
          <p:nvPr/>
        </p:nvSpPr>
        <p:spPr>
          <a:xfrm>
            <a:off x="4572000" y="1326438"/>
            <a:ext cx="3944350" cy="3162019"/>
          </a:xfrm>
          <a:prstGeom prst="rect">
            <a:avLst/>
          </a:prstGeom>
          <a:noFill/>
        </p:spPr>
        <p:txBody>
          <a:bodyPr wrap="none" rtlCol="0">
            <a:spAutoFit/>
          </a:bodyPr>
          <a:lstStyle/>
          <a:p>
            <a:pPr marL="285750" indent="-285750">
              <a:lnSpc>
                <a:spcPct val="107000"/>
              </a:lnSpc>
              <a:spcAft>
                <a:spcPts val="800"/>
              </a:spcAft>
              <a:buFont typeface="Wingdings" panose="05000000000000000000" pitchFamily="2" charset="2"/>
              <a:buChar char="Ø"/>
            </a:pPr>
            <a:r>
              <a:rPr lang="en-IN" sz="18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System Requirements Specification</a:t>
            </a:r>
          </a:p>
          <a:p>
            <a:pPr marL="285750" indent="-285750">
              <a:lnSpc>
                <a:spcPct val="107000"/>
              </a:lnSpc>
              <a:spcAft>
                <a:spcPts val="800"/>
              </a:spcAft>
              <a:buFont typeface="Wingdings" panose="05000000000000000000" pitchFamily="2" charset="2"/>
              <a:buChar char="Ø"/>
            </a:pPr>
            <a:r>
              <a:rPr lang="en-IN" sz="18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Architecture</a:t>
            </a:r>
          </a:p>
          <a:p>
            <a:pPr marL="285750" indent="-285750">
              <a:lnSpc>
                <a:spcPct val="107000"/>
              </a:lnSpc>
              <a:spcAft>
                <a:spcPts val="800"/>
              </a:spcAft>
              <a:buFont typeface="Wingdings" panose="05000000000000000000" pitchFamily="2" charset="2"/>
              <a:buChar char="Ø"/>
            </a:pPr>
            <a:r>
              <a:rPr lang="en-IN"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Modules</a:t>
            </a:r>
          </a:p>
          <a:p>
            <a:pPr marL="285750" indent="-285750">
              <a:lnSpc>
                <a:spcPct val="107000"/>
              </a:lnSpc>
              <a:spcAft>
                <a:spcPts val="800"/>
              </a:spcAft>
              <a:buFont typeface="Wingdings" panose="05000000000000000000" pitchFamily="2" charset="2"/>
              <a:buChar char="Ø"/>
            </a:pPr>
            <a:r>
              <a:rPr lang="en-IN" sz="18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Output Screens</a:t>
            </a:r>
          </a:p>
          <a:p>
            <a:pPr marL="285750" indent="-285750">
              <a:lnSpc>
                <a:spcPct val="107000"/>
              </a:lnSpc>
              <a:spcAft>
                <a:spcPts val="800"/>
              </a:spcAft>
              <a:buFont typeface="Wingdings" panose="05000000000000000000" pitchFamily="2" charset="2"/>
              <a:buChar char="Ø"/>
            </a:pPr>
            <a:r>
              <a:rPr lang="en-IN"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Conclusion</a:t>
            </a:r>
          </a:p>
          <a:p>
            <a:pPr marL="285750" indent="-285750">
              <a:lnSpc>
                <a:spcPct val="107000"/>
              </a:lnSpc>
              <a:spcAft>
                <a:spcPts val="800"/>
              </a:spcAft>
              <a:buFont typeface="Wingdings" panose="05000000000000000000" pitchFamily="2" charset="2"/>
              <a:buChar char="Ø"/>
            </a:pPr>
            <a:r>
              <a:rPr lang="en-IN"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References</a:t>
            </a:r>
            <a:endParaRPr lang="en-IN"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EBF54-2C29-2B06-87E0-1E851AC886BB}"/>
              </a:ext>
            </a:extLst>
          </p:cNvPr>
          <p:cNvSpPr txBox="1"/>
          <p:nvPr/>
        </p:nvSpPr>
        <p:spPr>
          <a:xfrm>
            <a:off x="2520176" y="319668"/>
            <a:ext cx="4066478" cy="461665"/>
          </a:xfrm>
          <a:prstGeom prst="rect">
            <a:avLst/>
          </a:prstGeom>
          <a:noFill/>
        </p:spPr>
        <p:txBody>
          <a:bodyPr wrap="square" rtlCol="0">
            <a:spAutoFit/>
          </a:bodyPr>
          <a:lstStyle/>
          <a:p>
            <a:r>
              <a:rPr lang="en-IN" sz="2400" b="1" dirty="0">
                <a:solidFill>
                  <a:schemeClr val="accent2"/>
                </a:solidFill>
              </a:rPr>
              <a:t>      USE CASE DIAGRAM</a:t>
            </a:r>
          </a:p>
        </p:txBody>
      </p:sp>
      <p:pic>
        <p:nvPicPr>
          <p:cNvPr id="3" name="图片 7">
            <a:extLst>
              <a:ext uri="{FF2B5EF4-FFF2-40B4-BE49-F238E27FC236}">
                <a16:creationId xmlns:a16="http://schemas.microsoft.com/office/drawing/2014/main" id="{B19A9F46-11E0-FD9F-DC4F-FF65663891EB}"/>
              </a:ext>
            </a:extLst>
          </p:cNvPr>
          <p:cNvPicPr/>
          <p:nvPr/>
        </p:nvPicPr>
        <p:blipFill>
          <a:blip r:embed="rId2"/>
          <a:stretch>
            <a:fillRect/>
          </a:stretch>
        </p:blipFill>
        <p:spPr>
          <a:xfrm>
            <a:off x="1650379" y="877228"/>
            <a:ext cx="5575611" cy="3702391"/>
          </a:xfrm>
          <a:prstGeom prst="rect">
            <a:avLst/>
          </a:prstGeom>
          <a:noFill/>
          <a:ln w="12700" cap="flat" cmpd="sng">
            <a:noFill/>
            <a:prstDash val="solid"/>
            <a:miter/>
          </a:ln>
        </p:spPr>
      </p:pic>
    </p:spTree>
    <p:extLst>
      <p:ext uri="{BB962C8B-B14F-4D97-AF65-F5344CB8AC3E}">
        <p14:creationId xmlns:p14="http://schemas.microsoft.com/office/powerpoint/2010/main" val="2359825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2B821A-5F4F-025D-655D-7EA77CE3CF7B}"/>
              </a:ext>
            </a:extLst>
          </p:cNvPr>
          <p:cNvSpPr txBox="1"/>
          <p:nvPr/>
        </p:nvSpPr>
        <p:spPr>
          <a:xfrm>
            <a:off x="527824" y="341971"/>
            <a:ext cx="8006576" cy="461665"/>
          </a:xfrm>
          <a:prstGeom prst="rect">
            <a:avLst/>
          </a:prstGeom>
          <a:noFill/>
        </p:spPr>
        <p:txBody>
          <a:bodyPr wrap="square" rtlCol="0">
            <a:spAutoFit/>
          </a:bodyPr>
          <a:lstStyle/>
          <a:p>
            <a:r>
              <a:rPr lang="en-IN" sz="2400" b="1" dirty="0">
                <a:solidFill>
                  <a:schemeClr val="accent2"/>
                </a:solidFill>
              </a:rPr>
              <a:t>                                      OUTPUT SCREENS</a:t>
            </a:r>
          </a:p>
        </p:txBody>
      </p:sp>
      <p:pic>
        <p:nvPicPr>
          <p:cNvPr id="3" name="Picture 2">
            <a:extLst>
              <a:ext uri="{FF2B5EF4-FFF2-40B4-BE49-F238E27FC236}">
                <a16:creationId xmlns:a16="http://schemas.microsoft.com/office/drawing/2014/main" id="{CD2985F6-6090-BCDD-2552-97B570F8F1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8077" y="1583224"/>
            <a:ext cx="7055803" cy="3056573"/>
          </a:xfrm>
          <a:prstGeom prst="rect">
            <a:avLst/>
          </a:prstGeom>
        </p:spPr>
      </p:pic>
      <p:sp>
        <p:nvSpPr>
          <p:cNvPr id="6" name="TextBox 5">
            <a:extLst>
              <a:ext uri="{FF2B5EF4-FFF2-40B4-BE49-F238E27FC236}">
                <a16:creationId xmlns:a16="http://schemas.microsoft.com/office/drawing/2014/main" id="{2075D410-CE11-64B3-F0BB-94928EA60410}"/>
              </a:ext>
            </a:extLst>
          </p:cNvPr>
          <p:cNvSpPr txBox="1"/>
          <p:nvPr/>
        </p:nvSpPr>
        <p:spPr>
          <a:xfrm>
            <a:off x="3608132" y="1070319"/>
            <a:ext cx="1306768" cy="369332"/>
          </a:xfrm>
          <a:prstGeom prst="rect">
            <a:avLst/>
          </a:prstGeom>
          <a:noFill/>
        </p:spPr>
        <p:txBody>
          <a:bodyPr wrap="none" rtlCol="0">
            <a:spAutoFit/>
          </a:bodyPr>
          <a:lstStyle/>
          <a:p>
            <a:r>
              <a:rPr lang="en-IN" sz="1800" b="1" u="sng" dirty="0">
                <a:effectLst/>
                <a:latin typeface="Times New Roman" panose="02020603050405020304" pitchFamily="18" charset="0"/>
                <a:ea typeface="Times New Roman" panose="02020603050405020304" pitchFamily="18" charset="0"/>
              </a:rPr>
              <a:t>Home Page</a:t>
            </a:r>
            <a:endParaRPr lang="en-IN" dirty="0"/>
          </a:p>
        </p:txBody>
      </p:sp>
    </p:spTree>
    <p:extLst>
      <p:ext uri="{BB962C8B-B14F-4D97-AF65-F5344CB8AC3E}">
        <p14:creationId xmlns:p14="http://schemas.microsoft.com/office/powerpoint/2010/main" val="2882389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D12071-B856-1A8F-FBB3-94618CC0F3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4900" y="1545272"/>
            <a:ext cx="6713220" cy="2863177"/>
          </a:xfrm>
          <a:prstGeom prst="rect">
            <a:avLst/>
          </a:prstGeom>
        </p:spPr>
      </p:pic>
      <p:sp>
        <p:nvSpPr>
          <p:cNvPr id="4" name="TextBox 3">
            <a:extLst>
              <a:ext uri="{FF2B5EF4-FFF2-40B4-BE49-F238E27FC236}">
                <a16:creationId xmlns:a16="http://schemas.microsoft.com/office/drawing/2014/main" id="{97ED9092-7209-E5BE-B794-E10BBD3DA087}"/>
              </a:ext>
            </a:extLst>
          </p:cNvPr>
          <p:cNvSpPr txBox="1"/>
          <p:nvPr/>
        </p:nvSpPr>
        <p:spPr>
          <a:xfrm>
            <a:off x="3299460" y="956092"/>
            <a:ext cx="1832553" cy="646331"/>
          </a:xfrm>
          <a:prstGeom prst="rect">
            <a:avLst/>
          </a:prstGeom>
          <a:noFill/>
        </p:spPr>
        <p:txBody>
          <a:bodyPr wrap="none" rtlCol="0">
            <a:spAutoFit/>
          </a:bodyPr>
          <a:lstStyle/>
          <a:p>
            <a:r>
              <a:rPr lang="en-IN" sz="1800" b="1" u="sng" dirty="0">
                <a:effectLst/>
                <a:latin typeface="Times New Roman" panose="02020603050405020304" pitchFamily="18" charset="0"/>
                <a:ea typeface="Times New Roman" panose="02020603050405020304" pitchFamily="18" charset="0"/>
              </a:rPr>
              <a:t>Campaigns Page</a:t>
            </a:r>
            <a:endParaRPr lang="en-IN" dirty="0"/>
          </a:p>
          <a:p>
            <a:endParaRPr lang="en-IN" dirty="0"/>
          </a:p>
        </p:txBody>
      </p:sp>
    </p:spTree>
    <p:extLst>
      <p:ext uri="{BB962C8B-B14F-4D97-AF65-F5344CB8AC3E}">
        <p14:creationId xmlns:p14="http://schemas.microsoft.com/office/powerpoint/2010/main" val="2015570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login form&#10;&#10;Description automatically generated">
            <a:extLst>
              <a:ext uri="{FF2B5EF4-FFF2-40B4-BE49-F238E27FC236}">
                <a16:creationId xmlns:a16="http://schemas.microsoft.com/office/drawing/2014/main" id="{5E30CAA4-8E6D-4BA2-92BE-2CA5D6A3E8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 y="1263551"/>
            <a:ext cx="7444740" cy="3157855"/>
          </a:xfrm>
          <a:prstGeom prst="rect">
            <a:avLst/>
          </a:prstGeom>
        </p:spPr>
      </p:pic>
      <p:sp>
        <p:nvSpPr>
          <p:cNvPr id="6" name="TextBox 5">
            <a:extLst>
              <a:ext uri="{FF2B5EF4-FFF2-40B4-BE49-F238E27FC236}">
                <a16:creationId xmlns:a16="http://schemas.microsoft.com/office/drawing/2014/main" id="{9EDDBD9A-1F84-30B6-13AB-30498B9AAA89}"/>
              </a:ext>
            </a:extLst>
          </p:cNvPr>
          <p:cNvSpPr txBox="1"/>
          <p:nvPr/>
        </p:nvSpPr>
        <p:spPr>
          <a:xfrm>
            <a:off x="3512657" y="617220"/>
            <a:ext cx="1281120" cy="646331"/>
          </a:xfrm>
          <a:prstGeom prst="rect">
            <a:avLst/>
          </a:prstGeom>
          <a:noFill/>
        </p:spPr>
        <p:txBody>
          <a:bodyPr wrap="none" rtlCol="0">
            <a:spAutoFit/>
          </a:bodyPr>
          <a:lstStyle/>
          <a:p>
            <a:r>
              <a:rPr lang="en-IN" sz="1800" b="1" u="sng" dirty="0">
                <a:effectLst/>
                <a:latin typeface="Times New Roman" panose="02020603050405020304" pitchFamily="18" charset="0"/>
                <a:ea typeface="Times New Roman" panose="02020603050405020304" pitchFamily="18" charset="0"/>
              </a:rPr>
              <a:t>Login page</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5263E3D2-8399-6B54-5635-0427374CD394}"/>
              </a:ext>
            </a:extLst>
          </p:cNvPr>
          <p:cNvSpPr txBox="1"/>
          <p:nvPr/>
        </p:nvSpPr>
        <p:spPr>
          <a:xfrm>
            <a:off x="5949570" y="617220"/>
            <a:ext cx="242374" cy="923330"/>
          </a:xfrm>
          <a:prstGeom prst="rect">
            <a:avLst/>
          </a:prstGeom>
          <a:noFill/>
        </p:spPr>
        <p:txBody>
          <a:bodyPr wrap="none" rtlCol="0">
            <a:spAutoFit/>
          </a:bodyPr>
          <a:lstStyle/>
          <a:p>
            <a:r>
              <a:rPr lang="en-IN" sz="1800" dirty="0">
                <a:effectLst/>
                <a:latin typeface="Times New Roman" panose="02020603050405020304" pitchFamily="18" charset="0"/>
                <a:ea typeface="Times New Roman" panose="02020603050405020304" pitchFamily="18" charset="0"/>
              </a:rPr>
              <a:t> </a:t>
            </a:r>
          </a:p>
          <a:p>
            <a:r>
              <a:rPr lang="en-IN" sz="1800" dirty="0">
                <a:effectLst/>
                <a:latin typeface="Times New Roman" panose="02020603050405020304" pitchFamily="18" charset="0"/>
                <a:ea typeface="Times New Roman" panose="02020603050405020304" pitchFamily="18" charset="0"/>
              </a:rPr>
              <a:t> </a:t>
            </a:r>
          </a:p>
          <a:p>
            <a:endParaRPr lang="en-IN" dirty="0"/>
          </a:p>
        </p:txBody>
      </p:sp>
    </p:spTree>
    <p:extLst>
      <p:ext uri="{BB962C8B-B14F-4D97-AF65-F5344CB8AC3E}">
        <p14:creationId xmlns:p14="http://schemas.microsoft.com/office/powerpoint/2010/main" val="1233645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052D72-CCC6-0D5A-ADA1-55D3733C37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9620" y="1320483"/>
            <a:ext cx="7223760" cy="3140006"/>
          </a:xfrm>
          <a:prstGeom prst="rect">
            <a:avLst/>
          </a:prstGeom>
          <a:noFill/>
        </p:spPr>
      </p:pic>
      <p:sp>
        <p:nvSpPr>
          <p:cNvPr id="5" name="TextBox 4">
            <a:extLst>
              <a:ext uri="{FF2B5EF4-FFF2-40B4-BE49-F238E27FC236}">
                <a16:creationId xmlns:a16="http://schemas.microsoft.com/office/drawing/2014/main" id="{5A3B791F-EFDC-F0CF-97EF-9FC74975799F}"/>
              </a:ext>
            </a:extLst>
          </p:cNvPr>
          <p:cNvSpPr txBox="1"/>
          <p:nvPr/>
        </p:nvSpPr>
        <p:spPr>
          <a:xfrm>
            <a:off x="3588112" y="784860"/>
            <a:ext cx="1533433" cy="369332"/>
          </a:xfrm>
          <a:prstGeom prst="rect">
            <a:avLst/>
          </a:prstGeom>
          <a:noFill/>
        </p:spPr>
        <p:txBody>
          <a:bodyPr wrap="none" rtlCol="0">
            <a:spAutoFit/>
          </a:bodyPr>
          <a:lstStyle/>
          <a:p>
            <a:r>
              <a:rPr lang="en-IN" sz="1800" b="1" u="sng" dirty="0">
                <a:effectLst/>
                <a:latin typeface="Times New Roman" panose="02020603050405020304" pitchFamily="18" charset="0"/>
                <a:ea typeface="Times New Roman" panose="02020603050405020304" pitchFamily="18" charset="0"/>
              </a:rPr>
              <a:t>Register Page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58399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FFE2C6-9DA8-5D58-FD19-8C301E34C4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149350"/>
            <a:ext cx="5943600" cy="2844800"/>
          </a:xfrm>
          <a:prstGeom prst="rect">
            <a:avLst/>
          </a:prstGeom>
        </p:spPr>
      </p:pic>
      <p:sp>
        <p:nvSpPr>
          <p:cNvPr id="4" name="TextBox 3">
            <a:extLst>
              <a:ext uri="{FF2B5EF4-FFF2-40B4-BE49-F238E27FC236}">
                <a16:creationId xmlns:a16="http://schemas.microsoft.com/office/drawing/2014/main" id="{0CEF7F9D-9D72-1B2A-C7BB-2110DB0CE296}"/>
              </a:ext>
            </a:extLst>
          </p:cNvPr>
          <p:cNvSpPr txBox="1"/>
          <p:nvPr/>
        </p:nvSpPr>
        <p:spPr>
          <a:xfrm>
            <a:off x="3438596" y="373380"/>
            <a:ext cx="1200008" cy="923330"/>
          </a:xfrm>
          <a:prstGeom prst="rect">
            <a:avLst/>
          </a:prstGeom>
          <a:noFill/>
        </p:spPr>
        <p:txBody>
          <a:bodyPr wrap="none" rtlCol="0">
            <a:spAutoFit/>
          </a:bodyPr>
          <a:lstStyle/>
          <a:p>
            <a:r>
              <a:rPr lang="en-IN" sz="1800" b="1" u="sng" dirty="0">
                <a:effectLst/>
                <a:latin typeface="Times New Roman" panose="02020603050405020304" pitchFamily="18" charset="0"/>
                <a:ea typeface="Times New Roman" panose="02020603050405020304" pitchFamily="18" charset="0"/>
              </a:rPr>
              <a:t>Razor pay</a:t>
            </a:r>
            <a:endParaRPr lang="en-IN" sz="1800" dirty="0">
              <a:effectLst/>
              <a:latin typeface="Times New Roman" panose="02020603050405020304" pitchFamily="18" charset="0"/>
              <a:ea typeface="Times New Roman" panose="02020603050405020304" pitchFamily="18" charset="0"/>
            </a:endParaRPr>
          </a:p>
          <a:p>
            <a:r>
              <a:rPr lang="en-IN" sz="1800" b="1" u="none" strike="noStrike"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84941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BEBDA3-BD96-030B-0CB1-2DBD59D280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7942" y="1173479"/>
            <a:ext cx="5944235" cy="3340735"/>
          </a:xfrm>
          <a:prstGeom prst="rect">
            <a:avLst/>
          </a:prstGeom>
          <a:noFill/>
        </p:spPr>
      </p:pic>
      <p:sp>
        <p:nvSpPr>
          <p:cNvPr id="4" name="TextBox 3">
            <a:extLst>
              <a:ext uri="{FF2B5EF4-FFF2-40B4-BE49-F238E27FC236}">
                <a16:creationId xmlns:a16="http://schemas.microsoft.com/office/drawing/2014/main" id="{B5E78654-F6DD-173D-E622-DAF8234982FD}"/>
              </a:ext>
            </a:extLst>
          </p:cNvPr>
          <p:cNvSpPr txBox="1"/>
          <p:nvPr/>
        </p:nvSpPr>
        <p:spPr>
          <a:xfrm>
            <a:off x="2829004" y="629286"/>
            <a:ext cx="2373470" cy="369332"/>
          </a:xfrm>
          <a:prstGeom prst="rect">
            <a:avLst/>
          </a:prstGeom>
          <a:noFill/>
        </p:spPr>
        <p:txBody>
          <a:bodyPr wrap="none" rtlCol="0">
            <a:spAutoFit/>
          </a:bodyPr>
          <a:lstStyle/>
          <a:p>
            <a:r>
              <a:rPr lang="en-IN" sz="1800" b="1" u="sng" dirty="0">
                <a:effectLst/>
                <a:latin typeface="Times New Roman" panose="02020603050405020304" pitchFamily="18" charset="0"/>
                <a:ea typeface="Times New Roman" panose="02020603050405020304" pitchFamily="18" charset="0"/>
              </a:rPr>
              <a:t>Your Campaigns Page</a:t>
            </a:r>
            <a:endParaRPr lang="en-IN" dirty="0"/>
          </a:p>
        </p:txBody>
      </p:sp>
    </p:spTree>
    <p:extLst>
      <p:ext uri="{BB962C8B-B14F-4D97-AF65-F5344CB8AC3E}">
        <p14:creationId xmlns:p14="http://schemas.microsoft.com/office/powerpoint/2010/main" val="3240135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EC58A5-4B27-8829-04A3-856FF353BC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560" y="1617662"/>
            <a:ext cx="6644640" cy="2929255"/>
          </a:xfrm>
          <a:prstGeom prst="rect">
            <a:avLst/>
          </a:prstGeom>
        </p:spPr>
      </p:pic>
      <p:sp>
        <p:nvSpPr>
          <p:cNvPr id="4" name="TextBox 3">
            <a:extLst>
              <a:ext uri="{FF2B5EF4-FFF2-40B4-BE49-F238E27FC236}">
                <a16:creationId xmlns:a16="http://schemas.microsoft.com/office/drawing/2014/main" id="{3AA7FA67-0BE6-69B2-912C-9605E42E6F3C}"/>
              </a:ext>
            </a:extLst>
          </p:cNvPr>
          <p:cNvSpPr txBox="1"/>
          <p:nvPr/>
        </p:nvSpPr>
        <p:spPr>
          <a:xfrm>
            <a:off x="3337560" y="906780"/>
            <a:ext cx="1473480" cy="369332"/>
          </a:xfrm>
          <a:prstGeom prst="rect">
            <a:avLst/>
          </a:prstGeom>
          <a:noFill/>
        </p:spPr>
        <p:txBody>
          <a:bodyPr wrap="none" rtlCol="0">
            <a:spAutoFit/>
          </a:bodyPr>
          <a:lstStyle/>
          <a:p>
            <a:r>
              <a:rPr lang="en-IN" sz="1800" b="1" u="sng">
                <a:effectLst/>
                <a:latin typeface="Times New Roman" panose="02020603050405020304" pitchFamily="18" charset="0"/>
                <a:ea typeface="Times New Roman" panose="02020603050405020304" pitchFamily="18" charset="0"/>
              </a:rPr>
              <a:t>Admin Panel</a:t>
            </a:r>
            <a:endParaRPr lang="en-IN"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86906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CA7752-3D37-E7D3-7EB1-5CB7B8D968EC}"/>
              </a:ext>
            </a:extLst>
          </p:cNvPr>
          <p:cNvSpPr txBox="1"/>
          <p:nvPr/>
        </p:nvSpPr>
        <p:spPr>
          <a:xfrm>
            <a:off x="518161" y="264470"/>
            <a:ext cx="6135399" cy="523220"/>
          </a:xfrm>
          <a:prstGeom prst="rect">
            <a:avLst/>
          </a:prstGeom>
          <a:noFill/>
        </p:spPr>
        <p:txBody>
          <a:bodyPr wrap="square" rtlCol="0">
            <a:spAutoFit/>
          </a:bodyPr>
          <a:lstStyle/>
          <a:p>
            <a:r>
              <a:rPr lang="en-IN" sz="2800" b="1" dirty="0">
                <a:solidFill>
                  <a:schemeClr val="accent2"/>
                </a:solidFill>
              </a:rPr>
              <a:t>                                    CONCLUSION</a:t>
            </a:r>
          </a:p>
        </p:txBody>
      </p:sp>
      <p:sp>
        <p:nvSpPr>
          <p:cNvPr id="4" name="TextBox 3">
            <a:extLst>
              <a:ext uri="{FF2B5EF4-FFF2-40B4-BE49-F238E27FC236}">
                <a16:creationId xmlns:a16="http://schemas.microsoft.com/office/drawing/2014/main" id="{CC19B3EF-12E5-9CA8-51D8-56975D6DAA22}"/>
              </a:ext>
            </a:extLst>
          </p:cNvPr>
          <p:cNvSpPr txBox="1"/>
          <p:nvPr/>
        </p:nvSpPr>
        <p:spPr>
          <a:xfrm>
            <a:off x="518162" y="994655"/>
            <a:ext cx="8142618" cy="3754874"/>
          </a:xfrm>
          <a:prstGeom prst="rect">
            <a:avLst/>
          </a:prstGeom>
          <a:noFill/>
        </p:spPr>
        <p:txBody>
          <a:bodyPr wrap="square" rtlCol="0">
            <a:spAutoFit/>
          </a:bodyPr>
          <a:lstStyle/>
          <a:p>
            <a:pPr lvl="0">
              <a:spcBef>
                <a:spcPts val="600"/>
              </a:spcBef>
            </a:pPr>
            <a:r>
              <a:rPr lang="en-IN" sz="2000" dirty="0">
                <a:effectLst/>
                <a:latin typeface="Times New Roman" panose="02020603050405020304" pitchFamily="18" charset="0"/>
                <a:ea typeface="Times New Roman" panose="02020603050405020304" pitchFamily="18" charset="0"/>
              </a:rPr>
              <a:t>In conclusion, our fundraising campaign has not only highlighted the importance of our mission but has also fostered a sense of community and shared purpose among our supporters. The funds raised will directly impact our programs, allowing us to expand our reach and enhance the services we provide to those in need. Thank you for believing in our mission and for your unwavering support. Together, we are not just making a difference; we are building a legacy of hope and resilience that will resonate for years to come. Your involvement is crucial, and we look forward to continuing this journey with you as we strive to create a brighter future for those we serve.</a:t>
            </a:r>
          </a:p>
          <a:p>
            <a:r>
              <a:rPr lang="en-IN" sz="2000" dirty="0">
                <a:effectLst/>
                <a:latin typeface="Times New Roman" panose="02020603050405020304" pitchFamily="18" charset="0"/>
                <a:ea typeface="Times New Roman" panose="02020603050405020304" pitchFamily="18" charset="0"/>
              </a:rPr>
              <a:t> </a:t>
            </a:r>
          </a:p>
          <a:p>
            <a:r>
              <a:rPr lang="en-IN" sz="2000" dirty="0">
                <a:effectLst/>
                <a:latin typeface="Times New Roman" panose="02020603050405020304" pitchFamily="18" charset="0"/>
                <a:ea typeface="Times New Roman" panose="02020603050405020304" pitchFamily="18" charset="0"/>
              </a:rPr>
              <a:t> </a:t>
            </a:r>
          </a:p>
          <a:p>
            <a:endParaRPr lang="en-IN" dirty="0"/>
          </a:p>
        </p:txBody>
      </p:sp>
    </p:spTree>
    <p:extLst>
      <p:ext uri="{BB962C8B-B14F-4D97-AF65-F5344CB8AC3E}">
        <p14:creationId xmlns:p14="http://schemas.microsoft.com/office/powerpoint/2010/main" val="1990984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BB772C-8053-3A4D-71B4-2C77CDB145A2}"/>
              </a:ext>
            </a:extLst>
          </p:cNvPr>
          <p:cNvSpPr txBox="1"/>
          <p:nvPr/>
        </p:nvSpPr>
        <p:spPr>
          <a:xfrm>
            <a:off x="706244" y="349404"/>
            <a:ext cx="5887844" cy="523220"/>
          </a:xfrm>
          <a:prstGeom prst="rect">
            <a:avLst/>
          </a:prstGeom>
          <a:noFill/>
        </p:spPr>
        <p:txBody>
          <a:bodyPr wrap="square" rtlCol="0">
            <a:spAutoFit/>
          </a:bodyPr>
          <a:lstStyle/>
          <a:p>
            <a:r>
              <a:rPr lang="en-IN" sz="2800" b="1" dirty="0">
                <a:solidFill>
                  <a:schemeClr val="accent2"/>
                </a:solidFill>
              </a:rPr>
              <a:t>                                  REFERENCES</a:t>
            </a:r>
          </a:p>
        </p:txBody>
      </p:sp>
      <p:sp>
        <p:nvSpPr>
          <p:cNvPr id="4" name="TextBox 3">
            <a:extLst>
              <a:ext uri="{FF2B5EF4-FFF2-40B4-BE49-F238E27FC236}">
                <a16:creationId xmlns:a16="http://schemas.microsoft.com/office/drawing/2014/main" id="{F079BDAC-7D68-F931-C646-608197B5DA2F}"/>
              </a:ext>
            </a:extLst>
          </p:cNvPr>
          <p:cNvSpPr txBox="1"/>
          <p:nvPr/>
        </p:nvSpPr>
        <p:spPr>
          <a:xfrm>
            <a:off x="602166" y="872624"/>
            <a:ext cx="8137974" cy="4308872"/>
          </a:xfrm>
          <a:prstGeom prst="rect">
            <a:avLst/>
          </a:prstGeom>
          <a:noFill/>
        </p:spPr>
        <p:txBody>
          <a:bodyPr wrap="square" rtlCol="0">
            <a:spAutoFit/>
          </a:bodyPr>
          <a:lstStyle/>
          <a:p>
            <a:r>
              <a:rPr lang="en-IN" sz="1600" b="1" dirty="0">
                <a:effectLst/>
                <a:latin typeface="Times New Roman" panose="02020603050405020304" pitchFamily="18" charset="0"/>
                <a:ea typeface="Times New Roman" panose="02020603050405020304" pitchFamily="18" charset="0"/>
              </a:rPr>
              <a:t>1.</a:t>
            </a:r>
            <a:r>
              <a:rPr lang="en-IN" sz="1600" dirty="0">
                <a:effectLst/>
                <a:latin typeface="Times New Roman" panose="02020603050405020304" pitchFamily="18" charset="0"/>
                <a:ea typeface="Times New Roman" panose="02020603050405020304" pitchFamily="18" charset="0"/>
              </a:rPr>
              <a:t> </a:t>
            </a:r>
            <a:r>
              <a:rPr lang="en-IN" sz="1600" b="1" dirty="0">
                <a:effectLst/>
                <a:latin typeface="Times New Roman" panose="02020603050405020304" pitchFamily="18" charset="0"/>
                <a:ea typeface="Times New Roman" panose="02020603050405020304" pitchFamily="18" charset="0"/>
              </a:rPr>
              <a:t>Statistical Data</a:t>
            </a:r>
            <a:r>
              <a:rPr lang="en-IN" sz="1600" dirty="0">
                <a:effectLst/>
                <a:latin typeface="Times New Roman" panose="02020603050405020304" pitchFamily="18" charset="0"/>
                <a:ea typeface="Times New Roman" panose="02020603050405020304" pitchFamily="18" charset="0"/>
              </a:rPr>
              <a:t>:</a:t>
            </a:r>
          </a:p>
          <a:p>
            <a:pPr marL="342900" lvl="0" indent="-342900">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Times New Roman" panose="02020603050405020304" pitchFamily="18" charset="0"/>
              </a:rPr>
              <a:t>Utilizing statistics can highlight the need for support. For example, referencing studies or reports from reputable organizations can illustrate the scope of a problem, such as poverty rates or health disparities.</a:t>
            </a:r>
          </a:p>
          <a:p>
            <a:pPr marL="342900" lvl="0" indent="-342900">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Times New Roman" panose="02020603050405020304" pitchFamily="18" charset="0"/>
              </a:rPr>
              <a:t>Example: “According to the World Health Organization, over 1 billion people lack access to clean water, underscoring the urgent need for our clean water initiatives.”</a:t>
            </a:r>
          </a:p>
          <a:p>
            <a:pPr marL="457200"/>
            <a:r>
              <a:rPr lang="en-IN" sz="1400" dirty="0">
                <a:effectLst/>
                <a:latin typeface="Times New Roman" panose="02020603050405020304" pitchFamily="18" charset="0"/>
                <a:ea typeface="Times New Roman" panose="02020603050405020304" pitchFamily="18" charset="0"/>
              </a:rPr>
              <a:t> </a:t>
            </a:r>
          </a:p>
          <a:p>
            <a:r>
              <a:rPr lang="en-IN" sz="1600" b="1" dirty="0">
                <a:effectLst/>
                <a:latin typeface="Times New Roman" panose="02020603050405020304" pitchFamily="18" charset="0"/>
                <a:ea typeface="Times New Roman" panose="02020603050405020304" pitchFamily="18" charset="0"/>
              </a:rPr>
              <a:t>2.</a:t>
            </a:r>
            <a:r>
              <a:rPr lang="en-IN" sz="1600" dirty="0">
                <a:effectLst/>
                <a:latin typeface="Times New Roman" panose="02020603050405020304" pitchFamily="18" charset="0"/>
                <a:ea typeface="Times New Roman" panose="02020603050405020304" pitchFamily="18" charset="0"/>
              </a:rPr>
              <a:t> </a:t>
            </a:r>
            <a:r>
              <a:rPr lang="en-IN" sz="1600" b="1" dirty="0">
                <a:effectLst/>
                <a:latin typeface="Times New Roman" panose="02020603050405020304" pitchFamily="18" charset="0"/>
                <a:ea typeface="Times New Roman" panose="02020603050405020304" pitchFamily="18" charset="0"/>
              </a:rPr>
              <a:t>Success Stories</a:t>
            </a:r>
            <a:r>
              <a:rPr lang="en-IN" sz="1600" dirty="0">
                <a:effectLst/>
                <a:latin typeface="Times New Roman" panose="02020603050405020304" pitchFamily="18" charset="0"/>
                <a:ea typeface="Times New Roman" panose="02020603050405020304" pitchFamily="18" charset="0"/>
              </a:rPr>
              <a:t>:</a:t>
            </a:r>
          </a:p>
          <a:p>
            <a:pPr marL="342900" lvl="0" indent="-342900">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Times New Roman" panose="02020603050405020304" pitchFamily="18" charset="0"/>
              </a:rPr>
              <a:t>Sharing case studies or testimonials from individuals who have benefited from your programs can be compelling. These stories personalize your mission and show tangible results.</a:t>
            </a:r>
          </a:p>
          <a:p>
            <a:pPr marL="342900" lvl="0" indent="-342900">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Times New Roman" panose="02020603050405020304" pitchFamily="18" charset="0"/>
              </a:rPr>
              <a:t>Example: “Meet Sarah, a participant in our job training program, who secured a full-time job within three months of completing the course.”</a:t>
            </a:r>
          </a:p>
          <a:p>
            <a:pPr marL="457200"/>
            <a:r>
              <a:rPr lang="en-IN" sz="1400" dirty="0">
                <a:effectLst/>
                <a:latin typeface="Times New Roman" panose="02020603050405020304" pitchFamily="18" charset="0"/>
                <a:ea typeface="Times New Roman" panose="02020603050405020304" pitchFamily="18" charset="0"/>
              </a:rPr>
              <a:t> </a:t>
            </a:r>
          </a:p>
          <a:p>
            <a:r>
              <a:rPr lang="en-IN" sz="1600" b="1" dirty="0">
                <a:effectLst/>
                <a:latin typeface="Times New Roman" panose="02020603050405020304" pitchFamily="18" charset="0"/>
                <a:ea typeface="Times New Roman" panose="02020603050405020304" pitchFamily="18" charset="0"/>
              </a:rPr>
              <a:t>3.</a:t>
            </a:r>
            <a:r>
              <a:rPr lang="en-IN" sz="1600" dirty="0">
                <a:effectLst/>
                <a:latin typeface="Times New Roman" panose="02020603050405020304" pitchFamily="18" charset="0"/>
                <a:ea typeface="Times New Roman" panose="02020603050405020304" pitchFamily="18" charset="0"/>
              </a:rPr>
              <a:t> </a:t>
            </a:r>
            <a:r>
              <a:rPr lang="en-IN" sz="1600" b="1" dirty="0">
                <a:effectLst/>
                <a:latin typeface="Times New Roman" panose="02020603050405020304" pitchFamily="18" charset="0"/>
                <a:ea typeface="Times New Roman" panose="02020603050405020304" pitchFamily="18" charset="0"/>
              </a:rPr>
              <a:t>Research Findings</a:t>
            </a:r>
            <a:r>
              <a:rPr lang="en-IN" sz="1600" dirty="0">
                <a:effectLst/>
                <a:latin typeface="Times New Roman" panose="02020603050405020304" pitchFamily="18" charset="0"/>
                <a:ea typeface="Times New Roman" panose="02020603050405020304" pitchFamily="18" charset="0"/>
              </a:rPr>
              <a:t>:</a:t>
            </a:r>
          </a:p>
          <a:p>
            <a:pPr marL="342900" lvl="0" indent="-342900">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Times New Roman" panose="02020603050405020304" pitchFamily="18" charset="0"/>
              </a:rPr>
              <a:t>Citing peer-reviewed research can bolster your organization’s credibility, especially if it supports the effectiveness of your programs.</a:t>
            </a:r>
          </a:p>
          <a:p>
            <a:pPr marL="342900" lvl="0" indent="-342900">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Times New Roman" panose="02020603050405020304" pitchFamily="18" charset="0"/>
              </a:rPr>
              <a:t>Example: “A study published in the Journal of Public Health found that our approach to community health outreach reduced emergency room visits by 30%.”</a:t>
            </a:r>
          </a:p>
          <a:p>
            <a:pPr marL="457200"/>
            <a:r>
              <a:rPr lang="en-IN" sz="1400" dirty="0">
                <a:effectLst/>
                <a:latin typeface="Times New Roman" panose="02020603050405020304" pitchFamily="18" charset="0"/>
                <a:ea typeface="Times New Roman" panose="02020603050405020304" pitchFamily="18" charset="0"/>
              </a:rPr>
              <a:t> </a:t>
            </a:r>
          </a:p>
          <a:p>
            <a:endParaRPr lang="en-IN" dirty="0"/>
          </a:p>
        </p:txBody>
      </p:sp>
    </p:spTree>
    <p:extLst>
      <p:ext uri="{BB962C8B-B14F-4D97-AF65-F5344CB8AC3E}">
        <p14:creationId xmlns:p14="http://schemas.microsoft.com/office/powerpoint/2010/main" val="2624167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3" name="Google Shape;243;p29"/>
          <p:cNvSpPr txBox="1">
            <a:spLocks noGrp="1"/>
          </p:cNvSpPr>
          <p:nvPr>
            <p:ph type="title"/>
          </p:nvPr>
        </p:nvSpPr>
        <p:spPr>
          <a:xfrm>
            <a:off x="3062868" y="525935"/>
            <a:ext cx="2542478" cy="572700"/>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en-IN" sz="2800" b="1" dirty="0">
                <a:solidFill>
                  <a:schemeClr val="accent2"/>
                </a:solidFill>
                <a:latin typeface="Times New Roman" panose="02020603050405020304" pitchFamily="18" charset="0"/>
                <a:cs typeface="Times New Roman" panose="02020603050405020304" pitchFamily="18" charset="0"/>
              </a:rPr>
              <a:t>   </a:t>
            </a:r>
            <a:r>
              <a:rPr lang="en-IN" sz="2400" b="1" dirty="0">
                <a:solidFill>
                  <a:schemeClr val="accent2"/>
                </a:solidFill>
                <a:latin typeface="Times New Roman" panose="02020603050405020304" pitchFamily="18" charset="0"/>
                <a:cs typeface="Times New Roman" panose="02020603050405020304" pitchFamily="18" charset="0"/>
              </a:rPr>
              <a:t>ABSTRACT</a:t>
            </a:r>
            <a:endParaRPr sz="2400" b="1" dirty="0">
              <a:solidFill>
                <a:schemeClr val="accent2"/>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09A7880-F72A-5D91-EB54-83786D052330}"/>
              </a:ext>
            </a:extLst>
          </p:cNvPr>
          <p:cNvSpPr txBox="1"/>
          <p:nvPr/>
        </p:nvSpPr>
        <p:spPr>
          <a:xfrm>
            <a:off x="423746" y="1184869"/>
            <a:ext cx="8148754" cy="2862322"/>
          </a:xfrm>
          <a:prstGeom prst="rect">
            <a:avLst/>
          </a:prstGeom>
          <a:noFill/>
        </p:spPr>
        <p:txBody>
          <a:bodyPr wrap="square" rtlCol="0">
            <a:spAutoFit/>
          </a:bodyPr>
          <a:lstStyle/>
          <a:p>
            <a:pPr algn="just"/>
            <a:r>
              <a:rPr lang="en-US" b="1" dirty="0"/>
              <a:t>A fundraiser application </a:t>
            </a:r>
            <a:r>
              <a:rPr lang="en-US" dirty="0"/>
              <a:t>is a web-based platform designed to streamline the process of  organizing and participating in fundraising activities. These apps provide users with the tools  to create and customize fundraising campaigns, engage with donors and supporters, securely  process donations, organize fundraising events, and access valuable data and analytics for  campaign performance.</a:t>
            </a:r>
          </a:p>
          <a:p>
            <a:pPr algn="just"/>
            <a:endParaRPr lang="en-US" dirty="0"/>
          </a:p>
          <a:p>
            <a:pPr algn="just"/>
            <a:r>
              <a:rPr lang="en-US" dirty="0"/>
              <a:t> Users can also explore nonprofit and cause profiles, access resources  for successful fundraising, and leverage social sharing to expand their reach. With a strong  emphasis on privacy and security, these applications ensure the safety of users personal and  financial information. </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46AB8B6-3F38-1B46-C3A2-9CBD02E82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5" y="461963"/>
            <a:ext cx="596265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339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8" name="TextBox 7">
            <a:extLst>
              <a:ext uri="{FF2B5EF4-FFF2-40B4-BE49-F238E27FC236}">
                <a16:creationId xmlns:a16="http://schemas.microsoft.com/office/drawing/2014/main" id="{EB351FC1-2D8B-9701-BD53-91CA479FD0DA}"/>
              </a:ext>
            </a:extLst>
          </p:cNvPr>
          <p:cNvSpPr txBox="1"/>
          <p:nvPr/>
        </p:nvSpPr>
        <p:spPr>
          <a:xfrm>
            <a:off x="3018370" y="300952"/>
            <a:ext cx="3122235" cy="830997"/>
          </a:xfrm>
          <a:prstGeom prst="rect">
            <a:avLst/>
          </a:prstGeom>
          <a:noFill/>
        </p:spPr>
        <p:txBody>
          <a:bodyPr wrap="square" rtlCol="0">
            <a:spAutoFit/>
          </a:bodyPr>
          <a:lstStyle/>
          <a:p>
            <a:r>
              <a:rPr lang="en-IN" sz="2400" b="1" dirty="0">
                <a:solidFill>
                  <a:schemeClr val="accent2"/>
                </a:solidFill>
              </a:rPr>
              <a:t> </a:t>
            </a:r>
          </a:p>
          <a:p>
            <a:r>
              <a:rPr lang="en-IN" sz="2400" b="1" dirty="0">
                <a:solidFill>
                  <a:schemeClr val="accent2"/>
                </a:solidFill>
                <a:cs typeface="Times New Roman" panose="02020603050405020304" pitchFamily="18" charset="0"/>
              </a:rPr>
              <a:t> INTRODUCTION</a:t>
            </a:r>
          </a:p>
        </p:txBody>
      </p:sp>
      <p:sp>
        <p:nvSpPr>
          <p:cNvPr id="9" name="TextBox 8">
            <a:extLst>
              <a:ext uri="{FF2B5EF4-FFF2-40B4-BE49-F238E27FC236}">
                <a16:creationId xmlns:a16="http://schemas.microsoft.com/office/drawing/2014/main" id="{A8472C43-FA41-CB3D-0B4A-05E7955041A2}"/>
              </a:ext>
            </a:extLst>
          </p:cNvPr>
          <p:cNvSpPr txBox="1"/>
          <p:nvPr/>
        </p:nvSpPr>
        <p:spPr>
          <a:xfrm>
            <a:off x="661639" y="872230"/>
            <a:ext cx="7820722" cy="3970318"/>
          </a:xfrm>
          <a:prstGeom prst="rect">
            <a:avLst/>
          </a:prstGeom>
          <a:noFill/>
        </p:spPr>
        <p:txBody>
          <a:bodyPr wrap="square" rtlCol="0">
            <a:spAutoFit/>
          </a:bodyPr>
          <a:lstStyle/>
          <a:p>
            <a:pPr algn="just"/>
            <a:endParaRPr lang="en-IN" dirty="0"/>
          </a:p>
          <a:p>
            <a:pPr algn="just"/>
            <a:r>
              <a:rPr lang="en-IN" dirty="0"/>
              <a:t>This project aims to develop a </a:t>
            </a:r>
            <a:r>
              <a:rPr lang="en-IN" b="1" dirty="0"/>
              <a:t>Fundraising and Investment Platform</a:t>
            </a:r>
            <a:r>
              <a:rPr lang="en-IN" dirty="0"/>
              <a:t> utilizing the MERN stack (MongoDB, Express.js, React.js, and Node.js). The platform connects individuals seeking to raise funds for their projects with potential investors. It provides a user-friendly interface for both fundraisers and investors, facilitating efficient communication and transaction management.</a:t>
            </a:r>
            <a:endParaRPr lang="en-US" dirty="0"/>
          </a:p>
          <a:p>
            <a:pPr algn="just"/>
            <a:endParaRPr lang="en-IN" b="1" dirty="0">
              <a:solidFill>
                <a:srgbClr val="FF0000"/>
              </a:solidFill>
            </a:endParaRPr>
          </a:p>
          <a:p>
            <a:pPr algn="just"/>
            <a:r>
              <a:rPr lang="en-IN" b="1" dirty="0">
                <a:solidFill>
                  <a:srgbClr val="FF0000"/>
                </a:solidFill>
              </a:rPr>
              <a:t>User Features</a:t>
            </a:r>
            <a:endParaRPr lang="en-US" dirty="0">
              <a:solidFill>
                <a:srgbClr val="FF0000"/>
              </a:solidFill>
            </a:endParaRPr>
          </a:p>
          <a:p>
            <a:pPr algn="just"/>
            <a:r>
              <a:rPr lang="en-IN" b="1" dirty="0">
                <a:solidFill>
                  <a:srgbClr val="00B0F0"/>
                </a:solidFill>
              </a:rPr>
              <a:t>User Fundraiser</a:t>
            </a:r>
            <a:endParaRPr lang="en-US" dirty="0">
              <a:solidFill>
                <a:srgbClr val="00B0F0"/>
              </a:solidFill>
            </a:endParaRPr>
          </a:p>
          <a:p>
            <a:pPr lvl="0" algn="just"/>
            <a:r>
              <a:rPr lang="en-IN" b="1" dirty="0">
                <a:solidFill>
                  <a:srgbClr val="00B0F0"/>
                </a:solidFill>
              </a:rPr>
              <a:t>Registration and Login</a:t>
            </a:r>
            <a:endParaRPr lang="en-US" dirty="0"/>
          </a:p>
          <a:p>
            <a:pPr lvl="0" algn="just"/>
            <a:r>
              <a:rPr lang="en-IN" b="1" dirty="0">
                <a:solidFill>
                  <a:srgbClr val="00B0F0"/>
                </a:solidFill>
              </a:rPr>
              <a:t>Raise Fund Request</a:t>
            </a:r>
            <a:endParaRPr lang="en-US" dirty="0"/>
          </a:p>
          <a:p>
            <a:pPr lvl="0" algn="just"/>
            <a:r>
              <a:rPr lang="en-IN" b="1" dirty="0">
                <a:solidFill>
                  <a:srgbClr val="00B0F0"/>
                </a:solidFill>
              </a:rPr>
              <a:t>View Raised Requests</a:t>
            </a:r>
            <a:endParaRPr lang="en-US" dirty="0"/>
          </a:p>
          <a:p>
            <a:pPr lvl="0" algn="just"/>
            <a:r>
              <a:rPr lang="en-IN" b="1" dirty="0">
                <a:solidFill>
                  <a:srgbClr val="00B0F0"/>
                </a:solidFill>
              </a:rPr>
              <a:t>Profile Management</a:t>
            </a:r>
            <a:endParaRPr lang="en-US" dirty="0"/>
          </a:p>
          <a:p>
            <a:pPr algn="just"/>
            <a:r>
              <a:rPr lang="en-IN" b="1" dirty="0">
                <a:solidFill>
                  <a:srgbClr val="00B0F0"/>
                </a:solidFill>
              </a:rPr>
              <a:t>Logout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9" name="TextBox 8">
            <a:extLst>
              <a:ext uri="{FF2B5EF4-FFF2-40B4-BE49-F238E27FC236}">
                <a16:creationId xmlns:a16="http://schemas.microsoft.com/office/drawing/2014/main" id="{923E14F5-1B8D-D9FB-55DE-B9D562D1CE3C}"/>
              </a:ext>
            </a:extLst>
          </p:cNvPr>
          <p:cNvSpPr txBox="1"/>
          <p:nvPr/>
        </p:nvSpPr>
        <p:spPr>
          <a:xfrm>
            <a:off x="657225" y="1335266"/>
            <a:ext cx="7937500" cy="2862322"/>
          </a:xfrm>
          <a:prstGeom prst="rect">
            <a:avLst/>
          </a:prstGeom>
          <a:noFill/>
        </p:spPr>
        <p:txBody>
          <a:bodyPr wrap="square" rtlCol="0">
            <a:spAutoFit/>
          </a:bodyPr>
          <a:lstStyle/>
          <a:p>
            <a:r>
              <a:rPr lang="en-IN" dirty="0"/>
              <a:t>The project includes the following data models:</a:t>
            </a:r>
            <a:endParaRPr lang="en-US" dirty="0"/>
          </a:p>
          <a:p>
            <a:pPr lvl="0"/>
            <a:r>
              <a:rPr lang="en-IN" b="1" dirty="0">
                <a:solidFill>
                  <a:srgbClr val="00B0F0"/>
                </a:solidFill>
              </a:rPr>
              <a:t>User Model</a:t>
            </a:r>
            <a:r>
              <a:rPr lang="en-IN" dirty="0">
                <a:solidFill>
                  <a:srgbClr val="00B0F0"/>
                </a:solidFill>
              </a:rPr>
              <a:t>: </a:t>
            </a:r>
            <a:r>
              <a:rPr lang="en-IN" dirty="0"/>
              <a:t>Captures user details, authentication, roles (fundraiser or investor), and associated campaigns and investments.</a:t>
            </a:r>
            <a:endParaRPr lang="en-US" dirty="0"/>
          </a:p>
          <a:p>
            <a:pPr lvl="0"/>
            <a:r>
              <a:rPr lang="en-IN" b="1" dirty="0">
                <a:solidFill>
                  <a:srgbClr val="00B0F0"/>
                </a:solidFill>
              </a:rPr>
              <a:t>Campaign Model</a:t>
            </a:r>
            <a:r>
              <a:rPr lang="en-IN" dirty="0">
                <a:solidFill>
                  <a:srgbClr val="00B0F0"/>
                </a:solidFill>
              </a:rPr>
              <a:t>: </a:t>
            </a:r>
            <a:r>
              <a:rPr lang="en-IN" dirty="0"/>
              <a:t>Represents fundraising campaigns with attributes like title, description, goal amount, current amount raised, status, and bank details.</a:t>
            </a:r>
            <a:endParaRPr lang="en-US" dirty="0"/>
          </a:p>
          <a:p>
            <a:pPr lvl="0"/>
            <a:r>
              <a:rPr lang="en-IN" b="1" dirty="0">
                <a:solidFill>
                  <a:srgbClr val="00B0F0"/>
                </a:solidFill>
              </a:rPr>
              <a:t>Investment Model</a:t>
            </a:r>
            <a:r>
              <a:rPr lang="en-IN" dirty="0">
                <a:solidFill>
                  <a:srgbClr val="00B0F0"/>
                </a:solidFill>
              </a:rPr>
              <a:t>: </a:t>
            </a:r>
            <a:r>
              <a:rPr lang="en-IN" dirty="0"/>
              <a:t>Tracks investments made by users, including the amount, associated campaign, and status.</a:t>
            </a:r>
            <a:endParaRPr lang="en-US" dirty="0"/>
          </a:p>
          <a:p>
            <a:pPr lvl="0"/>
            <a:r>
              <a:rPr lang="en-IN" b="1" dirty="0">
                <a:solidFill>
                  <a:srgbClr val="00B0F0"/>
                </a:solidFill>
              </a:rPr>
              <a:t>Activity Model</a:t>
            </a:r>
            <a:r>
              <a:rPr lang="en-IN" dirty="0">
                <a:solidFill>
                  <a:srgbClr val="00B0F0"/>
                </a:solidFill>
              </a:rPr>
              <a:t>: </a:t>
            </a:r>
            <a:r>
              <a:rPr lang="en-IN" dirty="0"/>
              <a:t>Records user activities within the platform, enabling tracking of actions performed by users.</a:t>
            </a:r>
          </a:p>
          <a:p>
            <a:endParaRPr lang="en-IN" dirty="0"/>
          </a:p>
        </p:txBody>
      </p:sp>
      <p:sp>
        <p:nvSpPr>
          <p:cNvPr id="3" name="TextBox 2">
            <a:extLst>
              <a:ext uri="{FF2B5EF4-FFF2-40B4-BE49-F238E27FC236}">
                <a16:creationId xmlns:a16="http://schemas.microsoft.com/office/drawing/2014/main" id="{537F077D-6EDF-F6DD-C40D-593B22428958}"/>
              </a:ext>
            </a:extLst>
          </p:cNvPr>
          <p:cNvSpPr txBox="1"/>
          <p:nvPr/>
        </p:nvSpPr>
        <p:spPr>
          <a:xfrm>
            <a:off x="3070301" y="423746"/>
            <a:ext cx="3367670" cy="738664"/>
          </a:xfrm>
          <a:prstGeom prst="rect">
            <a:avLst/>
          </a:prstGeom>
          <a:noFill/>
        </p:spPr>
        <p:txBody>
          <a:bodyPr wrap="square" rtlCol="0">
            <a:spAutoFit/>
          </a:bodyPr>
          <a:lstStyle/>
          <a:p>
            <a:endParaRPr lang="en-IN" dirty="0"/>
          </a:p>
          <a:p>
            <a:r>
              <a:rPr lang="en-IN" dirty="0"/>
              <a:t> </a:t>
            </a:r>
            <a:r>
              <a:rPr lang="en-IN" sz="2400" b="1" dirty="0">
                <a:solidFill>
                  <a:schemeClr val="accent2"/>
                </a:solidFill>
                <a:cs typeface="Times New Roman" panose="02020603050405020304" pitchFamily="18" charset="0"/>
              </a:rPr>
              <a:t>PROJECT IDEA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12" name="TextBox 11">
            <a:extLst>
              <a:ext uri="{FF2B5EF4-FFF2-40B4-BE49-F238E27FC236}">
                <a16:creationId xmlns:a16="http://schemas.microsoft.com/office/drawing/2014/main" id="{BD612A18-ABB7-8C90-7BAF-8FE0909BAF52}"/>
              </a:ext>
            </a:extLst>
          </p:cNvPr>
          <p:cNvSpPr txBox="1"/>
          <p:nvPr/>
        </p:nvSpPr>
        <p:spPr>
          <a:xfrm>
            <a:off x="535576" y="783771"/>
            <a:ext cx="7366921" cy="523220"/>
          </a:xfrm>
          <a:prstGeom prst="rect">
            <a:avLst/>
          </a:prstGeom>
          <a:noFill/>
        </p:spPr>
        <p:txBody>
          <a:bodyPr wrap="square" rtlCol="0">
            <a:spAutoFit/>
          </a:bodyPr>
          <a:lstStyle/>
          <a:p>
            <a:r>
              <a:rPr lang="en-IN" sz="2800" b="1" dirty="0">
                <a:solidFill>
                  <a:schemeClr val="accent2"/>
                </a:solidFill>
              </a:rPr>
              <a:t>                  MOTIVATION OF THE PROJECT</a:t>
            </a:r>
          </a:p>
        </p:txBody>
      </p:sp>
      <p:sp>
        <p:nvSpPr>
          <p:cNvPr id="13" name="TextBox 12">
            <a:extLst>
              <a:ext uri="{FF2B5EF4-FFF2-40B4-BE49-F238E27FC236}">
                <a16:creationId xmlns:a16="http://schemas.microsoft.com/office/drawing/2014/main" id="{D34084F7-5285-372D-D829-336AC870E2E2}"/>
              </a:ext>
            </a:extLst>
          </p:cNvPr>
          <p:cNvSpPr txBox="1"/>
          <p:nvPr/>
        </p:nvSpPr>
        <p:spPr>
          <a:xfrm>
            <a:off x="535576" y="1546337"/>
            <a:ext cx="7954219" cy="2862322"/>
          </a:xfrm>
          <a:prstGeom prst="rect">
            <a:avLst/>
          </a:prstGeom>
          <a:noFill/>
        </p:spPr>
        <p:txBody>
          <a:bodyPr wrap="square" rtlCol="0">
            <a:spAutoFit/>
          </a:bodyPr>
          <a:lstStyle/>
          <a:p>
            <a:r>
              <a:rPr lang="en-IN" dirty="0"/>
              <a:t>The primary motivation behind developing the </a:t>
            </a:r>
            <a:r>
              <a:rPr lang="en-IN" b="1" dirty="0"/>
              <a:t>Fundraising and Investment Platform</a:t>
            </a:r>
            <a:r>
              <a:rPr lang="en-IN" dirty="0"/>
              <a:t> stems from the increasing need for efficient and transparent financial collaboration in today's dynamic economy. With the rise of startups and social initiatives, there is a growing demand for accessible funding sources.</a:t>
            </a:r>
          </a:p>
          <a:p>
            <a:endParaRPr lang="en-US" dirty="0"/>
          </a:p>
          <a:p>
            <a:r>
              <a:rPr lang="en-IN" b="1" dirty="0">
                <a:solidFill>
                  <a:srgbClr val="00B0F0"/>
                </a:solidFill>
              </a:rPr>
              <a:t>Key Motivations Include:</a:t>
            </a:r>
            <a:endParaRPr lang="en-US" dirty="0">
              <a:solidFill>
                <a:srgbClr val="00B0F0"/>
              </a:solidFill>
            </a:endParaRPr>
          </a:p>
          <a:p>
            <a:pPr lvl="0"/>
            <a:r>
              <a:rPr lang="en-IN" b="1" dirty="0"/>
              <a:t>Empowering Entrepreneurs</a:t>
            </a:r>
            <a:r>
              <a:rPr lang="en-IN" dirty="0"/>
              <a:t>: Many innovative ideas fail to secure funding due to a lack of visibility or effective communication channels with investors. </a:t>
            </a:r>
            <a:endParaRPr lang="en-US" dirty="0"/>
          </a:p>
          <a:p>
            <a:pPr lvl="0"/>
            <a:r>
              <a:rPr lang="en-IN" b="1" dirty="0"/>
              <a:t>Simplifying Investment Processes</a:t>
            </a:r>
            <a:r>
              <a:rPr lang="en-IN" dirty="0"/>
              <a:t>: For investors, navigating the landscape of funding opportunities can be daunting.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17" name="TextBox 16">
            <a:extLst>
              <a:ext uri="{FF2B5EF4-FFF2-40B4-BE49-F238E27FC236}">
                <a16:creationId xmlns:a16="http://schemas.microsoft.com/office/drawing/2014/main" id="{DB66526F-BC79-322C-6286-D1081265D3A4}"/>
              </a:ext>
            </a:extLst>
          </p:cNvPr>
          <p:cNvSpPr txBox="1"/>
          <p:nvPr/>
        </p:nvSpPr>
        <p:spPr>
          <a:xfrm>
            <a:off x="560290" y="326670"/>
            <a:ext cx="7082011" cy="523220"/>
          </a:xfrm>
          <a:prstGeom prst="rect">
            <a:avLst/>
          </a:prstGeom>
          <a:noFill/>
        </p:spPr>
        <p:txBody>
          <a:bodyPr wrap="square" rtlCol="0">
            <a:spAutoFit/>
          </a:bodyPr>
          <a:lstStyle/>
          <a:p>
            <a:r>
              <a:rPr lang="en-IN" sz="2800" b="1" dirty="0">
                <a:solidFill>
                  <a:schemeClr val="accent2"/>
                </a:solidFill>
              </a:rPr>
              <a:t>                          PROBLEM STATEMENT </a:t>
            </a:r>
          </a:p>
        </p:txBody>
      </p:sp>
      <p:sp>
        <p:nvSpPr>
          <p:cNvPr id="18" name="TextBox 17">
            <a:extLst>
              <a:ext uri="{FF2B5EF4-FFF2-40B4-BE49-F238E27FC236}">
                <a16:creationId xmlns:a16="http://schemas.microsoft.com/office/drawing/2014/main" id="{D80932E3-3BD7-8B30-8353-AAEEE5919AA4}"/>
              </a:ext>
            </a:extLst>
          </p:cNvPr>
          <p:cNvSpPr txBox="1"/>
          <p:nvPr/>
        </p:nvSpPr>
        <p:spPr>
          <a:xfrm>
            <a:off x="475784" y="1173182"/>
            <a:ext cx="8237035" cy="3416320"/>
          </a:xfrm>
          <a:prstGeom prst="rect">
            <a:avLst/>
          </a:prstGeom>
          <a:noFill/>
        </p:spPr>
        <p:txBody>
          <a:bodyPr wrap="square" rtlCol="0">
            <a:spAutoFit/>
          </a:bodyPr>
          <a:lstStyle/>
          <a:p>
            <a:r>
              <a:rPr lang="en-IN" dirty="0"/>
              <a:t>In today's fast-paced economic landscape, many aspiring entrepreneurs and project leaders struggle to secure funding for their innovative ideas. </a:t>
            </a:r>
          </a:p>
          <a:p>
            <a:endParaRPr lang="en-US" dirty="0"/>
          </a:p>
          <a:p>
            <a:r>
              <a:rPr lang="en-IN" b="1" dirty="0">
                <a:solidFill>
                  <a:schemeClr val="accent1"/>
                </a:solidFill>
              </a:rPr>
              <a:t>Key Issues Include:</a:t>
            </a:r>
            <a:endParaRPr lang="en-US" dirty="0">
              <a:solidFill>
                <a:schemeClr val="accent1"/>
              </a:solidFill>
            </a:endParaRPr>
          </a:p>
          <a:p>
            <a:pPr lvl="0"/>
            <a:r>
              <a:rPr lang="en-IN" b="1" dirty="0"/>
              <a:t>Limited Visibility for Fundraisers</a:t>
            </a:r>
            <a:r>
              <a:rPr lang="en-IN" dirty="0"/>
              <a:t>: Many individuals and small businesses have innovative projects but lack the means to effectively showcase their ideas to a wider audience of potential investors. </a:t>
            </a:r>
            <a:endParaRPr lang="en-US" dirty="0"/>
          </a:p>
          <a:p>
            <a:pPr lvl="0"/>
            <a:r>
              <a:rPr lang="en-IN" b="1" dirty="0"/>
              <a:t>Complex and Time-Consuming Investment Processes</a:t>
            </a:r>
            <a:r>
              <a:rPr lang="en-IN" dirty="0"/>
              <a:t>: Investors face challenges in discovering suitable investment opportunities that align with their interests. </a:t>
            </a:r>
          </a:p>
          <a:p>
            <a:pPr lvl="0"/>
            <a:r>
              <a:rPr lang="en-IN" b="1" dirty="0"/>
              <a:t>Lack of Transparency and Trust</a:t>
            </a:r>
            <a:r>
              <a:rPr lang="en-IN" dirty="0"/>
              <a:t>: Many funding platforms do not provide adequate information on how funds are utilized.</a:t>
            </a:r>
            <a:endParaRPr lang="en-US"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0" name="TextBox 19">
            <a:extLst>
              <a:ext uri="{FF2B5EF4-FFF2-40B4-BE49-F238E27FC236}">
                <a16:creationId xmlns:a16="http://schemas.microsoft.com/office/drawing/2014/main" id="{4A914CBD-C43D-140B-181B-A77965CE60EF}"/>
              </a:ext>
            </a:extLst>
          </p:cNvPr>
          <p:cNvSpPr txBox="1"/>
          <p:nvPr/>
        </p:nvSpPr>
        <p:spPr>
          <a:xfrm>
            <a:off x="627017" y="460065"/>
            <a:ext cx="8014063" cy="523220"/>
          </a:xfrm>
          <a:prstGeom prst="rect">
            <a:avLst/>
          </a:prstGeom>
          <a:noFill/>
        </p:spPr>
        <p:txBody>
          <a:bodyPr wrap="square" rtlCol="0">
            <a:spAutoFit/>
          </a:bodyPr>
          <a:lstStyle/>
          <a:p>
            <a:r>
              <a:rPr lang="en-IN" sz="2800" b="1" dirty="0">
                <a:solidFill>
                  <a:schemeClr val="accent2"/>
                </a:solidFill>
              </a:rPr>
              <a:t>                                       GOALS </a:t>
            </a:r>
          </a:p>
        </p:txBody>
      </p:sp>
      <p:sp>
        <p:nvSpPr>
          <p:cNvPr id="21" name="TextBox 20">
            <a:extLst>
              <a:ext uri="{FF2B5EF4-FFF2-40B4-BE49-F238E27FC236}">
                <a16:creationId xmlns:a16="http://schemas.microsoft.com/office/drawing/2014/main" id="{274074D2-9350-CFCA-7C7C-B6BA55166A80}"/>
              </a:ext>
            </a:extLst>
          </p:cNvPr>
          <p:cNvSpPr txBox="1"/>
          <p:nvPr/>
        </p:nvSpPr>
        <p:spPr>
          <a:xfrm>
            <a:off x="627017" y="907869"/>
            <a:ext cx="7825607" cy="3416320"/>
          </a:xfrm>
          <a:prstGeom prst="rect">
            <a:avLst/>
          </a:prstGeom>
          <a:noFill/>
        </p:spPr>
        <p:txBody>
          <a:bodyPr wrap="square" rtlCol="0">
            <a:spAutoFit/>
          </a:bodyPr>
          <a:lstStyle/>
          <a:p>
            <a:endParaRPr lang="en-IN" dirty="0"/>
          </a:p>
          <a:p>
            <a:pPr algn="just"/>
            <a:r>
              <a:rPr lang="en-IN" dirty="0"/>
              <a:t>The primary goal of the </a:t>
            </a:r>
            <a:r>
              <a:rPr lang="en-IN" b="1" dirty="0"/>
              <a:t>Fundraising and Investment Platform</a:t>
            </a:r>
            <a:r>
              <a:rPr lang="en-IN" dirty="0"/>
              <a:t> is to create an innovative and user-friendly online environment that bridges the gap between entrepreneurs seeking funding and investors looking for viable investment opportunities.</a:t>
            </a:r>
          </a:p>
          <a:p>
            <a:endParaRPr lang="en-IN" dirty="0"/>
          </a:p>
          <a:p>
            <a:r>
              <a:rPr lang="en-IN" b="1" dirty="0"/>
              <a:t>Develop a User-Centric Platform </a:t>
            </a:r>
            <a:r>
              <a:rPr lang="en-IN" dirty="0"/>
              <a:t>: Create an intuitive interface for both fundraisers and investors to ensure a seamless user experience.</a:t>
            </a:r>
          </a:p>
          <a:p>
            <a:pPr lvl="0"/>
            <a:r>
              <a:rPr lang="en-IN" b="1" dirty="0"/>
              <a:t>Facilitate Efficient Fundraising </a:t>
            </a:r>
            <a:r>
              <a:rPr lang="en-IN" dirty="0"/>
              <a:t>: Enable users to easily register, create, and manage fundraising campaigns with essential details such as project descriptions, goals, and progress updates.</a:t>
            </a:r>
            <a:endParaRPr 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28" name="Title 27">
            <a:extLst>
              <a:ext uri="{FF2B5EF4-FFF2-40B4-BE49-F238E27FC236}">
                <a16:creationId xmlns:a16="http://schemas.microsoft.com/office/drawing/2014/main" id="{3ABE9163-A0ED-FB0D-71C4-B7174D6B042F}"/>
              </a:ext>
            </a:extLst>
          </p:cNvPr>
          <p:cNvSpPr>
            <a:spLocks noGrp="1"/>
          </p:cNvSpPr>
          <p:nvPr>
            <p:ph type="title" idx="4294967295"/>
          </p:nvPr>
        </p:nvSpPr>
        <p:spPr>
          <a:xfrm>
            <a:off x="0" y="962025"/>
            <a:ext cx="8034338" cy="3597275"/>
          </a:xfrm>
        </p:spPr>
        <p:txBody>
          <a:bodyPr/>
          <a:lstStyle/>
          <a:p>
            <a:pPr marL="0" rtl="0" eaLnBrk="1" fontAlgn="ctr" latinLnBrk="0" hangingPunct="1">
              <a:spcBef>
                <a:spcPts val="0"/>
              </a:spcBef>
              <a:spcAft>
                <a:spcPts val="0"/>
              </a:spcAft>
            </a:pPr>
            <a:br>
              <a:rPr lang="en-IN" sz="1800" b="0" i="0" u="none" strike="noStrike" dirty="0">
                <a:effectLst/>
                <a:latin typeface="Arial" panose="020B0604020202020204" pitchFamily="34" charset="0"/>
              </a:rPr>
            </a:br>
            <a:endParaRPr lang="en-IN" dirty="0"/>
          </a:p>
        </p:txBody>
      </p:sp>
      <p:sp>
        <p:nvSpPr>
          <p:cNvPr id="29" name="TextBox 28">
            <a:extLst>
              <a:ext uri="{FF2B5EF4-FFF2-40B4-BE49-F238E27FC236}">
                <a16:creationId xmlns:a16="http://schemas.microsoft.com/office/drawing/2014/main" id="{430E5E54-D0EA-96AA-9075-FFDB1D5508D5}"/>
              </a:ext>
            </a:extLst>
          </p:cNvPr>
          <p:cNvSpPr txBox="1"/>
          <p:nvPr/>
        </p:nvSpPr>
        <p:spPr>
          <a:xfrm>
            <a:off x="453667" y="327373"/>
            <a:ext cx="6906137" cy="523220"/>
          </a:xfrm>
          <a:prstGeom prst="rect">
            <a:avLst/>
          </a:prstGeom>
          <a:noFill/>
        </p:spPr>
        <p:txBody>
          <a:bodyPr wrap="square" rtlCol="0">
            <a:spAutoFit/>
          </a:bodyPr>
          <a:lstStyle/>
          <a:p>
            <a:r>
              <a:rPr lang="en-IN" sz="2800" b="1" dirty="0">
                <a:solidFill>
                  <a:schemeClr val="accent2"/>
                </a:solidFill>
              </a:rPr>
              <a:t>                          LITERATURE SURVEY</a:t>
            </a:r>
          </a:p>
        </p:txBody>
      </p:sp>
      <p:sp>
        <p:nvSpPr>
          <p:cNvPr id="3" name="Rectangle 2"/>
          <p:cNvSpPr/>
          <p:nvPr/>
        </p:nvSpPr>
        <p:spPr>
          <a:xfrm>
            <a:off x="587298" y="961482"/>
            <a:ext cx="8034338" cy="3693319"/>
          </a:xfrm>
          <a:prstGeom prst="rect">
            <a:avLst/>
          </a:prstGeom>
          <a:noFill/>
        </p:spPr>
        <p:txBody>
          <a:bodyPr wrap="square" lIns="91440" tIns="45720" rIns="91440" bIns="45720">
            <a:spAutoFit/>
          </a:bodyPr>
          <a:lstStyle/>
          <a:p>
            <a:r>
              <a:rPr lang="en-IN" dirty="0"/>
              <a:t>The literature on crowdfunding platforms blockchain technology, reveals significant insights into the advantages and challenges of such systems.</a:t>
            </a:r>
            <a:endParaRPr lang="en-US" dirty="0"/>
          </a:p>
          <a:p>
            <a:pPr lvl="0"/>
            <a:r>
              <a:rPr lang="en-IN" b="1" dirty="0"/>
              <a:t>Decentralization and Security</a:t>
            </a:r>
            <a:r>
              <a:rPr lang="en-IN" dirty="0"/>
              <a:t>: </a:t>
            </a:r>
            <a:r>
              <a:rPr lang="en-IN" dirty="0" err="1"/>
              <a:t>Blockchain</a:t>
            </a:r>
            <a:r>
              <a:rPr lang="en-IN" dirty="0"/>
              <a:t> technology, particularly </a:t>
            </a:r>
            <a:r>
              <a:rPr lang="en-IN" dirty="0" err="1"/>
              <a:t>Ethereum</a:t>
            </a:r>
            <a:r>
              <a:rPr lang="en-IN" dirty="0"/>
              <a:t>, conditions are met [</a:t>
            </a:r>
            <a:r>
              <a:rPr lang="en-IN" u="sng" dirty="0">
                <a:hlinkClick r:id="rId3"/>
              </a:rPr>
              <a:t>1</a:t>
            </a:r>
            <a:r>
              <a:rPr lang="en-IN" dirty="0"/>
              <a:t>][</a:t>
            </a:r>
            <a:r>
              <a:rPr lang="en-IN" u="sng" dirty="0">
                <a:hlinkClick r:id="rId4"/>
              </a:rPr>
              <a:t>5</a:t>
            </a:r>
            <a:r>
              <a:rPr lang="en-IN" dirty="0"/>
              <a:t>].</a:t>
            </a:r>
            <a:endParaRPr lang="en-US" dirty="0"/>
          </a:p>
          <a:p>
            <a:pPr lvl="0"/>
            <a:r>
              <a:rPr lang="en-IN" b="1" dirty="0"/>
              <a:t>User Engagement and Accessibility</a:t>
            </a:r>
            <a:r>
              <a:rPr lang="en-IN" dirty="0"/>
              <a:t>: Platforms developed using the MERN stack campaigns [</a:t>
            </a:r>
            <a:r>
              <a:rPr lang="en-IN" u="sng" dirty="0">
                <a:hlinkClick r:id="rId5"/>
              </a:rPr>
              <a:t>2</a:t>
            </a:r>
            <a:r>
              <a:rPr lang="en-IN" dirty="0"/>
              <a:t>][</a:t>
            </a:r>
            <a:r>
              <a:rPr lang="en-IN" u="sng" dirty="0">
                <a:hlinkClick r:id="rId6"/>
              </a:rPr>
              <a:t>3</a:t>
            </a:r>
            <a:r>
              <a:rPr lang="en-IN" dirty="0"/>
              <a:t>].</a:t>
            </a:r>
            <a:endParaRPr lang="en-US" dirty="0"/>
          </a:p>
          <a:p>
            <a:pPr lvl="0"/>
            <a:r>
              <a:rPr lang="en-IN" b="1" dirty="0"/>
              <a:t>Development Insights</a:t>
            </a:r>
            <a:r>
              <a:rPr lang="en-IN" dirty="0"/>
              <a:t>: The development of crowdfunding platforms requires operation[</a:t>
            </a:r>
            <a:r>
              <a:rPr lang="en-IN" u="sng" dirty="0">
                <a:hlinkClick r:id="rId7"/>
              </a:rPr>
              <a:t>4</a:t>
            </a:r>
            <a:r>
              <a:rPr lang="en-IN" dirty="0"/>
              <a:t>].</a:t>
            </a:r>
          </a:p>
          <a:p>
            <a:pPr lvl="0"/>
            <a:r>
              <a:rPr lang="en-IN" u="sng" dirty="0">
                <a:hlinkClick r:id="rId3"/>
              </a:rPr>
              <a:t>1.researchgate.net - Secure and Transparent Crowdfunding using </a:t>
            </a:r>
            <a:r>
              <a:rPr lang="en-IN" u="sng" dirty="0" err="1">
                <a:hlinkClick r:id="rId3"/>
              </a:rPr>
              <a:t>Blockchain</a:t>
            </a:r>
            <a:endParaRPr lang="en-US" dirty="0"/>
          </a:p>
          <a:p>
            <a:pPr lvl="0"/>
            <a:r>
              <a:rPr lang="en-IN" u="sng" dirty="0">
                <a:hlinkClick r:id="rId5"/>
              </a:rPr>
              <a:t>2.github.com - </a:t>
            </a:r>
            <a:r>
              <a:rPr lang="en-IN" u="sng" dirty="0" err="1">
                <a:hlinkClick r:id="rId5"/>
              </a:rPr>
              <a:t>Balaji</a:t>
            </a:r>
            <a:r>
              <a:rPr lang="en-IN" u="sng" dirty="0">
                <a:hlinkClick r:id="rId5"/>
              </a:rPr>
              <a:t>-Ganesh/</a:t>
            </a:r>
            <a:r>
              <a:rPr lang="en-IN" u="sng" dirty="0" err="1">
                <a:hlinkClick r:id="rId5"/>
              </a:rPr>
              <a:t>CrowdHelp</a:t>
            </a:r>
            <a:r>
              <a:rPr lang="en-IN" u="sng" dirty="0">
                <a:hlinkClick r:id="rId5"/>
              </a:rPr>
              <a:t>-</a:t>
            </a:r>
            <a:r>
              <a:rPr lang="en-IN" u="sng" dirty="0" err="1">
                <a:hlinkClick r:id="rId5"/>
              </a:rPr>
              <a:t>Blockchain</a:t>
            </a:r>
            <a:r>
              <a:rPr lang="en-IN" u="sng" dirty="0">
                <a:hlinkClick r:id="rId5"/>
              </a:rPr>
              <a:t>-based-crowdfunding-platform</a:t>
            </a:r>
            <a:endParaRPr lang="en-US" dirty="0"/>
          </a:p>
          <a:p>
            <a:r>
              <a:rPr lang="en-IN" u="sng" dirty="0">
                <a:hlinkClick r:id="rId6"/>
              </a:rPr>
              <a:t>3.researchgate.net - Developing a Social Platform using MERN Stack</a:t>
            </a:r>
            <a:endParaRPr lang="en-IN" u="sng" dirty="0"/>
          </a:p>
          <a:p>
            <a:pPr lvl="0"/>
            <a:r>
              <a:rPr lang="en-IN" u="sng" dirty="0">
                <a:hlinkClick r:id="rId7"/>
              </a:rPr>
              <a:t>4.vlinkinfo.com - Crowdfunding Platform Development Guide: How to Build ...</a:t>
            </a:r>
            <a:endParaRPr lang="en-US" dirty="0"/>
          </a:p>
          <a:p>
            <a:pPr lvl="0"/>
            <a:r>
              <a:rPr lang="en-IN" u="sng" dirty="0">
                <a:hlinkClick r:id="rId4"/>
              </a:rPr>
              <a:t>5.ijsrem.com - Literature Review of Crowdfunding </a:t>
            </a:r>
            <a:r>
              <a:rPr lang="en-IN" u="sng" dirty="0" err="1">
                <a:hlinkClick r:id="rId4"/>
              </a:rPr>
              <a:t>Blockchain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827</TotalTime>
  <Words>1600</Words>
  <Application>Microsoft Office PowerPoint</Application>
  <PresentationFormat>On-screen Show (16:9)</PresentationFormat>
  <Paragraphs>175</Paragraphs>
  <Slides>30</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Maven Pro SemiBold</vt:lpstr>
      <vt:lpstr>Calibri</vt:lpstr>
      <vt:lpstr>Nunito Light</vt:lpstr>
      <vt:lpstr>Arial</vt:lpstr>
      <vt:lpstr>Sitka Display</vt:lpstr>
      <vt:lpstr>Wingdings</vt:lpstr>
      <vt:lpstr>Times New Roman</vt:lpstr>
      <vt:lpstr>Calibri Light</vt:lpstr>
      <vt:lpstr>Symbol</vt:lpstr>
      <vt:lpstr>Office Theme</vt:lpstr>
      <vt:lpstr>PowerPoint Presentation</vt:lpstr>
      <vt:lpstr>                                     CONTENTS          </vt:lpstr>
      <vt:lpstr>   ABSTRACT</vt:lpstr>
      <vt:lpstr>PowerPoint Presentation</vt:lpstr>
      <vt:lpstr>PowerPoint Presentation</vt:lpstr>
      <vt:lpstr>PowerPoint Presentation</vt:lpstr>
      <vt:lpstr>PowerPoint Presentation</vt:lpstr>
      <vt:lpstr>PowerPoint Presentation</vt:lpstr>
      <vt:lpstr> </vt:lpstr>
      <vt:lpstr>                            EXISTING SYSTEM</vt:lpstr>
      <vt:lpstr>                            PROPOSED SYSTEM</vt:lpstr>
      <vt:lpstr>PowerPoint Presentation</vt:lpstr>
      <vt:lpstr>PowerPoint Presentation</vt:lpstr>
      <vt:lpstr>PowerPoint Presentation</vt:lpstr>
      <vt:lpstr>PowerPoint Presentation</vt:lpstr>
      <vt:lpstr>                                                      MODULES</vt:lpstr>
      <vt:lpstr>PowerPoint Presentation</vt:lpstr>
      <vt:lpstr>          UML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yogesh</dc:creator>
  <cp:lastModifiedBy>Vineela Inturi</cp:lastModifiedBy>
  <cp:revision>33</cp:revision>
  <dcterms:modified xsi:type="dcterms:W3CDTF">2024-11-14T08:46:05Z</dcterms:modified>
</cp:coreProperties>
</file>