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9" r:id="rId4"/>
    <p:sldId id="282" r:id="rId6"/>
    <p:sldId id="289" r:id="rId7"/>
    <p:sldId id="283" r:id="rId8"/>
    <p:sldId id="284" r:id="rId9"/>
    <p:sldId id="285" r:id="rId10"/>
    <p:sldId id="286" r:id="rId11"/>
    <p:sldId id="290" r:id="rId12"/>
    <p:sldId id="292" r:id="rId13"/>
    <p:sldId id="291" r:id="rId14"/>
    <p:sldId id="293" r:id="rId15"/>
    <p:sldId id="294" r:id="rId16"/>
    <p:sldId id="295" r:id="rId17"/>
    <p:sldId id="296" r:id="rId18"/>
    <p:sldId id="298" r:id="rId19"/>
    <p:sldId id="297"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30" r:id="rId42"/>
    <p:sldId id="320" r:id="rId43"/>
    <p:sldId id="321" r:id="rId44"/>
    <p:sldId id="322" r:id="rId45"/>
    <p:sldId id="323" r:id="rId46"/>
    <p:sldId id="325"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306"/>
    <a:srgbClr val="9F0507"/>
    <a:srgbClr val="C75B57"/>
    <a:srgbClr val="CBA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4"/>
    <p:restoredTop sz="88471" autoAdjust="0"/>
  </p:normalViewPr>
  <p:slideViewPr>
    <p:cSldViewPr>
      <p:cViewPr varScale="1">
        <p:scale>
          <a:sx n="88" d="100"/>
          <a:sy n="88" d="100"/>
        </p:scale>
        <p:origin x="518" y="62"/>
      </p:cViewPr>
      <p:guideLst>
        <p:guide orient="horz" pos="2024"/>
        <p:guide pos="3779"/>
      </p:guideLst>
    </p:cSldViewPr>
  </p:slideViewPr>
  <p:notesTextViewPr>
    <p:cViewPr>
      <p:scale>
        <a:sx n="100" d="100"/>
        <a:sy n="100" d="100"/>
      </p:scale>
      <p:origin x="0" y="0"/>
    </p:cViewPr>
  </p:notesTextViewPr>
  <p:notesViewPr>
    <p:cSldViewPr>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9D96C-0F7B-46F1-BD6E-4EDFD9F475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29820-EA59-43C0-90E5-7BE6D57ABF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年轻</a:t>
            </a:r>
            <a:endParaRPr lang="zh-CN" altLang="en-US" dirty="0"/>
          </a:p>
        </p:txBody>
      </p:sp>
      <p:sp>
        <p:nvSpPr>
          <p:cNvPr id="4" name="灯片编号占位符 3"/>
          <p:cNvSpPr>
            <a:spLocks noGrp="1"/>
          </p:cNvSpPr>
          <p:nvPr>
            <p:ph type="sldNum" sz="quarter" idx="5"/>
          </p:nvPr>
        </p:nvSpPr>
        <p:spPr/>
        <p:txBody>
          <a:bodyPr/>
          <a:lstStyle/>
          <a:p>
            <a:fld id="{2F129820-EA59-43C0-90E5-7BE6D57ABF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C0154EE-32C3-4511-A769-0B894BB353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CA4ED-85E1-450F-B568-DD86DA3E62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154EE-32C3-4511-A769-0B894BB3530E}"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CA4ED-85E1-450F-B568-DD86DA3E627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67786" y="1843937"/>
            <a:ext cx="4456430" cy="2061210"/>
          </a:xfrm>
          <a:prstGeom prst="rect">
            <a:avLst/>
          </a:prstGeom>
          <a:noFill/>
        </p:spPr>
        <p:txBody>
          <a:bodyPr wrap="none" rtlCol="0">
            <a:spAutoFit/>
          </a:bodyPr>
          <a:lstStyle/>
          <a:p>
            <a:pPr algn="ctr">
              <a:lnSpc>
                <a:spcPct val="200000"/>
              </a:lnSpc>
            </a:pPr>
            <a:r>
              <a:rPr lang="en-US" altLang="zh-CN" sz="40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MySQL</a:t>
            </a:r>
            <a:r>
              <a:rPr lang="zh-CN" altLang="en-US" sz="40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数据库索引</a:t>
            </a:r>
            <a:endParaRPr lang="en-US" altLang="zh-CN" sz="40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endParaRPr>
          </a:p>
          <a:p>
            <a:pPr algn="ctr">
              <a:lnSpc>
                <a:spcPct val="200000"/>
              </a:lnSpc>
            </a:pPr>
            <a:r>
              <a:rPr lang="zh-CN" altLang="en-US" sz="24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信息技术部</a:t>
            </a:r>
            <a:r>
              <a:rPr lang="en-US" altLang="zh-CN" sz="24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       </a:t>
            </a:r>
            <a:r>
              <a:rPr lang="zh-CN" altLang="en-US" sz="24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邓</a:t>
            </a:r>
            <a:r>
              <a:rPr lang="zh-CN" altLang="en-US" sz="24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自华</a:t>
            </a:r>
            <a:r>
              <a:rPr lang="zh-CN" altLang="en-US" sz="24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rPr>
              <a:t> </a:t>
            </a:r>
            <a:endParaRPr lang="en-US" altLang="zh-CN" sz="2400" dirty="0">
              <a:solidFill>
                <a:prstClr val="white"/>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1063625" y="2090738"/>
            <a:ext cx="9587230" cy="2676525"/>
          </a:xfrm>
          <a:prstGeom prst="rect">
            <a:avLst/>
          </a:prstGeom>
          <a:noFill/>
        </p:spPr>
        <p:txBody>
          <a:bodyPr wrap="square" rtlCol="0">
            <a:spAutoFit/>
          </a:bodyPr>
          <a:p>
            <a:pPr marL="342900" indent="-342900">
              <a:buFont typeface="Arial" panose="020B0604020202020204" pitchFamily="34" charset="0"/>
              <a:buChar char="•"/>
            </a:pPr>
            <a:r>
              <a:rPr lang="zh-CN" sz="2800"/>
              <a:t>仅考虑</a:t>
            </a:r>
            <a:r>
              <a:rPr sz="2800">
                <a:sym typeface="+mn-ea"/>
              </a:rPr>
              <a:t>检索</a:t>
            </a:r>
            <a:r>
              <a:rPr lang="zh-CN" sz="2800">
                <a:sym typeface="+mn-ea"/>
              </a:rPr>
              <a:t>效率，</a:t>
            </a:r>
            <a:r>
              <a:rPr lang="zh-CN" sz="2800"/>
              <a:t>相关的</a:t>
            </a:r>
            <a:r>
              <a:rPr sz="2800"/>
              <a:t>树结构有很多，比如二分查找树</a:t>
            </a:r>
            <a:r>
              <a:rPr lang="zh-CN" sz="2800"/>
              <a:t>、</a:t>
            </a:r>
            <a:r>
              <a:rPr sz="2800"/>
              <a:t>红黑树</a:t>
            </a:r>
            <a:r>
              <a:rPr lang="zh-CN" sz="2800"/>
              <a:t>等</a:t>
            </a:r>
            <a:endParaRPr sz="2800"/>
          </a:p>
          <a:p>
            <a:pPr marL="342900" indent="-342900">
              <a:buFont typeface="Arial" panose="020B0604020202020204" pitchFamily="34" charset="0"/>
              <a:buChar char="•"/>
            </a:pPr>
            <a:endParaRPr sz="2800"/>
          </a:p>
          <a:p>
            <a:pPr marL="342900" indent="-342900">
              <a:buFont typeface="Arial" panose="020B0604020202020204" pitchFamily="34" charset="0"/>
              <a:buChar char="•"/>
            </a:pPr>
            <a:r>
              <a:rPr lang="zh-CN" sz="2800"/>
              <a:t>但是它们都有各自的缺点</a:t>
            </a:r>
            <a:r>
              <a:rPr lang="zh-CN" sz="2800"/>
              <a:t>，例如结构不稳定</a:t>
            </a:r>
            <a:r>
              <a:rPr lang="zh-CN" sz="2800"/>
              <a:t>，操作复杂等</a:t>
            </a:r>
            <a:endParaRPr sz="2800"/>
          </a:p>
          <a:p>
            <a:pPr marL="342900" indent="-342900">
              <a:buFont typeface="Arial" panose="020B0604020202020204" pitchFamily="34" charset="0"/>
              <a:buChar char="•"/>
            </a:pPr>
            <a:endParaRPr sz="2800"/>
          </a:p>
          <a:p>
            <a:pPr marL="342900" indent="-342900">
              <a:buFont typeface="Arial" panose="020B0604020202020204" pitchFamily="34" charset="0"/>
              <a:buChar char="•"/>
            </a:pPr>
            <a:r>
              <a:rPr lang="zh-CN" sz="2800"/>
              <a:t>而且</a:t>
            </a:r>
            <a:r>
              <a:rPr lang="en-US" altLang="zh-CN" sz="2800"/>
              <a:t>B-Tree</a:t>
            </a:r>
            <a:r>
              <a:rPr lang="zh-CN" altLang="en-US" sz="2800"/>
              <a:t>是更好的磁盘数据结构 </a:t>
            </a:r>
            <a:r>
              <a:rPr lang="en-US" altLang="zh-CN" sz="2800"/>
              <a:t>(On-</a:t>
            </a:r>
            <a:r>
              <a:rPr lang="zh-CN" altLang="en-US" sz="2800"/>
              <a:t>Disk Data Structure</a:t>
            </a:r>
            <a:r>
              <a:rPr lang="en-US" altLang="zh-CN" sz="2800"/>
              <a:t>)</a:t>
            </a:r>
            <a:endParaRPr lang="en-US" altLang="zh-CN" sz="2800"/>
          </a:p>
        </p:txBody>
      </p:sp>
      <p:sp>
        <p:nvSpPr>
          <p:cNvPr id="8" name="Rectangle 45"/>
          <p:cNvSpPr/>
          <p:nvPr/>
        </p:nvSpPr>
        <p:spPr bwMode="auto">
          <a:xfrm>
            <a:off x="2414270" y="1192530"/>
            <a:ext cx="736346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latin typeface="Arial" panose="020B0604020202020204" pitchFamily="34" charset="0"/>
                <a:ea typeface="思源黑体 CN Medium" panose="020B0600000000000000" pitchFamily="34" charset="-122"/>
                <a:cs typeface="Arial" panose="020B0604020202020204" pitchFamily="34" charset="0"/>
                <a:sym typeface="+mn-ea"/>
              </a:rPr>
              <a:t>为什么索引使用</a:t>
            </a:r>
            <a:r>
              <a:rPr lang="en-US" altLang="zh-CN" sz="3600" dirty="0">
                <a:latin typeface="Arial" panose="020B0604020202020204" pitchFamily="34" charset="0"/>
                <a:ea typeface="思源黑体 CN Medium" panose="020B0600000000000000" pitchFamily="34" charset="-122"/>
                <a:cs typeface="Arial" panose="020B0604020202020204" pitchFamily="34" charset="0"/>
                <a:sym typeface="+mn-ea"/>
              </a:rPr>
              <a:t>B-Tree</a:t>
            </a:r>
            <a:r>
              <a:rPr lang="zh-CN" altLang="en-US" sz="3600" dirty="0">
                <a:latin typeface="Arial" panose="020B0604020202020204" pitchFamily="34" charset="0"/>
                <a:ea typeface="思源黑体 CN Medium" panose="020B0600000000000000" pitchFamily="34" charset="-122"/>
                <a:cs typeface="Arial" panose="020B0604020202020204" pitchFamily="34" charset="0"/>
                <a:sym typeface="+mn-ea"/>
              </a:rPr>
              <a:t>结构</a:t>
            </a:r>
            <a:r>
              <a:rPr lang="en-US" altLang="zh-CN" sz="3600" dirty="0">
                <a:latin typeface="Arial" panose="020B0604020202020204" pitchFamily="34" charset="0"/>
                <a:ea typeface="思源黑体 CN Medium" panose="020B0600000000000000" pitchFamily="34" charset="-122"/>
                <a:cs typeface="Arial" panose="020B0604020202020204" pitchFamily="34" charset="0"/>
                <a:sym typeface="+mn-ea"/>
              </a:rPr>
              <a:t>?</a:t>
            </a:r>
            <a:endParaRPr lang="en-US" altLang="zh-CN" sz="3600" dirty="0">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1063625" y="2090420"/>
            <a:ext cx="6171565" cy="3969385"/>
          </a:xfrm>
          <a:prstGeom prst="rect">
            <a:avLst/>
          </a:prstGeom>
          <a:noFill/>
        </p:spPr>
        <p:txBody>
          <a:bodyPr wrap="square" rtlCol="0">
            <a:spAutoFit/>
          </a:bodyPr>
          <a:p>
            <a:pPr marL="342900" indent="-342900">
              <a:buFont typeface="Arial" panose="020B0604020202020204" pitchFamily="34" charset="0"/>
              <a:buChar char="•"/>
            </a:pPr>
            <a:r>
              <a:rPr lang="zh-CN" altLang="en-US" sz="2800"/>
              <a:t>理想状况下的</a:t>
            </a:r>
            <a:r>
              <a:rPr lang="zh-CN" altLang="en-US" sz="2800">
                <a:sym typeface="+mn-ea"/>
              </a:rPr>
              <a:t>复杂度</a:t>
            </a:r>
            <a:r>
              <a:rPr lang="zh-CN" altLang="en-US" sz="2800"/>
              <a:t>为指数复杂度O(logN) （</a:t>
            </a:r>
            <a:r>
              <a:rPr lang="en-US" altLang="zh-CN" sz="2800"/>
              <a:t>N</a:t>
            </a:r>
            <a:r>
              <a:rPr lang="zh-CN" altLang="en-US" sz="2800"/>
              <a:t>为树里节点的数目），随机插值时树的平均高度也接近</a:t>
            </a:r>
            <a:r>
              <a:rPr lang="zh-CN" altLang="en-US" sz="2800">
                <a:sym typeface="+mn-ea"/>
              </a:rPr>
              <a:t>logN</a:t>
            </a:r>
            <a:r>
              <a:rPr lang="zh-CN" altLang="en-US" sz="2800"/>
              <a:t>。</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但是其形状和</a:t>
            </a:r>
            <a:r>
              <a:rPr lang="zh-CN" altLang="en-US" sz="2800"/>
              <a:t>查询效率依赖</a:t>
            </a:r>
            <a:r>
              <a:rPr lang="zh-CN" altLang="en-US" sz="2800"/>
              <a:t>键值的插入顺序</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最坏</a:t>
            </a:r>
            <a:r>
              <a:rPr lang="zh-CN" altLang="en-US" sz="2800"/>
              <a:t>情况下会退化为链表，查询时间的复杂度为</a:t>
            </a:r>
            <a:r>
              <a:rPr lang="zh-CN" altLang="en-US" sz="2800"/>
              <a:t>线性的O(N)</a:t>
            </a:r>
            <a:endParaRPr lang="zh-CN" altLang="en-US" sz="2800"/>
          </a:p>
        </p:txBody>
      </p:sp>
      <p:sp>
        <p:nvSpPr>
          <p:cNvPr id="8"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latin typeface="Arial Black" panose="020B0A04020102020204" pitchFamily="34" charset="0"/>
                <a:ea typeface="思源黑体 CN Medium" panose="020B0600000000000000" pitchFamily="34" charset="-122"/>
                <a:cs typeface="Bebas Neue" charset="0"/>
                <a:sym typeface="+mn-ea"/>
              </a:rPr>
              <a:t>二分查找树</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graphicFrame>
        <p:nvGraphicFramePr>
          <p:cNvPr id="10" name="对象 9"/>
          <p:cNvGraphicFramePr/>
          <p:nvPr/>
        </p:nvGraphicFramePr>
        <p:xfrm>
          <a:off x="8623300" y="1065530"/>
          <a:ext cx="2873375" cy="5624830"/>
        </p:xfrm>
        <a:graphic>
          <a:graphicData uri="http://schemas.openxmlformats.org/presentationml/2006/ole">
            <mc:AlternateContent xmlns:mc="http://schemas.openxmlformats.org/markup-compatibility/2006">
              <mc:Choice xmlns:v="urn:schemas-microsoft-com:vml" Requires="v">
                <p:oleObj spid="_x0000_s11" name="" r:id="rId1" imgW="3333750" imgH="6524625" progId="Paint.Picture">
                  <p:embed/>
                </p:oleObj>
              </mc:Choice>
              <mc:Fallback>
                <p:oleObj name="" r:id="rId1" imgW="3333750" imgH="6524625" progId="Paint.Picture">
                  <p:embed/>
                  <p:pic>
                    <p:nvPicPr>
                      <p:cNvPr id="0" name="图片 10"/>
                      <p:cNvPicPr/>
                      <p:nvPr/>
                    </p:nvPicPr>
                    <p:blipFill>
                      <a:blip r:embed="rId2"/>
                      <a:stretch>
                        <a:fillRect/>
                      </a:stretch>
                    </p:blipFill>
                    <p:spPr>
                      <a:xfrm>
                        <a:off x="8623300" y="1065530"/>
                        <a:ext cx="2873375" cy="5624830"/>
                      </a:xfrm>
                      <a:prstGeom prst="rect">
                        <a:avLst/>
                      </a:prstGeom>
                    </p:spPr>
                  </p:pic>
                </p:oleObj>
              </mc:Fallback>
            </mc:AlternateContent>
          </a:graphicData>
        </a:graphic>
      </p:graphicFrame>
    </p:spTree>
  </p:cSld>
  <p:clrMapOvr>
    <a:masterClrMapping/>
  </p:clrMapOvr>
  <p:timing>
    <p:tnLst>
      <p:par>
        <p:cTn id="1" dur="indefinite" restart="never" nodeType="tmRoot"/>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6217285" y="1934845"/>
          <a:ext cx="5570220" cy="3395980"/>
        </p:xfrm>
        <a:graphic>
          <a:graphicData uri="http://schemas.openxmlformats.org/presentationml/2006/ole">
            <mc:AlternateContent xmlns:mc="http://schemas.openxmlformats.org/markup-compatibility/2006">
              <mc:Choice xmlns:v="urn:schemas-microsoft-com:vml" Requires="v">
                <p:oleObj spid="_x0000_s5" name="" r:id="rId1" imgW="7905750" imgH="4819650" progId="Paint.Picture">
                  <p:embed/>
                </p:oleObj>
              </mc:Choice>
              <mc:Fallback>
                <p:oleObj name="" r:id="rId1" imgW="7905750" imgH="4819650" progId="Paint.Picture">
                  <p:embed/>
                  <p:pic>
                    <p:nvPicPr>
                      <p:cNvPr id="0" name="图片 4"/>
                      <p:cNvPicPr/>
                      <p:nvPr/>
                    </p:nvPicPr>
                    <p:blipFill>
                      <a:blip r:embed="rId2"/>
                      <a:stretch>
                        <a:fillRect/>
                      </a:stretch>
                    </p:blipFill>
                    <p:spPr>
                      <a:xfrm>
                        <a:off x="6217285" y="1934845"/>
                        <a:ext cx="5570220" cy="3395980"/>
                      </a:xfrm>
                      <a:prstGeom prst="rect">
                        <a:avLst/>
                      </a:prstGeom>
                    </p:spPr>
                  </p:pic>
                </p:oleObj>
              </mc:Fallback>
            </mc:AlternateContent>
          </a:graphicData>
        </a:graphic>
      </p:graphicFrame>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991870" y="2090420"/>
            <a:ext cx="5225415" cy="4399915"/>
          </a:xfrm>
          <a:prstGeom prst="rect">
            <a:avLst/>
          </a:prstGeom>
          <a:noFill/>
        </p:spPr>
        <p:txBody>
          <a:bodyPr wrap="square" rtlCol="0">
            <a:spAutoFit/>
          </a:bodyPr>
          <a:p>
            <a:pPr marL="342900" indent="-342900">
              <a:buFont typeface="Arial" panose="020B0604020202020204" pitchFamily="34" charset="0"/>
              <a:buChar char="•"/>
            </a:pPr>
            <a:r>
              <a:rPr sz="2800"/>
              <a:t>属于自平衡二分查找树，实质是在插入时</a:t>
            </a:r>
            <a:r>
              <a:rPr lang="zh-CN" sz="2800"/>
              <a:t>进行</a:t>
            </a:r>
            <a:r>
              <a:rPr sz="2800"/>
              <a:t>检查</a:t>
            </a:r>
            <a:endParaRPr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插入新节点时，新节点标记为红色，插入</a:t>
            </a:r>
            <a:r>
              <a:rPr lang="zh-CN" altLang="en-US" sz="2800"/>
              <a:t>之后树的结构必须依然满足红黑树的性质：</a:t>
            </a:r>
            <a:endParaRPr lang="zh-CN" altLang="en-US" sz="2800"/>
          </a:p>
          <a:p>
            <a:pPr marL="971550" lvl="1" indent="-514350">
              <a:buFont typeface="Arial" panose="020B0604020202020204" pitchFamily="34" charset="0"/>
              <a:buAutoNum type="arabicPeriod"/>
            </a:pPr>
            <a:r>
              <a:rPr lang="zh-CN" altLang="en-US" sz="2800"/>
              <a:t>不能存在两个连续的红边</a:t>
            </a:r>
            <a:r>
              <a:rPr lang="en-US" altLang="zh-CN" sz="2800"/>
              <a:t>/</a:t>
            </a:r>
            <a:r>
              <a:rPr lang="zh-CN" altLang="en-US" sz="2800"/>
              <a:t>红色节点</a:t>
            </a:r>
            <a:endParaRPr lang="zh-CN" altLang="en-US" sz="2800"/>
          </a:p>
          <a:p>
            <a:pPr marL="971550" lvl="1" indent="-514350">
              <a:buFont typeface="Arial" panose="020B0604020202020204" pitchFamily="34" charset="0"/>
              <a:buAutoNum type="arabicPeriod"/>
            </a:pPr>
            <a:r>
              <a:rPr lang="zh-CN" altLang="en-US" sz="2800"/>
              <a:t>从根节点到所有叶子节点的黑边数量均等</a:t>
            </a:r>
            <a:endParaRPr lang="zh-CN" altLang="en-US" sz="2800"/>
          </a:p>
        </p:txBody>
      </p:sp>
      <p:sp>
        <p:nvSpPr>
          <p:cNvPr id="8"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mn-ea"/>
              </a:rPr>
              <a:t>红黑树</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mn-ea"/>
            </a:endParaRPr>
          </a:p>
        </p:txBody>
      </p:sp>
    </p:spTree>
  </p:cSld>
  <p:clrMapOvr>
    <a:masterClrMapping/>
  </p:clrMapOvr>
  <p:timing>
    <p:tnLst>
      <p:par>
        <p:cTn id="1" dur="indefinite" restart="never" nodeType="tmRoot"/>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991870" y="2090420"/>
            <a:ext cx="5607685" cy="1814830"/>
          </a:xfrm>
          <a:prstGeom prst="rect">
            <a:avLst/>
          </a:prstGeom>
          <a:noFill/>
        </p:spPr>
        <p:txBody>
          <a:bodyPr wrap="square" rtlCol="0">
            <a:spAutoFit/>
          </a:bodyPr>
          <a:p>
            <a:pPr marL="342900" indent="-342900">
              <a:buFont typeface="Arial" panose="020B0604020202020204" pitchFamily="34" charset="0"/>
              <a:buChar char="•"/>
            </a:pPr>
            <a:r>
              <a:rPr lang="zh-CN" sz="2800"/>
              <a:t>如若不然，</a:t>
            </a:r>
            <a:r>
              <a:rPr sz="2800"/>
              <a:t>则需要对树进行“旋转”</a:t>
            </a:r>
            <a:r>
              <a:rPr lang="zh-CN" sz="2800"/>
              <a:t>和</a:t>
            </a:r>
            <a:r>
              <a:rPr sz="2800"/>
              <a:t>“颜色翻转”操作（</a:t>
            </a:r>
            <a:r>
              <a:rPr lang="zh-CN" sz="2800"/>
              <a:t>或者</a:t>
            </a:r>
            <a:r>
              <a:rPr sz="2800"/>
              <a:t>称之为“晋升”）</a:t>
            </a:r>
            <a:r>
              <a:rPr lang="zh-CN" sz="2800"/>
              <a:t>，</a:t>
            </a:r>
            <a:r>
              <a:rPr sz="2800"/>
              <a:t>使树的结构尽可能平衡</a:t>
            </a:r>
            <a:endParaRPr sz="2800"/>
          </a:p>
        </p:txBody>
      </p:sp>
      <p:sp>
        <p:nvSpPr>
          <p:cNvPr id="8"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mn-ea"/>
              </a:rPr>
              <a:t>红黑树</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mn-ea"/>
            </a:endParaRPr>
          </a:p>
        </p:txBody>
      </p:sp>
      <p:pic>
        <p:nvPicPr>
          <p:cNvPr id="11" name="图片 10" descr="rbtree-2"/>
          <p:cNvPicPr>
            <a:picLocks noChangeAspect="1"/>
          </p:cNvPicPr>
          <p:nvPr/>
        </p:nvPicPr>
        <p:blipFill>
          <a:blip r:embed="rId1"/>
          <a:stretch>
            <a:fillRect/>
          </a:stretch>
        </p:blipFill>
        <p:spPr>
          <a:xfrm>
            <a:off x="6781800" y="1821180"/>
            <a:ext cx="4572000" cy="4352925"/>
          </a:xfrm>
          <a:prstGeom prst="rect">
            <a:avLst/>
          </a:prstGeom>
        </p:spPr>
      </p:pic>
    </p:spTree>
  </p:cSld>
  <p:clrMapOvr>
    <a:masterClrMapping/>
  </p:clrMapOvr>
  <p:timing>
    <p:tnLst>
      <p:par>
        <p:cTn id="1" dur="indefinite" restart="never" nodeType="tmRoot"/>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991870" y="2090420"/>
            <a:ext cx="10017125" cy="4399915"/>
          </a:xfrm>
          <a:prstGeom prst="rect">
            <a:avLst/>
          </a:prstGeom>
          <a:noFill/>
        </p:spPr>
        <p:txBody>
          <a:bodyPr wrap="square" rtlCol="0">
            <a:spAutoFit/>
          </a:bodyPr>
          <a:p>
            <a:pPr marL="342900" indent="-342900">
              <a:buFont typeface="Arial" panose="020B0604020202020204" pitchFamily="34" charset="0"/>
              <a:buChar char="•"/>
            </a:pPr>
            <a:r>
              <a:rPr sz="2800"/>
              <a:t>数据库索引是一种假定数据量大到不能完全存储在内存里的数据结构</a:t>
            </a:r>
            <a:endParaRPr sz="2800"/>
          </a:p>
          <a:p>
            <a:pPr marL="342900" indent="-342900">
              <a:buFont typeface="Arial" panose="020B0604020202020204" pitchFamily="34" charset="0"/>
              <a:buChar char="•"/>
            </a:pPr>
            <a:endParaRPr sz="2800"/>
          </a:p>
          <a:p>
            <a:pPr marL="342900" indent="-342900">
              <a:buFont typeface="Arial" panose="020B0604020202020204" pitchFamily="34" charset="0"/>
              <a:buChar char="•"/>
            </a:pPr>
            <a:r>
              <a:rPr lang="zh-CN" sz="2800"/>
              <a:t>上述内存结构用磁盘文件来实现会存在以下问题：</a:t>
            </a:r>
            <a:endParaRPr lang="zh-CN" sz="2800"/>
          </a:p>
          <a:p>
            <a:pPr marL="971550" lvl="1" indent="-514350">
              <a:buFont typeface="Arial" panose="020B0604020202020204" pitchFamily="34" charset="0"/>
              <a:buAutoNum type="arabicPeriod"/>
            </a:pPr>
            <a:r>
              <a:rPr lang="zh-CN" sz="2800"/>
              <a:t>节点操作带来大量数据更新，导致读盘</a:t>
            </a:r>
            <a:r>
              <a:rPr lang="en-US" altLang="zh-CN" sz="2800"/>
              <a:t>/</a:t>
            </a:r>
            <a:r>
              <a:rPr lang="zh-CN" altLang="en-US" sz="2800"/>
              <a:t>写盘，影响插入效率</a:t>
            </a:r>
            <a:endParaRPr lang="zh-CN" altLang="en-US" sz="2800"/>
          </a:p>
          <a:p>
            <a:pPr marL="971550" lvl="1" indent="-514350">
              <a:buFont typeface="Arial" panose="020B0604020202020204" pitchFamily="34" charset="0"/>
              <a:buAutoNum type="arabicPeriod"/>
            </a:pPr>
            <a:r>
              <a:rPr lang="zh-CN" altLang="en-US" sz="2800"/>
              <a:t>数据局部性 (</a:t>
            </a:r>
            <a:r>
              <a:rPr lang="en-US" altLang="zh-CN" sz="2800"/>
              <a:t>Data</a:t>
            </a:r>
            <a:r>
              <a:rPr lang="en-US" altLang="zh-CN" sz="2800"/>
              <a:t> </a:t>
            </a:r>
            <a:r>
              <a:rPr lang="zh-CN" altLang="en-US" sz="2800"/>
              <a:t>Locality) 问题</a:t>
            </a:r>
            <a:endParaRPr lang="zh-CN" altLang="en-US" sz="2800"/>
          </a:p>
          <a:p>
            <a:pPr marL="971550" lvl="1" indent="-514350">
              <a:buFont typeface="Arial" panose="020B0604020202020204" pitchFamily="34" charset="0"/>
              <a:buAutoNum type="arabicPeriod"/>
            </a:pPr>
            <a:r>
              <a:rPr lang="zh-CN" altLang="en-US" sz="2800"/>
              <a:t>低扇出 (</a:t>
            </a:r>
            <a:r>
              <a:rPr lang="en-US" altLang="zh-CN" sz="2800"/>
              <a:t>L</a:t>
            </a:r>
            <a:r>
              <a:rPr lang="en-US" altLang="zh-CN" sz="2800"/>
              <a:t>ow F</a:t>
            </a:r>
            <a:r>
              <a:rPr lang="zh-CN" altLang="en-US" sz="2800"/>
              <a:t>anout) 问题</a:t>
            </a:r>
            <a:endParaRPr lang="zh-CN" altLang="en-US" sz="2800"/>
          </a:p>
          <a:p>
            <a:pPr marL="971550" lvl="1" indent="-514350">
              <a:buFont typeface="Arial" panose="020B0604020202020204" pitchFamily="34" charset="0"/>
              <a:buAutoNum type="arabicPeriod"/>
            </a:pPr>
            <a:endParaRPr lang="zh-CN" altLang="en-US" sz="2800"/>
          </a:p>
          <a:p>
            <a:pPr marL="971550" lvl="1" indent="-514350">
              <a:buFont typeface="Arial" panose="020B0604020202020204" pitchFamily="34" charset="0"/>
              <a:buAutoNum type="arabicPeriod"/>
            </a:pPr>
            <a:endParaRPr lang="zh-CN" altLang="en-US" sz="2800"/>
          </a:p>
        </p:txBody>
      </p:sp>
      <p:sp>
        <p:nvSpPr>
          <p:cNvPr id="8"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存在的问题</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991870" y="2090420"/>
            <a:ext cx="10017125" cy="4399915"/>
          </a:xfrm>
          <a:prstGeom prst="rect">
            <a:avLst/>
          </a:prstGeom>
          <a:noFill/>
        </p:spPr>
        <p:txBody>
          <a:bodyPr wrap="square" rtlCol="0">
            <a:spAutoFit/>
          </a:bodyPr>
          <a:p>
            <a:pPr marL="457200" lvl="0" indent="-457200">
              <a:buFont typeface="Arial" panose="020B0604020202020204" pitchFamily="34" charset="0"/>
              <a:buChar char="•"/>
            </a:pPr>
            <a:r>
              <a:rPr lang="zh-CN" altLang="en-US" sz="2800"/>
              <a:t>每个节点存储多个值，即所谓的多叉树结构 </a:t>
            </a:r>
            <a:r>
              <a:rPr lang="en-US" altLang="zh-CN" sz="2800"/>
              <a:t>(m-way tree)</a:t>
            </a:r>
            <a:r>
              <a:rPr lang="zh-CN" altLang="en-US" sz="2800"/>
              <a:t>，</a:t>
            </a:r>
            <a:r>
              <a:rPr lang="zh-CN" altLang="en-US" sz="2800"/>
              <a:t>层数更少</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相邻的键值存储在同一个节点里，且进行排序，节点的大小调整为为磁盘的页大小的整数倍，检索</a:t>
            </a:r>
            <a:r>
              <a:rPr lang="zh-CN" altLang="en-US" sz="2800"/>
              <a:t>效率高</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sym typeface="+mn-ea"/>
              </a:rPr>
              <a:t>对节点进行的拆分和合并操作不如其他二叉树频繁</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endParaRPr lang="zh-CN" altLang="en-US" sz="2800"/>
          </a:p>
          <a:p>
            <a:pPr marL="971550" lvl="1" indent="-514350">
              <a:buFont typeface="Arial" panose="020B0604020202020204" pitchFamily="34" charset="0"/>
              <a:buAutoNum type="arabicPeriod"/>
            </a:pPr>
            <a:endParaRPr lang="zh-CN" altLang="en-US" sz="2800"/>
          </a:p>
        </p:txBody>
      </p:sp>
      <p:sp>
        <p:nvSpPr>
          <p:cNvPr id="8"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B-Tree</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991870" y="2090420"/>
            <a:ext cx="10017125" cy="5262245"/>
          </a:xfrm>
          <a:prstGeom prst="rect">
            <a:avLst/>
          </a:prstGeom>
          <a:noFill/>
        </p:spPr>
        <p:txBody>
          <a:bodyPr wrap="square" rtlCol="0">
            <a:spAutoFit/>
          </a:bodyPr>
          <a:p>
            <a:pPr marL="457200" lvl="0" indent="-457200">
              <a:buFont typeface="Arial" panose="020B0604020202020204" pitchFamily="34" charset="0"/>
              <a:buChar char="•"/>
            </a:pPr>
            <a:r>
              <a:rPr lang="en-US" altLang="zh-CN" sz="2800"/>
              <a:t>叶子节点冗余存储所有中间节点的值</a:t>
            </a:r>
            <a:r>
              <a:rPr lang="zh-CN" altLang="en-US" sz="2800"/>
              <a:t>，且只在叶子节点存储关联数据。中间节点用来</a:t>
            </a:r>
            <a:r>
              <a:rPr lang="zh-CN" altLang="en-US" sz="2800"/>
              <a:t>辅助查找。</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叶子节点互相连接，形成链表，方便查询和遍历。</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en-US" altLang="zh-CN" sz="2800"/>
              <a:t>InnoDB</a:t>
            </a:r>
            <a:r>
              <a:rPr lang="zh-CN" altLang="en-US" sz="2800">
                <a:sym typeface="+mn-ea"/>
              </a:rPr>
              <a:t>引擎的</a:t>
            </a:r>
            <a:r>
              <a:rPr lang="zh-CN" altLang="en-US" sz="2800"/>
              <a:t>实现中</a:t>
            </a:r>
            <a:r>
              <a:rPr lang="zh-CN" altLang="en-US" sz="2800"/>
              <a:t>，叶子节点存储的是对应数据行的主键</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en-US" altLang="zh-CN" sz="2800"/>
              <a:t>MyISAM</a:t>
            </a:r>
            <a:r>
              <a:rPr lang="zh-CN" altLang="en-US" sz="2800"/>
              <a:t>引擎的实现中，叶子节点存储的是主数据文件</a:t>
            </a:r>
            <a:r>
              <a:rPr lang="zh-CN" altLang="en-US" sz="2800"/>
              <a:t>里对应数据行的物理地址。</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endParaRPr lang="zh-CN" altLang="en-US" sz="2800"/>
          </a:p>
          <a:p>
            <a:pPr marL="971550" lvl="1" indent="-514350">
              <a:buFont typeface="Arial" panose="020B0604020202020204" pitchFamily="34" charset="0"/>
              <a:buAutoNum type="arabicPeriod"/>
            </a:pPr>
            <a:endParaRPr lang="zh-CN" altLang="en-US" sz="2800"/>
          </a:p>
        </p:txBody>
      </p:sp>
      <p:sp>
        <p:nvSpPr>
          <p:cNvPr id="8"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B+Tree</a:t>
            </a: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变种</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B-Tree结构讲解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8" name="Rectangle 45"/>
          <p:cNvSpPr/>
          <p:nvPr/>
        </p:nvSpPr>
        <p:spPr bwMode="auto">
          <a:xfrm>
            <a:off x="2669858" y="3114675"/>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B+Tree</a:t>
            </a: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可视化</a:t>
            </a: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例子</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2216150"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8" name="文本框 20"/>
          <p:cNvSpPr txBox="1"/>
          <p:nvPr/>
        </p:nvSpPr>
        <p:spPr>
          <a:xfrm>
            <a:off x="1333500" y="3183518"/>
            <a:ext cx="6398260" cy="1383665"/>
          </a:xfrm>
          <a:prstGeom prst="rect">
            <a:avLst/>
          </a:prstGeom>
          <a:noFill/>
        </p:spPr>
        <p:txBody>
          <a:bodyPr wrap="square" rtlCol="0">
            <a:spAutoFit/>
          </a:bodyPr>
          <a:p>
            <a:pPr algn="l"/>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2.1/ 索引的作用</a:t>
            </a:r>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2.2/ </a:t>
            </a:r>
            <a:r>
              <a:rPr lang="en-US" sz="2800" dirty="0">
                <a:latin typeface="Arial Black" panose="020B0A04020102020204" pitchFamily="34" charset="0"/>
                <a:ea typeface="思源黑体 CN Bold" panose="020B0800000000000000" pitchFamily="34" charset="-122"/>
                <a:sym typeface="Arial" panose="020B0604020202020204" pitchFamily="34" charset="0"/>
              </a:rPr>
              <a:t>Explain</a:t>
            </a:r>
            <a:r>
              <a:rPr lang="zh-CN" altLang="en-US" sz="2800" dirty="0">
                <a:latin typeface="Arial Black" panose="020B0A04020102020204" pitchFamily="34" charset="0"/>
                <a:ea typeface="思源黑体 CN Bold" panose="020B0800000000000000" pitchFamily="34" charset="-122"/>
                <a:sym typeface="Arial" panose="020B0604020202020204" pitchFamily="34" charset="0"/>
              </a:rPr>
              <a:t>语句解读</a:t>
            </a:r>
            <a:endParaRPr lang="zh-CN" altLang="en-US" sz="2800" dirty="0">
              <a:latin typeface="Arial Black" panose="020B0A04020102020204" pitchFamily="34" charset="0"/>
              <a:ea typeface="思源黑体 CN Bold" panose="020B0800000000000000" pitchFamily="3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2 </a:t>
            </a:r>
            <a:r>
              <a:rPr lang="zh-CN" alt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索引的审查</a:t>
            </a:r>
            <a:endParaRPr lang="zh-CN" alt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cxnSp>
        <p:nvCxnSpPr>
          <p:cNvPr id="9" name="直接连接符 13"/>
          <p:cNvCxnSpPr/>
          <p:nvPr/>
        </p:nvCxnSpPr>
        <p:spPr>
          <a:xfrm>
            <a:off x="1063620" y="2021350"/>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3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66458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2.1 索引的作用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3114723"/>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2.1</a:t>
            </a: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 </a:t>
            </a:r>
            <a:r>
              <a:rPr lang="zh-CN" altLang="en-US"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rPr>
              <a:t>索引的作用</a:t>
            </a:r>
            <a:endParaRPr lang="zh-CN" altLang="en-US"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endParaRPr>
          </a:p>
        </p:txBody>
      </p:sp>
    </p:spTree>
  </p:cSld>
  <p:clrMapOvr>
    <a:masterClrMapping/>
  </p:clrMapOvr>
  <p:timing>
    <p:tnLst>
      <p:par>
        <p:cTn id="1" dur="indefinite" restart="never" nodeType="tmRoot"/>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20"/>
          <p:cNvSpPr txBox="1"/>
          <p:nvPr/>
        </p:nvSpPr>
        <p:spPr>
          <a:xfrm>
            <a:off x="1333500" y="2537088"/>
            <a:ext cx="6398260" cy="2676525"/>
          </a:xfrm>
          <a:prstGeom prst="rect">
            <a:avLst/>
          </a:prstGeom>
          <a:noFill/>
        </p:spPr>
        <p:txBody>
          <a:bodyPr wrap="square" rtlCol="0">
            <a:spAutoFit/>
          </a:bodyPr>
          <a:lstStyle/>
          <a:p>
            <a:pPr algn="l"/>
            <a:r>
              <a:rPr lang="en-US" altLang="zh-CN" sz="2800" dirty="0">
                <a:solidFill>
                  <a:srgbClr val="C01010"/>
                </a:solidFill>
                <a:latin typeface="Arial Black" panose="020B0A04020102020204" pitchFamily="34" charset="0"/>
                <a:ea typeface="思源黑体 CN Bold" panose="020B0800000000000000" pitchFamily="34" charset="-122"/>
                <a:sym typeface="Arial" panose="020B0604020202020204" pitchFamily="34" charset="0"/>
              </a:rPr>
              <a:t>1</a:t>
            </a:r>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 </a:t>
            </a:r>
            <a:r>
              <a:rPr lang="zh-CN" altLang="en-US" sz="2800" dirty="0">
                <a:latin typeface="Arial Black" panose="020B0A04020102020204" pitchFamily="34" charset="0"/>
                <a:ea typeface="思源黑体 CN Bold" panose="020B0800000000000000" pitchFamily="34" charset="-122"/>
                <a:sym typeface="Arial" panose="020B0604020202020204" pitchFamily="34" charset="0"/>
              </a:rPr>
              <a:t>索引基础</a:t>
            </a:r>
            <a:endParaRPr lang="zh-CN" altLang="en-US" sz="2800" dirty="0">
              <a:latin typeface="Arial Black" panose="020B0A04020102020204" pitchFamily="34" charset="0"/>
              <a:ea typeface="思源黑体 CN Bold" panose="020B0800000000000000" pitchFamily="34" charset="-122"/>
              <a:sym typeface="Arial" panose="020B0604020202020204" pitchFamily="34" charset="0"/>
            </a:endParaRPr>
          </a:p>
          <a:p>
            <a:pPr algn="l"/>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r>
              <a:rPr lang="en-US" altLang="zh-CN" sz="2800" dirty="0">
                <a:solidFill>
                  <a:srgbClr val="C01010"/>
                </a:solidFill>
                <a:latin typeface="Arial Black" panose="020B0A04020102020204" pitchFamily="34" charset="0"/>
                <a:ea typeface="思源黑体 CN Bold" panose="020B0800000000000000" pitchFamily="34" charset="-122"/>
                <a:sym typeface="Arial" panose="020B0604020202020204" pitchFamily="34" charset="0"/>
              </a:rPr>
              <a:t>2</a:t>
            </a:r>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 索引的</a:t>
            </a:r>
            <a:r>
              <a:rPr lang="zh-CN" altLang="zh-CN" sz="2800" dirty="0">
                <a:latin typeface="Arial Black" panose="020B0A04020102020204" pitchFamily="34" charset="0"/>
                <a:ea typeface="思源黑体 CN Bold" panose="020B0800000000000000" pitchFamily="34" charset="-122"/>
                <a:sym typeface="Arial" panose="020B0604020202020204" pitchFamily="34" charset="0"/>
              </a:rPr>
              <a:t>审查</a:t>
            </a:r>
            <a:endParaRPr lang="zh-CN"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endParaRPr lang="zh-CN"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r>
              <a:rPr lang="en-US" altLang="zh-CN" sz="2800" dirty="0">
                <a:solidFill>
                  <a:srgbClr val="C01010"/>
                </a:solidFill>
                <a:latin typeface="Arial Black" panose="020B0A04020102020204" pitchFamily="34" charset="0"/>
                <a:ea typeface="思源黑体 CN Bold" panose="020B0800000000000000" pitchFamily="34" charset="-122"/>
                <a:sym typeface="Arial" panose="020B0604020202020204" pitchFamily="34" charset="0"/>
              </a:rPr>
              <a:t>3</a:t>
            </a:r>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 </a:t>
            </a:r>
            <a:r>
              <a:rPr altLang="zh-CN" sz="2800" dirty="0">
                <a:latin typeface="Arial Black" panose="020B0A04020102020204" pitchFamily="34" charset="0"/>
                <a:ea typeface="思源黑体 CN Bold" panose="020B0800000000000000" pitchFamily="34" charset="-122"/>
                <a:sym typeface="Arial" panose="020B0604020202020204" pitchFamily="34" charset="0"/>
              </a:rPr>
              <a:t>索引优化理论</a:t>
            </a:r>
            <a:r>
              <a:rPr lang="zh-CN" sz="2800" dirty="0">
                <a:latin typeface="Arial Black" panose="020B0A04020102020204" pitchFamily="34" charset="0"/>
                <a:ea typeface="思源黑体 CN Bold" panose="020B0800000000000000" pitchFamily="34" charset="-122"/>
                <a:sym typeface="Arial" panose="020B0604020202020204" pitchFamily="34" charset="0"/>
              </a:rPr>
              <a:t>与</a:t>
            </a:r>
            <a:r>
              <a:rPr lang="zh-CN" sz="2800" dirty="0">
                <a:latin typeface="Arial Black" panose="020B0A04020102020204" pitchFamily="34" charset="0"/>
                <a:ea typeface="思源黑体 CN Bold" panose="020B0800000000000000" pitchFamily="34" charset="-122"/>
                <a:sym typeface="Arial" panose="020B0604020202020204" pitchFamily="34" charset="0"/>
              </a:rPr>
              <a:t>实践</a:t>
            </a:r>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p:txBody>
      </p:sp>
      <p:sp>
        <p:nvSpPr>
          <p:cNvPr id="36"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105" fontAlgn="base">
              <a:spcBef>
                <a:spcPct val="0"/>
              </a:spcBef>
              <a:spcAft>
                <a:spcPct val="0"/>
              </a:spcAft>
            </a:pPr>
            <a:r>
              <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CONTENTS</a:t>
            </a:r>
            <a:endPar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cxnSp>
        <p:nvCxnSpPr>
          <p:cNvPr id="9" name="直接连接符 13"/>
          <p:cNvCxnSpPr/>
          <p:nvPr/>
        </p:nvCxnSpPr>
        <p:spPr>
          <a:xfrm>
            <a:off x="1063620" y="2021350"/>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38"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2.1 索引的作用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10017125" cy="4399915"/>
          </a:xfrm>
          <a:prstGeom prst="rect">
            <a:avLst/>
          </a:prstGeom>
          <a:noFill/>
        </p:spPr>
        <p:txBody>
          <a:bodyPr wrap="square" rtlCol="0">
            <a:spAutoFit/>
          </a:bodyPr>
          <a:p>
            <a:pPr lvl="0" indent="0">
              <a:buFont typeface="Arial" panose="020B0604020202020204" pitchFamily="34" charset="0"/>
              <a:buNone/>
            </a:pPr>
            <a:r>
              <a:rPr lang="zh-CN" altLang="en-US" sz="2800"/>
              <a:t>索引并不单纯是为了检索数据，数据库可以有</a:t>
            </a:r>
            <a:r>
              <a:rPr lang="zh-CN" altLang="en-US" sz="2800"/>
              <a:t>多种方式</a:t>
            </a:r>
            <a:r>
              <a:rPr lang="zh-CN" altLang="en-US" sz="2800"/>
              <a:t>利用索引提高查询的效率：</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满足精确查询的要求</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快速筛选不满足条件的记录，减少需要检查的记录量，满足范围查询的要求</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endParaRPr lang="zh-CN" altLang="en-US" sz="2800"/>
          </a:p>
          <a:p>
            <a:pPr marL="971550" lvl="1" indent="-514350">
              <a:buFont typeface="Arial" panose="020B0604020202020204" pitchFamily="34" charset="0"/>
              <a:buAutoNum type="arabicPeriod"/>
            </a:pP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索引的作用</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775710"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2.1 索引的作用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737168"/>
            <a:ext cx="10017125" cy="1814830"/>
          </a:xfrm>
          <a:prstGeom prst="rect">
            <a:avLst/>
          </a:prstGeom>
          <a:noFill/>
        </p:spPr>
        <p:txBody>
          <a:bodyPr wrap="square" rtlCol="0">
            <a:spAutoFit/>
          </a:bodyPr>
          <a:p>
            <a:pPr marL="457200" lvl="0" indent="-457200">
              <a:buFont typeface="Arial" panose="020B0604020202020204" pitchFamily="34" charset="0"/>
              <a:buChar char="•"/>
            </a:pPr>
            <a:r>
              <a:rPr lang="zh-CN" altLang="en-US" sz="2800"/>
              <a:t>利用</a:t>
            </a:r>
            <a:r>
              <a:rPr lang="en-US" altLang="zh-CN" sz="2800"/>
              <a:t>B-Tree</a:t>
            </a:r>
            <a:r>
              <a:rPr lang="zh-CN" altLang="en-US" sz="2800"/>
              <a:t>的性质，避免额外的排序开销，读到的数据直接就是排序好的</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使用</a:t>
            </a:r>
            <a:r>
              <a:rPr lang="zh-CN" altLang="en-US" sz="2800">
                <a:sym typeface="+mn-ea"/>
              </a:rPr>
              <a:t>覆盖索引，</a:t>
            </a:r>
            <a:r>
              <a:rPr lang="zh-CN" altLang="en-US" sz="2800"/>
              <a:t>只读索引表不</a:t>
            </a:r>
            <a:r>
              <a:rPr lang="zh-CN" altLang="en-US" sz="2800">
                <a:sym typeface="+mn-ea"/>
              </a:rPr>
              <a:t>读</a:t>
            </a:r>
            <a:r>
              <a:rPr lang="zh-CN" altLang="en-US" sz="2800"/>
              <a:t>主数据表。</a:t>
            </a: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索引的作用</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30212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3503295" y="3114675"/>
            <a:ext cx="518541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2.2</a:t>
            </a: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 </a:t>
            </a:r>
            <a:r>
              <a:rPr lang="en-US" altLang="zh-CN"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rPr>
              <a:t>Explain</a:t>
            </a:r>
            <a:r>
              <a:rPr lang="zh-CN" altLang="en-US"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rPr>
              <a:t>语句解读</a:t>
            </a:r>
            <a:endParaRPr lang="zh-CN" altLang="en-US"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endParaRPr>
          </a:p>
        </p:txBody>
      </p:sp>
    </p:spTree>
  </p:cSld>
  <p:clrMapOvr>
    <a:masterClrMapping/>
  </p:clrMapOvr>
  <p:timing>
    <p:tnLst>
      <p:par>
        <p:cTn id="1" dur="indefinite" restart="never" nodeType="tmRoot"/>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10017125" cy="2984500"/>
          </a:xfrm>
          <a:prstGeom prst="rect">
            <a:avLst/>
          </a:prstGeom>
          <a:noFill/>
        </p:spPr>
        <p:txBody>
          <a:bodyPr wrap="square" rtlCol="0">
            <a:spAutoFit/>
          </a:bodyPr>
          <a:p>
            <a:pPr marL="457200" lvl="0" indent="-457200">
              <a:buFont typeface="Arial" panose="020B0604020202020204" pitchFamily="34" charset="0"/>
              <a:buChar char="•"/>
            </a:pPr>
            <a:r>
              <a:rPr lang="zh-CN" altLang="en-US" sz="2800"/>
              <a:t>MySQL用来输出优化器 (Optimizer) 执行计划的工具，可以从它的结果看出用到了哪些索引，有助于分析索引是否合适。</a:t>
            </a:r>
            <a:endParaRPr lang="zh-CN" altLang="en-US" sz="2800"/>
          </a:p>
          <a:p>
            <a:pPr marL="457200" lvl="0" indent="-457200">
              <a:buFont typeface="Arial" panose="020B0604020202020204" pitchFamily="34" charset="0"/>
              <a:buChar char="•"/>
            </a:pPr>
            <a:r>
              <a:rPr lang="zh-CN" altLang="en-US" sz="2800"/>
              <a:t>基础语法：</a:t>
            </a:r>
            <a:endParaRPr lang="zh-CN" altLang="en-US" sz="2800"/>
          </a:p>
          <a:p>
            <a:pPr lvl="1" indent="0">
              <a:buFont typeface="Arial" panose="020B0604020202020204" pitchFamily="34" charset="0"/>
              <a:buNone/>
            </a:pPr>
            <a:r>
              <a:rPr lang="en-US" altLang="zh-CN" sz="2400">
                <a:latin typeface="Courier New" panose="02070309020205020404" charset="0"/>
                <a:cs typeface="Courier New" panose="02070309020205020404" charset="0"/>
              </a:rPr>
              <a:t>Explain [TRADITIONAL | JSON] SELECT | DELETE | INSERT | REPLACE | UPDATE ...</a:t>
            </a:r>
            <a:endParaRPr lang="en-US" altLang="zh-CN" sz="2400">
              <a:latin typeface="Courier New" panose="02070309020205020404" charset="0"/>
              <a:cs typeface="Courier New" panose="02070309020205020404" charset="0"/>
            </a:endParaRPr>
          </a:p>
          <a:p>
            <a:pPr lvl="0" indent="-457200">
              <a:buFont typeface="Arial" panose="020B0604020202020204" pitchFamily="34" charset="0"/>
              <a:buChar char="•"/>
            </a:pPr>
            <a:r>
              <a:rPr lang="zh-CN" altLang="en-US" sz="2800"/>
              <a:t>Explain</a:t>
            </a:r>
            <a:r>
              <a:rPr lang="en-US" altLang="zh-CN" sz="2800">
                <a:latin typeface="+mn-ea"/>
                <a:cs typeface="+mn-ea"/>
              </a:rPr>
              <a:t>的结果包含多行，每行代表一张表</a:t>
            </a:r>
            <a:r>
              <a:rPr lang="zh-CN" altLang="en-US" sz="2800">
                <a:latin typeface="+mn-ea"/>
                <a:cs typeface="+mn-ea"/>
              </a:rPr>
              <a:t>或</a:t>
            </a:r>
            <a:r>
              <a:rPr lang="en-US" altLang="zh-CN" sz="2800">
                <a:latin typeface="+mn-ea"/>
                <a:cs typeface="+mn-ea"/>
              </a:rPr>
              <a:t>临时表</a:t>
            </a:r>
            <a:endParaRPr lang="zh-CN" altLang="en-US" sz="2800"/>
          </a:p>
          <a:p>
            <a:pPr marL="971550" lvl="1" indent="-514350">
              <a:buFont typeface="Arial" panose="020B0604020202020204" pitchFamily="34" charset="0"/>
              <a:buAutoNum type="arabicPeriod"/>
            </a:pP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Explain</a:t>
            </a: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语句</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7" name="图片 6"/>
          <p:cNvPicPr>
            <a:picLocks noChangeAspect="1"/>
          </p:cNvPicPr>
          <p:nvPr/>
        </p:nvPicPr>
        <p:blipFill>
          <a:blip r:embed="rId1"/>
          <a:stretch>
            <a:fillRect/>
          </a:stretch>
        </p:blipFill>
        <p:spPr>
          <a:xfrm>
            <a:off x="2574290" y="5173980"/>
            <a:ext cx="8658225" cy="1114425"/>
          </a:xfrm>
          <a:prstGeom prst="rect">
            <a:avLst/>
          </a:prstGeom>
        </p:spPr>
      </p:pic>
    </p:spTree>
  </p:cSld>
  <p:clrMapOvr>
    <a:masterClrMapping/>
  </p:clrMapOvr>
  <p:timing>
    <p:tnLst>
      <p:par>
        <p:cTn id="1" dur="indefinite" restart="never" nodeType="tmRoot"/>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10017125" cy="2676525"/>
          </a:xfrm>
          <a:prstGeom prst="rect">
            <a:avLst/>
          </a:prstGeom>
          <a:noFill/>
        </p:spPr>
        <p:txBody>
          <a:bodyPr wrap="square" rtlCol="0">
            <a:spAutoFit/>
          </a:bodyPr>
          <a:p>
            <a:pPr marL="457200" lvl="0" indent="-457200">
              <a:buFont typeface="Arial" panose="020B0604020202020204" pitchFamily="34" charset="0"/>
              <a:buChar char="•"/>
            </a:pPr>
            <a:r>
              <a:rPr lang="zh-CN" altLang="en-US" sz="2800"/>
              <a:t>列出MySQL可能用来筛选数据的索引</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列出的索引在实际执行中不一定会用到，不能以这里显示的值为准，但是该项目的值为空，则通常代表索引都不太合适，或者没有建立索引。</a:t>
            </a:r>
            <a:endParaRPr lang="zh-CN" altLang="en-US" sz="2800"/>
          </a:p>
          <a:p>
            <a:pPr marL="971550" lvl="1" indent="-514350">
              <a:buFont typeface="Arial" panose="020B0604020202020204" pitchFamily="34" charset="0"/>
              <a:buAutoNum type="arabicPeriod"/>
            </a:pP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possible_keys</a:t>
            </a:r>
            <a:endPar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6229985" y="4434840"/>
            <a:ext cx="4779010" cy="889635"/>
          </a:xfrm>
          <a:prstGeom prst="rect">
            <a:avLst/>
          </a:prstGeom>
        </p:spPr>
      </p:pic>
    </p:spTree>
  </p:cSld>
  <p:clrMapOvr>
    <a:masterClrMapping/>
  </p:clrMapOvr>
  <p:timing>
    <p:tnLst>
      <p:par>
        <p:cTn id="1" dur="indefinite" restart="never" nodeType="tmRoot"/>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10017125" cy="2676525"/>
          </a:xfrm>
          <a:prstGeom prst="rect">
            <a:avLst/>
          </a:prstGeom>
          <a:noFill/>
        </p:spPr>
        <p:txBody>
          <a:bodyPr wrap="square" rtlCol="0">
            <a:spAutoFit/>
          </a:bodyPr>
          <a:p>
            <a:pPr marL="457200" lvl="0" indent="-457200">
              <a:buFont typeface="Arial" panose="020B0604020202020204" pitchFamily="34" charset="0"/>
              <a:buChar char="•"/>
            </a:pPr>
            <a:r>
              <a:rPr lang="zh-CN" altLang="en-US" sz="2800"/>
              <a:t>MySQL真正</a:t>
            </a:r>
            <a:r>
              <a:rPr lang="zh-CN" altLang="en-US" sz="2800"/>
              <a:t>用到的索引，一般是possible_keys里列出索引的子集</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但是也会出现一些其他的索引，如果一个索引不能用来筛选数据，但是在查询执行过程中有其他用途，它就可能会出现在key字段里，例如我们之前说的覆盖索引</a:t>
            </a: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key</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6229985" y="5020310"/>
            <a:ext cx="4779010" cy="889635"/>
          </a:xfrm>
          <a:prstGeom prst="rect">
            <a:avLst/>
          </a:prstGeom>
        </p:spPr>
      </p:pic>
    </p:spTree>
  </p:cSld>
  <p:clrMapOvr>
    <a:masterClrMapping/>
  </p:clrMapOvr>
  <p:timing>
    <p:tnLst>
      <p:par>
        <p:cTn id="1" dur="indefinite" restart="never" nodeType="tmRoot"/>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5697220" cy="3538220"/>
          </a:xfrm>
          <a:prstGeom prst="rect">
            <a:avLst/>
          </a:prstGeom>
          <a:noFill/>
        </p:spPr>
        <p:txBody>
          <a:bodyPr wrap="square" rtlCol="0">
            <a:spAutoFit/>
          </a:bodyPr>
          <a:p>
            <a:pPr marL="457200" lvl="0" indent="-457200">
              <a:buFont typeface="Arial" panose="020B0604020202020204" pitchFamily="34" charset="0"/>
              <a:buChar char="•"/>
            </a:pPr>
            <a:r>
              <a:rPr lang="zh-CN" altLang="en-US" sz="2800"/>
              <a:t>用到了索引的多少字节的前缀。如果是复合索引，可以用来判断使用了索引的哪几个字段</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这个值和具体的数据类型的存储方式有关，此外可以为NULL的字段要比非空字段多一个字节</a:t>
            </a:r>
            <a:endParaRPr lang="zh-CN" altLang="en-US" sz="2800"/>
          </a:p>
          <a:p>
            <a:pPr marL="971550" lvl="1" indent="-514350">
              <a:buFont typeface="Arial" panose="020B0604020202020204" pitchFamily="34" charset="0"/>
              <a:buAutoNum type="arabicPeriod"/>
            </a:pP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key_len</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7" name="图片 6"/>
          <p:cNvPicPr>
            <a:picLocks noChangeAspect="1"/>
          </p:cNvPicPr>
          <p:nvPr/>
        </p:nvPicPr>
        <p:blipFill>
          <a:blip r:embed="rId1"/>
          <a:stretch>
            <a:fillRect/>
          </a:stretch>
        </p:blipFill>
        <p:spPr>
          <a:xfrm>
            <a:off x="7061835" y="2090420"/>
            <a:ext cx="3657600" cy="1042670"/>
          </a:xfrm>
          <a:prstGeom prst="rect">
            <a:avLst/>
          </a:prstGeom>
        </p:spPr>
      </p:pic>
      <p:pic>
        <p:nvPicPr>
          <p:cNvPr id="8" name="图片 7"/>
          <p:cNvPicPr>
            <a:picLocks noChangeAspect="1"/>
          </p:cNvPicPr>
          <p:nvPr/>
        </p:nvPicPr>
        <p:blipFill>
          <a:blip r:embed="rId2"/>
          <a:stretch>
            <a:fillRect/>
          </a:stretch>
        </p:blipFill>
        <p:spPr>
          <a:xfrm>
            <a:off x="6797040" y="3354070"/>
            <a:ext cx="3922395" cy="2713355"/>
          </a:xfrm>
          <a:prstGeom prst="rect">
            <a:avLst/>
          </a:prstGeom>
        </p:spPr>
      </p:pic>
    </p:spTree>
  </p:cSld>
  <p:clrMapOvr>
    <a:masterClrMapping/>
  </p:clrMapOvr>
  <p:timing>
    <p:tnLst>
      <p:par>
        <p:cTn id="1" dur="indefinite" restart="never" nodeType="tmRoot"/>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9860915" cy="3107690"/>
          </a:xfrm>
          <a:prstGeom prst="rect">
            <a:avLst/>
          </a:prstGeom>
          <a:noFill/>
        </p:spPr>
        <p:txBody>
          <a:bodyPr wrap="square" rtlCol="0">
            <a:spAutoFit/>
          </a:bodyPr>
          <a:p>
            <a:pPr marL="457200" lvl="0" indent="-457200">
              <a:buFont typeface="Arial" panose="020B0604020202020204" pitchFamily="34" charset="0"/>
              <a:buChar char="•"/>
            </a:pPr>
            <a:r>
              <a:rPr lang="zh-CN" altLang="en-US" sz="2800"/>
              <a:t>MySQL的文档里称之为 </a:t>
            </a:r>
            <a:r>
              <a:rPr lang="en-US" altLang="zh-CN" sz="2800"/>
              <a:t>“</a:t>
            </a:r>
            <a:r>
              <a:rPr lang="zh-CN" altLang="en-US" sz="2800"/>
              <a:t>Join Type</a:t>
            </a:r>
            <a:r>
              <a:rPr lang="en-US" altLang="zh-CN" sz="2800"/>
              <a:t>” </a:t>
            </a:r>
            <a:r>
              <a:rPr lang="zh-CN" altLang="en-US" sz="2800"/>
              <a:t>，但其实这个字段和关联查询关系不大。它代表</a:t>
            </a:r>
            <a:r>
              <a:rPr lang="zh-CN" altLang="en-US" sz="2800"/>
              <a:t>MySQL如何读取当前这张表的数据</a:t>
            </a:r>
            <a:endParaRPr lang="zh-CN" altLang="en-US" sz="2800"/>
          </a:p>
          <a:p>
            <a:pPr marL="457200" lvl="0" indent="-457200">
              <a:buFont typeface="Arial" panose="020B0604020202020204" pitchFamily="34" charset="0"/>
              <a:buChar char="•"/>
            </a:pPr>
            <a:endParaRPr lang="zh-CN" altLang="en-US" sz="2800"/>
          </a:p>
          <a:p>
            <a:pPr marL="457200" lvl="0" indent="-457200">
              <a:buFont typeface="Arial" panose="020B0604020202020204" pitchFamily="34" charset="0"/>
              <a:buChar char="•"/>
            </a:pPr>
            <a:r>
              <a:rPr lang="zh-CN" altLang="en-US" sz="2800"/>
              <a:t>按查询效率高到低排列，我们主要关心以下几种情形</a:t>
            </a:r>
            <a:r>
              <a:rPr lang="zh-CN" altLang="en-US" sz="2800"/>
              <a:t>：</a:t>
            </a:r>
            <a:r>
              <a:rPr lang="en-US" altLang="zh-CN" sz="2800"/>
              <a:t>system/const</a:t>
            </a:r>
            <a:r>
              <a:rPr lang="zh-CN" altLang="en-US" sz="2800"/>
              <a:t>，eq_ref</a:t>
            </a:r>
            <a:r>
              <a:rPr lang="en-US" altLang="zh-CN" sz="2800"/>
              <a:t>/ref/ref_or_null</a:t>
            </a:r>
            <a:r>
              <a:rPr lang="zh-CN" altLang="en-US" sz="2800"/>
              <a:t>，index_merge，unique_subquery</a:t>
            </a:r>
            <a:r>
              <a:rPr lang="en-US" altLang="zh-CN" sz="2800"/>
              <a:t>/index_subquery</a:t>
            </a:r>
            <a:r>
              <a:rPr lang="zh-CN" altLang="en-US" sz="2800"/>
              <a:t>，range，index，</a:t>
            </a:r>
            <a:r>
              <a:rPr lang="en-US" altLang="zh-CN" sz="2800"/>
              <a:t>ALL</a:t>
            </a:r>
            <a:endParaRPr lang="zh-CN" altLang="en-US" sz="2800"/>
          </a:p>
          <a:p>
            <a:pPr lvl="1" indent="0">
              <a:buFont typeface="Arial" panose="020B0604020202020204" pitchFamily="34" charset="0"/>
              <a:buNone/>
            </a:pPr>
            <a:endParaRPr lang="zh-CN" altLang="en-US" sz="2800"/>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type</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4642485" y="5363845"/>
            <a:ext cx="6210300" cy="971550"/>
          </a:xfrm>
          <a:prstGeom prst="rect">
            <a:avLst/>
          </a:prstGeom>
        </p:spPr>
      </p:pic>
    </p:spTree>
  </p:cSld>
  <p:clrMapOvr>
    <a:masterClrMapping/>
  </p:clrMapOvr>
  <p:timing>
    <p:tnLst>
      <p:par>
        <p:cTn id="1" dur="indefinite" restart="never" nodeType="tmRoot"/>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9860915" cy="4399915"/>
          </a:xfrm>
          <a:prstGeom prst="rect">
            <a:avLst/>
          </a:prstGeom>
          <a:noFill/>
        </p:spPr>
        <p:txBody>
          <a:bodyPr wrap="square" rtlCol="0">
            <a:spAutoFit/>
          </a:bodyPr>
          <a:p>
            <a:pPr marL="457200" lvl="0" indent="-457200">
              <a:buFont typeface="Arial" panose="020B0604020202020204" pitchFamily="34" charset="0"/>
              <a:buChar char="•"/>
            </a:pPr>
            <a:r>
              <a:rPr sz="2800"/>
              <a:t>system </a:t>
            </a:r>
            <a:r>
              <a:rPr lang="en-US" sz="2800"/>
              <a:t>/ </a:t>
            </a:r>
            <a:r>
              <a:rPr sz="2800"/>
              <a:t>const</a:t>
            </a:r>
            <a:r>
              <a:rPr lang="zh-CN" sz="2800"/>
              <a:t>：</a:t>
            </a:r>
            <a:r>
              <a:rPr sz="2800"/>
              <a:t>读系统表或者常量表，比如它可以和主键的精确查询条件一起出现</a:t>
            </a:r>
            <a:endParaRPr sz="2800"/>
          </a:p>
          <a:p>
            <a:pPr marL="457200" lvl="0" indent="-457200">
              <a:buFont typeface="Arial" panose="020B0604020202020204" pitchFamily="34" charset="0"/>
              <a:buChar char="•"/>
            </a:pPr>
            <a:r>
              <a:rPr sz="2800"/>
              <a:t>此时这张</a:t>
            </a:r>
            <a:r>
              <a:rPr lang="en-US" altLang="zh-CN" sz="2800"/>
              <a:t>“</a:t>
            </a:r>
            <a:r>
              <a:rPr sz="2800"/>
              <a:t>表</a:t>
            </a:r>
            <a:r>
              <a:rPr lang="en-US" sz="2800"/>
              <a:t>”</a:t>
            </a:r>
            <a:r>
              <a:rPr sz="2800"/>
              <a:t>至多有一行，且在整个查询中只会被读取一次，在查询的其他地方直接</a:t>
            </a:r>
            <a:r>
              <a:rPr lang="zh-CN" sz="2800"/>
              <a:t>引用</a:t>
            </a:r>
            <a:endParaRPr lang="zh-CN" sz="2800"/>
          </a:p>
          <a:p>
            <a:pPr marL="457200" lvl="0" indent="-457200">
              <a:buFont typeface="Arial" panose="020B0604020202020204" pitchFamily="34" charset="0"/>
              <a:buChar char="•"/>
            </a:pPr>
            <a:endParaRPr sz="2800"/>
          </a:p>
          <a:p>
            <a:pPr marL="457200" lvl="0" indent="-457200">
              <a:buFont typeface="Arial" panose="020B0604020202020204" pitchFamily="34" charset="0"/>
              <a:buChar char="•"/>
            </a:pPr>
            <a:r>
              <a:rPr lang="zh-CN" altLang="en-US" sz="2800">
                <a:sym typeface="+mn-ea"/>
              </a:rPr>
              <a:t>eq_ref</a:t>
            </a:r>
            <a:r>
              <a:rPr lang="en-US" altLang="zh-CN" sz="2800">
                <a:sym typeface="+mn-ea"/>
              </a:rPr>
              <a:t>/ref/ref_or_null</a:t>
            </a:r>
            <a:r>
              <a:rPr lang="zh-CN" altLang="en-US" sz="2800">
                <a:sym typeface="+mn-ea"/>
              </a:rPr>
              <a:t>：使用在关联查询的场合，代表两张表的关联字段上刚好有可以用到的索引。</a:t>
            </a:r>
            <a:br>
              <a:rPr lang="zh-CN" altLang="en-US" sz="2800">
                <a:sym typeface="+mn-ea"/>
              </a:rPr>
            </a:br>
            <a:r>
              <a:rPr lang="zh-CN" altLang="en-US" sz="2800">
                <a:sym typeface="+mn-ea"/>
              </a:rPr>
              <a:t>eq_ref代表用到的是主键或唯一索引，ref代表只使用了复合索引的一部分</a:t>
            </a:r>
            <a:r>
              <a:rPr lang="en-US" altLang="zh-CN" sz="2800">
                <a:sym typeface="+mn-ea"/>
              </a:rPr>
              <a:t>/</a:t>
            </a:r>
            <a:r>
              <a:rPr lang="zh-CN" altLang="en-US" sz="2800">
                <a:sym typeface="+mn-ea"/>
              </a:rPr>
              <a:t>索引不是唯一索引，ref_or_null代表在ref的基础上允许NULL值</a:t>
            </a:r>
            <a:endParaRPr lang="zh-CN" altLang="en-US" sz="2800">
              <a:sym typeface="+mn-ea"/>
            </a:endParaRPr>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type</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9860915" cy="3107690"/>
          </a:xfrm>
          <a:prstGeom prst="rect">
            <a:avLst/>
          </a:prstGeom>
          <a:noFill/>
        </p:spPr>
        <p:txBody>
          <a:bodyPr wrap="square" rtlCol="0">
            <a:spAutoFit/>
          </a:bodyPr>
          <a:p>
            <a:pPr marL="457200" lvl="0" indent="-457200">
              <a:buFont typeface="Arial" panose="020B0604020202020204" pitchFamily="34" charset="0"/>
              <a:buChar char="•"/>
            </a:pPr>
            <a:r>
              <a:rPr sz="2800"/>
              <a:t>index_merge</a:t>
            </a:r>
            <a:r>
              <a:rPr lang="zh-CN" sz="2800"/>
              <a:t>：</a:t>
            </a:r>
            <a:r>
              <a:rPr sz="2800"/>
              <a:t>查询中</a:t>
            </a:r>
            <a:r>
              <a:rPr lang="zh-CN" sz="2800"/>
              <a:t>用到了多个索引，对应多个范围查询条件。</a:t>
            </a:r>
            <a:r>
              <a:rPr lang="en-US" altLang="zh-CN" sz="2800"/>
              <a:t>MySQL</a:t>
            </a:r>
            <a:r>
              <a:rPr lang="zh-CN" altLang="en-US" sz="2800"/>
              <a:t>会进行 </a:t>
            </a:r>
            <a:r>
              <a:rPr lang="en-US" altLang="zh-CN" sz="2800"/>
              <a:t>“</a:t>
            </a:r>
            <a:r>
              <a:rPr lang="zh-CN" altLang="en-US" sz="2800"/>
              <a:t>索引合并优化</a:t>
            </a:r>
            <a:r>
              <a:rPr lang="en-US" altLang="zh-CN" sz="2800"/>
              <a:t>” (Index Merge Optimization)</a:t>
            </a:r>
            <a:r>
              <a:rPr lang="zh-CN" altLang="en-US" sz="2800"/>
              <a:t>，</a:t>
            </a:r>
            <a:r>
              <a:rPr lang="zh-CN" altLang="en-US" sz="2800">
                <a:sym typeface="+mn-ea"/>
              </a:rPr>
              <a:t>将多个索引的筛选</a:t>
            </a:r>
            <a:r>
              <a:rPr lang="zh-CN" altLang="en-US" sz="2800">
                <a:sym typeface="+mn-ea"/>
              </a:rPr>
              <a:t>结果合并</a:t>
            </a:r>
            <a:endParaRPr lang="zh-CN" altLang="en-US" sz="2800">
              <a:sym typeface="+mn-ea"/>
            </a:endParaRPr>
          </a:p>
          <a:p>
            <a:pPr marL="457200" lvl="0" indent="-457200">
              <a:buFont typeface="Arial" panose="020B0604020202020204" pitchFamily="34" charset="0"/>
              <a:buChar char="•"/>
            </a:pPr>
            <a:endParaRPr lang="zh-CN" altLang="en-US" sz="2800">
              <a:sym typeface="+mn-ea"/>
            </a:endParaRPr>
          </a:p>
          <a:p>
            <a:pPr marL="457200" lvl="0" indent="-457200">
              <a:buFont typeface="Arial" panose="020B0604020202020204" pitchFamily="34" charset="0"/>
              <a:buChar char="•"/>
            </a:pPr>
            <a:r>
              <a:rPr sz="2800">
                <a:sym typeface="+mn-ea"/>
              </a:rPr>
              <a:t>unique_subquery</a:t>
            </a:r>
            <a:r>
              <a:rPr lang="en-US" sz="2800">
                <a:sym typeface="+mn-ea"/>
              </a:rPr>
              <a:t>/index_subquery</a:t>
            </a:r>
            <a:r>
              <a:rPr lang="zh-CN" altLang="en-US" sz="2800">
                <a:sym typeface="+mn-ea"/>
              </a:rPr>
              <a:t>：和eq_ref/ref类似，在查询条件为 IN，且右侧为子查询时出现。index_subquery代表索引本身并不是唯一索引</a:t>
            </a:r>
            <a:endParaRPr lang="zh-CN" altLang="en-US" sz="2800">
              <a:sym typeface="+mn-ea"/>
            </a:endParaRPr>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type</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138366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1</a:t>
            </a:r>
            <a:r>
              <a:rPr lang="en-US" altLang="zh-CN" dirty="0">
                <a:solidFill>
                  <a:schemeClr val="bg1"/>
                </a:solidFill>
                <a:latin typeface="Arial Black" panose="020B0A04020102020204" pitchFamily="34" charset="0"/>
                <a:ea typeface="思源黑体 CN Bold" panose="020B0800000000000000" pitchFamily="34" charset="-122"/>
                <a:cs typeface="Arial Black" panose="020B0A04020102020204" pitchFamily="34" charset="0"/>
                <a:sym typeface="Arial" panose="020B0604020202020204" pitchFamily="34" charset="0"/>
              </a:rPr>
              <a:t>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索引基础</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8" name="文本框 20"/>
          <p:cNvSpPr txBox="1"/>
          <p:nvPr/>
        </p:nvSpPr>
        <p:spPr>
          <a:xfrm>
            <a:off x="1333500" y="3183518"/>
            <a:ext cx="6398260" cy="1383665"/>
          </a:xfrm>
          <a:prstGeom prst="rect">
            <a:avLst/>
          </a:prstGeom>
          <a:noFill/>
        </p:spPr>
        <p:txBody>
          <a:bodyPr wrap="square" rtlCol="0">
            <a:spAutoFit/>
          </a:bodyPr>
          <a:p>
            <a:pPr algn="l"/>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1.1/ </a:t>
            </a:r>
            <a:r>
              <a:rPr lang="zh-CN" altLang="en-US" sz="2800" dirty="0">
                <a:latin typeface="Arial Black" panose="020B0A04020102020204" pitchFamily="34" charset="0"/>
                <a:ea typeface="思源黑体 CN Bold" panose="020B0800000000000000" pitchFamily="34" charset="-122"/>
                <a:sym typeface="Arial" panose="020B0604020202020204" pitchFamily="34" charset="0"/>
              </a:rPr>
              <a:t>索引分类</a:t>
            </a:r>
            <a:endParaRPr lang="zh-CN" altLang="en-US" sz="2800" dirty="0">
              <a:latin typeface="Arial Black" panose="020B0A04020102020204" pitchFamily="34" charset="0"/>
              <a:ea typeface="思源黑体 CN Bold" panose="020B0800000000000000" pitchFamily="34" charset="-122"/>
              <a:sym typeface="Arial" panose="020B0604020202020204" pitchFamily="34" charset="0"/>
            </a:endParaRPr>
          </a:p>
          <a:p>
            <a:pPr algn="l"/>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1.2/ </a:t>
            </a:r>
            <a:r>
              <a:rPr altLang="zh-CN" sz="2800" dirty="0">
                <a:latin typeface="Arial Black" panose="020B0A04020102020204" pitchFamily="34" charset="0"/>
                <a:ea typeface="思源黑体 CN Bold" panose="020B0800000000000000" pitchFamily="34" charset="-122"/>
                <a:sym typeface="Arial" panose="020B0604020202020204" pitchFamily="34" charset="0"/>
              </a:rPr>
              <a:t>B</a:t>
            </a:r>
            <a:r>
              <a:rPr lang="en-US" sz="2800" dirty="0">
                <a:latin typeface="Arial Black" panose="020B0A04020102020204" pitchFamily="34" charset="0"/>
                <a:ea typeface="思源黑体 CN Bold" panose="020B0800000000000000" pitchFamily="34" charset="-122"/>
                <a:sym typeface="Arial" panose="020B0604020202020204" pitchFamily="34" charset="0"/>
              </a:rPr>
              <a:t>-</a:t>
            </a:r>
            <a:r>
              <a:rPr altLang="zh-CN" sz="2800" dirty="0">
                <a:latin typeface="Arial Black" panose="020B0A04020102020204" pitchFamily="34" charset="0"/>
                <a:ea typeface="思源黑体 CN Bold" panose="020B0800000000000000" pitchFamily="34" charset="-122"/>
                <a:sym typeface="Arial" panose="020B0604020202020204" pitchFamily="34" charset="0"/>
              </a:rPr>
              <a:t>Tree结构</a:t>
            </a:r>
            <a:r>
              <a:rPr lang="zh-CN" sz="2800" dirty="0">
                <a:latin typeface="Arial Black" panose="020B0A04020102020204" pitchFamily="34" charset="0"/>
                <a:ea typeface="思源黑体 CN Bold" panose="020B0800000000000000" pitchFamily="34" charset="-122"/>
                <a:sym typeface="Arial" panose="020B0604020202020204" pitchFamily="34" charset="0"/>
              </a:rPr>
              <a:t>讲解</a:t>
            </a:r>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1 </a:t>
            </a:r>
            <a:r>
              <a:rPr lang="zh-CN" alt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索引基础</a:t>
            </a:r>
            <a:endParaRPr lang="zh-CN" alt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cxnSp>
        <p:nvCxnSpPr>
          <p:cNvPr id="9" name="直接连接符 13"/>
          <p:cNvCxnSpPr/>
          <p:nvPr/>
        </p:nvCxnSpPr>
        <p:spPr>
          <a:xfrm>
            <a:off x="1063620" y="2021350"/>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38"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3" name="文本框 2"/>
          <p:cNvSpPr txBox="1"/>
          <p:nvPr/>
        </p:nvSpPr>
        <p:spPr>
          <a:xfrm>
            <a:off x="991870" y="2090420"/>
            <a:ext cx="9860915" cy="2676525"/>
          </a:xfrm>
          <a:prstGeom prst="rect">
            <a:avLst/>
          </a:prstGeom>
          <a:noFill/>
        </p:spPr>
        <p:txBody>
          <a:bodyPr wrap="square" rtlCol="0">
            <a:spAutoFit/>
          </a:bodyPr>
          <a:p>
            <a:pPr marL="457200" lvl="0" indent="-457200">
              <a:buFont typeface="Arial" panose="020B0604020202020204" pitchFamily="34" charset="0"/>
              <a:buChar char="•"/>
            </a:pPr>
            <a:r>
              <a:rPr lang="en-US" altLang="zh-CN" sz="2800"/>
              <a:t>range</a:t>
            </a:r>
            <a:r>
              <a:rPr lang="zh-CN" sz="2800"/>
              <a:t>：</a:t>
            </a:r>
            <a:r>
              <a:rPr sz="2800"/>
              <a:t>代表按照索引值查出一个范围内的所有记录</a:t>
            </a:r>
            <a:r>
              <a:rPr lang="zh-CN" sz="2800"/>
              <a:t>。</a:t>
            </a:r>
            <a:endParaRPr sz="2800"/>
          </a:p>
          <a:p>
            <a:pPr marL="457200" lvl="0" indent="-457200">
              <a:buFont typeface="Arial" panose="020B0604020202020204" pitchFamily="34" charset="0"/>
              <a:buChar char="•"/>
            </a:pPr>
            <a:endParaRPr lang="en-US" altLang="zh-CN" sz="2800"/>
          </a:p>
          <a:p>
            <a:pPr marL="457200" lvl="0" indent="-457200">
              <a:buFont typeface="Arial" panose="020B0604020202020204" pitchFamily="34" charset="0"/>
              <a:buChar char="•"/>
            </a:pPr>
            <a:r>
              <a:rPr sz="2800">
                <a:sym typeface="+mn-ea"/>
              </a:rPr>
              <a:t>index</a:t>
            </a:r>
            <a:r>
              <a:rPr lang="zh-CN" sz="2800">
                <a:sym typeface="+mn-ea"/>
              </a:rPr>
              <a:t>：两种情况：</a:t>
            </a:r>
            <a:r>
              <a:rPr lang="en-US" altLang="zh-CN" sz="2800">
                <a:sym typeface="+mn-ea"/>
              </a:rPr>
              <a:t>1. </a:t>
            </a:r>
            <a:r>
              <a:rPr lang="zh-CN" sz="2800">
                <a:sym typeface="+mn-ea"/>
              </a:rPr>
              <a:t>扫描索引表全表，</a:t>
            </a:r>
            <a:r>
              <a:rPr lang="en-US" altLang="zh-CN" sz="2800">
                <a:sym typeface="+mn-ea"/>
              </a:rPr>
              <a:t>2.</a:t>
            </a:r>
            <a:r>
              <a:rPr lang="zh-CN" altLang="en-US" sz="2800">
                <a:sym typeface="+mn-ea"/>
              </a:rPr>
              <a:t>扫主数据表</a:t>
            </a:r>
            <a:r>
              <a:rPr lang="zh-CN" altLang="en-US" sz="2800">
                <a:sym typeface="+mn-ea"/>
              </a:rPr>
              <a:t>全表，用索引辅助排序</a:t>
            </a:r>
            <a:endParaRPr lang="zh-CN" altLang="en-US" sz="2800">
              <a:sym typeface="+mn-ea"/>
            </a:endParaRPr>
          </a:p>
          <a:p>
            <a:pPr marL="457200" lvl="0" indent="-457200">
              <a:buFont typeface="Arial" panose="020B0604020202020204" pitchFamily="34" charset="0"/>
              <a:buChar char="•"/>
            </a:pPr>
            <a:endParaRPr lang="zh-CN" altLang="en-US" sz="2800">
              <a:sym typeface="+mn-ea"/>
            </a:endParaRPr>
          </a:p>
          <a:p>
            <a:pPr marL="457200" lvl="0" indent="-457200">
              <a:buFont typeface="Arial" panose="020B0604020202020204" pitchFamily="34" charset="0"/>
              <a:buChar char="•"/>
            </a:pPr>
            <a:r>
              <a:rPr lang="zh-CN" altLang="en-US" sz="2800">
                <a:sym typeface="+mn-ea"/>
              </a:rPr>
              <a:t>ALL：全表扫描</a:t>
            </a:r>
            <a:endParaRPr lang="zh-CN" altLang="en-US" sz="2800">
              <a:sym typeface="+mn-ea"/>
            </a:endParaRPr>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type</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4459605" y="3655060"/>
            <a:ext cx="4960620" cy="1551940"/>
          </a:xfrm>
          <a:prstGeom prst="rect">
            <a:avLst/>
          </a:prstGeom>
        </p:spPr>
      </p:pic>
      <p:pic>
        <p:nvPicPr>
          <p:cNvPr id="8" name="图片 7"/>
          <p:cNvPicPr>
            <a:picLocks noChangeAspect="1"/>
          </p:cNvPicPr>
          <p:nvPr/>
        </p:nvPicPr>
        <p:blipFill>
          <a:blip r:embed="rId2"/>
          <a:stretch>
            <a:fillRect/>
          </a:stretch>
        </p:blipFill>
        <p:spPr>
          <a:xfrm>
            <a:off x="4459605" y="5443220"/>
            <a:ext cx="5762625" cy="838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21703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索引的审查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2.2 Explain</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语句解读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文本框 2"/>
          <p:cNvSpPr txBox="1"/>
          <p:nvPr/>
        </p:nvSpPr>
        <p:spPr>
          <a:xfrm>
            <a:off x="991870" y="2090420"/>
            <a:ext cx="9860915" cy="3107690"/>
          </a:xfrm>
          <a:prstGeom prst="rect">
            <a:avLst/>
          </a:prstGeom>
          <a:noFill/>
        </p:spPr>
        <p:txBody>
          <a:bodyPr wrap="square" rtlCol="0">
            <a:spAutoFit/>
          </a:bodyPr>
          <a:p>
            <a:pPr marL="457200" lvl="0" indent="-457200">
              <a:buFont typeface="Arial" panose="020B0604020202020204" pitchFamily="34" charset="0"/>
              <a:buChar char="•"/>
            </a:pPr>
            <a:r>
              <a:rPr sz="2800"/>
              <a:t>附加信息</a:t>
            </a:r>
            <a:r>
              <a:rPr lang="zh-CN" sz="2800"/>
              <a:t>，我们主要关心的有以下几种情况</a:t>
            </a:r>
            <a:endParaRPr lang="zh-CN" sz="2800"/>
          </a:p>
          <a:p>
            <a:pPr marL="971550" lvl="1" indent="-514350">
              <a:buFont typeface="Arial" panose="020B0604020202020204" pitchFamily="34" charset="0"/>
              <a:buAutoNum type="arabicPeriod"/>
            </a:pPr>
            <a:r>
              <a:rPr sz="2800"/>
              <a:t>Using filesort</a:t>
            </a:r>
            <a:r>
              <a:rPr lang="zh-CN" sz="2800"/>
              <a:t>：数据库需要对查询结果做额外的排序</a:t>
            </a:r>
            <a:endParaRPr lang="zh-CN" sz="2800"/>
          </a:p>
          <a:p>
            <a:pPr marL="971550" lvl="1" indent="-514350">
              <a:buFont typeface="Arial" panose="020B0604020202020204" pitchFamily="34" charset="0"/>
              <a:buAutoNum type="arabicPeriod"/>
            </a:pPr>
            <a:r>
              <a:rPr lang="zh-CN" sz="2800"/>
              <a:t>Using index：直接从索引表里取数据</a:t>
            </a:r>
            <a:endParaRPr lang="zh-CN" sz="2800"/>
          </a:p>
          <a:p>
            <a:pPr marL="971550" lvl="1" indent="-514350">
              <a:buFont typeface="Arial" panose="020B0604020202020204" pitchFamily="34" charset="0"/>
              <a:buAutoNum type="arabicPeriod"/>
            </a:pPr>
            <a:r>
              <a:rPr lang="zh-CN" sz="2800"/>
              <a:t>Using index condition：使用索引来筛选出数据，再回主表里去找其他不在索引表里的字段</a:t>
            </a:r>
            <a:endParaRPr lang="zh-CN" sz="2800"/>
          </a:p>
          <a:p>
            <a:pPr marL="971550" lvl="1" indent="-514350">
              <a:buFont typeface="Arial" panose="020B0604020202020204" pitchFamily="34" charset="0"/>
              <a:buAutoNum type="arabicPeriod"/>
            </a:pPr>
            <a:r>
              <a:rPr lang="zh-CN" sz="2800"/>
              <a:t>Using where：使用where条件筛选结果，即有的查询条件</a:t>
            </a:r>
            <a:r>
              <a:rPr lang="zh-CN" sz="2800"/>
              <a:t>没有用到索引</a:t>
            </a:r>
            <a:endParaRPr lang="zh-CN" altLang="en-US" sz="2800">
              <a:sym typeface="+mn-ea"/>
            </a:endParaRPr>
          </a:p>
        </p:txBody>
      </p:sp>
      <p:sp>
        <p:nvSpPr>
          <p:cNvPr id="5"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Extra</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7" name="图片 6"/>
          <p:cNvPicPr>
            <a:picLocks noChangeAspect="1"/>
          </p:cNvPicPr>
          <p:nvPr/>
        </p:nvPicPr>
        <p:blipFill>
          <a:blip r:embed="rId1"/>
          <a:stretch>
            <a:fillRect/>
          </a:stretch>
        </p:blipFill>
        <p:spPr>
          <a:xfrm>
            <a:off x="3289935" y="5198110"/>
            <a:ext cx="7562850" cy="838200"/>
          </a:xfrm>
          <a:prstGeom prst="rect">
            <a:avLst/>
          </a:prstGeom>
        </p:spPr>
      </p:pic>
    </p:spTree>
  </p:cSld>
  <p:clrMapOvr>
    <a:masterClrMapping/>
  </p:clrMapOvr>
  <p:timing>
    <p:tnLst>
      <p:par>
        <p:cTn id="1" dur="indefinite" restart="never" nodeType="tmRoot"/>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244919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8" name="文本框 20"/>
          <p:cNvSpPr txBox="1"/>
          <p:nvPr/>
        </p:nvSpPr>
        <p:spPr>
          <a:xfrm>
            <a:off x="1333500" y="3183518"/>
            <a:ext cx="6398260" cy="1383665"/>
          </a:xfrm>
          <a:prstGeom prst="rect">
            <a:avLst/>
          </a:prstGeom>
          <a:noFill/>
        </p:spPr>
        <p:txBody>
          <a:bodyPr wrap="square" rtlCol="0">
            <a:spAutoFit/>
          </a:bodyPr>
          <a:p>
            <a:pPr algn="l"/>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3.1/ </a:t>
            </a:r>
            <a:r>
              <a:rPr lang="zh-CN" altLang="en-US" sz="2800" dirty="0">
                <a:latin typeface="Arial Black" panose="020B0A04020102020204" pitchFamily="34" charset="0"/>
                <a:ea typeface="思源黑体 CN Bold" panose="020B0800000000000000" pitchFamily="34" charset="-122"/>
                <a:sym typeface="Arial" panose="020B0604020202020204" pitchFamily="34" charset="0"/>
              </a:rPr>
              <a:t>索引优化实例</a:t>
            </a:r>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endParaRPr lang="en-US" altLang="zh-CN" sz="2800" dirty="0">
              <a:latin typeface="Arial Black" panose="020B0A04020102020204" pitchFamily="34" charset="0"/>
              <a:ea typeface="思源黑体 CN Bold" panose="020B0800000000000000" pitchFamily="34" charset="-122"/>
              <a:sym typeface="Arial" panose="020B0604020202020204" pitchFamily="34" charset="0"/>
            </a:endParaRPr>
          </a:p>
          <a:p>
            <a:pPr algn="l"/>
            <a:r>
              <a:rPr lang="en-US" altLang="zh-CN" sz="2800" dirty="0">
                <a:latin typeface="Arial Black" panose="020B0A04020102020204" pitchFamily="34" charset="0"/>
                <a:ea typeface="思源黑体 CN Bold" panose="020B0800000000000000" pitchFamily="34" charset="-122"/>
                <a:sym typeface="Arial" panose="020B0604020202020204" pitchFamily="34" charset="0"/>
              </a:rPr>
              <a:t>3.2/ </a:t>
            </a:r>
            <a:r>
              <a:rPr sz="2800" dirty="0">
                <a:latin typeface="Arial Black" panose="020B0A04020102020204" pitchFamily="34" charset="0"/>
                <a:ea typeface="思源黑体 CN Bold" panose="020B0800000000000000" pitchFamily="34" charset="-122"/>
                <a:sym typeface="Arial" panose="020B0604020202020204" pitchFamily="34" charset="0"/>
              </a:rPr>
              <a:t>索引设计一般</a:t>
            </a:r>
            <a:r>
              <a:rPr lang="zh-CN" sz="2800" dirty="0">
                <a:latin typeface="Arial Black" panose="020B0A04020102020204" pitchFamily="34" charset="0"/>
                <a:ea typeface="思源黑体 CN Bold" panose="020B0800000000000000" pitchFamily="34" charset="-122"/>
                <a:sym typeface="Arial" panose="020B0604020202020204" pitchFamily="34" charset="0"/>
              </a:rPr>
              <a:t>原则</a:t>
            </a:r>
            <a:endParaRPr lang="zh-CN" sz="2800" dirty="0">
              <a:latin typeface="Arial Black" panose="020B0A04020102020204" pitchFamily="34" charset="0"/>
              <a:ea typeface="思源黑体 CN Bold" panose="020B0800000000000000" pitchFamily="34" charset="-122"/>
              <a:sym typeface="Arial" panose="020B0604020202020204" pitchFamily="34" charset="0"/>
            </a:endParaRPr>
          </a:p>
        </p:txBody>
      </p:sp>
      <p:sp>
        <p:nvSpPr>
          <p:cNvPr id="2" name="Rectangle 45"/>
          <p:cNvSpPr/>
          <p:nvPr/>
        </p:nvSpPr>
        <p:spPr bwMode="auto">
          <a:xfrm>
            <a:off x="3796348" y="1065530"/>
            <a:ext cx="459930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3 </a:t>
            </a:r>
            <a:r>
              <a:rPr lang="zh-CN" alt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索引优化理论与实践</a:t>
            </a:r>
            <a:endParaRPr lang="zh-CN" alt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cxnSp>
        <p:nvCxnSpPr>
          <p:cNvPr id="9" name="直接连接符 13"/>
          <p:cNvCxnSpPr/>
          <p:nvPr/>
        </p:nvCxnSpPr>
        <p:spPr>
          <a:xfrm>
            <a:off x="1063620" y="2021350"/>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38"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3503295" y="3114675"/>
            <a:ext cx="518541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3.1</a:t>
            </a: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 </a:t>
            </a:r>
            <a:r>
              <a:rPr lang="zh-CN" altLang="en-US" sz="3600" dirty="0">
                <a:latin typeface="Arial Black" panose="020B0A04020102020204" pitchFamily="34" charset="0"/>
                <a:ea typeface="思源黑体 CN Bold" panose="020B0800000000000000" pitchFamily="34" charset="-122"/>
                <a:sym typeface="Arial" panose="020B0604020202020204" pitchFamily="34" charset="0"/>
              </a:rPr>
              <a:t>索引优化实例</a:t>
            </a:r>
            <a:endParaRPr lang="zh-CN" altLang="en-US"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endParaRPr>
          </a:p>
        </p:txBody>
      </p:sp>
    </p:spTree>
  </p:cSld>
  <p:clrMapOvr>
    <a:masterClrMapping/>
  </p:clrMapOvr>
  <p:timing>
    <p:tnLst>
      <p:par>
        <p:cTn id="1" dur="indefinite" restart="never" nodeType="tmRoot"/>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nvGrpSpPr>
          <p:cNvPr id="6" name="组合 5"/>
          <p:cNvGrpSpPr/>
          <p:nvPr/>
        </p:nvGrpSpPr>
        <p:grpSpPr>
          <a:xfrm>
            <a:off x="5071110" y="1060450"/>
            <a:ext cx="2049780" cy="892810"/>
            <a:chOff x="5945" y="2050"/>
            <a:chExt cx="3228" cy="1406"/>
          </a:xfrm>
        </p:grpSpPr>
        <p:pic>
          <p:nvPicPr>
            <p:cNvPr id="3" name="图片 2" descr="C:/Users/14976/AppData/Local/Temp/kaimatting_20210225103608/output_20210225103623..pngoutput_20210225103623."/>
            <p:cNvPicPr>
              <a:picLocks noChangeAspect="1"/>
            </p:cNvPicPr>
            <p:nvPr/>
          </p:nvPicPr>
          <p:blipFill>
            <a:blip r:embed="rId1"/>
            <a:stretch>
              <a:fillRect/>
            </a:stretch>
          </p:blipFill>
          <p:spPr>
            <a:xfrm>
              <a:off x="5945" y="2050"/>
              <a:ext cx="1600" cy="1406"/>
            </a:xfrm>
            <a:prstGeom prst="rect">
              <a:avLst/>
            </a:prstGeom>
          </p:spPr>
        </p:pic>
        <p:sp>
          <p:nvSpPr>
            <p:cNvPr id="5" name="Rectangle 45"/>
            <p:cNvSpPr/>
            <p:nvPr/>
          </p:nvSpPr>
          <p:spPr bwMode="auto">
            <a:xfrm>
              <a:off x="7545" y="2258"/>
              <a:ext cx="1629" cy="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l" defTabSz="967105" fontAlgn="base">
                <a:spcBef>
                  <a:spcPct val="0"/>
                </a:spcBef>
                <a:spcAft>
                  <a:spcPct val="0"/>
                </a:spcAft>
              </a:pPr>
              <a:r>
                <a:rPr lang="zh-CN" altLang="en-US"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注意</a:t>
              </a:r>
              <a:endParaRPr lang="zh-CN" altLang="en-US"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endParaRPr>
            </a:p>
          </p:txBody>
        </p:sp>
      </p:grpSp>
      <p:sp>
        <p:nvSpPr>
          <p:cNvPr id="7" name="文本框 6"/>
          <p:cNvSpPr txBox="1"/>
          <p:nvPr/>
        </p:nvSpPr>
        <p:spPr>
          <a:xfrm>
            <a:off x="991870" y="2129155"/>
            <a:ext cx="9860915" cy="4154170"/>
          </a:xfrm>
          <a:prstGeom prst="rect">
            <a:avLst/>
          </a:prstGeom>
          <a:noFill/>
        </p:spPr>
        <p:txBody>
          <a:bodyPr wrap="square" rtlCol="0">
            <a:spAutoFit/>
          </a:bodyPr>
          <a:p>
            <a:pPr lvl="0" indent="0">
              <a:buFont typeface="Arial" panose="020B0604020202020204" pitchFamily="34" charset="0"/>
              <a:buNone/>
            </a:pPr>
            <a:r>
              <a:rPr lang="zh-CN" altLang="en-US" sz="2400">
                <a:sym typeface="+mn-ea"/>
              </a:rPr>
              <a:t>本节用例</a:t>
            </a:r>
            <a:r>
              <a:rPr lang="zh-CN" altLang="en-US" sz="2400">
                <a:sym typeface="+mn-ea"/>
              </a:rPr>
              <a:t>均使用以下运行环境和配置，不保证其他环境下运行</a:t>
            </a:r>
            <a:r>
              <a:rPr lang="zh-CN" altLang="en-US" sz="2400">
                <a:sym typeface="+mn-ea"/>
              </a:rPr>
              <a:t>结果</a:t>
            </a:r>
            <a:r>
              <a:rPr lang="zh-CN" altLang="en-US" sz="2400">
                <a:sym typeface="+mn-ea"/>
              </a:rPr>
              <a:t>相同</a:t>
            </a:r>
            <a:endParaRPr lang="zh-CN" altLang="en-US" sz="2400">
              <a:sym typeface="+mn-ea"/>
            </a:endParaRPr>
          </a:p>
          <a:p>
            <a:pPr marL="457200" lvl="0" indent="-457200">
              <a:buFont typeface="Arial" panose="020B0604020202020204" pitchFamily="34" charset="0"/>
              <a:buChar char="•"/>
            </a:pPr>
            <a:r>
              <a:rPr lang="en-US" altLang="zh-CN" sz="2400">
                <a:sym typeface="+mn-ea"/>
              </a:rPr>
              <a:t>16G</a:t>
            </a:r>
            <a:r>
              <a:rPr lang="zh-CN" altLang="en-US" sz="2400">
                <a:sym typeface="+mn-ea"/>
              </a:rPr>
              <a:t>内存，机械硬盘，</a:t>
            </a:r>
            <a:r>
              <a:rPr lang="en-US" altLang="zh-CN" sz="2400">
                <a:sym typeface="+mn-ea"/>
              </a:rPr>
              <a:t>Windows10</a:t>
            </a:r>
            <a:r>
              <a:rPr lang="zh-CN" altLang="en-US" sz="2400">
                <a:sym typeface="+mn-ea"/>
              </a:rPr>
              <a:t>操作</a:t>
            </a:r>
            <a:r>
              <a:rPr lang="zh-CN" altLang="en-US" sz="2400">
                <a:sym typeface="+mn-ea"/>
              </a:rPr>
              <a:t>系统，</a:t>
            </a:r>
            <a:r>
              <a:rPr lang="en-US" altLang="zh-CN" sz="2400">
                <a:sym typeface="+mn-ea"/>
              </a:rPr>
              <a:t>MySQL</a:t>
            </a:r>
            <a:r>
              <a:rPr lang="zh-CN" altLang="en-US" sz="2400">
                <a:sym typeface="+mn-ea"/>
              </a:rPr>
              <a:t>版本</a:t>
            </a:r>
            <a:r>
              <a:rPr lang="en-US" altLang="zh-CN" sz="2400">
                <a:sym typeface="+mn-ea"/>
              </a:rPr>
              <a:t>8.0.17</a:t>
            </a:r>
            <a:endParaRPr lang="en-US" altLang="zh-CN" sz="2400">
              <a:sym typeface="+mn-ea"/>
            </a:endParaRPr>
          </a:p>
          <a:p>
            <a:pPr marL="457200" lvl="0" indent="-457200">
              <a:buFont typeface="Arial" panose="020B0604020202020204" pitchFamily="34" charset="0"/>
              <a:buChar char="•"/>
            </a:pPr>
            <a:r>
              <a:rPr lang="en-US" altLang="zh-CN" sz="2400">
                <a:sym typeface="+mn-ea"/>
              </a:rPr>
              <a:t>MySQL</a:t>
            </a:r>
            <a:r>
              <a:rPr lang="zh-CN" altLang="en-US" sz="2400">
                <a:sym typeface="+mn-ea"/>
              </a:rPr>
              <a:t>实例</a:t>
            </a:r>
            <a:r>
              <a:rPr lang="zh-CN" altLang="en-US" sz="2400">
                <a:sym typeface="+mn-ea"/>
              </a:rPr>
              <a:t>启动参数</a:t>
            </a:r>
            <a:r>
              <a:rPr lang="zh-CN" altLang="en-US" sz="2400">
                <a:sym typeface="+mn-ea"/>
              </a:rPr>
              <a:t>：</a:t>
            </a:r>
            <a:endParaRPr lang="zh-CN" altLang="en-US" sz="240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innodb_buffer_pool_instances=1</a:t>
            </a:r>
            <a:endParaRPr lang="en-US" altLang="zh-CN" sz="2400">
              <a:latin typeface="Courier New" panose="02070309020205020404" charset="0"/>
              <a:cs typeface="Courier New" panose="02070309020205020404" charset="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innodb_buffer_pool_size=5242880</a:t>
            </a:r>
            <a:endParaRPr lang="en-US" altLang="zh-CN" sz="2400">
              <a:latin typeface="Courier New" panose="02070309020205020404" charset="0"/>
              <a:cs typeface="Courier New" panose="02070309020205020404" charset="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innodb_old_blocks_pct=95</a:t>
            </a:r>
            <a:endParaRPr lang="en-US" altLang="zh-CN" sz="2400">
              <a:latin typeface="Courier New" panose="02070309020205020404" charset="0"/>
              <a:cs typeface="Courier New" panose="02070309020205020404" charset="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max_seeks_for_key=1</a:t>
            </a:r>
            <a:endParaRPr lang="en-US" altLang="zh-CN" sz="2400">
              <a:latin typeface="Courier New" panose="02070309020205020404" charset="0"/>
              <a:cs typeface="Courier New" panose="02070309020205020404" charset="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key_buffer_size=8</a:t>
            </a:r>
            <a:endParaRPr lang="en-US" altLang="zh-CN" sz="2400">
              <a:latin typeface="Courier New" panose="02070309020205020404" charset="0"/>
              <a:cs typeface="Courier New" panose="02070309020205020404" charset="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read_rnd_buffer_size=1</a:t>
            </a:r>
            <a:endParaRPr lang="en-US" altLang="zh-CN" sz="2400">
              <a:latin typeface="Courier New" panose="02070309020205020404" charset="0"/>
              <a:cs typeface="Courier New" panose="02070309020205020404" charset="0"/>
              <a:sym typeface="+mn-ea"/>
            </a:endParaRPr>
          </a:p>
          <a:p>
            <a:pPr marL="971550" lvl="1" indent="-514350">
              <a:buFont typeface="+mj-lt"/>
              <a:buAutoNum type="arabicPeriod"/>
            </a:pPr>
            <a:r>
              <a:rPr lang="en-US" altLang="zh-CN" sz="2400">
                <a:latin typeface="Courier New" panose="02070309020205020404" charset="0"/>
                <a:cs typeface="Courier New" panose="02070309020205020404" charset="0"/>
                <a:sym typeface="+mn-ea"/>
              </a:rPr>
              <a:t>sort_buffer_size=32768</a:t>
            </a:r>
            <a:endParaRPr lang="en-US" altLang="zh-CN" sz="2400">
              <a:sym typeface="+mn-ea"/>
            </a:endParaRPr>
          </a:p>
          <a:p>
            <a:pPr marL="514350" lvl="0" indent="-514350">
              <a:buFont typeface="Arial" panose="020B0604020202020204" pitchFamily="34" charset="0"/>
              <a:buChar char="•"/>
            </a:pPr>
            <a:r>
              <a:rPr lang="zh-CN" altLang="en-US" sz="2400">
                <a:sym typeface="+mn-ea"/>
              </a:rPr>
              <a:t>数据集为约</a:t>
            </a:r>
            <a:r>
              <a:rPr lang="en-US" altLang="zh-CN" sz="2400">
                <a:sym typeface="+mn-ea"/>
              </a:rPr>
              <a:t>500M</a:t>
            </a:r>
            <a:r>
              <a:rPr lang="zh-CN" altLang="en-US" sz="2400">
                <a:sym typeface="+mn-ea"/>
              </a:rPr>
              <a:t>的</a:t>
            </a:r>
            <a:r>
              <a:rPr lang="en-US" altLang="zh-CN" sz="2400">
                <a:sym typeface="+mn-ea"/>
              </a:rPr>
              <a:t>31</a:t>
            </a:r>
            <a:r>
              <a:rPr lang="zh-CN" altLang="en-US" sz="2400">
                <a:sym typeface="+mn-ea"/>
              </a:rPr>
              <a:t>万随机数据，每个测试项目使用单独的数据集</a:t>
            </a:r>
            <a:endParaRPr lang="zh-CN" altLang="en-US" sz="2400">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nvSpPr>
        <p:spPr>
          <a:xfrm>
            <a:off x="991870" y="2129155"/>
            <a:ext cx="9860915" cy="829945"/>
          </a:xfrm>
          <a:prstGeom prst="rect">
            <a:avLst/>
          </a:prstGeom>
          <a:noFill/>
        </p:spPr>
        <p:txBody>
          <a:bodyPr wrap="square" rtlCol="0">
            <a:spAutoFit/>
          </a:bodyPr>
          <a:p>
            <a:pPr lvl="0" indent="0">
              <a:buFont typeface="Arial" panose="020B0604020202020204" pitchFamily="34" charset="0"/>
              <a:buNone/>
            </a:pPr>
            <a:r>
              <a:rPr lang="zh-CN" altLang="en-US" sz="2400">
                <a:sym typeface="+mn-ea"/>
              </a:rPr>
              <a:t>“孤立”指的是索引列单独出现在表达式的左</a:t>
            </a:r>
            <a:r>
              <a:rPr lang="zh-CN" altLang="en-US" sz="2400">
                <a:sym typeface="+mn-ea"/>
              </a:rPr>
              <a:t>侧，</a:t>
            </a:r>
            <a:r>
              <a:rPr lang="zh-CN" altLang="en-US" sz="2400">
                <a:sym typeface="+mn-ea"/>
              </a:rPr>
              <a:t>不能是另外一个表达式或者函数调用的一部分</a:t>
            </a:r>
            <a:endParaRPr lang="zh-CN" altLang="en-US" sz="2400">
              <a:sym typeface="+mn-ea"/>
            </a:endParaRPr>
          </a:p>
        </p:txBody>
      </p:sp>
      <p:sp>
        <p:nvSpPr>
          <p:cNvPr id="2"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孤立索引列</a:t>
            </a:r>
            <a:endPar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nvSpPr>
        <p:spPr>
          <a:xfrm>
            <a:off x="991870" y="2129155"/>
            <a:ext cx="9860915" cy="1938020"/>
          </a:xfrm>
          <a:prstGeom prst="rect">
            <a:avLst/>
          </a:prstGeom>
          <a:noFill/>
        </p:spPr>
        <p:txBody>
          <a:bodyPr wrap="square" rtlCol="0">
            <a:spAutoFit/>
          </a:bodyPr>
          <a:p>
            <a:pPr marL="342900" lvl="0" indent="-342900">
              <a:buFont typeface="Arial" panose="020B0604020202020204" pitchFamily="34" charset="0"/>
              <a:buChar char="•"/>
            </a:pPr>
            <a:r>
              <a:rPr lang="zh-CN" altLang="en-US" sz="2400">
                <a:sym typeface="+mn-ea"/>
              </a:rPr>
              <a:t>对于复合索引而言，</a:t>
            </a:r>
            <a:r>
              <a:rPr lang="zh-CN" altLang="en-US" sz="2400">
                <a:sym typeface="+mn-ea"/>
              </a:rPr>
              <a:t>MySQL只能用到索引的左前缀，不能跨字段</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只能使用位于第一个涉及范围查询条件的</a:t>
            </a:r>
            <a:r>
              <a:rPr lang="zh-CN" altLang="en-US" sz="2400">
                <a:sym typeface="+mn-ea"/>
              </a:rPr>
              <a:t>索引列左边的字段</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en-US" altLang="zh-CN" sz="2400">
                <a:sym typeface="+mn-ea"/>
              </a:rPr>
              <a:t>SQL</a:t>
            </a:r>
            <a:r>
              <a:rPr lang="zh-CN" altLang="en-US" sz="2400">
                <a:sym typeface="+mn-ea"/>
              </a:rPr>
              <a:t>语句里</a:t>
            </a:r>
            <a:r>
              <a:rPr lang="zh-CN" altLang="zh-CN" sz="2400">
                <a:sym typeface="+mn-ea"/>
              </a:rPr>
              <a:t>查询项的顺序可以和索引列顺序不一致</a:t>
            </a:r>
            <a:endParaRPr lang="zh-CN" altLang="zh-CN" sz="2400">
              <a:sym typeface="+mn-ea"/>
            </a:endParaRPr>
          </a:p>
        </p:txBody>
      </p:sp>
      <p:sp>
        <p:nvSpPr>
          <p:cNvPr id="2"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索引前缀问题</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nvSpPr>
        <p:spPr>
          <a:xfrm>
            <a:off x="991870" y="2129155"/>
            <a:ext cx="9860915" cy="1568450"/>
          </a:xfrm>
          <a:prstGeom prst="rect">
            <a:avLst/>
          </a:prstGeom>
          <a:noFill/>
        </p:spPr>
        <p:txBody>
          <a:bodyPr wrap="square" rtlCol="0">
            <a:spAutoFit/>
          </a:bodyPr>
          <a:p>
            <a:pPr marL="342900" lvl="0" indent="-342900">
              <a:buFont typeface="Arial" panose="020B0604020202020204" pitchFamily="34" charset="0"/>
              <a:buChar char="•"/>
            </a:pPr>
            <a:r>
              <a:rPr lang="zh-CN" altLang="en-US" sz="2400">
                <a:sym typeface="+mn-ea"/>
              </a:rPr>
              <a:t>加了OR条件之后，原本会走索引的查询可能</a:t>
            </a:r>
            <a:r>
              <a:rPr lang="zh-CN" altLang="en-US" sz="2400">
                <a:sym typeface="+mn-ea"/>
              </a:rPr>
              <a:t>会变成全表扫描</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如果查询条件字段上分别有索引，最好的情况也是进行一次索引合并优化</a:t>
            </a:r>
            <a:endParaRPr lang="zh-CN" altLang="en-US" sz="2400">
              <a:sym typeface="+mn-ea"/>
            </a:endParaRPr>
          </a:p>
        </p:txBody>
      </p:sp>
      <p:sp>
        <p:nvSpPr>
          <p:cNvPr id="2"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OR</a:t>
            </a:r>
            <a:r>
              <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查询条件的影响</a:t>
            </a:r>
            <a:endParaRPr lang="zh-CN" alt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nvSpPr>
        <p:spPr>
          <a:xfrm>
            <a:off x="991870" y="2129155"/>
            <a:ext cx="9860915" cy="2306955"/>
          </a:xfrm>
          <a:prstGeom prst="rect">
            <a:avLst/>
          </a:prstGeom>
          <a:noFill/>
        </p:spPr>
        <p:txBody>
          <a:bodyPr wrap="square" rtlCol="0">
            <a:spAutoFit/>
          </a:bodyPr>
          <a:p>
            <a:pPr marL="342900" lvl="0" indent="-342900">
              <a:buFont typeface="Arial" panose="020B0604020202020204" pitchFamily="34" charset="0"/>
              <a:buChar char="•"/>
            </a:pPr>
            <a:r>
              <a:rPr lang="zh-CN" altLang="en-US" sz="2400">
                <a:sym typeface="+mn-ea"/>
              </a:rPr>
              <a:t>主要影响关联</a:t>
            </a:r>
            <a:r>
              <a:rPr lang="zh-CN" altLang="en-US" sz="2400">
                <a:sym typeface="+mn-ea"/>
              </a:rPr>
              <a:t>表或关联子查询</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除非关联字段都是同样的类型，且大小一致，否则无法使用该关联</a:t>
            </a:r>
            <a:r>
              <a:rPr lang="zh-CN" altLang="en-US" sz="2400">
                <a:sym typeface="+mn-ea"/>
              </a:rPr>
              <a:t>字段的索引</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排序规则也有影响</a:t>
            </a:r>
            <a:endParaRPr lang="zh-CN" altLang="en-US" sz="2400">
              <a:sym typeface="+mn-ea"/>
            </a:endParaRPr>
          </a:p>
        </p:txBody>
      </p:sp>
      <p:sp>
        <p:nvSpPr>
          <p:cNvPr id="2" name="Rectangle 45"/>
          <p:cNvSpPr/>
          <p:nvPr/>
        </p:nvSpPr>
        <p:spPr bwMode="auto">
          <a:xfrm>
            <a:off x="2574290"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字段</a:t>
            </a:r>
            <a:r>
              <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类型</a:t>
            </a:r>
            <a:r>
              <a:rPr 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影响关联查询</a:t>
            </a:r>
            <a:endParaRPr lang="zh-CN"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2669858" y="3114675"/>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索引不一定比扫描全表高效</a:t>
            </a:r>
            <a:endPar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664585"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索引基础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1.1 索引分类 </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Rectangle 45"/>
          <p:cNvSpPr/>
          <p:nvPr/>
        </p:nvSpPr>
        <p:spPr bwMode="auto">
          <a:xfrm>
            <a:off x="4459605" y="3114723"/>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1</a:t>
            </a:r>
            <a:r>
              <a:rPr lang="en-US"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.1</a:t>
            </a: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 </a:t>
            </a:r>
            <a:r>
              <a:rPr lang="zh-CN" altLang="en-US" sz="3600" dirty="0">
                <a:solidFill>
                  <a:schemeClr val="tx1"/>
                </a:solidFill>
                <a:latin typeface="Arial Black" panose="020B0A04020102020204" pitchFamily="34" charset="0"/>
                <a:ea typeface="思源黑体 CN Bold" panose="020B0800000000000000" pitchFamily="34" charset="-122"/>
                <a:sym typeface="Arial" panose="020B0604020202020204" pitchFamily="34" charset="0"/>
              </a:rPr>
              <a:t>索引分类</a:t>
            </a:r>
            <a:endParaRPr lang="zh-CN" altLang="en-US" sz="3600" dirty="0">
              <a:solidFill>
                <a:schemeClr val="tx1"/>
              </a:solidFill>
              <a:latin typeface="Arial Black" panose="020B0A04020102020204" pitchFamily="34" charset="0"/>
              <a:ea typeface="思源黑体 CN Bold" panose="020B0800000000000000" pitchFamily="34" charset="-122"/>
              <a:cs typeface="Bebas Neue" charset="0"/>
              <a:sym typeface="Arial" panose="020B0604020202020204" pitchFamily="34" charset="0"/>
            </a:endParaRPr>
          </a:p>
        </p:txBody>
      </p:sp>
    </p:spTree>
  </p:cSld>
  <p:clrMapOvr>
    <a:masterClrMapping/>
  </p:clrMapOvr>
  <p:timing>
    <p:tnLst>
      <p:par>
        <p:cTn id="1" dur="indefinite" restart="never" nodeType="tmRoot"/>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nvSpPr>
        <p:spPr>
          <a:xfrm>
            <a:off x="991870" y="2129155"/>
            <a:ext cx="5394960" cy="3415030"/>
          </a:xfrm>
          <a:prstGeom prst="rect">
            <a:avLst/>
          </a:prstGeom>
          <a:noFill/>
        </p:spPr>
        <p:txBody>
          <a:bodyPr wrap="square" rtlCol="0">
            <a:spAutoFit/>
          </a:bodyPr>
          <a:p>
            <a:pPr marL="342900" lvl="0" indent="-342900">
              <a:buFont typeface="Arial" panose="020B0604020202020204" pitchFamily="34" charset="0"/>
              <a:buChar char="•"/>
            </a:pPr>
            <a:r>
              <a:rPr lang="zh-CN" altLang="en-US" sz="2400">
                <a:sym typeface="+mn-ea"/>
              </a:rPr>
              <a:t>如果使用索引来筛选数据（执行计划的</a:t>
            </a:r>
            <a:r>
              <a:rPr lang="en-US" altLang="zh-CN" sz="2400">
                <a:sym typeface="+mn-ea"/>
              </a:rPr>
              <a:t>Extra</a:t>
            </a:r>
            <a:r>
              <a:rPr lang="zh-CN" altLang="en-US" sz="2400">
                <a:sym typeface="+mn-ea"/>
              </a:rPr>
              <a:t>栏里显示为 </a:t>
            </a:r>
            <a:r>
              <a:rPr lang="en-US" altLang="zh-CN" sz="2400">
                <a:sym typeface="+mn-ea"/>
              </a:rPr>
              <a:t>Using Index Condition</a:t>
            </a:r>
            <a:r>
              <a:rPr lang="zh-CN" altLang="en-US" sz="2400">
                <a:sym typeface="+mn-ea"/>
              </a:rPr>
              <a:t>），数据库是先去查找索引树，再按照对应的主键去主表里找数据</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主数据表里数据的排序方式和索引表不一致时</a:t>
            </a:r>
            <a:r>
              <a:rPr lang="zh-CN" altLang="en-US" sz="2400">
                <a:sym typeface="+mn-ea"/>
              </a:rPr>
              <a:t>，很可能会产生大量的随机读盘</a:t>
            </a:r>
            <a:endParaRPr lang="zh-CN" altLang="en-US" sz="2400">
              <a:sym typeface="+mn-ea"/>
            </a:endParaRPr>
          </a:p>
        </p:txBody>
      </p:sp>
      <p:sp>
        <p:nvSpPr>
          <p:cNvPr id="2"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索引不一定比扫描全表高效</a:t>
            </a:r>
            <a:endPar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5" name="图片 4" descr="rr"/>
          <p:cNvPicPr>
            <a:picLocks noChangeAspect="1"/>
          </p:cNvPicPr>
          <p:nvPr/>
        </p:nvPicPr>
        <p:blipFill>
          <a:blip r:embed="rId1"/>
          <a:stretch>
            <a:fillRect/>
          </a:stretch>
        </p:blipFill>
        <p:spPr>
          <a:xfrm>
            <a:off x="6243320" y="2129155"/>
            <a:ext cx="5194300" cy="3846195"/>
          </a:xfrm>
          <a:prstGeom prst="rect">
            <a:avLst/>
          </a:prstGeom>
        </p:spPr>
      </p:pic>
    </p:spTree>
  </p:cSld>
  <p:clrMapOvr>
    <a:masterClrMapping/>
  </p:clrMapOvr>
  <p:timing>
    <p:tnLst>
      <p:par>
        <p:cTn id="1" dur="indefinite" restart="never" nodeType="tmRoot"/>
      </p:par>
    </p:tnLst>
    <p:bldLst>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451040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索引优化实例</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nvSpPr>
        <p:spPr>
          <a:xfrm>
            <a:off x="861060" y="2129155"/>
            <a:ext cx="10469880" cy="1938020"/>
          </a:xfrm>
          <a:prstGeom prst="rect">
            <a:avLst/>
          </a:prstGeom>
          <a:noFill/>
        </p:spPr>
        <p:txBody>
          <a:bodyPr wrap="square" rtlCol="0">
            <a:spAutoFit/>
          </a:bodyPr>
          <a:p>
            <a:pPr marL="342900" lvl="0" indent="-342900">
              <a:buFont typeface="Arial" panose="020B0604020202020204" pitchFamily="34" charset="0"/>
              <a:buChar char="•"/>
            </a:pPr>
            <a:r>
              <a:rPr lang="zh-CN" altLang="en-US" sz="2400">
                <a:sym typeface="+mn-ea"/>
              </a:rPr>
              <a:t>磁盘读取时以块为单位并保存在操作系统缓存里，如果后续读取同块中其他数据，则可以避免直接读盘</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多次随机读取和顺序读取的平均开销的差距可以达到10ms和0.1m</a:t>
            </a:r>
            <a:r>
              <a:rPr lang="en-US" altLang="zh-CN" sz="2400">
                <a:sym typeface="+mn-ea"/>
              </a:rPr>
              <a:t>s</a:t>
            </a:r>
            <a:r>
              <a:rPr lang="zh-CN" altLang="en-US" sz="2400">
                <a:sym typeface="+mn-ea"/>
              </a:rPr>
              <a:t> (Tapio Lahdenmäki and Michael Leach, "Quick Upper-Bound Estimate")</a:t>
            </a:r>
            <a:endParaRPr lang="zh-CN" altLang="en-US" sz="2400">
              <a:sym typeface="+mn-ea"/>
            </a:endParaRPr>
          </a:p>
        </p:txBody>
      </p:sp>
      <p:sp>
        <p:nvSpPr>
          <p:cNvPr id="2"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rPr>
              <a:t>索引不一定比扫描全表高效</a:t>
            </a:r>
            <a:endParaRPr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mn-ea"/>
            </a:endParaRPr>
          </a:p>
        </p:txBody>
      </p:sp>
      <p:pic>
        <p:nvPicPr>
          <p:cNvPr id="3" name="图片 2" descr="rr2"/>
          <p:cNvPicPr>
            <a:picLocks noChangeAspect="1"/>
          </p:cNvPicPr>
          <p:nvPr/>
        </p:nvPicPr>
        <p:blipFill>
          <a:blip r:embed="rId1"/>
          <a:srcRect t="11716"/>
          <a:stretch>
            <a:fillRect/>
          </a:stretch>
        </p:blipFill>
        <p:spPr>
          <a:xfrm>
            <a:off x="3272790" y="4350385"/>
            <a:ext cx="8058150" cy="228727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5264150"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索引设计一般原则</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3503295" y="3114675"/>
            <a:ext cx="518541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3.2</a:t>
            </a: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 </a:t>
            </a:r>
            <a:r>
              <a:rPr lang="zh-CN" altLang="en-US" sz="3600" dirty="0">
                <a:latin typeface="Arial Black" panose="020B0A04020102020204" pitchFamily="34" charset="0"/>
                <a:ea typeface="思源黑体 CN Bold" panose="020B0800000000000000" pitchFamily="34" charset="-122"/>
                <a:sym typeface="Arial" panose="020B0604020202020204" pitchFamily="34" charset="0"/>
              </a:rPr>
              <a:t>索引设计一般原则</a:t>
            </a:r>
            <a:endParaRPr lang="zh-CN" altLang="en-US" sz="3600" dirty="0">
              <a:latin typeface="Arial Black" panose="020B0A04020102020204" pitchFamily="34" charset="0"/>
              <a:ea typeface="思源黑体 CN Bold" panose="020B0800000000000000" pitchFamily="34" charset="-122"/>
              <a:sym typeface="Arial" panose="020B0604020202020204" pitchFamily="34" charset="0"/>
            </a:endParaRPr>
          </a:p>
        </p:txBody>
      </p:sp>
    </p:spTree>
  </p:cSld>
  <p:clrMapOvr>
    <a:masterClrMapping/>
  </p:clrMapOvr>
  <p:timing>
    <p:tnLst>
      <p:par>
        <p:cTn id="1" dur="indefinite" restart="never" nodeType="tmRoot"/>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5264150"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3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索引优化理论与实践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3.2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索引设计一般原则</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五角星 2"/>
          <p:cNvSpPr/>
          <p:nvPr/>
        </p:nvSpPr>
        <p:spPr>
          <a:xfrm>
            <a:off x="2427923" y="1865630"/>
            <a:ext cx="668655" cy="668655"/>
          </a:xfrm>
          <a:prstGeom prst="star5">
            <a:avLst/>
          </a:prstGeom>
          <a:solidFill>
            <a:srgbClr val="9F0507"/>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圆角矩形 4"/>
          <p:cNvSpPr/>
          <p:nvPr/>
        </p:nvSpPr>
        <p:spPr>
          <a:xfrm>
            <a:off x="1487170" y="1700530"/>
            <a:ext cx="2550160" cy="4032885"/>
          </a:xfrm>
          <a:prstGeom prst="roundRect">
            <a:avLst/>
          </a:prstGeom>
          <a:noFill/>
          <a:ln>
            <a:solidFill>
              <a:srgbClr val="9F030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1635443" y="2714625"/>
            <a:ext cx="2253615" cy="2030095"/>
          </a:xfrm>
          <a:prstGeom prst="rect">
            <a:avLst/>
          </a:prstGeom>
          <a:noFill/>
        </p:spPr>
        <p:txBody>
          <a:bodyPr wrap="square" rtlCol="0">
            <a:spAutoFit/>
          </a:bodyPr>
          <a:p>
            <a:pPr lvl="0" indent="0">
              <a:buFont typeface="Arial" panose="020B0604020202020204" pitchFamily="34" charset="0"/>
              <a:buNone/>
            </a:pPr>
            <a:r>
              <a:rPr>
                <a:sym typeface="+mn-ea"/>
              </a:rPr>
              <a:t>索引列包含where语句里的所有</a:t>
            </a:r>
            <a:r>
              <a:rPr lang="zh-CN">
                <a:sym typeface="+mn-ea"/>
              </a:rPr>
              <a:t>相等</a:t>
            </a:r>
            <a:r>
              <a:rPr lang="en-US" altLang="zh-CN">
                <a:sym typeface="+mn-ea"/>
              </a:rPr>
              <a:t>/</a:t>
            </a:r>
            <a:r>
              <a:rPr lang="zh-CN" altLang="en-US">
                <a:sym typeface="+mn-ea"/>
              </a:rPr>
              <a:t>不等查询</a:t>
            </a:r>
            <a:r>
              <a:rPr>
                <a:sym typeface="+mn-ea"/>
              </a:rPr>
              <a:t>条件相关字段</a:t>
            </a:r>
            <a:endParaRPr>
              <a:sym typeface="+mn-ea"/>
            </a:endParaRPr>
          </a:p>
          <a:p>
            <a:pPr lvl="0" indent="0">
              <a:buFont typeface="Arial" panose="020B0604020202020204" pitchFamily="34" charset="0"/>
              <a:buNone/>
            </a:pPr>
            <a:endParaRPr lang="zh-CN" altLang="en-US">
              <a:sym typeface="+mn-ea"/>
            </a:endParaRPr>
          </a:p>
          <a:p>
            <a:pPr lvl="0" indent="0">
              <a:buFont typeface="Arial" panose="020B0604020202020204" pitchFamily="34" charset="0"/>
              <a:buNone/>
            </a:pPr>
            <a:r>
              <a:rPr lang="zh-CN" altLang="en-US">
                <a:sym typeface="+mn-ea"/>
              </a:rPr>
              <a:t>索引列的顺序可以不和where语句里字段一致</a:t>
            </a:r>
            <a:endParaRPr lang="zh-CN" altLang="en-US">
              <a:sym typeface="+mn-ea"/>
            </a:endParaRPr>
          </a:p>
        </p:txBody>
      </p:sp>
      <p:sp>
        <p:nvSpPr>
          <p:cNvPr id="8" name="圆角矩形 7"/>
          <p:cNvSpPr/>
          <p:nvPr/>
        </p:nvSpPr>
        <p:spPr>
          <a:xfrm>
            <a:off x="5024120" y="1700530"/>
            <a:ext cx="2550160" cy="4032885"/>
          </a:xfrm>
          <a:prstGeom prst="roundRect">
            <a:avLst/>
          </a:prstGeom>
          <a:noFill/>
          <a:ln>
            <a:solidFill>
              <a:srgbClr val="9F030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5172393" y="2714625"/>
            <a:ext cx="2253615" cy="645160"/>
          </a:xfrm>
          <a:prstGeom prst="rect">
            <a:avLst/>
          </a:prstGeom>
          <a:noFill/>
        </p:spPr>
        <p:txBody>
          <a:bodyPr wrap="square" rtlCol="0">
            <a:spAutoFit/>
          </a:bodyPr>
          <a:p>
            <a:pPr lvl="0" indent="0">
              <a:buFont typeface="Arial" panose="020B0604020202020204" pitchFamily="34" charset="0"/>
              <a:buNone/>
            </a:pPr>
            <a:r>
              <a:rPr>
                <a:sym typeface="+mn-ea"/>
              </a:rPr>
              <a:t>索引包含排序字段</a:t>
            </a:r>
            <a:r>
              <a:rPr lang="zh-CN">
                <a:sym typeface="+mn-ea"/>
              </a:rPr>
              <a:t>，避免数据库手动排序</a:t>
            </a:r>
            <a:endParaRPr lang="zh-CN" altLang="en-US">
              <a:sym typeface="+mn-ea"/>
            </a:endParaRPr>
          </a:p>
        </p:txBody>
      </p:sp>
      <p:grpSp>
        <p:nvGrpSpPr>
          <p:cNvPr id="17" name="组合 16"/>
          <p:cNvGrpSpPr/>
          <p:nvPr/>
        </p:nvGrpSpPr>
        <p:grpSpPr>
          <a:xfrm>
            <a:off x="5565775" y="1865630"/>
            <a:ext cx="1466850" cy="668020"/>
            <a:chOff x="8867" y="2938"/>
            <a:chExt cx="2310" cy="1052"/>
          </a:xfrm>
        </p:grpSpPr>
        <p:sp>
          <p:nvSpPr>
            <p:cNvPr id="6" name="五角星 5"/>
            <p:cNvSpPr/>
            <p:nvPr/>
          </p:nvSpPr>
          <p:spPr>
            <a:xfrm>
              <a:off x="8867" y="2938"/>
              <a:ext cx="1053" cy="1053"/>
            </a:xfrm>
            <a:prstGeom prst="star5">
              <a:avLst/>
            </a:prstGeom>
            <a:solidFill>
              <a:srgbClr val="9F0507"/>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五角星 9"/>
            <p:cNvSpPr/>
            <p:nvPr/>
          </p:nvSpPr>
          <p:spPr>
            <a:xfrm>
              <a:off x="10125" y="2938"/>
              <a:ext cx="1053" cy="1053"/>
            </a:xfrm>
            <a:prstGeom prst="star5">
              <a:avLst/>
            </a:prstGeom>
            <a:solidFill>
              <a:srgbClr val="9F0507"/>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
        <p:nvSpPr>
          <p:cNvPr id="12" name="圆角矩形 11"/>
          <p:cNvSpPr/>
          <p:nvPr/>
        </p:nvSpPr>
        <p:spPr>
          <a:xfrm>
            <a:off x="8561070" y="1700530"/>
            <a:ext cx="2550160" cy="4032885"/>
          </a:xfrm>
          <a:prstGeom prst="roundRect">
            <a:avLst/>
          </a:prstGeom>
          <a:noFill/>
          <a:ln>
            <a:solidFill>
              <a:srgbClr val="9F030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6" name="组合 15"/>
          <p:cNvGrpSpPr/>
          <p:nvPr/>
        </p:nvGrpSpPr>
        <p:grpSpPr>
          <a:xfrm>
            <a:off x="8761413" y="1865630"/>
            <a:ext cx="2148205" cy="668020"/>
            <a:chOff x="13822" y="2938"/>
            <a:chExt cx="3383" cy="1052"/>
          </a:xfrm>
        </p:grpSpPr>
        <p:sp>
          <p:nvSpPr>
            <p:cNvPr id="11" name="五角星 10"/>
            <p:cNvSpPr/>
            <p:nvPr/>
          </p:nvSpPr>
          <p:spPr>
            <a:xfrm>
              <a:off x="13822" y="2938"/>
              <a:ext cx="1053" cy="1053"/>
            </a:xfrm>
            <a:prstGeom prst="star5">
              <a:avLst/>
            </a:prstGeom>
            <a:solidFill>
              <a:srgbClr val="9F0507"/>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五角星 12"/>
            <p:cNvSpPr/>
            <p:nvPr/>
          </p:nvSpPr>
          <p:spPr>
            <a:xfrm>
              <a:off x="14963" y="2938"/>
              <a:ext cx="1053" cy="1053"/>
            </a:xfrm>
            <a:prstGeom prst="star5">
              <a:avLst/>
            </a:prstGeom>
            <a:solidFill>
              <a:srgbClr val="9F0507"/>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五角星 13"/>
            <p:cNvSpPr/>
            <p:nvPr/>
          </p:nvSpPr>
          <p:spPr>
            <a:xfrm>
              <a:off x="16153" y="2938"/>
              <a:ext cx="1053" cy="1053"/>
            </a:xfrm>
            <a:prstGeom prst="star5">
              <a:avLst/>
            </a:prstGeom>
            <a:solidFill>
              <a:srgbClr val="9F0507"/>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
        <p:nvSpPr>
          <p:cNvPr id="15" name="文本框 14"/>
          <p:cNvSpPr txBox="1"/>
          <p:nvPr/>
        </p:nvSpPr>
        <p:spPr>
          <a:xfrm>
            <a:off x="8708708" y="2714625"/>
            <a:ext cx="2253615" cy="1198880"/>
          </a:xfrm>
          <a:prstGeom prst="rect">
            <a:avLst/>
          </a:prstGeom>
          <a:noFill/>
        </p:spPr>
        <p:txBody>
          <a:bodyPr wrap="square" rtlCol="0">
            <a:spAutoFit/>
          </a:bodyPr>
          <a:p>
            <a:pPr lvl="0" indent="0">
              <a:buFont typeface="Arial" panose="020B0604020202020204" pitchFamily="34" charset="0"/>
              <a:buNone/>
            </a:pPr>
            <a:r>
              <a:rPr>
                <a:sym typeface="+mn-ea"/>
              </a:rPr>
              <a:t>添加</a:t>
            </a:r>
            <a:r>
              <a:rPr lang="en-US">
                <a:sym typeface="+mn-ea"/>
              </a:rPr>
              <a:t>Select</a:t>
            </a:r>
            <a:r>
              <a:rPr>
                <a:sym typeface="+mn-ea"/>
              </a:rPr>
              <a:t>语句里的字段为索引字段</a:t>
            </a:r>
            <a:r>
              <a:rPr lang="zh-CN">
                <a:sym typeface="+mn-ea"/>
              </a:rPr>
              <a:t>，避免扫描主数据表，即创建覆盖索引</a:t>
            </a:r>
            <a:endParaRPr lang="zh-CN">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20"/>
          <p:cNvSpPr txBox="1"/>
          <p:nvPr/>
        </p:nvSpPr>
        <p:spPr>
          <a:xfrm>
            <a:off x="1411605" y="2021205"/>
            <a:ext cx="3971925" cy="3692525"/>
          </a:xfrm>
          <a:prstGeom prst="rect">
            <a:avLst/>
          </a:prstGeom>
          <a:noFill/>
        </p:spPr>
        <p:txBody>
          <a:bodyPr wrap="square" rtlCol="0">
            <a:spAutoFit/>
          </a:bodyPr>
          <a:lstStyle/>
          <a:p>
            <a:pPr algn="l"/>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Tapio Lahdenmäki, Michael Leach </a:t>
            </a:r>
            <a:r>
              <a:rPr lang="en-US" altLang="zh-CN" i="1"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Relational Database Index Design and the Optimizers: DB2, Oracle, SQL Server, et al.</a:t>
            </a:r>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 John Wiley &amp; Sons, 2005.</a:t>
            </a:r>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Alex Petrov </a:t>
            </a:r>
            <a:r>
              <a:rPr lang="en-US" altLang="zh-CN" i="1"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Database Internals: A Deep Dive Into How Distributed Data Systems Work</a:t>
            </a:r>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 Centre for Alternative Economic Policy Research, 2019.</a:t>
            </a:r>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Robert Sedgewick </a:t>
            </a:r>
            <a:r>
              <a:rPr lang="en-US" altLang="zh-CN" i="1"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Algorithms (4th Edition)</a:t>
            </a:r>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 Addison-Wesley Professional, 2011.</a:t>
            </a:r>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p:txBody>
      </p:sp>
      <p:sp>
        <p:nvSpPr>
          <p:cNvPr id="36" name="Rectangle 45"/>
          <p:cNvSpPr/>
          <p:nvPr/>
        </p:nvSpPr>
        <p:spPr bwMode="auto">
          <a:xfrm>
            <a:off x="3978593" y="1065530"/>
            <a:ext cx="423481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105" fontAlgn="base">
              <a:spcBef>
                <a:spcPct val="0"/>
              </a:spcBef>
              <a:spcAft>
                <a:spcPct val="0"/>
              </a:spcAft>
            </a:pPr>
            <a:r>
              <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BIBLIOGRAPHY</a:t>
            </a:r>
            <a:endParaRPr lang="en-US" altLang="zh-CN"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cxnSp>
        <p:nvCxnSpPr>
          <p:cNvPr id="9" name="直接连接符 13"/>
          <p:cNvCxnSpPr/>
          <p:nvPr/>
        </p:nvCxnSpPr>
        <p:spPr>
          <a:xfrm>
            <a:off x="1063620" y="2021350"/>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文本框 20"/>
          <p:cNvSpPr txBox="1"/>
          <p:nvPr/>
        </p:nvSpPr>
        <p:spPr>
          <a:xfrm>
            <a:off x="6353175" y="2021205"/>
            <a:ext cx="4192905" cy="3138170"/>
          </a:xfrm>
          <a:prstGeom prst="rect">
            <a:avLst/>
          </a:prstGeom>
          <a:noFill/>
        </p:spPr>
        <p:txBody>
          <a:bodyPr wrap="square" rtlCol="0">
            <a:spAutoFit/>
          </a:bodyPr>
          <a:p>
            <a:pPr algn="l"/>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"MySQL 8.0 Reference Manual" Oracle, 25 February 2021 (revision: 68816), https://dev.mysql.com/doc/refman/8.0/en/.</a:t>
            </a:r>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"MySQL Internals Manual" Oracle, 9 January 2021 (revision: 571), https://dev.mysql.com/doc/internals/en/.</a:t>
            </a:r>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a:p>
            <a:pPr algn="l"/>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Baron Schwartz, Peter Zaitsev, et al. </a:t>
            </a:r>
            <a:r>
              <a:rPr lang="en-US" altLang="zh-CN" i="1"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High Performance MySQL, 3rd Edition</a:t>
            </a:r>
            <a:r>
              <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rPr>
              <a:t>. O'Reilly Media, 2012.</a:t>
            </a:r>
            <a:endParaRPr lang="en-US" altLang="zh-CN" dirty="0">
              <a:latin typeface="Times New Roman" panose="02020603050405020304" charset="0"/>
              <a:ea typeface="思源黑体 CN Bold" panose="020B0800000000000000" pitchFamily="34" charset="-122"/>
              <a:cs typeface="Times New Roman" panose="02020603050405020304" charset="0"/>
              <a:sym typeface="Arial" panose="020B0604020202020204" pitchFamily="34" charset="0"/>
            </a:endParaRPr>
          </a:p>
        </p:txBody>
      </p:sp>
      <p:cxnSp>
        <p:nvCxnSpPr>
          <p:cNvPr id="3" name="直接连接符 13"/>
          <p:cNvCxnSpPr/>
          <p:nvPr/>
        </p:nvCxnSpPr>
        <p:spPr>
          <a:xfrm>
            <a:off x="6005190" y="2021350"/>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38" grpId="0"/>
      <p:bldP spid="3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p:nvPr/>
        </p:nvGraphicFramePr>
        <p:xfrm>
          <a:off x="6682740" y="1824673"/>
          <a:ext cx="4813935" cy="3279140"/>
        </p:xfrm>
        <a:graphic>
          <a:graphicData uri="http://schemas.openxmlformats.org/presentationml/2006/ole">
            <mc:AlternateContent xmlns:mc="http://schemas.openxmlformats.org/markup-compatibility/2006">
              <mc:Choice xmlns:v="urn:schemas-microsoft-com:vml" Requires="v">
                <p:oleObj spid="_x0000_s10" name="" r:id="rId1" imgW="4810125" imgH="3276600" progId="Paint.Picture">
                  <p:embed/>
                </p:oleObj>
              </mc:Choice>
              <mc:Fallback>
                <p:oleObj name="" r:id="rId1" imgW="4810125" imgH="3276600" progId="Paint.Picture">
                  <p:embed/>
                  <p:pic>
                    <p:nvPicPr>
                      <p:cNvPr id="0" name="图片 9"/>
                      <p:cNvPicPr/>
                      <p:nvPr/>
                    </p:nvPicPr>
                    <p:blipFill>
                      <a:blip r:embed="rId2"/>
                      <a:stretch>
                        <a:fillRect/>
                      </a:stretch>
                    </p:blipFill>
                    <p:spPr>
                      <a:xfrm>
                        <a:off x="6682740" y="1824673"/>
                        <a:ext cx="4813935" cy="3279140"/>
                      </a:xfrm>
                      <a:prstGeom prst="rect">
                        <a:avLst/>
                      </a:prstGeom>
                    </p:spPr>
                  </p:pic>
                </p:oleObj>
              </mc:Fallback>
            </mc:AlternateContent>
          </a:graphicData>
        </a:graphic>
      </p:graphicFrame>
      <p:sp>
        <p:nvSpPr>
          <p:cNvPr id="4" name="文本框 3"/>
          <p:cNvSpPr txBox="1"/>
          <p:nvPr/>
        </p:nvSpPr>
        <p:spPr>
          <a:xfrm>
            <a:off x="1732915" y="181610"/>
            <a:ext cx="3457575"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索引基础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1.1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索引分类</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Rectangle 45"/>
          <p:cNvSpPr/>
          <p:nvPr/>
        </p:nvSpPr>
        <p:spPr bwMode="auto">
          <a:xfrm>
            <a:off x="4586605" y="1192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B-Tree</a:t>
            </a: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索引</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1063625" y="1981835"/>
            <a:ext cx="6668770" cy="3969385"/>
          </a:xfrm>
          <a:prstGeom prst="rect">
            <a:avLst/>
          </a:prstGeom>
          <a:noFill/>
        </p:spPr>
        <p:txBody>
          <a:bodyPr wrap="square" rtlCol="0">
            <a:spAutoFit/>
          </a:bodyPr>
          <a:p>
            <a:pPr marL="342900" indent="-342900">
              <a:buFont typeface="Arial" panose="020B0604020202020204" pitchFamily="34" charset="0"/>
              <a:buChar char="•"/>
            </a:pPr>
            <a:r>
              <a:rPr lang="zh-CN" altLang="en-US" sz="2800"/>
              <a:t>MySQL支持的两种索引存储格式之一。</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InnoDB引擎只支持这种存储格式，也是其他大多数引擎默认的格式</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其结构为一个</a:t>
            </a:r>
            <a:r>
              <a:rPr lang="zh-CN" altLang="en-US" sz="2800"/>
              <a:t>多叉树</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在实际实现上，</a:t>
            </a:r>
            <a:r>
              <a:rPr lang="en-US" altLang="zh-CN" sz="2800"/>
              <a:t>MySQL</a:t>
            </a:r>
            <a:r>
              <a:rPr lang="zh-CN" altLang="en-US" sz="2800"/>
              <a:t>使用的是一种</a:t>
            </a:r>
            <a:r>
              <a:rPr lang="zh-CN" altLang="en-US" sz="2800"/>
              <a:t>变种B+Tree</a:t>
            </a:r>
            <a:endParaRPr lang="zh-CN" altLang="en-US" sz="2800"/>
          </a:p>
        </p:txBody>
      </p:sp>
    </p:spTree>
  </p:cSld>
  <p:clrMapOvr>
    <a:masterClrMapping/>
  </p:clrMapOvr>
  <p:timing>
    <p:tnLst>
      <p:par>
        <p:cTn id="1" dur="indefinite" restart="never" nodeType="tmRoot"/>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p:nvPr/>
        </p:nvGraphicFramePr>
        <p:xfrm>
          <a:off x="6977380" y="2553018"/>
          <a:ext cx="4519295" cy="2395855"/>
        </p:xfrm>
        <a:graphic>
          <a:graphicData uri="http://schemas.openxmlformats.org/presentationml/2006/ole">
            <mc:AlternateContent xmlns:mc="http://schemas.openxmlformats.org/markup-compatibility/2006">
              <mc:Choice xmlns:v="urn:schemas-microsoft-com:vml" Requires="v">
                <p:oleObj spid="_x0000_s7" name="" r:id="rId1" imgW="3162300" imgH="1676400" progId="Paint.Picture">
                  <p:embed/>
                </p:oleObj>
              </mc:Choice>
              <mc:Fallback>
                <p:oleObj name="" r:id="rId1" imgW="3162300" imgH="1676400" progId="Paint.Picture">
                  <p:embed/>
                  <p:pic>
                    <p:nvPicPr>
                      <p:cNvPr id="0" name="图片 6"/>
                      <p:cNvPicPr/>
                      <p:nvPr/>
                    </p:nvPicPr>
                    <p:blipFill>
                      <a:blip r:embed="rId2"/>
                      <a:stretch>
                        <a:fillRect/>
                      </a:stretch>
                    </p:blipFill>
                    <p:spPr>
                      <a:xfrm>
                        <a:off x="6977380" y="2553018"/>
                        <a:ext cx="4519295" cy="2395855"/>
                      </a:xfrm>
                      <a:prstGeom prst="rect">
                        <a:avLst/>
                      </a:prstGeom>
                    </p:spPr>
                  </p:pic>
                </p:oleObj>
              </mc:Fallback>
            </mc:AlternateContent>
          </a:graphicData>
        </a:graphic>
      </p:graphicFrame>
      <p:sp>
        <p:nvSpPr>
          <p:cNvPr id="4" name="文本框 3"/>
          <p:cNvSpPr txBox="1"/>
          <p:nvPr/>
        </p:nvSpPr>
        <p:spPr>
          <a:xfrm>
            <a:off x="1732915" y="181610"/>
            <a:ext cx="3457575"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a:t>
            </a:r>
            <a:r>
              <a:rPr lang="zh-CN" altLang="en-US"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索引基础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1.1 索引分类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Rectangle 45"/>
          <p:cNvSpPr/>
          <p:nvPr/>
        </p:nvSpPr>
        <p:spPr bwMode="auto">
          <a:xfrm>
            <a:off x="4586605" y="1192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哈希</a:t>
            </a: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索引</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6" name="文本框 5"/>
          <p:cNvSpPr txBox="1"/>
          <p:nvPr/>
        </p:nvSpPr>
        <p:spPr>
          <a:xfrm>
            <a:off x="1063625" y="1981835"/>
            <a:ext cx="6171565" cy="3538220"/>
          </a:xfrm>
          <a:prstGeom prst="rect">
            <a:avLst/>
          </a:prstGeom>
          <a:noFill/>
        </p:spPr>
        <p:txBody>
          <a:bodyPr wrap="square" rtlCol="0">
            <a:spAutoFit/>
          </a:bodyPr>
          <a:p>
            <a:pPr marL="342900" indent="-342900">
              <a:buFont typeface="Arial" panose="020B0604020202020204" pitchFamily="34" charset="0"/>
              <a:buChar char="•"/>
            </a:pPr>
            <a:r>
              <a:rPr lang="zh-CN" altLang="en-US" sz="2800"/>
              <a:t>只有Memory和NDB存储引擎支持这种格式，使用哈希表结构</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只能用来查找字面量，也不能用来做前缀匹配，范围查询或非空判断</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sz="2800"/>
              <a:t>InnoDB</a:t>
            </a:r>
            <a:r>
              <a:rPr lang="zh-CN" sz="2800"/>
              <a:t>具备</a:t>
            </a:r>
            <a:r>
              <a:rPr lang="zh-CN" sz="2800"/>
              <a:t>一种类似的称作适应性哈希索引的机制</a:t>
            </a:r>
            <a:endParaRPr lang="zh-CN" sz="2800"/>
          </a:p>
        </p:txBody>
      </p:sp>
    </p:spTree>
  </p:cSld>
  <p:clrMapOvr>
    <a:masterClrMapping/>
  </p:clrMapOvr>
  <p:timing>
    <p:tnLst>
      <p:par>
        <p:cTn id="1" dur="indefinite" restart="never" nodeType="tmRoot"/>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45757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1 </a:t>
            </a:r>
            <a:r>
              <a:rPr lang="zh-CN" altLang="en-US"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索引基础 </a:t>
            </a:r>
            <a:r>
              <a:rPr lang="en-US" altLang="zh-CN"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 1.1 </a:t>
            </a:r>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索引分类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空间索引，全文索引，唯一索引</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pic>
        <p:nvPicPr>
          <p:cNvPr id="8" name="图片 7"/>
          <p:cNvPicPr>
            <a:picLocks noChangeAspect="1"/>
          </p:cNvPicPr>
          <p:nvPr/>
        </p:nvPicPr>
        <p:blipFill>
          <a:blip r:embed="rId1"/>
          <a:stretch>
            <a:fillRect/>
          </a:stretch>
        </p:blipFill>
        <p:spPr>
          <a:xfrm>
            <a:off x="7049135" y="1820545"/>
            <a:ext cx="4400550" cy="3943350"/>
          </a:xfrm>
          <a:prstGeom prst="rect">
            <a:avLst/>
          </a:prstGeom>
          <a:noFill/>
          <a:ln w="9525">
            <a:noFill/>
          </a:ln>
        </p:spPr>
      </p:pic>
      <p:sp>
        <p:nvSpPr>
          <p:cNvPr id="11" name="文本框 10"/>
          <p:cNvSpPr txBox="1"/>
          <p:nvPr/>
        </p:nvSpPr>
        <p:spPr>
          <a:xfrm>
            <a:off x="1063625" y="2884805"/>
            <a:ext cx="5619115" cy="1814830"/>
          </a:xfrm>
          <a:prstGeom prst="rect">
            <a:avLst/>
          </a:prstGeom>
          <a:noFill/>
        </p:spPr>
        <p:txBody>
          <a:bodyPr wrap="square" rtlCol="0">
            <a:spAutoFit/>
          </a:bodyPr>
          <a:p>
            <a:pPr marL="342900" indent="-342900">
              <a:buFont typeface="Arial" panose="020B0604020202020204" pitchFamily="34" charset="0"/>
              <a:buChar char="•"/>
            </a:pPr>
            <a:r>
              <a:rPr lang="zh-CN" altLang="en-US" sz="2800"/>
              <a:t>和B</a:t>
            </a:r>
            <a:r>
              <a:rPr lang="en-US" altLang="zh-CN" sz="2800"/>
              <a:t>-</a:t>
            </a:r>
            <a:r>
              <a:rPr lang="zh-CN" altLang="en-US" sz="2800"/>
              <a:t>Tree/哈希索引并不是同等的概念，可以看作是索引的属性</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并不是所有的组合值</a:t>
            </a:r>
            <a:r>
              <a:rPr lang="zh-CN" altLang="en-US" sz="2800"/>
              <a:t>都是合法的</a:t>
            </a:r>
            <a:endParaRPr lang="zh-CN" altLang="en-US" sz="2800"/>
          </a:p>
        </p:txBody>
      </p:sp>
    </p:spTree>
  </p:cSld>
  <p:clrMapOvr>
    <a:masterClrMapping/>
  </p:clrMapOvr>
  <p:timing>
    <p:tnLst>
      <p:par>
        <p:cTn id="1" dur="indefinite" restart="never" nodeType="tmRoot"/>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457575" cy="368300"/>
          </a:xfrm>
          <a:prstGeom prst="rect">
            <a:avLst/>
          </a:prstGeom>
          <a:noFill/>
        </p:spPr>
        <p:txBody>
          <a:bodyPr wrap="square" rtlCol="0">
            <a:spAutoFit/>
          </a:bodyPr>
          <a:p>
            <a:pPr marL="0" lvl="1"/>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1 </a:t>
            </a:r>
            <a:r>
              <a:rPr lang="zh-CN" altLang="en-US"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索引基础 </a:t>
            </a:r>
            <a:r>
              <a:rPr lang="en-US" altLang="zh-CN"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 1.1 </a:t>
            </a:r>
            <a:r>
              <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索引分类 </a:t>
            </a:r>
            <a:endParaRPr lang="en-US" altLang="zh-CN" dirty="0">
              <a:solidFill>
                <a:schemeClr val="bg1"/>
              </a:solidFill>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endParaRPr>
          </a:p>
        </p:txBody>
      </p:sp>
      <p:sp>
        <p:nvSpPr>
          <p:cNvPr id="2" name="Rectangle 45"/>
          <p:cNvSpPr/>
          <p:nvPr/>
        </p:nvSpPr>
        <p:spPr bwMode="auto">
          <a:xfrm>
            <a:off x="4459605" y="1065320"/>
            <a:ext cx="3272791"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endParaRPr lang="en-US" sz="3600" dirty="0">
              <a:solidFill>
                <a:srgbClr val="C01010"/>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3" name="Rectangle 45"/>
          <p:cNvSpPr/>
          <p:nvPr/>
        </p:nvSpPr>
        <p:spPr bwMode="auto">
          <a:xfrm>
            <a:off x="2669858" y="1192530"/>
            <a:ext cx="685228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rPr>
              <a:t>空间索引，全文索引，唯一索引</a:t>
            </a:r>
            <a:endParaRPr lang="zh-CN" altLang="en-US" sz="3600" dirty="0">
              <a:solidFill>
                <a:schemeClr val="tx1"/>
              </a:solidFill>
              <a:latin typeface="Arial Black" panose="020B0A04020102020204" pitchFamily="34" charset="0"/>
              <a:ea typeface="思源黑体 CN Medium" panose="020B0600000000000000" pitchFamily="34" charset="-122"/>
              <a:cs typeface="Bebas Neue" charset="0"/>
              <a:sym typeface="Arial" panose="020B0604020202020204" pitchFamily="34" charset="0"/>
            </a:endParaRPr>
          </a:p>
        </p:txBody>
      </p:sp>
      <p:sp>
        <p:nvSpPr>
          <p:cNvPr id="11" name="文本框 10"/>
          <p:cNvSpPr txBox="1"/>
          <p:nvPr/>
        </p:nvSpPr>
        <p:spPr>
          <a:xfrm>
            <a:off x="1063625" y="2173605"/>
            <a:ext cx="10498455" cy="3538220"/>
          </a:xfrm>
          <a:prstGeom prst="rect">
            <a:avLst/>
          </a:prstGeom>
          <a:noFill/>
        </p:spPr>
        <p:txBody>
          <a:bodyPr wrap="square" rtlCol="0">
            <a:spAutoFit/>
          </a:bodyPr>
          <a:p>
            <a:pPr marL="342900" indent="-342900">
              <a:buFont typeface="Arial" panose="020B0604020202020204" pitchFamily="34" charset="0"/>
              <a:buChar char="•"/>
            </a:pPr>
            <a:r>
              <a:rPr sz="2800"/>
              <a:t>唯一索只允许唯一值</a:t>
            </a:r>
            <a:endParaRPr sz="2800"/>
          </a:p>
          <a:p>
            <a:pPr marL="342900" indent="-342900">
              <a:buFont typeface="Arial" panose="020B0604020202020204" pitchFamily="34" charset="0"/>
              <a:buChar char="•"/>
            </a:pPr>
            <a:endParaRPr sz="2800"/>
          </a:p>
          <a:p>
            <a:pPr marL="342900" indent="-342900">
              <a:buFont typeface="Arial" panose="020B0604020202020204" pitchFamily="34" charset="0"/>
              <a:buChar char="•"/>
            </a:pPr>
            <a:r>
              <a:rPr lang="zh-CN" altLang="en-US" sz="2800"/>
              <a:t>空间索引是为GIS函数特化的索引，用来做地理坐标查询</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全文索引是对CHAR</a:t>
            </a:r>
            <a:r>
              <a:rPr lang="en-US" altLang="zh-CN" sz="2800"/>
              <a:t>/</a:t>
            </a:r>
            <a:r>
              <a:rPr lang="zh-CN" altLang="en-US" sz="2800"/>
              <a:t>VARCHAR</a:t>
            </a:r>
            <a:r>
              <a:rPr lang="en-US" altLang="zh-CN" sz="2800"/>
              <a:t>/</a:t>
            </a:r>
            <a:r>
              <a:rPr lang="zh-CN" altLang="en-US" sz="2800"/>
              <a:t>TEXT类型字段做自然语言 </a:t>
            </a:r>
            <a:r>
              <a:rPr lang="en-US" altLang="zh-CN" sz="2800"/>
              <a:t>(</a:t>
            </a:r>
            <a:r>
              <a:rPr lang="zh-CN" altLang="en-US" sz="2800"/>
              <a:t>Natural Language) 检索的索引</a:t>
            </a:r>
            <a:endParaRPr lang="zh-CN" altLang="en-US" sz="2800"/>
          </a:p>
          <a:p>
            <a:pPr marL="342900" indent="-342900">
              <a:buFont typeface="Arial" panose="020B0604020202020204" pitchFamily="34" charset="0"/>
              <a:buChar char="•"/>
            </a:pPr>
            <a:endParaRPr lang="zh-CN" altLang="en-US" sz="2800"/>
          </a:p>
          <a:p>
            <a:pPr marL="342900" indent="-342900">
              <a:buFont typeface="Arial" panose="020B0604020202020204" pitchFamily="34" charset="0"/>
              <a:buChar char="•"/>
            </a:pPr>
            <a:r>
              <a:rPr lang="zh-CN" altLang="en-US" sz="2800"/>
              <a:t>空间索引和全文索引只能用于InnoDB和MyISAM引擎创建的表</a:t>
            </a:r>
            <a:endParaRPr lang="zh-CN" altLang="en-US" sz="2800"/>
          </a:p>
        </p:txBody>
      </p:sp>
    </p:spTree>
  </p:cSld>
  <p:clrMapOvr>
    <a:masterClrMapping/>
  </p:clrMapOvr>
  <p:timing>
    <p:tnLst>
      <p:par>
        <p:cTn id="1" dur="indefinite" restart="never" nodeType="tmRoot"/>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2915" y="181610"/>
            <a:ext cx="3664585" cy="368300"/>
          </a:xfrm>
          <a:prstGeom prst="rect">
            <a:avLst/>
          </a:prstGeom>
          <a:noFill/>
        </p:spPr>
        <p:txBody>
          <a:bodyPr wrap="square" rtlCol="0">
            <a:spAutoFit/>
          </a:bodyPr>
          <a:p>
            <a:pPr marL="0" lvl="1"/>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 索引基础 / 1.2 </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B-Tree结构讲解</a:t>
            </a:r>
            <a:r>
              <a:rPr lang="en-US" altLang="zh-CN"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altLang="zh-CN"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Rectangle 45"/>
          <p:cNvSpPr/>
          <p:nvPr/>
        </p:nvSpPr>
        <p:spPr bwMode="auto">
          <a:xfrm>
            <a:off x="3671888" y="3114675"/>
            <a:ext cx="48482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105" fontAlgn="base">
              <a:spcBef>
                <a:spcPct val="0"/>
              </a:spcBef>
              <a:spcAft>
                <a:spcPct val="0"/>
              </a:spcAft>
            </a:pPr>
            <a:r>
              <a:rPr lang="en-US" altLang="zh-CN"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1</a:t>
            </a:r>
            <a:r>
              <a:rPr lang="en-US" sz="3600" dirty="0">
                <a:solidFill>
                  <a:schemeClr val="tx1"/>
                </a:solidFill>
                <a:latin typeface="Arial Black" panose="020B0A04020102020204" pitchFamily="34" charset="0"/>
                <a:ea typeface="思源黑体 CN Medium" panose="020B0600000000000000" pitchFamily="34" charset="-122"/>
                <a:cs typeface="Arial Black" panose="020B0A04020102020204" pitchFamily="34" charset="0"/>
                <a:sym typeface="Arial" panose="020B0604020202020204" pitchFamily="34" charset="0"/>
              </a:rPr>
              <a:t>.2</a:t>
            </a:r>
            <a:r>
              <a:rPr lang="en-US" sz="3600" dirty="0">
                <a:solidFill>
                  <a:schemeClr val="tx1"/>
                </a:solidFill>
                <a:latin typeface="Arial" panose="020B0604020202020204" pitchFamily="34" charset="0"/>
                <a:ea typeface="思源黑体 CN Medium" panose="020B0600000000000000" pitchFamily="34" charset="-122"/>
                <a:cs typeface="Arial" panose="020B0604020202020204" pitchFamily="34" charset="0"/>
                <a:sym typeface="Arial" panose="020B0604020202020204" pitchFamily="34" charset="0"/>
              </a:rPr>
              <a:t> </a:t>
            </a:r>
            <a:r>
              <a:rPr altLang="zh-CN" sz="3600" dirty="0">
                <a:latin typeface="Arial Black" panose="020B0A04020102020204" pitchFamily="34" charset="0"/>
                <a:ea typeface="思源黑体 CN Bold" panose="020B0800000000000000" pitchFamily="34" charset="-122"/>
                <a:cs typeface="Arial Black" panose="020B0A04020102020204" pitchFamily="34" charset="0"/>
                <a:sym typeface="Arial" panose="020B0604020202020204" pitchFamily="34" charset="0"/>
              </a:rPr>
              <a:t>B</a:t>
            </a:r>
            <a:r>
              <a:rPr lang="en-US" sz="3600" dirty="0">
                <a:latin typeface="Arial Black" panose="020B0A04020102020204" pitchFamily="34" charset="0"/>
                <a:ea typeface="思源黑体 CN Bold" panose="020B0800000000000000" pitchFamily="34" charset="-122"/>
                <a:cs typeface="Arial Black" panose="020B0A04020102020204" pitchFamily="34" charset="0"/>
                <a:sym typeface="Arial" panose="020B0604020202020204" pitchFamily="34" charset="0"/>
              </a:rPr>
              <a:t>-</a:t>
            </a:r>
            <a:r>
              <a:rPr altLang="zh-CN" sz="3600" dirty="0">
                <a:latin typeface="Arial Black" panose="020B0A04020102020204" pitchFamily="34" charset="0"/>
                <a:ea typeface="思源黑体 CN Bold" panose="020B0800000000000000" pitchFamily="34" charset="-122"/>
                <a:cs typeface="Arial Black" panose="020B0A04020102020204" pitchFamily="34" charset="0"/>
                <a:sym typeface="Arial" panose="020B0604020202020204" pitchFamily="34" charset="0"/>
              </a:rPr>
              <a:t>Tree</a:t>
            </a:r>
            <a:r>
              <a:rPr altLang="zh-CN" sz="3600" dirty="0">
                <a:latin typeface="Arial" panose="020B0604020202020204" pitchFamily="34" charset="0"/>
                <a:ea typeface="思源黑体 CN Bold" panose="020B0800000000000000" pitchFamily="34" charset="-122"/>
                <a:cs typeface="Arial" panose="020B0604020202020204" pitchFamily="34" charset="0"/>
                <a:sym typeface="Arial" panose="020B0604020202020204" pitchFamily="34" charset="0"/>
              </a:rPr>
              <a:t>结</a:t>
            </a:r>
            <a:r>
              <a:rPr altLang="zh-CN" sz="3600" dirty="0">
                <a:latin typeface="Arial Black" panose="020B0A04020102020204" pitchFamily="34" charset="0"/>
                <a:ea typeface="思源黑体 CN Bold" panose="020B0800000000000000" pitchFamily="34" charset="-122"/>
                <a:sym typeface="Arial" panose="020B0604020202020204" pitchFamily="34" charset="0"/>
              </a:rPr>
              <a:t>构</a:t>
            </a:r>
            <a:r>
              <a:rPr lang="zh-CN" sz="3600" dirty="0">
                <a:latin typeface="Arial Black" panose="020B0A04020102020204" pitchFamily="34" charset="0"/>
                <a:ea typeface="思源黑体 CN Bold" panose="020B0800000000000000" pitchFamily="34" charset="-122"/>
                <a:sym typeface="Arial" panose="020B0604020202020204" pitchFamily="34" charset="0"/>
              </a:rPr>
              <a:t>讲解</a:t>
            </a:r>
            <a:endParaRPr lang="zh-CN" altLang="en-US" sz="3600" dirty="0">
              <a:solidFill>
                <a:schemeClr val="tx1"/>
              </a:solidFill>
              <a:latin typeface="Arial Black" panose="020B0A04020102020204" pitchFamily="34" charset="0"/>
              <a:ea typeface="思源黑体 CN Bold" panose="020B0800000000000000" pitchFamily="34" charset="-122"/>
              <a:cs typeface="Bebas Neue" charset="0"/>
              <a:sym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5367</Words>
  <Application>WPS 演示</Application>
  <PresentationFormat>宽屏</PresentationFormat>
  <Paragraphs>380</Paragraphs>
  <Slides>44</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64" baseType="lpstr">
      <vt:lpstr>Arial</vt:lpstr>
      <vt:lpstr>宋体</vt:lpstr>
      <vt:lpstr>Wingdings</vt:lpstr>
      <vt:lpstr>微软雅黑</vt:lpstr>
      <vt:lpstr>Arial Black</vt:lpstr>
      <vt:lpstr>思源黑体 CN Bold</vt:lpstr>
      <vt:lpstr>黑体</vt:lpstr>
      <vt:lpstr>思源黑体 CN Medium</vt:lpstr>
      <vt:lpstr>Bebas Neue</vt:lpstr>
      <vt:lpstr>Arial Unicode MS</vt:lpstr>
      <vt:lpstr>Calibri</vt:lpstr>
      <vt:lpstr>等线</vt:lpstr>
      <vt:lpstr>Courier New</vt:lpstr>
      <vt:lpstr>Times New Roman</vt:lpstr>
      <vt:lpstr>Liberation Mono</vt:lpstr>
      <vt:lpstr>Office 主题</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卖什么都是卖体验</dc:title>
  <dc:creator>User</dc:creator>
  <cp:lastModifiedBy>14976</cp:lastModifiedBy>
  <cp:revision>728</cp:revision>
  <dcterms:created xsi:type="dcterms:W3CDTF">2020-12-28T09:18:00Z</dcterms:created>
  <dcterms:modified xsi:type="dcterms:W3CDTF">2021-03-07T01:35:06Z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