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Repartition temps de travail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61-4DBC-AE1C-7BF51D2E86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6B-4756-8778-DE57DA5E02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76B-4756-8778-DE57DA5E02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E61-4DBC-AE1C-7BF51D2E8637}"/>
              </c:ext>
            </c:extLst>
          </c:dPt>
          <c:cat>
            <c:strRef>
              <c:f>Feuil1!$A$2:$A$5</c:f>
              <c:strCache>
                <c:ptCount val="4"/>
                <c:pt idx="0">
                  <c:v>Conception</c:v>
                </c:pt>
                <c:pt idx="1">
                  <c:v>Implémentation</c:v>
                </c:pt>
                <c:pt idx="2">
                  <c:v>Design</c:v>
                </c:pt>
                <c:pt idx="3">
                  <c:v>Debug/Recherche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6B-4756-8778-DE57DA5E02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A34F3-AA32-4A80-BCA6-44CF58B9B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2A511C-4B34-4B4E-B5C3-2A82EC2F8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B81C0C-8C8B-40DC-8B93-278058FE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72DCC0-B84D-44DE-A1FD-96304B3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4C313E-2462-408A-975A-8F44828E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86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FE9F9-A434-4396-8918-341BA6E0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32FB60-B459-46F2-AD78-13B515586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C69883-721D-4106-B687-DC597C89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716A31-D384-4F86-AAED-20E6C964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608ED0-8EC8-4F3C-A5A8-AC2FC61A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85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9D8CE5E-534A-4783-A7E3-F8D8DCE07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D1EE541-5239-42A3-8303-0C86B0000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BDB764-C007-4DF8-89DA-275C1122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3B94BB-62B4-42AE-92C5-9E28B10F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9B4EE-CD1D-47B9-824A-B3437409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51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C9970-DB9F-482F-BE41-56B76B3E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085FBD-C990-4CC8-AC9A-DDCB39BFB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CCEF07-A7D7-4E65-A3E6-18EFA0DA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07400-CF60-4EC3-8AC4-913D4C643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20BE1D-62B3-4742-96D8-9F278AEE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35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4AAA9-EACB-48AF-97E7-9E4196F7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62FB2C-A021-4556-8934-3BC4E8A13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8958F-C7E6-4DF4-A958-8E05E11D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676028-503A-4DAA-93E2-AE79EB8FF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7DFDB0-4AEF-4AE7-AED1-881BA86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77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C92D5-0750-4420-8CE4-1927A477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5E3C9-7409-4D3C-B47B-D240AB721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450AD4-1796-422C-8FCF-646FC4918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0EF73A-56B2-4D25-91F6-9A447A79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C83A7A-7FEA-4192-A67E-DE8DC19D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D9CAC5-73F0-4293-8F53-6B7E8CA3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15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19241-0952-4839-861F-83BC4B24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5F4388-5385-435B-BEAB-809E809A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3001EC-4A29-453B-8794-CCA08AE3C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CA171B-D1A0-4590-A8B2-266ABEA3C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C5E291-5FC6-4BEA-8F95-E8272CB6C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7A43AE-BDBC-42E4-A083-7372E0A7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29DF4FD-091C-4243-A4EC-32CB048C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61DB60-DD73-4E5E-8032-4189017E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1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FFE63C-2D54-4FE0-A624-33BA5D87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C74926-ECE5-44E2-A7C7-293C481C4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A49C5D-19A4-4AD4-A4C0-2D2E23E3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179B52-FCAF-4F78-9796-FB3625B0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23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72EEBF-216C-4725-827E-A84ABE736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11484D-F72B-4EDE-8517-B3D0428A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4E348B-9A93-44D3-AB27-627B5A22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529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6BC67-F359-43CD-B5C1-4AC96B91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35F445-6902-44E3-9917-F81F3256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6F05D97-061B-44BD-9E4D-8C29549F3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F13EDF-8158-4115-8B31-557B3CA3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CA3238-7AC1-44F7-BC55-DAF1C7F6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900655-52E5-4249-BE9B-1602FC458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79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DBBB9-A776-418E-ACF1-EA38C4E6C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FC1D7E-CD95-4404-8271-4568E7000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D3DE2E-B7A8-462B-83D3-9E22FA46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5C83B6-645F-49F8-B6C5-A084BBFF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B4E276-7D67-40B5-9517-1240328C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EECB62-A69F-45F1-A166-42813378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0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2A0BF5-C520-43D8-83ED-220501D5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DEE494-9AA9-438B-9EE6-E40412596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014B8F-26C2-44DF-B847-51AAC5D1B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49D8C-20C3-46D1-B940-1ABEDFFEAC6D}" type="datetimeFigureOut">
              <a:rPr lang="fr-FR" smtClean="0"/>
              <a:t>16/05/2022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C6199D-D101-4BF8-8BF5-07FBC6D55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4A4E4C-E63B-49A3-B38D-CF8ACFB06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C09B3-374B-4B1D-8735-4F1CE1C91A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2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D876F2-5DA1-47CB-B839-E07F8354C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0151" y="839487"/>
            <a:ext cx="6571696" cy="655155"/>
          </a:xfrm>
        </p:spPr>
        <p:txBody>
          <a:bodyPr>
            <a:noAutofit/>
          </a:bodyPr>
          <a:lstStyle/>
          <a:p>
            <a:r>
              <a:rPr lang="fr-FR" sz="3600" dirty="0"/>
              <a:t>Présentation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4ED4E-1858-430B-866E-E3EC7C904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498" y="1473214"/>
            <a:ext cx="9289001" cy="369332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ULTIMATE-LIFKAS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21EAEE-29B3-452E-9F4E-02BE876BBFA7}"/>
              </a:ext>
            </a:extLst>
          </p:cNvPr>
          <p:cNvSpPr txBox="1"/>
          <p:nvPr/>
        </p:nvSpPr>
        <p:spPr>
          <a:xfrm>
            <a:off x="212686" y="98933"/>
            <a:ext cx="5079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TEMIRBOULATOV KOUREICH p1707160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BENZIANE  ABDELDJALLIL p11919796</a:t>
            </a:r>
          </a:p>
          <a:p>
            <a:r>
              <a:rPr lang="fr-F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 SHENGQI p12108131 </a:t>
            </a:r>
            <a:endParaRPr lang="fr-FR" dirty="0"/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2" y="6284482"/>
            <a:ext cx="890430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 </a:t>
            </a:r>
          </a:p>
          <a:p>
            <a:r>
              <a:rPr lang="fr-FR" sz="1100" dirty="0">
                <a:solidFill>
                  <a:schemeClr val="accent1"/>
                </a:solidFill>
              </a:rPr>
              <a:t>https://perso.liris.cnrs.fr/alexandre.meyer/public_html/www/doku.php?id=lifap4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E104838-9ED9-4848-B085-ECBCFA939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163" y="2294126"/>
            <a:ext cx="4740676" cy="3952315"/>
          </a:xfrm>
          <a:prstGeom prst="rect">
            <a:avLst/>
          </a:prstGeom>
        </p:spPr>
      </p:pic>
      <p:sp>
        <p:nvSpPr>
          <p:cNvPr id="9" name="Sous-titre 2">
            <a:extLst>
              <a:ext uri="{FF2B5EF4-FFF2-40B4-BE49-F238E27FC236}">
                <a16:creationId xmlns:a16="http://schemas.microsoft.com/office/drawing/2014/main" id="{89F6780C-4662-41DB-B753-F6E4FEDEA4CC}"/>
              </a:ext>
            </a:extLst>
          </p:cNvPr>
          <p:cNvSpPr txBox="1">
            <a:spLocks/>
          </p:cNvSpPr>
          <p:nvPr/>
        </p:nvSpPr>
        <p:spPr>
          <a:xfrm>
            <a:off x="1524000" y="1842546"/>
            <a:ext cx="9289001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Jeu de plateforme 2D C/C++  SDL2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4A9D1E-D334-44F6-A4EA-5AC401DA737A}"/>
              </a:ext>
            </a:extLst>
          </p:cNvPr>
          <p:cNvSpPr txBox="1"/>
          <p:nvPr/>
        </p:nvSpPr>
        <p:spPr>
          <a:xfrm>
            <a:off x="177553" y="1123950"/>
            <a:ext cx="3756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1"/>
                </a:solidFill>
              </a:rPr>
              <a:t>https://forge.univ-lyon1.fr/p1707160/projet-lifap4</a:t>
            </a:r>
          </a:p>
        </p:txBody>
      </p:sp>
    </p:spTree>
    <p:extLst>
      <p:ext uri="{BB962C8B-B14F-4D97-AF65-F5344CB8AC3E}">
        <p14:creationId xmlns:p14="http://schemas.microsoft.com/office/powerpoint/2010/main" val="149518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4887722-1A9D-463C-8F35-86C83965D2C2}"/>
              </a:ext>
            </a:extLst>
          </p:cNvPr>
          <p:cNvSpPr txBox="1"/>
          <p:nvPr/>
        </p:nvSpPr>
        <p:spPr>
          <a:xfrm>
            <a:off x="506027" y="204186"/>
            <a:ext cx="1111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				     </a:t>
            </a:r>
            <a:r>
              <a:rPr lang="fr-FR" sz="2400" dirty="0"/>
              <a:t>Conclusion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63A8113-8931-4825-81D1-D4B197D00819}"/>
              </a:ext>
            </a:extLst>
          </p:cNvPr>
          <p:cNvSpPr txBox="1"/>
          <p:nvPr/>
        </p:nvSpPr>
        <p:spPr>
          <a:xfrm>
            <a:off x="506027" y="4541280"/>
            <a:ext cx="9914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-Tous les objectifs fixés au départ non pas étaient atteints</a:t>
            </a:r>
          </a:p>
          <a:p>
            <a:r>
              <a:rPr lang="fr-FR" dirty="0"/>
              <a:t>-Un temps pour le design a été consacré pour fournir une version plus agréable visuellement </a:t>
            </a:r>
          </a:p>
          <a:p>
            <a:r>
              <a:rPr lang="fr-FR" dirty="0"/>
              <a:t>-Plus de temps pour le développement nous aurait certainement permis d’aboutir le projet à 100%</a:t>
            </a:r>
          </a:p>
          <a:p>
            <a:r>
              <a:rPr lang="fr-FR" dirty="0"/>
              <a:t>-Beaucoup trop de temps consacré au </a:t>
            </a:r>
            <a:r>
              <a:rPr lang="fr-FR" dirty="0" err="1"/>
              <a:t>debug</a:t>
            </a:r>
            <a:r>
              <a:rPr lang="fr-FR" dirty="0"/>
              <a:t> …</a:t>
            </a:r>
          </a:p>
        </p:txBody>
      </p:sp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2FF89833-7768-4819-8735-FB44184EA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571418"/>
              </p:ext>
            </p:extLst>
          </p:nvPr>
        </p:nvGraphicFramePr>
        <p:xfrm>
          <a:off x="3133725" y="1001249"/>
          <a:ext cx="4159249" cy="3204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086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8D06E72-A7BB-4EF1-BE4B-2D19AF72D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567" y="97653"/>
            <a:ext cx="7411893" cy="589006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5FD8CE1-03B0-43E2-AA5B-D63F723CC8B3}"/>
              </a:ext>
            </a:extLst>
          </p:cNvPr>
          <p:cNvSpPr txBox="1"/>
          <p:nvPr/>
        </p:nvSpPr>
        <p:spPr>
          <a:xfrm>
            <a:off x="177553" y="411718"/>
            <a:ext cx="360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Diagramme des classes UML à jour :</a:t>
            </a:r>
          </a:p>
          <a:p>
            <a:r>
              <a:rPr lang="fr-FR" dirty="0"/>
              <a:t>- 9 classes </a:t>
            </a:r>
          </a:p>
        </p:txBody>
      </p:sp>
    </p:spTree>
    <p:extLst>
      <p:ext uri="{BB962C8B-B14F-4D97-AF65-F5344CB8AC3E}">
        <p14:creationId xmlns:p14="http://schemas.microsoft.com/office/powerpoint/2010/main" val="315814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64B5710-7DB5-4973-9316-A2BFBA0C9581}"/>
              </a:ext>
            </a:extLst>
          </p:cNvPr>
          <p:cNvSpPr txBox="1"/>
          <p:nvPr/>
        </p:nvSpPr>
        <p:spPr>
          <a:xfrm>
            <a:off x="2014537" y="204186"/>
            <a:ext cx="9596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en détails des classes Jeu , Personnage, </a:t>
            </a:r>
            <a:r>
              <a:rPr lang="fr-FR" sz="2400" dirty="0" err="1"/>
              <a:t>SdlJeu</a:t>
            </a:r>
            <a:r>
              <a:rPr lang="fr-FR" sz="2400" dirty="0"/>
              <a:t> et </a:t>
            </a:r>
            <a:r>
              <a:rPr lang="fr-FR" sz="2400" dirty="0" err="1"/>
              <a:t>txtJeu</a:t>
            </a:r>
            <a:endParaRPr lang="fr-FR" sz="2400" dirty="0"/>
          </a:p>
          <a:p>
            <a:r>
              <a:rPr lang="fr-FR" sz="2400" dirty="0"/>
              <a:t>			</a:t>
            </a:r>
            <a:r>
              <a:rPr lang="fr-FR" sz="2400" u="sng" dirty="0"/>
              <a:t>Classe jeu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F1BAAC-E47C-42A9-A5B3-020A0904209A}"/>
              </a:ext>
            </a:extLst>
          </p:cNvPr>
          <p:cNvSpPr txBox="1"/>
          <p:nvPr/>
        </p:nvSpPr>
        <p:spPr>
          <a:xfrm>
            <a:off x="177553" y="1083076"/>
            <a:ext cx="1183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classe Jeu est la classe principale qui gère les interactions entre les différents éléments du jeu , c’est-à-dire collisions , initialisation du personnage , des monstres , les dégâts , la gravité , le ramassage d’items …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BA3210A-4A0C-44C0-A070-B02CCA33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2" y="3509684"/>
            <a:ext cx="2419350" cy="82867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40FDF09-D073-4D57-9AA8-8F149F61839B}"/>
              </a:ext>
            </a:extLst>
          </p:cNvPr>
          <p:cNvSpPr txBox="1"/>
          <p:nvPr/>
        </p:nvSpPr>
        <p:spPr>
          <a:xfrm>
            <a:off x="177553" y="1828584"/>
            <a:ext cx="285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0. type de donnée membres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A50E22F-6A6A-4AA7-B0A4-737B02BFE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515" y="2586060"/>
            <a:ext cx="3781425" cy="34861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9AB9EE7-7214-47CC-BFF6-4353BD6EAE97}"/>
              </a:ext>
            </a:extLst>
          </p:cNvPr>
          <p:cNvSpPr txBox="1"/>
          <p:nvPr/>
        </p:nvSpPr>
        <p:spPr>
          <a:xfrm>
            <a:off x="3027515" y="1825276"/>
            <a:ext cx="426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Initialisation des monstres selon la version de jeu : 1=SDL , 0=TXT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94C6E-649F-4848-921A-BE3E04C87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104" y="3038994"/>
            <a:ext cx="2897989" cy="33433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6B54CEC-8FEC-443A-8ABB-40EAD24B70AF}"/>
              </a:ext>
            </a:extLst>
          </p:cNvPr>
          <p:cNvSpPr txBox="1"/>
          <p:nvPr/>
        </p:nvSpPr>
        <p:spPr>
          <a:xfrm>
            <a:off x="7149485" y="1855995"/>
            <a:ext cx="4864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3. Gestion des action clavier pour déplacer le personnage . </a:t>
            </a:r>
            <a:r>
              <a:rPr lang="fr-FR" dirty="0" err="1"/>
              <a:t>ActionAutomatique</a:t>
            </a:r>
            <a:r>
              <a:rPr lang="fr-FR" dirty="0"/>
              <a:t>() sera appelée en boucle dans le </a:t>
            </a:r>
            <a:r>
              <a:rPr lang="fr-FR" dirty="0" err="1"/>
              <a:t>main_txt</a:t>
            </a:r>
            <a:r>
              <a:rPr lang="fr-FR" dirty="0"/>
              <a:t> ou </a:t>
            </a:r>
            <a:r>
              <a:rPr lang="fr-FR" dirty="0" err="1"/>
              <a:t>main_sdl</a:t>
            </a:r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183DA9C-EC56-4A51-9131-90A85F405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53" y="2334735"/>
            <a:ext cx="2105025" cy="58102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55ABCE0-AD18-4F98-BD48-2C4DF2D4DF26}"/>
              </a:ext>
            </a:extLst>
          </p:cNvPr>
          <p:cNvSpPr txBox="1"/>
          <p:nvPr/>
        </p:nvSpPr>
        <p:spPr>
          <a:xfrm>
            <a:off x="172512" y="3123236"/>
            <a:ext cx="285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Initialisation de la classe</a:t>
            </a:r>
          </a:p>
        </p:txBody>
      </p:sp>
    </p:spTree>
    <p:extLst>
      <p:ext uri="{BB962C8B-B14F-4D97-AF65-F5344CB8AC3E}">
        <p14:creationId xmlns:p14="http://schemas.microsoft.com/office/powerpoint/2010/main" val="409826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64B5710-7DB5-4973-9316-A2BFBA0C9581}"/>
              </a:ext>
            </a:extLst>
          </p:cNvPr>
          <p:cNvSpPr txBox="1"/>
          <p:nvPr/>
        </p:nvSpPr>
        <p:spPr>
          <a:xfrm>
            <a:off x="2014537" y="204186"/>
            <a:ext cx="905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en détails des classes Jeu , </a:t>
            </a:r>
            <a:r>
              <a:rPr lang="fr-FR" sz="2400" dirty="0" err="1"/>
              <a:t>Personnage,SdlJeu</a:t>
            </a:r>
            <a:r>
              <a:rPr lang="fr-FR" sz="2400" dirty="0"/>
              <a:t> et </a:t>
            </a:r>
            <a:r>
              <a:rPr lang="fr-FR" sz="2400" dirty="0" err="1"/>
              <a:t>txtJeu</a:t>
            </a:r>
            <a:endParaRPr lang="fr-FR" sz="2400" dirty="0"/>
          </a:p>
          <a:p>
            <a:r>
              <a:rPr lang="fr-FR" sz="2400" dirty="0"/>
              <a:t>			</a:t>
            </a:r>
            <a:r>
              <a:rPr lang="fr-FR" sz="2400" u="sng" dirty="0"/>
              <a:t>Classe Personnage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F1BAAC-E47C-42A9-A5B3-020A0904209A}"/>
              </a:ext>
            </a:extLst>
          </p:cNvPr>
          <p:cNvSpPr txBox="1"/>
          <p:nvPr/>
        </p:nvSpPr>
        <p:spPr>
          <a:xfrm>
            <a:off x="177553" y="1083076"/>
            <a:ext cx="1183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classe Personnage permet d’initialiser un Personnage tout en lui donnant un ensemble d’attribut , elle contient des accesseurs et mutateurs pour toutes les données membres .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0973C61-6171-451A-8AF2-09A471BE5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2466832"/>
            <a:ext cx="1743075" cy="34004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6BBEF1E-F77B-46BC-A3F2-DF14C5ADA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637" y="2466832"/>
            <a:ext cx="4160019" cy="34004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91A2D86-3CC1-4ECA-89C5-857840E0F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7617" y="2369586"/>
            <a:ext cx="3529016" cy="346261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362F4D9-9097-4BBF-9C92-AD83DD3DF31A}"/>
              </a:ext>
            </a:extLst>
          </p:cNvPr>
          <p:cNvSpPr txBox="1"/>
          <p:nvPr/>
        </p:nvSpPr>
        <p:spPr>
          <a:xfrm>
            <a:off x="104774" y="1977329"/>
            <a:ext cx="204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0.Les attributs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66A6D7C-A654-4ED1-B363-A0B3F877572D}"/>
              </a:ext>
            </a:extLst>
          </p:cNvPr>
          <p:cNvSpPr txBox="1"/>
          <p:nvPr/>
        </p:nvSpPr>
        <p:spPr>
          <a:xfrm>
            <a:off x="2926422" y="2000254"/>
            <a:ext cx="38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1.Déplacements par rapport au terrain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76CB2B4-9B9F-41F5-8FC6-562F820AFFC4}"/>
              </a:ext>
            </a:extLst>
          </p:cNvPr>
          <p:cNvSpPr txBox="1"/>
          <p:nvPr/>
        </p:nvSpPr>
        <p:spPr>
          <a:xfrm>
            <a:off x="7318839" y="1977329"/>
            <a:ext cx="38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2.Exemples de fonctions …</a:t>
            </a:r>
          </a:p>
        </p:txBody>
      </p:sp>
    </p:spTree>
    <p:extLst>
      <p:ext uri="{BB962C8B-B14F-4D97-AF65-F5344CB8AC3E}">
        <p14:creationId xmlns:p14="http://schemas.microsoft.com/office/powerpoint/2010/main" val="411073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64B5710-7DB5-4973-9316-A2BFBA0C9581}"/>
              </a:ext>
            </a:extLst>
          </p:cNvPr>
          <p:cNvSpPr txBox="1"/>
          <p:nvPr/>
        </p:nvSpPr>
        <p:spPr>
          <a:xfrm>
            <a:off x="2014537" y="204186"/>
            <a:ext cx="957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en détails des classes Jeu , </a:t>
            </a:r>
            <a:r>
              <a:rPr lang="fr-FR" sz="2400" dirty="0" err="1"/>
              <a:t>Personnage,SdlJeu</a:t>
            </a:r>
            <a:r>
              <a:rPr lang="fr-FR" sz="2400" dirty="0"/>
              <a:t> et </a:t>
            </a:r>
            <a:r>
              <a:rPr lang="fr-FR" sz="2400" dirty="0" err="1"/>
              <a:t>txtJeu</a:t>
            </a:r>
            <a:r>
              <a:rPr lang="fr-FR" sz="2400" dirty="0"/>
              <a:t>   </a:t>
            </a:r>
          </a:p>
          <a:p>
            <a:r>
              <a:rPr lang="fr-FR" sz="2400" dirty="0"/>
              <a:t>			</a:t>
            </a:r>
            <a:r>
              <a:rPr lang="fr-FR" sz="2400" u="sng" dirty="0"/>
              <a:t>Classe </a:t>
            </a:r>
            <a:r>
              <a:rPr lang="fr-FR" sz="2400" u="sng" dirty="0" err="1"/>
              <a:t>sdljeu</a:t>
            </a:r>
            <a:endParaRPr lang="fr-FR" sz="2400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F1BAAC-E47C-42A9-A5B3-020A0904209A}"/>
              </a:ext>
            </a:extLst>
          </p:cNvPr>
          <p:cNvSpPr txBox="1"/>
          <p:nvPr/>
        </p:nvSpPr>
        <p:spPr>
          <a:xfrm>
            <a:off x="177553" y="1083076"/>
            <a:ext cx="1183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classe </a:t>
            </a:r>
            <a:r>
              <a:rPr lang="fr-FR" dirty="0" err="1"/>
              <a:t>sdlJeu</a:t>
            </a:r>
            <a:r>
              <a:rPr lang="fr-FR" dirty="0"/>
              <a:t> est la classe qui gère l’interface graphique , elle initialise la SDL/SDL2 et permet de jouer des audios selon les niveaux et les déplacements du personnage.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730B484-3C5D-4BB4-B55D-00CEA254A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92" y="2199013"/>
            <a:ext cx="2025796" cy="41433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81F368C-8D1B-4EF1-B581-B1DEEA63C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763" y="2329934"/>
            <a:ext cx="2299561" cy="395454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D10213D-6D97-47BF-90D9-78ECBE2B0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6764" y="2329934"/>
            <a:ext cx="2200275" cy="23812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9A435C7-F869-457F-B772-72B91F367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479" y="2026563"/>
            <a:ext cx="3605446" cy="392725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70901EA-6295-49A1-9ACE-E6E975D6FB4F}"/>
              </a:ext>
            </a:extLst>
          </p:cNvPr>
          <p:cNvSpPr txBox="1"/>
          <p:nvPr/>
        </p:nvSpPr>
        <p:spPr>
          <a:xfrm>
            <a:off x="0" y="1734002"/>
            <a:ext cx="2967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0.Appels des bibliothèques SDL et classes nécessaires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DE2C30C-BCE5-48E5-A12A-5B0C0FE27DFE}"/>
              </a:ext>
            </a:extLst>
          </p:cNvPr>
          <p:cNvSpPr txBox="1"/>
          <p:nvPr/>
        </p:nvSpPr>
        <p:spPr>
          <a:xfrm>
            <a:off x="2793251" y="1876137"/>
            <a:ext cx="239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1.Pour pouvoir gérer les sons et la musique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B5A4FAB-2185-480B-83D2-BB2C3FD66DCF}"/>
              </a:ext>
            </a:extLst>
          </p:cNvPr>
          <p:cNvSpPr txBox="1"/>
          <p:nvPr/>
        </p:nvSpPr>
        <p:spPr>
          <a:xfrm>
            <a:off x="5451699" y="1968469"/>
            <a:ext cx="2237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2.Fonctions principales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8012A1-16FD-47BC-B590-5F4F5AB7A0AA}"/>
              </a:ext>
            </a:extLst>
          </p:cNvPr>
          <p:cNvSpPr txBox="1"/>
          <p:nvPr/>
        </p:nvSpPr>
        <p:spPr>
          <a:xfrm>
            <a:off x="7986479" y="1635526"/>
            <a:ext cx="40279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3.Gestion des sons et musiques selon les </a:t>
            </a:r>
            <a:r>
              <a:rPr lang="fr-FR" sz="1200" dirty="0" err="1"/>
              <a:t>actionsclavier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7494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64B5710-7DB5-4973-9316-A2BFBA0C9581}"/>
              </a:ext>
            </a:extLst>
          </p:cNvPr>
          <p:cNvSpPr txBox="1"/>
          <p:nvPr/>
        </p:nvSpPr>
        <p:spPr>
          <a:xfrm>
            <a:off x="2014537" y="204186"/>
            <a:ext cx="9577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Présentation en détails des classes Jeu , </a:t>
            </a:r>
            <a:r>
              <a:rPr lang="fr-FR" sz="2400" dirty="0" err="1"/>
              <a:t>Personnage,SdlJeu</a:t>
            </a:r>
            <a:r>
              <a:rPr lang="fr-FR" sz="2400" dirty="0"/>
              <a:t> et </a:t>
            </a:r>
            <a:r>
              <a:rPr lang="fr-FR" sz="2400" dirty="0" err="1"/>
              <a:t>txtJeu</a:t>
            </a:r>
            <a:r>
              <a:rPr lang="fr-FR" sz="2400" dirty="0"/>
              <a:t>   </a:t>
            </a:r>
          </a:p>
          <a:p>
            <a:r>
              <a:rPr lang="fr-FR" sz="2400" dirty="0"/>
              <a:t>			</a:t>
            </a:r>
            <a:r>
              <a:rPr lang="fr-FR" sz="2400" u="sng" dirty="0"/>
              <a:t>Classe </a:t>
            </a:r>
            <a:r>
              <a:rPr lang="fr-FR" sz="2400" u="sng" dirty="0" err="1"/>
              <a:t>txtJeu</a:t>
            </a:r>
            <a:endParaRPr lang="fr-FR" sz="2400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F1BAAC-E47C-42A9-A5B3-020A0904209A}"/>
              </a:ext>
            </a:extLst>
          </p:cNvPr>
          <p:cNvSpPr txBox="1"/>
          <p:nvPr/>
        </p:nvSpPr>
        <p:spPr>
          <a:xfrm>
            <a:off x="177553" y="1038835"/>
            <a:ext cx="11836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La classe </a:t>
            </a:r>
            <a:r>
              <a:rPr lang="fr-FR" dirty="0" err="1"/>
              <a:t>txtJeu</a:t>
            </a:r>
            <a:r>
              <a:rPr lang="fr-FR" dirty="0"/>
              <a:t> est la classe qui gère l’interface textuelle. L’affichage des informations (le USER INTERFACE) et les déplacements des éléments du jeu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BB75AD8-BB18-42D0-9DC2-724446C53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00" y="2185987"/>
            <a:ext cx="1952625" cy="24860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BFC8D3-09C0-4F57-A96E-5EA4D7C6C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605" y="2293979"/>
            <a:ext cx="5050267" cy="41751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5960CF0-C6B9-4577-98A4-88365777FA2B}"/>
              </a:ext>
            </a:extLst>
          </p:cNvPr>
          <p:cNvSpPr txBox="1"/>
          <p:nvPr/>
        </p:nvSpPr>
        <p:spPr>
          <a:xfrm>
            <a:off x="177553" y="1741937"/>
            <a:ext cx="3286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0. Très peu de Fonctions membres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E4DDBD1-9CC4-4BAE-A942-FBB6B9F15D23}"/>
              </a:ext>
            </a:extLst>
          </p:cNvPr>
          <p:cNvSpPr txBox="1"/>
          <p:nvPr/>
        </p:nvSpPr>
        <p:spPr>
          <a:xfrm>
            <a:off x="3686381" y="1741937"/>
            <a:ext cx="4276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1. Fonction </a:t>
            </a:r>
            <a:r>
              <a:rPr lang="fr-FR" sz="1600" dirty="0" err="1"/>
              <a:t>txtAff</a:t>
            </a:r>
            <a:r>
              <a:rPr lang="fr-FR" sz="1600" dirty="0"/>
              <a:t> qui affiche le personnage et les monstres à l’écran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EC78395-CC15-46D1-9A9D-E7E98C9F0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8226" y="2409409"/>
            <a:ext cx="3656221" cy="320432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7903A91-9C29-478C-AE00-81C20180DB11}"/>
              </a:ext>
            </a:extLst>
          </p:cNvPr>
          <p:cNvSpPr txBox="1"/>
          <p:nvPr/>
        </p:nvSpPr>
        <p:spPr>
          <a:xfrm>
            <a:off x="8185317" y="1553998"/>
            <a:ext cx="3722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2. </a:t>
            </a:r>
            <a:r>
              <a:rPr lang="fr-FR" sz="1600" dirty="0" err="1"/>
              <a:t>txtBoucle</a:t>
            </a:r>
            <a:r>
              <a:rPr lang="fr-FR" sz="1600" dirty="0"/>
              <a:t>(Jeu &amp;jeu) va appeler les fonctions </a:t>
            </a:r>
            <a:r>
              <a:rPr lang="fr-FR" sz="1600" dirty="0" err="1"/>
              <a:t>txtAff</a:t>
            </a:r>
            <a:r>
              <a:rPr lang="fr-FR" sz="1600" dirty="0"/>
              <a:t> , </a:t>
            </a:r>
            <a:r>
              <a:rPr lang="fr-FR" sz="1600" dirty="0" err="1"/>
              <a:t>actionautomatique</a:t>
            </a:r>
            <a:r>
              <a:rPr lang="fr-FR" sz="1600" dirty="0"/>
              <a:t> et </a:t>
            </a:r>
            <a:r>
              <a:rPr lang="fr-FR" sz="1600" dirty="0" err="1"/>
              <a:t>actionCalvier</a:t>
            </a:r>
            <a:r>
              <a:rPr lang="fr-FR" sz="1600" dirty="0"/>
              <a:t> en boucle </a:t>
            </a:r>
          </a:p>
        </p:txBody>
      </p:sp>
    </p:spTree>
    <p:extLst>
      <p:ext uri="{BB962C8B-B14F-4D97-AF65-F5344CB8AC3E}">
        <p14:creationId xmlns:p14="http://schemas.microsoft.com/office/powerpoint/2010/main" val="414759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4887722-1A9D-463C-8F35-86C83965D2C2}"/>
              </a:ext>
            </a:extLst>
          </p:cNvPr>
          <p:cNvSpPr txBox="1"/>
          <p:nvPr/>
        </p:nvSpPr>
        <p:spPr>
          <a:xfrm>
            <a:off x="2226075" y="204186"/>
            <a:ext cx="773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		</a:t>
            </a:r>
            <a:r>
              <a:rPr lang="fr-FR" sz="2400" dirty="0"/>
              <a:t>Objectifs de projet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C4402C-349B-4DFD-ADF9-8BCA63364EAE}"/>
              </a:ext>
            </a:extLst>
          </p:cNvPr>
          <p:cNvSpPr txBox="1"/>
          <p:nvPr/>
        </p:nvSpPr>
        <p:spPr>
          <a:xfrm>
            <a:off x="479394" y="918551"/>
            <a:ext cx="52910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Fonctionnalités: </a:t>
            </a:r>
          </a:p>
          <a:p>
            <a:r>
              <a:rPr lang="fr-FR" dirty="0">
                <a:solidFill>
                  <a:schemeClr val="accent6"/>
                </a:solidFill>
              </a:rPr>
              <a:t>• Choix du sexe du personnage</a:t>
            </a:r>
          </a:p>
          <a:p>
            <a:r>
              <a:rPr lang="fr-FR" dirty="0">
                <a:solidFill>
                  <a:schemeClr val="accent6"/>
                </a:solidFill>
              </a:rPr>
              <a:t> • Sélection du niveau </a:t>
            </a:r>
          </a:p>
          <a:p>
            <a:r>
              <a:rPr lang="fr-FR" dirty="0">
                <a:solidFill>
                  <a:schemeClr val="accent6"/>
                </a:solidFill>
              </a:rPr>
              <a:t>• Déplacement du personnage dans la direction souhaitée </a:t>
            </a:r>
          </a:p>
          <a:p>
            <a:r>
              <a:rPr lang="fr-FR" dirty="0">
                <a:solidFill>
                  <a:schemeClr val="accent6"/>
                </a:solidFill>
              </a:rPr>
              <a:t>• Possibilité d’envoyer une attaque </a:t>
            </a:r>
          </a:p>
          <a:p>
            <a:r>
              <a:rPr lang="fr-FR" dirty="0">
                <a:solidFill>
                  <a:schemeClr val="accent6"/>
                </a:solidFill>
              </a:rPr>
              <a:t>• Nombre de points de vie visible </a:t>
            </a:r>
          </a:p>
          <a:p>
            <a:r>
              <a:rPr lang="fr-FR" dirty="0">
                <a:solidFill>
                  <a:schemeClr val="accent6"/>
                </a:solidFill>
              </a:rPr>
              <a:t>• Présence de boss en fin de niveau </a:t>
            </a:r>
          </a:p>
          <a:p>
            <a:r>
              <a:rPr lang="fr-FR" dirty="0">
                <a:solidFill>
                  <a:schemeClr val="accent6"/>
                </a:solidFill>
              </a:rPr>
              <a:t>• Obtention d’arme et pièce (score)</a:t>
            </a:r>
          </a:p>
          <a:p>
            <a:r>
              <a:rPr lang="fr-FR" dirty="0">
                <a:solidFill>
                  <a:schemeClr val="accent6"/>
                </a:solidFill>
              </a:rPr>
              <a:t>• Possibilité de jouer à plusieurs niveaux différents. </a:t>
            </a:r>
          </a:p>
          <a:p>
            <a:r>
              <a:rPr lang="fr-FR" dirty="0">
                <a:solidFill>
                  <a:schemeClr val="accent6"/>
                </a:solidFill>
              </a:rPr>
              <a:t>•Menu en version texte.</a:t>
            </a:r>
          </a:p>
          <a:p>
            <a:r>
              <a:rPr lang="fr-FR" dirty="0">
                <a:solidFill>
                  <a:srgbClr val="FFC000"/>
                </a:solidFill>
              </a:rPr>
              <a:t>•Menu en version graphique.</a:t>
            </a:r>
          </a:p>
          <a:p>
            <a:r>
              <a:rPr lang="fr-FR" dirty="0">
                <a:solidFill>
                  <a:schemeClr val="accent6"/>
                </a:solidFill>
              </a:rPr>
              <a:t> </a:t>
            </a:r>
          </a:p>
          <a:p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6F2F841-D50B-42BF-9C09-725E9C008DE4}"/>
              </a:ext>
            </a:extLst>
          </p:cNvPr>
          <p:cNvSpPr txBox="1"/>
          <p:nvPr/>
        </p:nvSpPr>
        <p:spPr>
          <a:xfrm>
            <a:off x="6421517" y="918551"/>
            <a:ext cx="46075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Gestion des scores : </a:t>
            </a:r>
          </a:p>
          <a:p>
            <a:r>
              <a:rPr lang="fr-FR" dirty="0">
                <a:solidFill>
                  <a:schemeClr val="accent6"/>
                </a:solidFill>
              </a:rPr>
              <a:t>• Le score initial du jeu est de 0. </a:t>
            </a:r>
          </a:p>
          <a:p>
            <a:r>
              <a:rPr lang="fr-FR" dirty="0">
                <a:solidFill>
                  <a:srgbClr val="FF0000"/>
                </a:solidFill>
              </a:rPr>
              <a:t>• Au fur et à mesure que le temps passe, le score du joueur augmente. </a:t>
            </a:r>
          </a:p>
          <a:p>
            <a:r>
              <a:rPr lang="fr-FR" dirty="0">
                <a:solidFill>
                  <a:srgbClr val="FFC000"/>
                </a:solidFill>
              </a:rPr>
              <a:t>• Lorsque nous tuons des monstres, nous obtenons une petite quantité de pièces et de points. </a:t>
            </a:r>
          </a:p>
          <a:p>
            <a:r>
              <a:rPr lang="fr-FR" dirty="0">
                <a:solidFill>
                  <a:srgbClr val="FFC000"/>
                </a:solidFill>
              </a:rPr>
              <a:t>• Lorsque nous tuons un boss, nous obtenons une petite quantité de pièces et de points. </a:t>
            </a:r>
          </a:p>
          <a:p>
            <a:r>
              <a:rPr lang="fr-FR" dirty="0">
                <a:solidFill>
                  <a:srgbClr val="FFC000"/>
                </a:solidFill>
              </a:rPr>
              <a:t>• Réussir un niveau permet de gagner une grande quantité de pièces et de points (cela peut dépendre du temps que le joueur met à passer le niveau, plus le temps est court, plus le bonus est élevé).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FD1A49-BD0E-4738-B9B0-74C9BF65AA8B}"/>
              </a:ext>
            </a:extLst>
          </p:cNvPr>
          <p:cNvSpPr txBox="1"/>
          <p:nvPr/>
        </p:nvSpPr>
        <p:spPr>
          <a:xfrm>
            <a:off x="301841" y="4581332"/>
            <a:ext cx="5291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Légende</a:t>
            </a:r>
          </a:p>
          <a:p>
            <a:r>
              <a:rPr lang="fr-FR" dirty="0">
                <a:solidFill>
                  <a:schemeClr val="accent6"/>
                </a:solidFill>
              </a:rPr>
              <a:t>Atteint.</a:t>
            </a:r>
          </a:p>
          <a:p>
            <a:r>
              <a:rPr lang="fr-FR" dirty="0">
                <a:solidFill>
                  <a:srgbClr val="FFC000"/>
                </a:solidFill>
              </a:rPr>
              <a:t>Non-atteint mais sachant faire</a:t>
            </a:r>
          </a:p>
          <a:p>
            <a:r>
              <a:rPr lang="fr-FR" dirty="0">
                <a:solidFill>
                  <a:srgbClr val="FF0000"/>
                </a:solidFill>
              </a:rPr>
              <a:t>Non-atteint et abandonnée</a:t>
            </a:r>
          </a:p>
        </p:txBody>
      </p:sp>
    </p:spTree>
    <p:extLst>
      <p:ext uri="{BB962C8B-B14F-4D97-AF65-F5344CB8AC3E}">
        <p14:creationId xmlns:p14="http://schemas.microsoft.com/office/powerpoint/2010/main" val="65968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4887722-1A9D-463C-8F35-86C83965D2C2}"/>
              </a:ext>
            </a:extLst>
          </p:cNvPr>
          <p:cNvSpPr txBox="1"/>
          <p:nvPr/>
        </p:nvSpPr>
        <p:spPr>
          <a:xfrm>
            <a:off x="2226075" y="204186"/>
            <a:ext cx="773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		</a:t>
            </a:r>
            <a:r>
              <a:rPr lang="fr-FR" sz="2400" dirty="0"/>
              <a:t>Objectifs de projet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0ADD81C-91AA-406B-9F12-AB9E6EDB6BAF}"/>
              </a:ext>
            </a:extLst>
          </p:cNvPr>
          <p:cNvSpPr txBox="1"/>
          <p:nvPr/>
        </p:nvSpPr>
        <p:spPr>
          <a:xfrm>
            <a:off x="674702" y="1313895"/>
            <a:ext cx="92912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Contraintes :</a:t>
            </a:r>
          </a:p>
          <a:p>
            <a:r>
              <a:rPr lang="fr-FR" dirty="0">
                <a:solidFill>
                  <a:schemeClr val="accent6"/>
                </a:solidFill>
              </a:rPr>
              <a:t>-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Le projet doit être développé en 8 semaines. </a:t>
            </a:r>
          </a:p>
          <a:p>
            <a:r>
              <a:rPr lang="fr-FR" dirty="0">
                <a:solidFill>
                  <a:schemeClr val="accent6"/>
                </a:solidFill>
              </a:rPr>
              <a:t>-Le jeu sera développé en C/C++ sous Linux Les librairies utilisées seront SDL2 et une librairie texte pour une version alpha.</a:t>
            </a:r>
          </a:p>
          <a:p>
            <a:r>
              <a:rPr lang="fr-FR" dirty="0">
                <a:solidFill>
                  <a:schemeClr val="accent6"/>
                </a:solidFill>
              </a:rPr>
              <a:t>-Le code respectera le standard suivant : code indenté, variable ayant du sens, ... </a:t>
            </a:r>
          </a:p>
          <a:p>
            <a:r>
              <a:rPr lang="fr-FR" dirty="0">
                <a:solidFill>
                  <a:schemeClr val="accent6"/>
                </a:solidFill>
              </a:rPr>
              <a:t>-Le code sera géré et archivé sur la Forge Lyon 1. </a:t>
            </a:r>
          </a:p>
          <a:p>
            <a:r>
              <a:rPr lang="fr-FR" dirty="0">
                <a:solidFill>
                  <a:schemeClr val="accent6"/>
                </a:solidFill>
              </a:rPr>
              <a:t>-La documentation du code sera produite par </a:t>
            </a:r>
            <a:r>
              <a:rPr lang="fr-FR" dirty="0" err="1">
                <a:solidFill>
                  <a:schemeClr val="accent6"/>
                </a:solidFill>
              </a:rPr>
              <a:t>Doxygen</a:t>
            </a:r>
            <a:r>
              <a:rPr lang="fr-FR" dirty="0">
                <a:solidFill>
                  <a:schemeClr val="accent6"/>
                </a:solidFill>
              </a:rPr>
              <a:t> </a:t>
            </a:r>
          </a:p>
          <a:p>
            <a:r>
              <a:rPr lang="fr-FR" dirty="0">
                <a:solidFill>
                  <a:schemeClr val="accent6"/>
                </a:solidFill>
              </a:rPr>
              <a:t>-Un diagramme des classes permettra d'avoir une vision de haut niveau de l'implantation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C8A8041-6FAE-4564-AE57-0D075E8E4313}"/>
              </a:ext>
            </a:extLst>
          </p:cNvPr>
          <p:cNvSpPr txBox="1"/>
          <p:nvPr/>
        </p:nvSpPr>
        <p:spPr>
          <a:xfrm>
            <a:off x="301841" y="4581332"/>
            <a:ext cx="5291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Légende</a:t>
            </a:r>
          </a:p>
          <a:p>
            <a:r>
              <a:rPr lang="fr-FR" dirty="0">
                <a:solidFill>
                  <a:schemeClr val="accent6"/>
                </a:solidFill>
              </a:rPr>
              <a:t>Atteint.</a:t>
            </a:r>
          </a:p>
          <a:p>
            <a:r>
              <a:rPr lang="fr-FR" dirty="0">
                <a:solidFill>
                  <a:srgbClr val="FFC000"/>
                </a:solidFill>
              </a:rPr>
              <a:t>Non-atteint mais sachant faire</a:t>
            </a:r>
          </a:p>
          <a:p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Non-atteint </a:t>
            </a:r>
          </a:p>
          <a:p>
            <a:r>
              <a:rPr lang="fr-FR" dirty="0">
                <a:solidFill>
                  <a:srgbClr val="FF0000"/>
                </a:solidFill>
              </a:rPr>
              <a:t>Non-atteint et abandonnée</a:t>
            </a:r>
          </a:p>
        </p:txBody>
      </p:sp>
    </p:spTree>
    <p:extLst>
      <p:ext uri="{BB962C8B-B14F-4D97-AF65-F5344CB8AC3E}">
        <p14:creationId xmlns:p14="http://schemas.microsoft.com/office/powerpoint/2010/main" val="1078709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E3E7AF7-791D-442A-9A1B-97CCD4D76B1D}"/>
              </a:ext>
            </a:extLst>
          </p:cNvPr>
          <p:cNvSpPr txBox="1"/>
          <p:nvPr/>
        </p:nvSpPr>
        <p:spPr>
          <a:xfrm>
            <a:off x="177553" y="6284482"/>
            <a:ext cx="4740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UCBL LIFAP4 – Printemps 2022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FE46FB-174F-48ED-8042-FA4BEFE72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856" y="6030962"/>
            <a:ext cx="2932591" cy="62285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4887722-1A9D-463C-8F35-86C83965D2C2}"/>
              </a:ext>
            </a:extLst>
          </p:cNvPr>
          <p:cNvSpPr txBox="1"/>
          <p:nvPr/>
        </p:nvSpPr>
        <p:spPr>
          <a:xfrm>
            <a:off x="506027" y="204186"/>
            <a:ext cx="1111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		</a:t>
            </a:r>
            <a:r>
              <a:rPr lang="fr-FR" sz="2400" dirty="0"/>
              <a:t>Déroulement du projet par rapport au diagramme de Gantt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A81D0F-F49D-4DCA-AC8A-BCBAC9298735}"/>
              </a:ext>
            </a:extLst>
          </p:cNvPr>
          <p:cNvSpPr txBox="1"/>
          <p:nvPr/>
        </p:nvSpPr>
        <p:spPr>
          <a:xfrm>
            <a:off x="177553" y="4553634"/>
            <a:ext cx="5388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Légende</a:t>
            </a:r>
          </a:p>
          <a:p>
            <a:r>
              <a:rPr lang="fr-FR" dirty="0">
                <a:solidFill>
                  <a:srgbClr val="7030A0"/>
                </a:solidFill>
              </a:rPr>
              <a:t>Atteint à l’avance</a:t>
            </a:r>
          </a:p>
          <a:p>
            <a:r>
              <a:rPr lang="fr-FR" dirty="0">
                <a:solidFill>
                  <a:schemeClr val="accent6"/>
                </a:solidFill>
              </a:rPr>
              <a:t>Atteint à temps</a:t>
            </a:r>
          </a:p>
          <a:p>
            <a:r>
              <a:rPr lang="fr-FR" dirty="0">
                <a:solidFill>
                  <a:srgbClr val="FFC000"/>
                </a:solidFill>
              </a:rPr>
              <a:t>Atteint en retard</a:t>
            </a:r>
          </a:p>
          <a:p>
            <a:r>
              <a:rPr lang="fr-FR" dirty="0">
                <a:solidFill>
                  <a:srgbClr val="FF0000"/>
                </a:solidFill>
              </a:rPr>
              <a:t>Non-atteint et abandonnée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8EC5B5C-AF6E-4993-9334-BD997ECF10EB}"/>
              </a:ext>
            </a:extLst>
          </p:cNvPr>
          <p:cNvSpPr txBox="1"/>
          <p:nvPr/>
        </p:nvSpPr>
        <p:spPr>
          <a:xfrm>
            <a:off x="408373" y="914400"/>
            <a:ext cx="240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Ensemble des tâches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934F554-C085-4075-A1E6-0C23919562E1}"/>
              </a:ext>
            </a:extLst>
          </p:cNvPr>
          <p:cNvSpPr txBox="1"/>
          <p:nvPr/>
        </p:nvSpPr>
        <p:spPr>
          <a:xfrm>
            <a:off x="177553" y="1283732"/>
            <a:ext cx="11700769" cy="237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6"/>
                </a:solidFill>
              </a:rPr>
              <a:t>Tâche 0 : Rédiger le cahier des charges</a:t>
            </a:r>
          </a:p>
          <a:p>
            <a:r>
              <a:rPr lang="fr-FR" sz="1200" dirty="0">
                <a:solidFill>
                  <a:schemeClr val="accent6"/>
                </a:solidFill>
              </a:rPr>
              <a:t>Tâche 1:  Définir le diagramme des classes</a:t>
            </a:r>
          </a:p>
          <a:p>
            <a:r>
              <a:rPr lang="fr-FR" sz="1200" dirty="0">
                <a:solidFill>
                  <a:srgbClr val="7030A0"/>
                </a:solidFill>
              </a:rPr>
              <a:t>Tâche 2 : Implémentation d’un terrain en version texte, Déplacement du personnage, Apparition d’ennemi</a:t>
            </a:r>
            <a:r>
              <a:rPr lang="fr-FR" sz="1200" dirty="0"/>
              <a:t>, </a:t>
            </a:r>
            <a:r>
              <a:rPr lang="fr-FR" sz="1200" dirty="0">
                <a:solidFill>
                  <a:srgbClr val="FFC000"/>
                </a:solidFill>
              </a:rPr>
              <a:t>Déplacement des ennemis automatiquement</a:t>
            </a:r>
          </a:p>
          <a:p>
            <a:r>
              <a:rPr lang="fr-FR" sz="1200" dirty="0">
                <a:solidFill>
                  <a:schemeClr val="accent6"/>
                </a:solidFill>
              </a:rPr>
              <a:t>Tâche 3 : Implémentation d’un terrain, déplacement du personnage </a:t>
            </a:r>
            <a:r>
              <a:rPr lang="fr-FR" sz="1200" dirty="0">
                <a:solidFill>
                  <a:srgbClr val="FFC000"/>
                </a:solidFill>
              </a:rPr>
              <a:t>et des ennemis, etc…</a:t>
            </a:r>
          </a:p>
          <a:p>
            <a:r>
              <a:rPr lang="fr-FR" sz="1200" dirty="0">
                <a:solidFill>
                  <a:srgbClr val="FF0000"/>
                </a:solidFill>
              </a:rPr>
              <a:t>Tâche 4 : Conception de l'intelligence artificielle</a:t>
            </a:r>
          </a:p>
          <a:p>
            <a:r>
              <a:rPr lang="fr-FR" sz="1200" dirty="0">
                <a:solidFill>
                  <a:srgbClr val="FF0000"/>
                </a:solidFill>
              </a:rPr>
              <a:t>Tâche 5 : Implémentation de l’Intelligence Artificielle (ennemi qui charge vers le personnage principal) </a:t>
            </a:r>
          </a:p>
          <a:p>
            <a:r>
              <a:rPr lang="fr-FR" sz="1200" dirty="0">
                <a:solidFill>
                  <a:srgbClr val="7030A0"/>
                </a:solidFill>
              </a:rPr>
              <a:t>Tâche 6 : Test du jeu basique et fonctionnel en version texte</a:t>
            </a:r>
          </a:p>
          <a:p>
            <a:r>
              <a:rPr lang="fr-FR" sz="1200" dirty="0">
                <a:solidFill>
                  <a:srgbClr val="7030A0"/>
                </a:solidFill>
              </a:rPr>
              <a:t>Tâche 7 : Conception du jeu dans une interface graphique</a:t>
            </a:r>
          </a:p>
          <a:p>
            <a:r>
              <a:rPr lang="fr-FR" sz="1200" dirty="0">
                <a:solidFill>
                  <a:srgbClr val="7030A0"/>
                </a:solidFill>
              </a:rPr>
              <a:t>Tâche 8  : Implémentation du jeu dans une interface graphique</a:t>
            </a:r>
          </a:p>
          <a:p>
            <a:r>
              <a:rPr lang="fr-FR" sz="1200" dirty="0">
                <a:solidFill>
                  <a:schemeClr val="accent6"/>
                </a:solidFill>
              </a:rPr>
              <a:t>Tâche 9 : Test du jeu avec l’interface graphique (Toutes les fonctionnalités)</a:t>
            </a:r>
          </a:p>
          <a:p>
            <a:r>
              <a:rPr lang="fr-FR" sz="1200" dirty="0">
                <a:solidFill>
                  <a:srgbClr val="FF0000"/>
                </a:solidFill>
              </a:rPr>
              <a:t>Tâche 10 : Optimisation du jeu (</a:t>
            </a:r>
            <a:r>
              <a:rPr lang="fr-FR" sz="1200" dirty="0" err="1">
                <a:solidFill>
                  <a:srgbClr val="FF0000"/>
                </a:solidFill>
              </a:rPr>
              <a:t>Valgrind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</a:p>
          <a:p>
            <a:r>
              <a:rPr lang="fr-FR" sz="1200" dirty="0">
                <a:solidFill>
                  <a:srgbClr val="FFC000"/>
                </a:solidFill>
              </a:rPr>
              <a:t>Tâche 11 : Test du projet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B74D94B-F365-42FB-A412-01FFFB5C4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438" y="2051081"/>
            <a:ext cx="4092016" cy="388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320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988</Words>
  <Application>Microsoft Office PowerPoint</Application>
  <PresentationFormat>Grand écran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Présentation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projet</dc:title>
  <dc:creator>koureich</dc:creator>
  <cp:lastModifiedBy>koureich</cp:lastModifiedBy>
  <cp:revision>15</cp:revision>
  <dcterms:created xsi:type="dcterms:W3CDTF">2022-05-16T11:34:08Z</dcterms:created>
  <dcterms:modified xsi:type="dcterms:W3CDTF">2022-05-16T15:46:12Z</dcterms:modified>
</cp:coreProperties>
</file>