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4" r:id="rId6"/>
    <p:sldId id="259" r:id="rId7"/>
    <p:sldId id="261" r:id="rId8"/>
    <p:sldId id="269" r:id="rId9"/>
    <p:sldId id="262" r:id="rId10"/>
    <p:sldId id="265" r:id="rId11"/>
    <p:sldId id="268" r:id="rId12"/>
    <p:sldId id="266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Зависимость</a:t>
            </a:r>
            <a:r>
              <a:rPr lang="ru-RU" baseline="0" dirty="0" smtClean="0"/>
              <a:t> частоты кадров от количества источников при обычной и параллельных реализациях.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Обычная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0.6</c:v>
                </c:pt>
                <c:pt idx="2">
                  <c:v>0.35</c:v>
                </c:pt>
                <c:pt idx="3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88-4D92-8D1C-A0E06DB43D0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Параллельный при 4х потоках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3.1</c:v>
                </c:pt>
                <c:pt idx="1">
                  <c:v>1.8</c:v>
                </c:pt>
                <c:pt idx="2">
                  <c:v>1.2</c:v>
                </c:pt>
                <c:pt idx="3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88-4D92-8D1C-A0E06DB43D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1289720"/>
        <c:axId val="301290704"/>
      </c:lineChart>
      <c:catAx>
        <c:axId val="301289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Количество</a:t>
                </a:r>
                <a:r>
                  <a:rPr lang="ru-RU" baseline="0" dirty="0" smtClean="0"/>
                  <a:t> источников</a:t>
                </a:r>
                <a:endParaRPr lang="ru-R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290704"/>
        <c:crosses val="autoZero"/>
        <c:auto val="1"/>
        <c:lblAlgn val="ctr"/>
        <c:lblOffset val="100"/>
        <c:noMultiLvlLbl val="0"/>
      </c:catAx>
      <c:valAx>
        <c:axId val="301290704"/>
        <c:scaling>
          <c:orientation val="minMax"/>
          <c:max val="4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FPS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28972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4C8AB-E21F-4603-B59A-EB42FB86A6F3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0CF76-C8B8-4F98-9FF8-AAF705EC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71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B231-54FD-44B1-B047-A0E4D03254E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675F-09ED-4C88-BC22-AF8763BE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4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B231-54FD-44B1-B047-A0E4D03254E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675F-09ED-4C88-BC22-AF8763BE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3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B231-54FD-44B1-B047-A0E4D03254E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675F-09ED-4C88-BC22-AF8763BE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5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B231-54FD-44B1-B047-A0E4D03254E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675F-09ED-4C88-BC22-AF8763BE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6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B231-54FD-44B1-B047-A0E4D03254E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675F-09ED-4C88-BC22-AF8763BE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0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B231-54FD-44B1-B047-A0E4D03254E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675F-09ED-4C88-BC22-AF8763BE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4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B231-54FD-44B1-B047-A0E4D03254E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675F-09ED-4C88-BC22-AF8763BE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B231-54FD-44B1-B047-A0E4D03254E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675F-09ED-4C88-BC22-AF8763BE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B231-54FD-44B1-B047-A0E4D03254E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675F-09ED-4C88-BC22-AF8763BE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B231-54FD-44B1-B047-A0E4D03254E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675F-09ED-4C88-BC22-AF8763BE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B231-54FD-44B1-B047-A0E4D03254E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675F-09ED-4C88-BC22-AF8763BE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3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3B231-54FD-44B1-B047-A0E4D03254EC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0675F-09ED-4C88-BC22-AF8763BEC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4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24150" y="0"/>
            <a:ext cx="6743700" cy="1592263"/>
          </a:xfrm>
        </p:spPr>
        <p:txBody>
          <a:bodyPr>
            <a:normAutofit/>
          </a:bodyPr>
          <a:lstStyle/>
          <a:p>
            <a:r>
              <a:rPr lang="ru-RU" sz="1400" b="1" dirty="0">
                <a:latin typeface="+mn-lt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+mn-lt"/>
                <a:cs typeface="Times New Roman" panose="02020603050405020304" pitchFamily="18" charset="0"/>
              </a:rPr>
            </a:br>
            <a:r>
              <a:rPr lang="ru-RU" sz="1400" b="1" dirty="0">
                <a:latin typeface="+mn-lt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+mn-lt"/>
                <a:cs typeface="Times New Roman" panose="02020603050405020304" pitchFamily="18" charset="0"/>
              </a:rPr>
            </a:br>
            <a:r>
              <a:rPr lang="ru-RU" sz="1400" b="1" dirty="0">
                <a:latin typeface="+mn-lt"/>
                <a:cs typeface="Times New Roman" panose="02020603050405020304" pitchFamily="18" charset="0"/>
              </a:rPr>
              <a:t>высшего образования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+mn-lt"/>
                <a:cs typeface="Times New Roman" panose="02020603050405020304" pitchFamily="18" charset="0"/>
              </a:rPr>
            </a:br>
            <a:r>
              <a:rPr lang="ru-RU" sz="1400" b="1" dirty="0">
                <a:latin typeface="+mn-lt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+mn-lt"/>
                <a:cs typeface="Times New Roman" panose="02020603050405020304" pitchFamily="18" charset="0"/>
              </a:rPr>
            </a:br>
            <a:r>
              <a:rPr lang="ru-RU" sz="1400" b="1" dirty="0">
                <a:latin typeface="+mn-lt"/>
                <a:cs typeface="Times New Roman" panose="02020603050405020304" pitchFamily="18" charset="0"/>
              </a:rPr>
              <a:t>имени Н.Э. Баумана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+mn-lt"/>
                <a:cs typeface="Times New Roman" panose="02020603050405020304" pitchFamily="18" charset="0"/>
              </a:rPr>
            </a:br>
            <a:r>
              <a:rPr lang="ru-RU" sz="1400" b="1" dirty="0">
                <a:latin typeface="+mn-lt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+mn-lt"/>
                <a:cs typeface="Times New Roman" panose="02020603050405020304" pitchFamily="18" charset="0"/>
              </a:rPr>
            </a:br>
            <a:r>
              <a:rPr lang="ru-RU" sz="1400" b="1" dirty="0">
                <a:latin typeface="+mn-lt"/>
                <a:cs typeface="Times New Roman" panose="02020603050405020304" pitchFamily="18" charset="0"/>
              </a:rPr>
              <a:t>(МГТУ им. Н.Э. Баумана)</a:t>
            </a:r>
            <a:endParaRPr lang="en-US" sz="1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419973"/>
            <a:ext cx="12192000" cy="16557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cs typeface="Times New Roman" panose="02020603050405020304" pitchFamily="18" charset="0"/>
              </a:rPr>
              <a:t> 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Курсовой проект по курсу «Компьютерная графика» на тему: </a:t>
            </a:r>
          </a:p>
          <a:p>
            <a:pPr>
              <a:lnSpc>
                <a:spcPct val="100000"/>
              </a:lnSpc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ПАРАЛЛЕЛЬНАЯ ТРАССИРОВКА ЛУЧЕЙ ДИНАМИЧЕСКИХ ОБЪЕКТОВ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endParaRPr lang="ru-RU" sz="20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endParaRPr lang="en-US" sz="2000" dirty="0"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57524" y="3325812"/>
            <a:ext cx="14197675" cy="733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Рисунок 4" descr="Gerb-BMSTU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086" y="78023"/>
            <a:ext cx="1340190" cy="151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234314" y="9057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CustomShape 1"/>
          <p:cNvSpPr/>
          <p:nvPr/>
        </p:nvSpPr>
        <p:spPr>
          <a:xfrm>
            <a:off x="8526914" y="4033995"/>
            <a:ext cx="3606800" cy="207257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Автор</a:t>
            </a:r>
            <a:r>
              <a:rPr lang="ru-RU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: Гасанзаде М.А.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Группа: ИУ7-56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Научный </a:t>
            </a:r>
            <a:r>
              <a:rPr lang="ru-RU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руководитель:</a:t>
            </a:r>
            <a:endParaRPr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Куров А.В.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4168311" y="6219000"/>
            <a:ext cx="283210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dirty="0">
                <a:solidFill>
                  <a:srgbClr val="000000"/>
                </a:solidFill>
              </a:rPr>
              <a:t>МГТУ им. </a:t>
            </a:r>
            <a:r>
              <a:rPr lang="ru-RU" sz="2000" dirty="0" smtClean="0">
                <a:solidFill>
                  <a:srgbClr val="000000"/>
                </a:solidFill>
              </a:rPr>
              <a:t>Баумана</a:t>
            </a:r>
            <a:r>
              <a:rPr lang="ru-RU" sz="2000" dirty="0" smtClean="0"/>
              <a:t>, </a:t>
            </a:r>
            <a:r>
              <a:rPr lang="ru-RU" sz="2000" dirty="0" smtClean="0">
                <a:solidFill>
                  <a:srgbClr val="000000"/>
                </a:solidFill>
              </a:rPr>
              <a:t>2019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5164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967752" y="564711"/>
            <a:ext cx="7520760" cy="548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Рендеринг с распараллеливанием</a:t>
            </a:r>
            <a:endParaRPr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7864800" y="1684782"/>
            <a:ext cx="4424736" cy="1704594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ru-RU" sz="2400" b="1" dirty="0">
                <a:latin typeface="+mj-lt"/>
              </a:rPr>
              <a:t>Пытаемся </a:t>
            </a:r>
            <a:r>
              <a:rPr lang="ru-RU" sz="2400" b="1" dirty="0" smtClean="0">
                <a:latin typeface="+mj-lt"/>
              </a:rPr>
              <a:t>увеличить</a:t>
            </a:r>
          </a:p>
          <a:p>
            <a:r>
              <a:rPr lang="ru-RU" sz="2400" b="1" dirty="0" smtClean="0">
                <a:latin typeface="+mj-lt"/>
              </a:rPr>
              <a:t> </a:t>
            </a:r>
            <a:r>
              <a:rPr lang="ru-RU" sz="2400" b="1" dirty="0">
                <a:latin typeface="+mj-lt"/>
              </a:rPr>
              <a:t>скорость рендеринга с </a:t>
            </a:r>
            <a:endParaRPr lang="ru-RU" sz="2400" b="1" dirty="0" smtClean="0">
              <a:latin typeface="+mj-lt"/>
            </a:endParaRPr>
          </a:p>
          <a:p>
            <a:r>
              <a:rPr lang="ru-RU" sz="2400" b="1" dirty="0" smtClean="0">
                <a:latin typeface="+mj-lt"/>
              </a:rPr>
              <a:t>помощью </a:t>
            </a:r>
            <a:r>
              <a:rPr lang="ru-RU" sz="2400" b="1" dirty="0">
                <a:latin typeface="+mj-lt"/>
              </a:rPr>
              <a:t>включенной в </a:t>
            </a:r>
            <a:endParaRPr lang="ru-RU" sz="2400" b="1" dirty="0" smtClean="0">
              <a:latin typeface="+mj-lt"/>
            </a:endParaRPr>
          </a:p>
          <a:p>
            <a:r>
              <a:rPr lang="ru-RU" sz="2400" b="1" dirty="0" smtClean="0">
                <a:latin typeface="+mj-lt"/>
              </a:rPr>
              <a:t>.NET4.0 </a:t>
            </a:r>
            <a:r>
              <a:rPr lang="ru-RU" sz="2400" b="1" dirty="0" err="1">
                <a:latin typeface="+mj-lt"/>
              </a:rPr>
              <a:t>Task</a:t>
            </a:r>
            <a:r>
              <a:rPr lang="ru-RU" sz="2400" b="1" dirty="0">
                <a:latin typeface="+mj-lt"/>
              </a:rPr>
              <a:t> </a:t>
            </a:r>
            <a:r>
              <a:rPr lang="ru-RU" sz="2400" b="1" dirty="0" err="1">
                <a:latin typeface="+mj-lt"/>
              </a:rPr>
              <a:t>Parallel</a:t>
            </a:r>
            <a:r>
              <a:rPr lang="ru-RU" sz="2400" b="1" dirty="0">
                <a:latin typeface="+mj-lt"/>
              </a:rPr>
              <a:t> </a:t>
            </a:r>
            <a:r>
              <a:rPr lang="ru-RU" sz="2400" b="1" dirty="0" err="1">
                <a:latin typeface="+mj-lt"/>
              </a:rPr>
              <a:t>Library</a:t>
            </a:r>
            <a:endParaRPr sz="2400" b="1" dirty="0">
              <a:latin typeface="+mj-lt"/>
            </a:endParaRPr>
          </a:p>
        </p:txBody>
      </p:sp>
      <p:sp>
        <p:nvSpPr>
          <p:cNvPr id="5" name="TextShape 3"/>
          <p:cNvSpPr txBox="1"/>
          <p:nvPr/>
        </p:nvSpPr>
        <p:spPr>
          <a:xfrm>
            <a:off x="7864800" y="3811412"/>
            <a:ext cx="4083360" cy="1650603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ru-RU" sz="2400" b="1" dirty="0">
                <a:latin typeface="+mj-lt"/>
              </a:rPr>
              <a:t>Получили </a:t>
            </a:r>
            <a:r>
              <a:rPr lang="ru-RU" sz="2400" b="1" dirty="0" smtClean="0">
                <a:latin typeface="+mj-lt"/>
              </a:rPr>
              <a:t>выигрыш </a:t>
            </a:r>
            <a:r>
              <a:rPr lang="ru-RU" sz="2400" b="1" dirty="0">
                <a:latin typeface="+mj-lt"/>
              </a:rPr>
              <a:t>в </a:t>
            </a:r>
            <a:r>
              <a:rPr lang="en-US" sz="2400" b="1" dirty="0" smtClean="0">
                <a:latin typeface="+mj-lt"/>
              </a:rPr>
              <a:t>2.66</a:t>
            </a:r>
            <a:r>
              <a:rPr lang="en-US" sz="2400" b="1" dirty="0">
                <a:latin typeface="+mj-lt"/>
              </a:rPr>
              <a:t> </a:t>
            </a:r>
            <a:r>
              <a:rPr lang="ru-RU" sz="2400" b="1" dirty="0" smtClean="0">
                <a:latin typeface="+mj-lt"/>
              </a:rPr>
              <a:t>раза</a:t>
            </a:r>
          </a:p>
          <a:p>
            <a:r>
              <a:rPr lang="ru-RU" sz="2400" b="1" dirty="0" smtClean="0">
                <a:latin typeface="+mj-lt"/>
              </a:rPr>
              <a:t>в количестве к/с.</a:t>
            </a:r>
            <a:endParaRPr sz="2400" b="1" dirty="0">
              <a:latin typeface="+mj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112991"/>
            <a:ext cx="7373379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3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34443824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94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571608" y="816864"/>
            <a:ext cx="7520760" cy="548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Заключение</a:t>
            </a:r>
            <a:endParaRPr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571608" y="2004768"/>
            <a:ext cx="9572136" cy="4627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+mj-lt"/>
              </a:rPr>
              <a:t>Разработанная </a:t>
            </a:r>
            <a:r>
              <a:rPr lang="ru-RU" sz="2400" b="1" dirty="0">
                <a:solidFill>
                  <a:srgbClr val="000000"/>
                </a:solidFill>
                <a:latin typeface="+mj-lt"/>
              </a:rPr>
              <a:t>программа успешно выполняет  реализацию алгоритма </a:t>
            </a:r>
            <a:r>
              <a:rPr lang="ru-RU" sz="2400" b="1" dirty="0" smtClean="0">
                <a:solidFill>
                  <a:srgbClr val="000000"/>
                </a:solidFill>
                <a:latin typeface="+mj-lt"/>
              </a:rPr>
              <a:t>обратной </a:t>
            </a:r>
            <a:r>
              <a:rPr lang="ru-RU" sz="2400" b="1" dirty="0">
                <a:solidFill>
                  <a:srgbClr val="000000"/>
                </a:solidFill>
                <a:latin typeface="+mj-lt"/>
              </a:rPr>
              <a:t>трассировки </a:t>
            </a:r>
            <a:r>
              <a:rPr lang="ru-RU" sz="2400" b="1" dirty="0" smtClean="0">
                <a:solidFill>
                  <a:srgbClr val="000000"/>
                </a:solidFill>
                <a:latin typeface="+mj-lt"/>
              </a:rPr>
              <a:t>лучей, поддерживает ускорение с помощью параллельных вычислений. При </a:t>
            </a:r>
            <a:r>
              <a:rPr lang="ru-RU" sz="2400" b="1" dirty="0">
                <a:solidFill>
                  <a:srgbClr val="000000"/>
                </a:solidFill>
                <a:latin typeface="+mj-lt"/>
              </a:rPr>
              <a:t>исследовании результатов выполнения программы были подтверждены теоретические преимущества (реалистичность) и </a:t>
            </a:r>
            <a:r>
              <a:rPr lang="ru-RU" sz="2400" b="1" dirty="0" smtClean="0">
                <a:solidFill>
                  <a:srgbClr val="000000"/>
                </a:solidFill>
                <a:latin typeface="+mj-lt"/>
              </a:rPr>
              <a:t>недостатки (</a:t>
            </a:r>
            <a:r>
              <a:rPr lang="ru-RU" sz="2400" b="1" dirty="0">
                <a:solidFill>
                  <a:srgbClr val="000000"/>
                </a:solidFill>
                <a:latin typeface="+mj-lt"/>
              </a:rPr>
              <a:t>скорость рендеринга) алгоритма</a:t>
            </a:r>
            <a:r>
              <a:rPr lang="ru-RU" sz="2400" b="1" dirty="0" smtClean="0">
                <a:solidFill>
                  <a:srgbClr val="000000"/>
                </a:solidFill>
                <a:latin typeface="+mj-lt"/>
              </a:rPr>
              <a:t>. </a:t>
            </a:r>
            <a:endParaRPr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3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944880" y="698544"/>
            <a:ext cx="7520760" cy="548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Возможные </a:t>
            </a:r>
            <a:r>
              <a:rPr lang="ru-RU" sz="3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улучшения:</a:t>
            </a:r>
            <a:endParaRPr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822960" y="1722312"/>
            <a:ext cx="7642680" cy="411765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sz="2800" b="1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b="1" dirty="0" smtClean="0">
                <a:latin typeface="+mj-lt"/>
              </a:rPr>
              <a:t>Реализация </a:t>
            </a:r>
            <a:r>
              <a:rPr lang="ru-RU" sz="2800" b="1" dirty="0">
                <a:latin typeface="+mj-lt"/>
              </a:rPr>
              <a:t>аппаратного ускорения (рендеринг с использованием мощностей видеокарты).</a:t>
            </a:r>
            <a:endParaRPr sz="2800" b="1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b="1" dirty="0" smtClean="0">
                <a:latin typeface="+mj-lt"/>
              </a:rPr>
              <a:t>Реализация дополнительных </a:t>
            </a:r>
            <a:r>
              <a:rPr lang="ru-RU" sz="2800" b="1" dirty="0">
                <a:latin typeface="+mj-lt"/>
              </a:rPr>
              <a:t>алгоритмов </a:t>
            </a:r>
            <a:r>
              <a:rPr lang="ru-RU" sz="2800" b="1" dirty="0">
                <a:latin typeface="+mj-lt"/>
                <a:ea typeface="Microsoft YaHei"/>
              </a:rPr>
              <a:t>удаления невидимых линий и поверхностей</a:t>
            </a:r>
            <a:r>
              <a:rPr lang="ru-RU" sz="2800" b="1" dirty="0">
                <a:latin typeface="+mj-lt"/>
              </a:rPr>
              <a:t>.</a:t>
            </a:r>
            <a:endParaRPr sz="2800" b="1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b="1" dirty="0" smtClean="0">
                <a:latin typeface="+mj-lt"/>
              </a:rPr>
              <a:t>Реализация </a:t>
            </a:r>
            <a:r>
              <a:rPr lang="ru-RU" sz="2800" b="1" dirty="0">
                <a:latin typeface="+mj-lt"/>
              </a:rPr>
              <a:t>новых видов объектов для сцены.</a:t>
            </a:r>
            <a:endParaRPr sz="2800" b="1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b="1" dirty="0" smtClean="0">
                <a:latin typeface="+mj-lt"/>
              </a:rPr>
              <a:t>Улучшение интерфейса</a:t>
            </a:r>
          </a:p>
          <a:p>
            <a:pPr>
              <a:lnSpc>
                <a:spcPct val="100000"/>
              </a:lnSpc>
            </a:pPr>
            <a:endParaRPr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90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0016" y="2865120"/>
            <a:ext cx="10143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600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работы: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Разработать </a:t>
            </a:r>
            <a:r>
              <a:rPr lang="ru-RU" dirty="0" smtClean="0"/>
              <a:t>программу, использующую обратную трассировку лучей для визуализации теней </a:t>
            </a:r>
            <a:r>
              <a:rPr lang="ru-RU" dirty="0"/>
              <a:t>от объектов, находящихся на </a:t>
            </a:r>
            <a:r>
              <a:rPr lang="ru-RU" dirty="0" smtClean="0"/>
              <a:t>полигоне освещающихся произвольным количеством источников света. Возможность поддержки ускорения </a:t>
            </a:r>
            <a:r>
              <a:rPr lang="ru-RU" dirty="0"/>
              <a:t>обработки путем параллельных вычислений.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Детализация задачи: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b="1" dirty="0" smtClean="0">
                <a:solidFill>
                  <a:srgbClr val="000000"/>
                </a:solidFill>
                <a:latin typeface="+mj-lt"/>
              </a:rPr>
              <a:t>Отображение </a:t>
            </a:r>
            <a:r>
              <a:rPr lang="ru-RU" b="1" dirty="0">
                <a:solidFill>
                  <a:srgbClr val="000000"/>
                </a:solidFill>
                <a:latin typeface="+mj-lt"/>
              </a:rPr>
              <a:t>простейших трехмерных объектов (сфера и плоскость) с использованием </a:t>
            </a:r>
            <a:r>
              <a:rPr lang="ru-RU" b="1" dirty="0" smtClean="0">
                <a:solidFill>
                  <a:srgbClr val="000000"/>
                </a:solidFill>
                <a:latin typeface="+mj-lt"/>
              </a:rPr>
              <a:t>алгоритма обратной </a:t>
            </a:r>
            <a:r>
              <a:rPr lang="ru-RU" b="1" dirty="0" smtClean="0">
                <a:solidFill>
                  <a:srgbClr val="000000"/>
                </a:solidFill>
                <a:latin typeface="+mj-lt"/>
                <a:ea typeface="Microsoft YaHei"/>
              </a:rPr>
              <a:t>трассировки </a:t>
            </a:r>
            <a:r>
              <a:rPr lang="ru-RU" b="1" dirty="0">
                <a:solidFill>
                  <a:srgbClr val="000000"/>
                </a:solidFill>
                <a:latin typeface="+mj-lt"/>
                <a:ea typeface="Microsoft YaHei"/>
              </a:rPr>
              <a:t>лучей. </a:t>
            </a:r>
            <a:endParaRPr lang="ru-RU" dirty="0" smtClean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ru-RU" b="1" dirty="0" smtClean="0">
                <a:solidFill>
                  <a:srgbClr val="000000"/>
                </a:solidFill>
                <a:latin typeface="+mj-lt"/>
              </a:rPr>
              <a:t>Создание </a:t>
            </a:r>
            <a:r>
              <a:rPr lang="ru-RU" b="1" dirty="0">
                <a:solidFill>
                  <a:srgbClr val="000000"/>
                </a:solidFill>
                <a:latin typeface="+mj-lt"/>
              </a:rPr>
              <a:t>реалистического изображения с использованием теней и отражений .</a:t>
            </a:r>
            <a:endParaRPr lang="ru-RU" dirty="0" smtClean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ru-RU" b="1" dirty="0" smtClean="0">
                <a:solidFill>
                  <a:srgbClr val="000000"/>
                </a:solidFill>
                <a:latin typeface="+mj-lt"/>
              </a:rPr>
              <a:t>Улучшение </a:t>
            </a:r>
            <a:r>
              <a:rPr lang="ru-RU" b="1" dirty="0">
                <a:solidFill>
                  <a:srgbClr val="000000"/>
                </a:solidFill>
                <a:latin typeface="+mj-lt"/>
              </a:rPr>
              <a:t>качеств алгоритмов.</a:t>
            </a:r>
            <a:endParaRPr lang="ru-RU" dirty="0" smtClean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ru-RU" b="1" dirty="0" smtClean="0">
                <a:solidFill>
                  <a:srgbClr val="000000"/>
                </a:solidFill>
                <a:latin typeface="+mj-lt"/>
              </a:rPr>
              <a:t>Создание </a:t>
            </a:r>
            <a:r>
              <a:rPr lang="ru-RU" b="1" dirty="0">
                <a:solidFill>
                  <a:srgbClr val="000000"/>
                </a:solidFill>
                <a:latin typeface="+mj-lt"/>
              </a:rPr>
              <a:t>графического интерфейса.</a:t>
            </a:r>
            <a:endParaRPr lang="ru-RU" dirty="0" smtClean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4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Построение сцены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7685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Сцена состоит из двух сфер, задаваемых через радиус, и плоскости – на которой они расположены.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55" y="3037066"/>
            <a:ext cx="1086002" cy="1076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597" y="3037066"/>
            <a:ext cx="1886213" cy="18195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351" y="2427351"/>
            <a:ext cx="4067175" cy="2790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462" y="4248478"/>
            <a:ext cx="2853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Маленькая сфера – поверхность блестящая, постоянно прыгает, тем самым показывая динамическую трассировку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74847" y="5218176"/>
            <a:ext cx="2523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Большая сфера (поверхность матовая) – статична, </a:t>
            </a:r>
            <a:r>
              <a:rPr lang="ru-RU" smtClean="0"/>
              <a:t>поверхность задана </a:t>
            </a:r>
            <a:r>
              <a:rPr lang="ru-RU" dirty="0" smtClean="0"/>
              <a:t>отражающая.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07936" y="5632704"/>
            <a:ext cx="3706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Полигон, поверхность матовая шахматная доска.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7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Выбор алгоритма визуализации тене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й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5360" y="1377696"/>
            <a:ext cx="94609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Бросание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лучей: не 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вычисляются н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вые т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ru-R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нгенсы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лучей свет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Тр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ссир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</a:t>
            </a: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вк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путей: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стремится </a:t>
            </a: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симулир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ть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физическ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е п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ведения свет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н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ст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</a:t>
            </a: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льк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 </a:t>
            </a: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близк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 ре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льн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</a:t>
            </a: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му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н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ск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</a:t>
            </a: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льк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 </a:t>
            </a: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эт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</a:t>
            </a: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зм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</a:t>
            </a: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жн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при этом очень требовательна к ресурсам.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Тр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ru-R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ссир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</a:t>
            </a:r>
            <a:r>
              <a:rPr lang="ru-R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вк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лучей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Вычислительн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я </a:t>
            </a:r>
            <a:r>
              <a:rPr lang="ru-R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сл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</a:t>
            </a:r>
            <a:r>
              <a:rPr lang="ru-R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жн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</a:t>
            </a:r>
            <a:r>
              <a:rPr lang="ru-R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сть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мет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д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 </a:t>
            </a:r>
            <a:r>
              <a:rPr lang="ru-R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сл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б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 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з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висит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т </a:t>
            </a:r>
            <a:r>
              <a:rPr lang="ru-R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сл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</a:t>
            </a:r>
            <a:r>
              <a:rPr lang="ru-R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жн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</a:t>
            </a:r>
            <a:r>
              <a:rPr lang="ru-R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сти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сцены </a:t>
            </a:r>
            <a:endParaRPr lang="ru-RU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Выс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я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ru-R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лг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</a:t>
            </a:r>
            <a:r>
              <a:rPr lang="ru-R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ритмическ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я </a:t>
            </a: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распараллеливаемость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вычислений(важный критерий для нашей задачи)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Реалистичная и точная визуализация </a:t>
            </a:r>
            <a:r>
              <a:rPr lang="ru-R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отр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ru-R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жения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20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360" y="0"/>
            <a:ext cx="7001304" cy="889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Обратная трассировка </a:t>
            </a:r>
            <a:r>
              <a:rPr lang="ru-RU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лучей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Shape 3"/>
          <p:cNvSpPr txBox="1"/>
          <p:nvPr/>
        </p:nvSpPr>
        <p:spPr>
          <a:xfrm>
            <a:off x="7217664" y="622301"/>
            <a:ext cx="4635500" cy="2120899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217664" y="2402433"/>
            <a:ext cx="4635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Далее необходимо определить для каждого источника освещения, </a:t>
            </a:r>
            <a:r>
              <a:rPr lang="ru-RU" dirty="0" smtClean="0"/>
              <a:t>видна </a:t>
            </a:r>
            <a:r>
              <a:rPr lang="ru-RU" dirty="0"/>
              <a:t>ли из него эта точка. </a:t>
            </a:r>
            <a:r>
              <a:rPr lang="ru-RU" dirty="0" smtClean="0"/>
              <a:t>Предположим, </a:t>
            </a:r>
            <a:r>
              <a:rPr lang="ru-RU" dirty="0"/>
              <a:t>что все источники света точечные. </a:t>
            </a:r>
            <a:r>
              <a:rPr lang="ru-RU" dirty="0" smtClean="0"/>
              <a:t>Тогда </a:t>
            </a:r>
            <a:r>
              <a:rPr lang="ru-RU" dirty="0"/>
              <a:t>для каждого точечного источника света, до него испускается теневой луч из </a:t>
            </a:r>
            <a:r>
              <a:rPr lang="ru-RU" dirty="0" smtClean="0"/>
              <a:t>точки </a:t>
            </a:r>
            <a:r>
              <a:rPr lang="ru-RU" i="1" dirty="0" smtClean="0"/>
              <a:t>Наблюдателя</a:t>
            </a:r>
            <a:r>
              <a:rPr lang="ru-RU" dirty="0" smtClean="0"/>
              <a:t>. </a:t>
            </a:r>
            <a:endParaRPr lang="ru-RU" dirty="0"/>
          </a:p>
          <a:p>
            <a:r>
              <a:rPr lang="ru-RU" dirty="0"/>
              <a:t>Это позволяет сказать, освещается ли данная точка конкретным источником.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17664" y="948454"/>
            <a:ext cx="4635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 виртуального глаза через каждый пиксель изображения испускается луч и находится точка его пересечения с поверхностью  сцены. </a:t>
            </a:r>
            <a:r>
              <a:rPr lang="ru-RU" dirty="0" smtClean="0"/>
              <a:t>Лучи</a:t>
            </a:r>
            <a:r>
              <a:rPr lang="ru-RU" dirty="0"/>
              <a:t>, выпущенные из глаза называют первичными. </a:t>
            </a:r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50" y="948454"/>
            <a:ext cx="6889950" cy="459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Графический объект1"/>
          <p:cNvPicPr/>
          <p:nvPr/>
        </p:nvPicPr>
        <p:blipFill>
          <a:blip r:embed="rId2" cstate="print">
            <a:lum/>
            <a:alphaModFix/>
          </a:blip>
          <a:srcRect/>
          <a:stretch>
            <a:fillRect/>
          </a:stretch>
        </p:blipFill>
        <p:spPr>
          <a:xfrm>
            <a:off x="384238" y="1514543"/>
            <a:ext cx="3565970" cy="34963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4238" y="5154227"/>
            <a:ext cx="3736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Модель освещения по </a:t>
            </a:r>
            <a:r>
              <a:rPr lang="ru-RU" dirty="0" err="1" smtClean="0"/>
              <a:t>Фонгу</a:t>
            </a:r>
            <a:r>
              <a:rPr lang="ru-RU" dirty="0"/>
              <a:t> </a:t>
            </a:r>
            <a:r>
              <a:rPr lang="ru-RU" dirty="0" smtClean="0"/>
              <a:t>- требователен к ресурсам, но полностью удовлетворяет.</a:t>
            </a:r>
          </a:p>
          <a:p>
            <a:r>
              <a:rPr lang="ru-RU" dirty="0" smtClean="0"/>
              <a:t>Данный метод был выбран для реализации.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9182" y="268224"/>
            <a:ext cx="8540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Метод освещения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8" name="Picture 17" descr="Сфера с затенением по Гуро, около 32000 треугольников"/>
          <p:cNvPicPr/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4501500" y="1514544"/>
            <a:ext cx="3807564" cy="3565700"/>
          </a:xfrm>
          <a:prstGeom prst="rect">
            <a:avLst/>
          </a:prstGeom>
          <a:ln>
            <a:noFill/>
            <a:prstDash/>
          </a:ln>
        </p:spPr>
      </p:pic>
      <p:sp>
        <p:nvSpPr>
          <p:cNvPr id="9" name="TextBox 8"/>
          <p:cNvSpPr txBox="1"/>
          <p:nvPr/>
        </p:nvSpPr>
        <p:spPr>
          <a:xfrm>
            <a:off x="4120896" y="5142629"/>
            <a:ext cx="3913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Модель освещения по </a:t>
            </a:r>
            <a:r>
              <a:rPr lang="ru-RU" dirty="0" err="1" smtClean="0"/>
              <a:t>Гуро</a:t>
            </a:r>
            <a:r>
              <a:rPr lang="ru-RU" dirty="0" smtClean="0"/>
              <a:t> - проблема бликов при большом количестве источников.</a:t>
            </a:r>
          </a:p>
        </p:txBody>
      </p:sp>
      <p:pic>
        <p:nvPicPr>
          <p:cNvPr id="10" name="Picture 16"/>
          <p:cNvPicPr/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8585820" y="1519195"/>
            <a:ext cx="3635032" cy="3635032"/>
          </a:xfrm>
          <a:prstGeom prst="rect">
            <a:avLst/>
          </a:prstGeom>
          <a:ln>
            <a:noFill/>
            <a:prstDash/>
          </a:ln>
        </p:spPr>
      </p:pic>
      <p:sp>
        <p:nvSpPr>
          <p:cNvPr id="11" name="TextBox 10"/>
          <p:cNvSpPr txBox="1"/>
          <p:nvPr/>
        </p:nvSpPr>
        <p:spPr>
          <a:xfrm>
            <a:off x="8585820" y="5154227"/>
            <a:ext cx="3913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Плоская модель освещения – устаревшая и теоретически и практически. Проблема качества получаемого изображения.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5" y="1060985"/>
            <a:ext cx="12168525" cy="49191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688" y="280416"/>
            <a:ext cx="1185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Решение параллельных вычислений было применено с помощью </a:t>
            </a:r>
            <a:r>
              <a:rPr lang="en-US" b="1" dirty="0" smtClean="0"/>
              <a:t>.</a:t>
            </a:r>
            <a:r>
              <a:rPr lang="en-US" b="1" dirty="0"/>
              <a:t>NET4.0 Task Parallel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263240" y="289224"/>
            <a:ext cx="7520760" cy="5482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Результаты работы алгоритма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7956960" y="1251288"/>
            <a:ext cx="3771744" cy="17845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ru-RU" sz="2400" b="1" dirty="0">
                <a:latin typeface="+mj-lt"/>
              </a:rPr>
              <a:t>Видим, что </a:t>
            </a:r>
            <a:r>
              <a:rPr lang="ru-RU" sz="2400" b="1" dirty="0" smtClean="0">
                <a:latin typeface="+mj-lt"/>
              </a:rPr>
              <a:t>скорость </a:t>
            </a:r>
          </a:p>
          <a:p>
            <a:r>
              <a:rPr lang="ru-RU" sz="2400" b="1" dirty="0" smtClean="0">
                <a:latin typeface="+mj-lt"/>
              </a:rPr>
              <a:t>частоты кадров </a:t>
            </a:r>
          </a:p>
          <a:p>
            <a:r>
              <a:rPr lang="ru-RU" sz="2400" b="1" dirty="0" smtClean="0">
                <a:latin typeface="+mj-lt"/>
              </a:rPr>
              <a:t>составляет 0</a:t>
            </a:r>
            <a:r>
              <a:rPr lang="en-US" sz="2400" b="1" dirty="0">
                <a:latin typeface="+mj-lt"/>
              </a:rPr>
              <a:t>.</a:t>
            </a:r>
            <a:r>
              <a:rPr lang="en-US" sz="2400" b="1" dirty="0" smtClean="0">
                <a:latin typeface="+mj-lt"/>
              </a:rPr>
              <a:t>6</a:t>
            </a:r>
            <a:r>
              <a:rPr lang="ru-RU" sz="2400" b="1" dirty="0" smtClean="0">
                <a:latin typeface="+mj-lt"/>
              </a:rPr>
              <a:t> </a:t>
            </a:r>
            <a:r>
              <a:rPr lang="ru-RU" sz="2400" b="1" dirty="0">
                <a:latin typeface="+mj-lt"/>
              </a:rPr>
              <a:t>к/с</a:t>
            </a:r>
            <a:endParaRPr sz="2400" b="1" dirty="0"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63" y="837504"/>
            <a:ext cx="7382905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572</Words>
  <Application>Microsoft Office PowerPoint</Application>
  <PresentationFormat>Широкоэкранный</PresentationFormat>
  <Paragraphs>63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Microsoft YaHei</vt:lpstr>
      <vt:lpstr>Arial</vt:lpstr>
      <vt:lpstr>Calibri</vt:lpstr>
      <vt:lpstr>Calibri Light</vt:lpstr>
      <vt:lpstr>Times New Roman</vt:lpstr>
      <vt:lpstr>Тема Office</vt:lpstr>
      <vt:lpstr>Министерство науки и высшего образования Российской Федерации Федеральное государственное бюджетное образовательное учреждение  высшего образования «Московский государственный технический университет имени Н.Э. Баумана (национальный исследовательский университет)» (МГТУ им. Н.Э. Баумана)</vt:lpstr>
      <vt:lpstr>Цель работы: </vt:lpstr>
      <vt:lpstr>Детализация задачи: </vt:lpstr>
      <vt:lpstr>Построение сцены</vt:lpstr>
      <vt:lpstr>Выбор алгоритма визуализации теней</vt:lpstr>
      <vt:lpstr>Обратная трассировка лучей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BMSTU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бюджетное образовательное учреждение  высшего образования «Московский государственный технический университет имени Н.Э. Баумана (национальный исследовательский университет)» (МГТУ им. Н.Э. Баумана)</dc:title>
  <dc:creator>Muhammadali Hasanzade</dc:creator>
  <cp:lastModifiedBy>Muhammadali Hasanzade</cp:lastModifiedBy>
  <cp:revision>30</cp:revision>
  <dcterms:created xsi:type="dcterms:W3CDTF">2019-12-22T23:43:43Z</dcterms:created>
  <dcterms:modified xsi:type="dcterms:W3CDTF">2019-12-25T08:12:22Z</dcterms:modified>
</cp:coreProperties>
</file>