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314" r:id="rId4"/>
    <p:sldId id="315" r:id="rId5"/>
    <p:sldId id="316" r:id="rId6"/>
    <p:sldId id="280" r:id="rId7"/>
    <p:sldId id="281" r:id="rId8"/>
    <p:sldId id="276" r:id="rId9"/>
    <p:sldId id="284" r:id="rId10"/>
    <p:sldId id="285" r:id="rId11"/>
    <p:sldId id="287" r:id="rId12"/>
    <p:sldId id="305" r:id="rId13"/>
    <p:sldId id="288" r:id="rId14"/>
    <p:sldId id="306" r:id="rId15"/>
    <p:sldId id="309" r:id="rId16"/>
    <p:sldId id="308" r:id="rId17"/>
    <p:sldId id="313" r:id="rId18"/>
    <p:sldId id="277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B2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5" autoAdjust="0"/>
    <p:restoredTop sz="86368" autoAdjust="0"/>
  </p:normalViewPr>
  <p:slideViewPr>
    <p:cSldViewPr>
      <p:cViewPr>
        <p:scale>
          <a:sx n="110" d="100"/>
          <a:sy n="110" d="100"/>
        </p:scale>
        <p:origin x="-251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1512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5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3" Type="http://schemas.openxmlformats.org/officeDocument/2006/relationships/slide" Target="slides/slide8.xml"/><Relationship Id="rId7" Type="http://schemas.openxmlformats.org/officeDocument/2006/relationships/slide" Target="slides/slide13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D2851-B03D-4F7C-95AC-65F85261D73B}" type="datetimeFigureOut">
              <a:rPr lang="ru-RU" smtClean="0"/>
              <a:pPr/>
              <a:t>13.09.2019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6C44-C8B3-43B4-A657-2299F1A0E09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6FABA-D603-46B8-94C7-F73A40963B6B}" type="datetimeFigureOut">
              <a:rPr lang="ru-RU" smtClean="0"/>
              <a:pPr/>
              <a:t>13.09.2019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E86FABA-D603-46B8-94C7-F73A40963B6B}" type="datetimeFigureOut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8AA4-8902-4CE2-B8C6-02A4F11FF7AA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4988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2189-EFE4-4B3B-BE26-72CCEC44CAED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69332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012C-0C76-4266-8F5C-CAE211B053EB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6640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535-7149-4E59-8274-C30D4B53A893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3BA-5BE5-46B2-A693-DB6E10C33A55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9357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AB1-996B-437A-8688-A151BBB6CBE8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3404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D829-0EBB-4CF1-9012-B500853E42A1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731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BBFC-C937-4C0D-9D8E-18BA5D16049C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2464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A9A8-525F-4B90-912E-6DE17100641D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497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2F3A-EF59-4D48-A8F1-63801669CB7A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6473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72EC-2878-4B3D-9678-6EA052BCAB95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0645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136C-E0A1-4012-8BF1-05B9B9D58020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2492896"/>
            <a:ext cx="741682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данных</a:t>
            </a:r>
          </a:p>
          <a:p>
            <a:pPr algn="r"/>
            <a:r>
              <a:rPr lang="ru-RU" sz="40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Виды данных</a:t>
            </a:r>
          </a:p>
          <a:p>
            <a:pPr algn="r"/>
            <a:r>
              <a:rPr lang="ru-RU" sz="24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Графеева</a:t>
            </a: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Н.Г.</a:t>
            </a:r>
          </a:p>
          <a:p>
            <a:pPr algn="r"/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ru-RU" sz="24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336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571472" y="1142984"/>
            <a:ext cx="7572428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Суммируемые </a:t>
            </a:r>
            <a:r>
              <a:rPr lang="ru-RU" sz="112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многоряды</a:t>
            </a:r>
            <a:endParaRPr lang="en-US" sz="1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q"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857356" y="116632"/>
            <a:ext cx="703512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Виды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857488" y="6356350"/>
            <a:ext cx="350046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2911" y="1857364"/>
            <a:ext cx="80724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Как следует из названия, </a:t>
            </a:r>
            <a:r>
              <a:rPr lang="ru-RU" sz="2000" b="1" dirty="0" smtClean="0"/>
              <a:t>суммируемые </a:t>
            </a:r>
            <a:r>
              <a:rPr lang="ru-RU" sz="2000" b="1" dirty="0" err="1" smtClean="0"/>
              <a:t>многоряды</a:t>
            </a:r>
            <a:r>
              <a:rPr lang="ru-RU" sz="2000" b="1" dirty="0" smtClean="0"/>
              <a:t> </a:t>
            </a:r>
            <a:r>
              <a:rPr lang="ru-RU" sz="2000" dirty="0" smtClean="0"/>
              <a:t>− это отдельный показатель (пол, вид кофе), разбитый на подгруппы.</a:t>
            </a:r>
            <a:endParaRPr lang="ru-RU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" y="2833688"/>
            <a:ext cx="80295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785786" y="4357694"/>
            <a:ext cx="7643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Поскольку мы знаем, что потребитель кофе может быть либо мужчиной, либо женщиной, то можем объединить эти показатели, чтобы получить более широкое видение потребления в целом</a:t>
            </a:r>
            <a:r>
              <a:rPr lang="en-US" dirty="0" smtClean="0"/>
              <a:t> </a:t>
            </a:r>
            <a:r>
              <a:rPr lang="ru-RU" dirty="0" smtClean="0"/>
              <a:t>за отдельный год или весь период наблюдения в целом. 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500034" y="1214422"/>
            <a:ext cx="8072494" cy="85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Визуализация суммируемых </a:t>
            </a:r>
            <a:r>
              <a:rPr lang="ru-RU" sz="112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многорядов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857356" y="116632"/>
            <a:ext cx="703512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Виды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6888" y="3286124"/>
            <a:ext cx="561022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571472" y="2285992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Прежде всего, мы можем продемонстрировать процентное соотношение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1142984"/>
            <a:ext cx="7715304" cy="642942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Визуализация суммируемых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многорядов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57290" y="142852"/>
            <a:ext cx="7286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Clr>
                <a:schemeClr val="dk1"/>
              </a:buClr>
              <a:buSzPct val="25000"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Виды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643338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143248"/>
            <a:ext cx="585791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714348" y="2143117"/>
            <a:ext cx="750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Кроме того, мы можем сложить сегменты суммируемого </a:t>
            </a:r>
            <a:r>
              <a:rPr lang="ru-RU" dirty="0" err="1" smtClean="0"/>
              <a:t>многоряда</a:t>
            </a:r>
            <a:r>
              <a:rPr lang="ru-RU" dirty="0" smtClean="0"/>
              <a:t> и показать целостную картину: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000100" y="1214422"/>
            <a:ext cx="7038628" cy="571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Проблемы суммируемых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многорядов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PT Sans"/>
                <a:cs typeface="Arial" pitchFamily="34" charset="0"/>
                <a:sym typeface="PT Sans"/>
              </a:rPr>
              <a:t> 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28596" y="1928802"/>
            <a:ext cx="7929618" cy="40719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400" b="1" dirty="0" smtClean="0"/>
              <a:t>     </a:t>
            </a:r>
            <a:endParaRPr lang="ru-RU" sz="2400" dirty="0" smtClean="0"/>
          </a:p>
          <a:p>
            <a:endParaRPr lang="en-GB" sz="24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928794" y="116632"/>
            <a:ext cx="696368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Виды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85786" y="1857364"/>
            <a:ext cx="75724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Сложность при работе с </a:t>
            </a:r>
            <a:r>
              <a:rPr lang="ru-RU" b="1" dirty="0" smtClean="0"/>
              <a:t>суммируемыми </a:t>
            </a:r>
            <a:r>
              <a:rPr lang="ru-RU" b="1" dirty="0" err="1" smtClean="0"/>
              <a:t>многорядами</a:t>
            </a:r>
            <a:r>
              <a:rPr lang="ru-RU" b="1" dirty="0" smtClean="0"/>
              <a:t>  </a:t>
            </a:r>
            <a:r>
              <a:rPr lang="ru-RU" dirty="0" smtClean="0"/>
              <a:t>заключается в том, что необходимо точно знать, какие ряды совместимы друг с другом.</a:t>
            </a:r>
          </a:p>
          <a:p>
            <a:r>
              <a:rPr lang="ru-RU" dirty="0" smtClean="0"/>
              <a:t>Например, в одной таблице может оказаться следующая информация: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14620"/>
            <a:ext cx="721523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928662" y="4572008"/>
            <a:ext cx="72866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 этих данных нет ничего, что дало бы нам возможность объединить всю информацию. Необходимо человеческое понимание категорий данных, чтобы знать, что </a:t>
            </a:r>
            <a:r>
              <a:rPr lang="ru-RU" i="1" dirty="0" smtClean="0"/>
              <a:t>мужчины + женщины = полный набор</a:t>
            </a:r>
            <a:r>
              <a:rPr lang="ru-RU" dirty="0" smtClean="0"/>
              <a:t>, а также </a:t>
            </a:r>
            <a:r>
              <a:rPr lang="ru-RU" i="1" dirty="0" smtClean="0"/>
              <a:t>обычный кофе + </a:t>
            </a:r>
            <a:r>
              <a:rPr lang="ru-RU" i="1" dirty="0" err="1" smtClean="0"/>
              <a:t>кофе</a:t>
            </a:r>
            <a:r>
              <a:rPr lang="ru-RU" i="1" dirty="0" smtClean="0"/>
              <a:t> без кофеина + мокко = полный набор</a:t>
            </a:r>
            <a:r>
              <a:rPr lang="ru-RU" dirty="0" smtClean="0"/>
              <a:t>. Без этого знания мы не можем объединить данные или, что еще хуже, можем объединить их неправильно.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85860"/>
          </a:xfrm>
        </p:spPr>
        <p:txBody>
          <a:bodyPr>
            <a:normAutofit/>
          </a:bodyPr>
          <a:lstStyle/>
          <a:p>
            <a:pPr algn="r"/>
            <a:r>
              <a:rPr lang="ru-RU" sz="32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Виды данных</a:t>
            </a:r>
            <a:r>
              <a:rPr lang="en-US" sz="3200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sz="3200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1142984"/>
            <a:ext cx="7715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Агрегированные записи 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57488" y="6356350"/>
            <a:ext cx="3571900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Следующая таблица с </a:t>
            </a:r>
            <a:r>
              <a:rPr lang="ru-RU" sz="2000" b="1" dirty="0" smtClean="0"/>
              <a:t>агрегированными</a:t>
            </a:r>
            <a:r>
              <a:rPr lang="ru-RU" sz="2000" dirty="0" smtClean="0"/>
              <a:t> </a:t>
            </a:r>
            <a:r>
              <a:rPr lang="ru-RU" sz="2000" b="1" dirty="0" smtClean="0"/>
              <a:t>записями</a:t>
            </a:r>
            <a:r>
              <a:rPr lang="ru-RU" sz="2000" dirty="0" smtClean="0"/>
              <a:t> включает колонку с категориальной информацией (пол, с двумя возможными вариантами) и промежуточные суммы для каждого типа кофе. Кроме того, в нее входят итоговые суммы для этих типов.</a:t>
            </a:r>
          </a:p>
          <a:p>
            <a:pPr marL="0" indent="0" algn="just">
              <a:buNone/>
            </a:pPr>
            <a:endParaRPr lang="ru-RU" sz="2000" dirty="0" smtClean="0"/>
          </a:p>
          <a:p>
            <a:pPr marL="0" indent="0" algn="just">
              <a:buNone/>
            </a:pPr>
            <a:endParaRPr lang="ru-RU" sz="20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71809"/>
            <a:ext cx="8077200" cy="278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pPr algn="r"/>
            <a:r>
              <a:rPr lang="ru-RU" sz="32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Виды данных</a:t>
            </a:r>
            <a:r>
              <a:rPr lang="en-US" sz="2800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sz="2800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2910" y="1214423"/>
            <a:ext cx="7858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Визуализация результатов агрегирования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86214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2139156"/>
            <a:ext cx="3286148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357430"/>
            <a:ext cx="4286279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1142984"/>
            <a:ext cx="8858280" cy="57150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Отдельные транзакции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14480" y="142852"/>
            <a:ext cx="71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Clr>
                <a:schemeClr val="dk1"/>
              </a:buClr>
              <a:buSzPct val="25000"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Виды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457200" y="1857365"/>
            <a:ext cx="8229600" cy="10001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sz="2000" dirty="0" smtClean="0"/>
          </a:p>
          <a:p>
            <a:pPr marL="0" indent="0" algn="just">
              <a:buNone/>
            </a:pPr>
            <a:endParaRPr lang="ru-RU" sz="2000" b="1" dirty="0" smtClean="0"/>
          </a:p>
          <a:p>
            <a:pPr marL="0" indent="0" algn="just">
              <a:buNone/>
            </a:pPr>
            <a:endParaRPr lang="ru-RU" sz="2000" b="1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571472" y="1857365"/>
            <a:ext cx="7715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Транзакционные (</a:t>
            </a:r>
            <a:r>
              <a:rPr lang="en-US" dirty="0" smtClean="0"/>
              <a:t>&lt;</a:t>
            </a:r>
            <a:r>
              <a:rPr lang="ru-RU" dirty="0" smtClean="0"/>
              <a:t>сырые</a:t>
            </a:r>
            <a:r>
              <a:rPr lang="en-US" dirty="0" smtClean="0"/>
              <a:t>&gt;</a:t>
            </a:r>
            <a:r>
              <a:rPr lang="ru-RU" dirty="0" smtClean="0"/>
              <a:t>) записи представляют собой  данные о конкретных событиях. Здесь нет агрегации данных вокруг какого-либо параметра. Данные не накапливают во времени, они </a:t>
            </a:r>
            <a:r>
              <a:rPr lang="ru-RU" dirty="0" err="1" smtClean="0"/>
              <a:t>одномоментны</a:t>
            </a:r>
            <a:r>
              <a:rPr lang="ru-RU" dirty="0" smtClean="0"/>
              <a:t>. Но именно они и представляют наибольший интерес для аналитиков.</a:t>
            </a:r>
            <a:r>
              <a:rPr lang="en-US" dirty="0" smtClean="0"/>
              <a:t> </a:t>
            </a:r>
            <a:r>
              <a:rPr lang="ru-RU" dirty="0" smtClean="0"/>
              <a:t> Пример</a:t>
            </a:r>
            <a:r>
              <a:rPr lang="en-US" dirty="0" smtClean="0"/>
              <a:t>: 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3286124"/>
            <a:ext cx="8020050" cy="249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214422"/>
            <a:ext cx="6491064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45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Основные источники данных – подведем итог</a:t>
            </a:r>
            <a:endParaRPr lang="en-US" sz="45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000240"/>
            <a:ext cx="8143932" cy="4500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Char char="q"/>
            </a:pPr>
            <a:r>
              <a:rPr lang="ru-RU" sz="2400" dirty="0" err="1" smtClean="0"/>
              <a:t>фактоиды</a:t>
            </a:r>
            <a:endParaRPr lang="ru-RU" sz="2400" dirty="0" smtClean="0"/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/>
              <a:t>ряды </a:t>
            </a:r>
            <a:r>
              <a:rPr lang="en-US" sz="2400" dirty="0" smtClean="0"/>
              <a:t>  </a:t>
            </a:r>
            <a:endParaRPr lang="ru-RU" sz="2400" dirty="0" smtClean="0"/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/>
              <a:t>временные ряды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err="1" smtClean="0"/>
              <a:t>многоряды</a:t>
            </a:r>
            <a:r>
              <a:rPr lang="ru-RU" sz="2400" dirty="0" smtClean="0"/>
              <a:t> 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/>
              <a:t>суммируемые </a:t>
            </a:r>
            <a:r>
              <a:rPr lang="ru-RU" sz="2400" dirty="0" err="1" smtClean="0"/>
              <a:t>многоряды</a:t>
            </a:r>
            <a:r>
              <a:rPr lang="ru-RU" sz="2400" dirty="0" smtClean="0"/>
              <a:t> 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/>
              <a:t>агрегированные записи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/>
              <a:t>отдельные транзакции</a:t>
            </a:r>
            <a:endParaRPr lang="en-GB" sz="2400" dirty="0" smtClean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857356" y="116632"/>
            <a:ext cx="7143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Виды данных</a:t>
            </a:r>
            <a:endParaRPr lang="en-US" sz="2800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98716"/>
            <a:ext cx="8136904" cy="5426628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971600" y="1268760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Ваши вопросы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?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785918" y="116632"/>
            <a:ext cx="710656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Виды данных</a:t>
            </a:r>
            <a:endParaRPr lang="en-US" sz="2800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2643174" y="6356350"/>
            <a:ext cx="350046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277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1071538" y="1285860"/>
            <a:ext cx="6967190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виды данных</a:t>
            </a: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928662" y="4286256"/>
            <a:ext cx="7133675" cy="1403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Виды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4214818"/>
            <a:ext cx="7077075" cy="114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928662" y="2357430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Данные, представляемые для анализа, могут быть весьма разнообразного вида</a:t>
            </a:r>
            <a:r>
              <a:rPr lang="en-US" dirty="0" smtClean="0"/>
              <a:t>: </a:t>
            </a:r>
            <a:r>
              <a:rPr lang="ru-RU" dirty="0" smtClean="0"/>
              <a:t>от простых </a:t>
            </a:r>
            <a:r>
              <a:rPr lang="ru-RU" dirty="0" err="1" smtClean="0"/>
              <a:t>фактоидов</a:t>
            </a:r>
            <a:r>
              <a:rPr lang="ru-RU" dirty="0" smtClean="0"/>
              <a:t> (результатов чьего-то анализа) до «сырых» транзакций, изучение которых целиком и полностью является задачей аналитика.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>
              <a:spcBef>
                <a:spcPts val="0"/>
              </a:spcBef>
            </a:pPr>
            <a:r>
              <a:rPr lang="ru-RU" sz="32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Виды данных</a:t>
            </a:r>
            <a:r>
              <a:rPr lang="en-US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85918" y="1600201"/>
            <a:ext cx="6500858" cy="685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Фактоид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57224" y="2285992"/>
            <a:ext cx="72152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 smtClean="0"/>
              <a:t>Фактоид</a:t>
            </a:r>
            <a:r>
              <a:rPr lang="ru-RU" dirty="0" smtClean="0"/>
              <a:t> − это часть общей информации. </a:t>
            </a:r>
            <a:r>
              <a:rPr lang="ru-RU" b="1" dirty="0" err="1" smtClean="0"/>
              <a:t>Фактоид</a:t>
            </a:r>
            <a:r>
              <a:rPr lang="ru-RU" dirty="0" smtClean="0"/>
              <a:t> рассчитывается из исходных (сырых)  данных и акцентирует внимание на конкретной детали.</a:t>
            </a:r>
          </a:p>
          <a:p>
            <a:endParaRPr lang="ru-RU" dirty="0" smtClean="0"/>
          </a:p>
          <a:p>
            <a:r>
              <a:rPr lang="ru-RU" b="1" dirty="0" smtClean="0"/>
              <a:t>Пример:</a:t>
            </a:r>
            <a:r>
              <a:rPr lang="ru-RU" dirty="0" smtClean="0"/>
              <a:t> 36.7% кофе в 2000 году потребили женщины.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>
            <a:normAutofit/>
          </a:bodyPr>
          <a:lstStyle/>
          <a:p>
            <a:pPr marL="0" indent="0" algn="r">
              <a:spcBef>
                <a:spcPts val="0"/>
              </a:spcBef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Виды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85918" y="1600201"/>
            <a:ext cx="5572164" cy="757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Ряд (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series)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143645"/>
            <a:ext cx="2895600" cy="428628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2214553"/>
            <a:ext cx="77867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/>
              <a:t>Ряд</a:t>
            </a:r>
            <a:r>
              <a:rPr lang="ru-RU" sz="2000" dirty="0" smtClean="0"/>
              <a:t> - это когда один вид информации (зависимая переменная) сопоставляется другому виду информации (независимая переменная).  Информация, соответствующая зависимой переменной может носить агрегированный характер.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00438"/>
            <a:ext cx="798197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571472" y="5286388"/>
            <a:ext cx="7786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 примере независимая переменная – температура воды, зависимая переменная – время, необходимое взрослому человеку для получения ожога 1 степени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>
            <a:normAutofit/>
          </a:bodyPr>
          <a:lstStyle/>
          <a:p>
            <a:pPr marL="0" indent="0" algn="r">
              <a:spcBef>
                <a:spcPts val="0"/>
              </a:spcBef>
            </a:pPr>
            <a:r>
              <a:rPr lang="ru-RU" sz="32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Виды данных</a:t>
            </a:r>
            <a:endParaRPr lang="en-US" sz="32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1285861"/>
            <a:ext cx="7143800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Временной ряд (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time series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2910" y="2000240"/>
            <a:ext cx="7929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Ряд называется </a:t>
            </a:r>
            <a:r>
              <a:rPr lang="ru-RU" b="1" dirty="0" smtClean="0"/>
              <a:t>временным</a:t>
            </a:r>
            <a:r>
              <a:rPr lang="ru-RU" dirty="0" smtClean="0"/>
              <a:t>, если в качестве независимой переменной выступает время. </a:t>
            </a:r>
          </a:p>
          <a:p>
            <a:pPr algn="just"/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63" y="2928934"/>
            <a:ext cx="776287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714348" y="3929066"/>
            <a:ext cx="7715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 этом примере общее количество проданного кофе зависит от года. Поэтому год − это независимая переменная («выберите год, любой год»), а количество продаж − зависимая («в этом году потребление кофе составляет 23,005 чашек»).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142984"/>
            <a:ext cx="6491064" cy="571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Визуализация рядов</a:t>
            </a:r>
            <a:endParaRPr lang="en-US" sz="1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PT Sans"/>
                <a:cs typeface="Arial" pitchFamily="34" charset="0"/>
                <a:sym typeface="PT Sans"/>
              </a:rPr>
              <a:t> 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714480" y="116632"/>
            <a:ext cx="7178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Виды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4348" y="1785927"/>
            <a:ext cx="750099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Ряды удобно отображать в виде столбчатой диаграммы</a:t>
            </a:r>
            <a:r>
              <a:rPr lang="en-US" sz="2000" dirty="0" smtClean="0"/>
              <a:t>:</a:t>
            </a:r>
            <a:r>
              <a:rPr lang="ru-RU" sz="2000" dirty="0" smtClean="0"/>
              <a:t>  </a:t>
            </a:r>
            <a:endParaRPr lang="ru-RU" b="1" dirty="0" smtClean="0"/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3000372"/>
            <a:ext cx="626745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142984"/>
            <a:ext cx="6491064" cy="642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86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PT Sans"/>
                <a:cs typeface="Arial" pitchFamily="34" charset="0"/>
                <a:sym typeface="PT Sans"/>
              </a:rPr>
              <a:t>Многоряды</a:t>
            </a:r>
            <a:r>
              <a:rPr lang="en-US" sz="8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PT Sans"/>
                <a:cs typeface="Arial" pitchFamily="34" charset="0"/>
                <a:sym typeface="PT Sans"/>
              </a:rPr>
              <a:t>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143116"/>
            <a:ext cx="8001056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GB" sz="22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785918" y="116632"/>
            <a:ext cx="710656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Виды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71736" y="6356350"/>
            <a:ext cx="3571900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85786" y="1714489"/>
            <a:ext cx="75724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В </a:t>
            </a:r>
            <a:r>
              <a:rPr lang="ru-RU" sz="2000" b="1" dirty="0" smtClean="0"/>
              <a:t>многорядных</a:t>
            </a:r>
            <a:r>
              <a:rPr lang="ru-RU" sz="2000" dirty="0" smtClean="0"/>
              <a:t> данных есть несколько единиц зависимой информации и одна единица независимой информации. </a:t>
            </a:r>
          </a:p>
          <a:p>
            <a:pPr algn="just"/>
            <a:r>
              <a:rPr lang="ru-RU" sz="2000" dirty="0" smtClean="0"/>
              <a:t>Расширенный пример</a:t>
            </a:r>
            <a:r>
              <a:rPr lang="en-US" sz="2000" dirty="0" smtClean="0"/>
              <a:t> </a:t>
            </a:r>
            <a:r>
              <a:rPr lang="ru-RU" sz="2000" dirty="0" smtClean="0"/>
              <a:t>с ожогами</a:t>
            </a:r>
            <a:r>
              <a:rPr lang="en-US" sz="2000" dirty="0" smtClean="0"/>
              <a:t>:</a:t>
            </a:r>
            <a:endParaRPr lang="ru-RU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2714620"/>
            <a:ext cx="7781925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785786" y="5572141"/>
            <a:ext cx="76438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Здесь температура – независимая переменная, ожоги (1, 2 и 3 степени) – зависимая.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285860"/>
            <a:ext cx="6491064" cy="714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PT Sans"/>
                <a:cs typeface="Arial" pitchFamily="34" charset="0"/>
                <a:sym typeface="PT Sans"/>
              </a:rPr>
              <a:t>Многоряды</a:t>
            </a: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PT Sans"/>
                <a:cs typeface="Arial" pitchFamily="34" charset="0"/>
                <a:sym typeface="PT Sans"/>
              </a:rPr>
              <a:t> (пример с кофе)</a:t>
            </a:r>
            <a:endParaRPr lang="en-US" sz="112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71472" y="3357562"/>
            <a:ext cx="7715303" cy="2643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r>
              <a:rPr lang="ru-RU" sz="2000" dirty="0" smtClean="0"/>
              <a:t>С таким набором данных мы знаем несколько фактов, например, о 2001 годе. Мы знаем, что 16452 чашек было продано мужчинам, и что было продано 14021 чашка обычного кофе (с кофеином, сливками/молоком и сахаром). Однако мы не знаем, как объединить эти данные в практических целях: они абсолютно не связаны между собой. Мы не можем сказать, какой процент обычного кофе был продан мужчинам или сколько чашек досталось женщинам.</a:t>
            </a:r>
          </a:p>
          <a:p>
            <a:pPr marL="0" indent="0" algn="just"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400" dirty="0" smtClean="0"/>
              <a:t>     </a:t>
            </a:r>
            <a:endParaRPr lang="en-GB" sz="24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428728" y="116632"/>
            <a:ext cx="7463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Виды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86050" y="6356350"/>
            <a:ext cx="350046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3" y="2071679"/>
            <a:ext cx="7881966" cy="107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571472" y="1071546"/>
            <a:ext cx="7643866" cy="85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7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Визуализация </a:t>
            </a:r>
            <a:r>
              <a:rPr lang="ru-RU" sz="70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многорядов</a:t>
            </a:r>
            <a:r>
              <a:rPr lang="ru-RU" sz="7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70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714620"/>
            <a:ext cx="6491064" cy="3714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785918" y="116632"/>
            <a:ext cx="710656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Виды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1785926"/>
            <a:ext cx="7786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Мы можем показывать </a:t>
            </a:r>
            <a:r>
              <a:rPr lang="ru-RU" sz="2000" b="1" dirty="0" err="1" smtClean="0"/>
              <a:t>многоряды</a:t>
            </a:r>
            <a:r>
              <a:rPr lang="ru-RU" sz="2000" dirty="0" smtClean="0"/>
              <a:t> вместе, но не можем </a:t>
            </a:r>
            <a:r>
              <a:rPr lang="ru-RU" sz="2000" dirty="0" err="1" smtClean="0"/>
              <a:t>проагрегировать</a:t>
            </a:r>
            <a:r>
              <a:rPr lang="ru-RU" sz="2000" dirty="0" smtClean="0"/>
              <a:t> или объединить их так, чтобы это имело смысл. </a:t>
            </a:r>
            <a:endParaRPr lang="ru-RU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857496"/>
            <a:ext cx="550072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802</Words>
  <Application>Microsoft Office PowerPoint</Application>
  <PresentationFormat>Экран (4:3)</PresentationFormat>
  <Paragraphs>119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Слайд 1</vt:lpstr>
      <vt:lpstr>Слайд 2</vt:lpstr>
      <vt:lpstr>Анализ данных. Виды данных </vt:lpstr>
      <vt:lpstr>Анализ данных. Виды данных</vt:lpstr>
      <vt:lpstr>Анализ данных. Виды данных</vt:lpstr>
      <vt:lpstr>Слайд 6</vt:lpstr>
      <vt:lpstr>Слайд 7</vt:lpstr>
      <vt:lpstr>Слайд 8</vt:lpstr>
      <vt:lpstr>Слайд 9</vt:lpstr>
      <vt:lpstr>Слайд 10</vt:lpstr>
      <vt:lpstr>Слайд 11</vt:lpstr>
      <vt:lpstr>Визуализация суммируемых многорядов</vt:lpstr>
      <vt:lpstr>Слайд 13</vt:lpstr>
      <vt:lpstr>Анализ данных. Виды данных </vt:lpstr>
      <vt:lpstr>Анализ данных. Виды данных </vt:lpstr>
      <vt:lpstr>Отдельные транзакции</vt:lpstr>
      <vt:lpstr>Слайд 17</vt:lpstr>
      <vt:lpstr>Слайд 18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Баранова Ольга Владимировна</dc:creator>
  <cp:lastModifiedBy>GRAFEEVA</cp:lastModifiedBy>
  <cp:revision>240</cp:revision>
  <dcterms:created xsi:type="dcterms:W3CDTF">2015-06-09T11:05:16Z</dcterms:created>
  <dcterms:modified xsi:type="dcterms:W3CDTF">2019-09-13T15:51:35Z</dcterms:modified>
</cp:coreProperties>
</file>