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56" r:id="rId2"/>
    <p:sldId id="258" r:id="rId3"/>
    <p:sldId id="314" r:id="rId4"/>
    <p:sldId id="315" r:id="rId5"/>
    <p:sldId id="316" r:id="rId6"/>
    <p:sldId id="318" r:id="rId7"/>
    <p:sldId id="280" r:id="rId8"/>
    <p:sldId id="281" r:id="rId9"/>
    <p:sldId id="276" r:id="rId10"/>
    <p:sldId id="284" r:id="rId11"/>
    <p:sldId id="285" r:id="rId12"/>
    <p:sldId id="287" r:id="rId13"/>
    <p:sldId id="305" r:id="rId14"/>
    <p:sldId id="288" r:id="rId15"/>
    <p:sldId id="306" r:id="rId16"/>
    <p:sldId id="309" r:id="rId17"/>
    <p:sldId id="308" r:id="rId18"/>
    <p:sldId id="290" r:id="rId19"/>
    <p:sldId id="307" r:id="rId20"/>
    <p:sldId id="291" r:id="rId21"/>
    <p:sldId id="286" r:id="rId22"/>
    <p:sldId id="313" r:id="rId23"/>
    <p:sldId id="319" r:id="rId24"/>
    <p:sldId id="277" r:id="rId25"/>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F2B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682136-716B-4127-95C9-36A8DFBECDCC}" v="8" dt="2019-09-13T16:00:30.178"/>
  </p1510:revLst>
</p1510:revInfo>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Средний стиль 2 - акцент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Светлый стиль 3 - акцент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2833802-FEF1-4C79-8D5D-14CF1EAF98D9}" styleName="Светлый стиль 2 - акцент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38B1855-1B75-4FBE-930C-398BA8C253C6}" styleName="Стиль из темы 2 - акцент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4555" autoAdjust="0"/>
    <p:restoredTop sz="86368" autoAdjust="0"/>
  </p:normalViewPr>
  <p:slideViewPr>
    <p:cSldViewPr>
      <p:cViewPr>
        <p:scale>
          <a:sx n="110" d="100"/>
          <a:sy n="110" d="100"/>
        </p:scale>
        <p:origin x="-2514" y="-228"/>
      </p:cViewPr>
      <p:guideLst>
        <p:guide orient="horz" pos="2160"/>
        <p:guide pos="2880"/>
      </p:guideLst>
    </p:cSldViewPr>
  </p:slideViewPr>
  <p:outlineViewPr>
    <p:cViewPr>
      <p:scale>
        <a:sx n="33" d="100"/>
        <a:sy n="33" d="100"/>
      </p:scale>
      <p:origin x="264" y="15120"/>
    </p:cViewPr>
    <p:sldLst>
      <p:sld r:id="rId1" collapse="1"/>
      <p:sld r:id="rId2" collapse="1"/>
      <p:sld r:id="rId3" collapse="1"/>
      <p:sld r:id="rId4" collapse="1"/>
      <p:sld r:id="rId5" collapse="1"/>
      <p:sld r:id="rId6" collapse="1"/>
      <p:sld r:id="rId7" collapse="1"/>
      <p:sld r:id="rId8" collapse="1"/>
      <p:sld r:id="rId9" collapse="1"/>
      <p:sld r:id="rId10" collapse="1"/>
      <p:sld r:id="rId11" collapse="1"/>
    </p:sldLst>
  </p:outlineViewPr>
  <p:notesTextViewPr>
    <p:cViewPr>
      <p:scale>
        <a:sx n="1" d="1"/>
        <a:sy n="1" d="1"/>
      </p:scale>
      <p:origin x="0" y="0"/>
    </p:cViewPr>
  </p:notesTextViewPr>
  <p:sorterViewPr>
    <p:cViewPr>
      <p:scale>
        <a:sx n="66" d="100"/>
        <a:sy n="66" d="100"/>
      </p:scale>
      <p:origin x="0" y="0"/>
    </p:cViewPr>
  </p:sorterViewPr>
  <p:notesViewPr>
    <p:cSldViewPr>
      <p:cViewPr varScale="1">
        <p:scale>
          <a:sx n="97" d="100"/>
          <a:sy n="97" d="100"/>
        </p:scale>
        <p:origin x="-3654"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8" Type="http://schemas.openxmlformats.org/officeDocument/2006/relationships/slide" Target="slides/slide18.xml"/><Relationship Id="rId3" Type="http://schemas.openxmlformats.org/officeDocument/2006/relationships/slide" Target="slides/slide9.xml"/><Relationship Id="rId7" Type="http://schemas.openxmlformats.org/officeDocument/2006/relationships/slide" Target="slides/slide14.xml"/><Relationship Id="rId2" Type="http://schemas.openxmlformats.org/officeDocument/2006/relationships/slide" Target="slides/slide8.xml"/><Relationship Id="rId1" Type="http://schemas.openxmlformats.org/officeDocument/2006/relationships/slide" Target="slides/slide7.xml"/><Relationship Id="rId6" Type="http://schemas.openxmlformats.org/officeDocument/2006/relationships/slide" Target="slides/slide12.xml"/><Relationship Id="rId11" Type="http://schemas.openxmlformats.org/officeDocument/2006/relationships/slide" Target="slides/slide22.xml"/><Relationship Id="rId5" Type="http://schemas.openxmlformats.org/officeDocument/2006/relationships/slide" Target="slides/slide11.xml"/><Relationship Id="rId10" Type="http://schemas.openxmlformats.org/officeDocument/2006/relationships/slide" Target="slides/slide21.xml"/><Relationship Id="rId4" Type="http://schemas.openxmlformats.org/officeDocument/2006/relationships/slide" Target="slides/slide10.xml"/><Relationship Id="rId9" Type="http://schemas.openxmlformats.org/officeDocument/2006/relationships/slide" Target="slides/slide2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A2682136-716B-4127-95C9-36A8DFBECDCC}"/>
    <pc:docChg chg="modSld">
      <pc:chgData name="" userId="" providerId="" clId="Web-{A2682136-716B-4127-95C9-36A8DFBECDCC}" dt="2019-09-13T16:00:30.178" v="7" actId="20577"/>
      <pc:docMkLst>
        <pc:docMk/>
      </pc:docMkLst>
      <pc:sldChg chg="modSp">
        <pc:chgData name="" userId="" providerId="" clId="Web-{A2682136-716B-4127-95C9-36A8DFBECDCC}" dt="2019-09-13T16:00:30.178" v="6" actId="20577"/>
        <pc:sldMkLst>
          <pc:docMk/>
          <pc:sldMk cId="0" sldId="319"/>
        </pc:sldMkLst>
        <pc:spChg chg="mod">
          <ac:chgData name="" userId="" providerId="" clId="Web-{A2682136-716B-4127-95C9-36A8DFBECDCC}" dt="2019-09-13T16:00:30.178" v="6" actId="20577"/>
          <ac:spMkLst>
            <pc:docMk/>
            <pc:sldMk cId="0" sldId="319"/>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1D2851-B03D-4F7C-95AC-65F85261D73B}" type="datetimeFigureOut">
              <a:rPr lang="ru-RU" smtClean="0"/>
              <a:pPr/>
              <a:t>13.09.2019</a:t>
            </a:fld>
            <a:endParaRPr lang="ru-RU"/>
          </a:p>
        </p:txBody>
      </p:sp>
      <p:sp>
        <p:nvSpPr>
          <p:cNvPr id="4" name="Нижний колонтитул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87B6C44-C8B3-43B4-A657-2299F1A0E09F}" type="slidenum">
              <a:rPr lang="ru-RU" smtClean="0"/>
              <a:pPr/>
              <a:t>‹#›</a:t>
            </a:fld>
            <a:endParaRPr lang="ru-RU"/>
          </a:p>
        </p:txBody>
      </p:sp>
    </p:spTree>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dirty="0"/>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86FABA-D603-46B8-94C7-F73A40963B6B}" type="datetimeFigureOut">
              <a:rPr lang="ru-RU" smtClean="0"/>
              <a:pPr/>
              <a:t>13.09.2019</a:t>
            </a:fld>
            <a:endParaRPr lang="ru-RU" dirty="0"/>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dirty="0"/>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C2C539-D2AA-42BB-9DB2-01C91D0B00A3}" type="slidenum">
              <a:rPr lang="ru-RU" smtClean="0"/>
              <a:pPr/>
              <a:t>‹#›</a:t>
            </a:fld>
            <a:endParaRPr lang="ru-RU" dirty="0"/>
          </a:p>
        </p:txBody>
      </p:sp>
    </p:spTree>
    <p:extLst>
      <p:ext uri="{BB962C8B-B14F-4D97-AF65-F5344CB8AC3E}">
        <p14:creationId xmlns:p14="http://schemas.microsoft.com/office/powerpoint/2010/main" val="69201553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A6C2C539-D2AA-42BB-9DB2-01C91D0B00A3}" type="slidenum">
              <a:rPr lang="ru-RU" smtClean="0"/>
              <a:pPr/>
              <a:t>1</a:t>
            </a:fld>
            <a:endParaRPr lang="ru-RU" dirty="0"/>
          </a:p>
        </p:txBody>
      </p:sp>
      <p:sp>
        <p:nvSpPr>
          <p:cNvPr id="5" name="Дата 4"/>
          <p:cNvSpPr>
            <a:spLocks noGrp="1"/>
          </p:cNvSpPr>
          <p:nvPr>
            <p:ph type="dt" idx="11"/>
          </p:nvPr>
        </p:nvSpPr>
        <p:spPr/>
        <p:txBody>
          <a:bodyPr/>
          <a:lstStyle/>
          <a:p>
            <a:fld id="{2E86FABA-D603-46B8-94C7-F73A40963B6B}" type="datetimeFigureOut">
              <a:rPr lang="ru-RU" smtClean="0"/>
              <a:pPr/>
              <a:t>13.09.2019</a:t>
            </a:fld>
            <a:endParaRPr lang="ru-RU"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Дата 3"/>
          <p:cNvSpPr>
            <a:spLocks noGrp="1"/>
          </p:cNvSpPr>
          <p:nvPr>
            <p:ph type="dt" idx="10"/>
          </p:nvPr>
        </p:nvSpPr>
        <p:spPr/>
        <p:txBody>
          <a:bodyPr/>
          <a:lstStyle/>
          <a:p>
            <a:fld id="{2E86FABA-D603-46B8-94C7-F73A40963B6B}" type="datetimeFigureOut">
              <a:rPr lang="ru-RU" smtClean="0"/>
              <a:pPr/>
              <a:t>13.09.2019</a:t>
            </a:fld>
            <a:endParaRPr lang="ru-RU" dirty="0"/>
          </a:p>
        </p:txBody>
      </p:sp>
      <p:sp>
        <p:nvSpPr>
          <p:cNvPr id="5" name="Номер слайда 4"/>
          <p:cNvSpPr>
            <a:spLocks noGrp="1"/>
          </p:cNvSpPr>
          <p:nvPr>
            <p:ph type="sldNum" sz="quarter" idx="11"/>
          </p:nvPr>
        </p:nvSpPr>
        <p:spPr/>
        <p:txBody>
          <a:bodyPr/>
          <a:lstStyle/>
          <a:p>
            <a:fld id="{A6C2C539-D2AA-42BB-9DB2-01C91D0B00A3}" type="slidenum">
              <a:rPr lang="ru-RU" smtClean="0"/>
              <a:pPr/>
              <a:t>9</a:t>
            </a:fld>
            <a:endParaRPr lang="ru-RU"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a:t>Образец заголовка</a:t>
            </a:r>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p>
        </p:txBody>
      </p:sp>
      <p:sp>
        <p:nvSpPr>
          <p:cNvPr id="4" name="Дата 3"/>
          <p:cNvSpPr>
            <a:spLocks noGrp="1"/>
          </p:cNvSpPr>
          <p:nvPr>
            <p:ph type="dt" sz="half" idx="10"/>
          </p:nvPr>
        </p:nvSpPr>
        <p:spPr/>
        <p:txBody>
          <a:bodyPr/>
          <a:lstStyle/>
          <a:p>
            <a:fld id="{5B278AA4-8902-4CE2-B8C6-02A4F11FF7AA}" type="datetime1">
              <a:rPr lang="ru-RU" smtClean="0"/>
              <a:pPr/>
              <a:t>13.09.2019</a:t>
            </a:fld>
            <a:endParaRPr lang="ru-RU" dirty="0"/>
          </a:p>
        </p:txBody>
      </p:sp>
      <p:sp>
        <p:nvSpPr>
          <p:cNvPr id="5" name="Нижний колонтитул 4"/>
          <p:cNvSpPr>
            <a:spLocks noGrp="1"/>
          </p:cNvSpPr>
          <p:nvPr>
            <p:ph type="ftr" sz="quarter" idx="11"/>
          </p:nvPr>
        </p:nvSpPr>
        <p:spPr/>
        <p:txBody>
          <a:bodyPr/>
          <a:lstStyle/>
          <a:p>
            <a:r>
              <a:rPr lang="ru-RU"/>
              <a:t>Кафедра информационно-аналитических систем</a:t>
            </a:r>
            <a:endParaRPr lang="ru-RU" dirty="0"/>
          </a:p>
        </p:txBody>
      </p:sp>
      <p:sp>
        <p:nvSpPr>
          <p:cNvPr id="6" name="Номер слайда 5"/>
          <p:cNvSpPr>
            <a:spLocks noGrp="1"/>
          </p:cNvSpPr>
          <p:nvPr>
            <p:ph type="sldNum" sz="quarter" idx="12"/>
          </p:nvPr>
        </p:nvSpPr>
        <p:spPr/>
        <p:txBody>
          <a:bodyPr/>
          <a:lstStyle/>
          <a:p>
            <a:fld id="{B6743867-4E32-4E2D-8739-58246E7E28D2}" type="slidenum">
              <a:rPr lang="ru-RU" smtClean="0"/>
              <a:pPr/>
              <a:t>‹#›</a:t>
            </a:fld>
            <a:endParaRPr lang="ru-RU" dirty="0"/>
          </a:p>
        </p:txBody>
      </p:sp>
    </p:spTree>
    <p:extLst>
      <p:ext uri="{BB962C8B-B14F-4D97-AF65-F5344CB8AC3E}">
        <p14:creationId xmlns:p14="http://schemas.microsoft.com/office/powerpoint/2010/main" val="2849882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38942189-EFE4-4B3B-BE26-72CCEC44CAED}" type="datetime1">
              <a:rPr lang="ru-RU" smtClean="0"/>
              <a:pPr/>
              <a:t>13.09.2019</a:t>
            </a:fld>
            <a:endParaRPr lang="ru-RU" dirty="0"/>
          </a:p>
        </p:txBody>
      </p:sp>
      <p:sp>
        <p:nvSpPr>
          <p:cNvPr id="5" name="Нижний колонтитул 4"/>
          <p:cNvSpPr>
            <a:spLocks noGrp="1"/>
          </p:cNvSpPr>
          <p:nvPr>
            <p:ph type="ftr" sz="quarter" idx="11"/>
          </p:nvPr>
        </p:nvSpPr>
        <p:spPr/>
        <p:txBody>
          <a:bodyPr/>
          <a:lstStyle/>
          <a:p>
            <a:r>
              <a:rPr lang="ru-RU"/>
              <a:t>Кафедра информационно-аналитических систем</a:t>
            </a:r>
            <a:endParaRPr lang="ru-RU" dirty="0"/>
          </a:p>
        </p:txBody>
      </p:sp>
      <p:sp>
        <p:nvSpPr>
          <p:cNvPr id="6" name="Номер слайда 5"/>
          <p:cNvSpPr>
            <a:spLocks noGrp="1"/>
          </p:cNvSpPr>
          <p:nvPr>
            <p:ph type="sldNum" sz="quarter" idx="12"/>
          </p:nvPr>
        </p:nvSpPr>
        <p:spPr/>
        <p:txBody>
          <a:bodyPr/>
          <a:lstStyle/>
          <a:p>
            <a:fld id="{B6743867-4E32-4E2D-8739-58246E7E28D2}" type="slidenum">
              <a:rPr lang="ru-RU" smtClean="0"/>
              <a:pPr/>
              <a:t>‹#›</a:t>
            </a:fld>
            <a:endParaRPr lang="ru-RU" dirty="0"/>
          </a:p>
        </p:txBody>
      </p:sp>
    </p:spTree>
    <p:extLst>
      <p:ext uri="{BB962C8B-B14F-4D97-AF65-F5344CB8AC3E}">
        <p14:creationId xmlns:p14="http://schemas.microsoft.com/office/powerpoint/2010/main" val="3693322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1476012C-0C76-4266-8F5C-CAE211B053EB}" type="datetime1">
              <a:rPr lang="ru-RU" smtClean="0"/>
              <a:pPr/>
              <a:t>13.09.2019</a:t>
            </a:fld>
            <a:endParaRPr lang="ru-RU" dirty="0"/>
          </a:p>
        </p:txBody>
      </p:sp>
      <p:sp>
        <p:nvSpPr>
          <p:cNvPr id="5" name="Нижний колонтитул 4"/>
          <p:cNvSpPr>
            <a:spLocks noGrp="1"/>
          </p:cNvSpPr>
          <p:nvPr>
            <p:ph type="ftr" sz="quarter" idx="11"/>
          </p:nvPr>
        </p:nvSpPr>
        <p:spPr/>
        <p:txBody>
          <a:bodyPr/>
          <a:lstStyle/>
          <a:p>
            <a:r>
              <a:rPr lang="ru-RU"/>
              <a:t>Кафедра информационно-аналитических систем</a:t>
            </a:r>
            <a:endParaRPr lang="ru-RU" dirty="0"/>
          </a:p>
        </p:txBody>
      </p:sp>
      <p:sp>
        <p:nvSpPr>
          <p:cNvPr id="6" name="Номер слайда 5"/>
          <p:cNvSpPr>
            <a:spLocks noGrp="1"/>
          </p:cNvSpPr>
          <p:nvPr>
            <p:ph type="sldNum" sz="quarter" idx="12"/>
          </p:nvPr>
        </p:nvSpPr>
        <p:spPr/>
        <p:txBody>
          <a:bodyPr/>
          <a:lstStyle/>
          <a:p>
            <a:fld id="{B6743867-4E32-4E2D-8739-58246E7E28D2}" type="slidenum">
              <a:rPr lang="ru-RU" smtClean="0"/>
              <a:pPr/>
              <a:t>‹#›</a:t>
            </a:fld>
            <a:endParaRPr lang="ru-RU" dirty="0"/>
          </a:p>
        </p:txBody>
      </p:sp>
    </p:spTree>
    <p:extLst>
      <p:ext uri="{BB962C8B-B14F-4D97-AF65-F5344CB8AC3E}">
        <p14:creationId xmlns:p14="http://schemas.microsoft.com/office/powerpoint/2010/main" val="3066401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64C4D535-7149-4E59-8274-C30D4B53A893}" type="datetime1">
              <a:rPr lang="ru-RU" smtClean="0"/>
              <a:pPr/>
              <a:t>13.09.2019</a:t>
            </a:fld>
            <a:endParaRPr lang="ru-RU" dirty="0"/>
          </a:p>
        </p:txBody>
      </p:sp>
      <p:sp>
        <p:nvSpPr>
          <p:cNvPr id="5" name="Нижний колонтитул 4"/>
          <p:cNvSpPr>
            <a:spLocks noGrp="1"/>
          </p:cNvSpPr>
          <p:nvPr>
            <p:ph type="ftr" sz="quarter" idx="11"/>
          </p:nvPr>
        </p:nvSpPr>
        <p:spPr/>
        <p:txBody>
          <a:bodyPr/>
          <a:lstStyle/>
          <a:p>
            <a:r>
              <a:rPr lang="ru-RU"/>
              <a:t>Кафедра информационно-аналитических систем</a:t>
            </a:r>
            <a:endParaRPr lang="ru-RU" dirty="0"/>
          </a:p>
        </p:txBody>
      </p:sp>
      <p:sp>
        <p:nvSpPr>
          <p:cNvPr id="6" name="Номер слайда 5"/>
          <p:cNvSpPr>
            <a:spLocks noGrp="1"/>
          </p:cNvSpPr>
          <p:nvPr>
            <p:ph type="sldNum" sz="quarter" idx="12"/>
          </p:nvPr>
        </p:nvSpPr>
        <p:spPr/>
        <p:txBody>
          <a:bodyPr/>
          <a:lstStyle/>
          <a:p>
            <a:fld id="{B6743867-4E32-4E2D-8739-58246E7E28D2}" type="slidenum">
              <a:rPr lang="ru-RU" smtClean="0"/>
              <a:pPr/>
              <a:t>‹#›</a:t>
            </a:fld>
            <a:endParaRPr lang="ru-RU" dirty="0"/>
          </a:p>
        </p:txBody>
      </p:sp>
    </p:spTree>
    <p:extLst>
      <p:ext uri="{BB962C8B-B14F-4D97-AF65-F5344CB8AC3E}">
        <p14:creationId xmlns:p14="http://schemas.microsoft.com/office/powerpoint/2010/main" val="4064220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C135B3BA-5BE5-46B2-A693-DB6E10C33A55}" type="datetime1">
              <a:rPr lang="ru-RU" smtClean="0"/>
              <a:pPr/>
              <a:t>13.09.2019</a:t>
            </a:fld>
            <a:endParaRPr lang="ru-RU" dirty="0"/>
          </a:p>
        </p:txBody>
      </p:sp>
      <p:sp>
        <p:nvSpPr>
          <p:cNvPr id="5" name="Нижний колонтитул 4"/>
          <p:cNvSpPr>
            <a:spLocks noGrp="1"/>
          </p:cNvSpPr>
          <p:nvPr>
            <p:ph type="ftr" sz="quarter" idx="11"/>
          </p:nvPr>
        </p:nvSpPr>
        <p:spPr/>
        <p:txBody>
          <a:bodyPr/>
          <a:lstStyle/>
          <a:p>
            <a:r>
              <a:rPr lang="ru-RU"/>
              <a:t>Кафедра информационно-аналитических систем</a:t>
            </a:r>
            <a:endParaRPr lang="ru-RU" dirty="0"/>
          </a:p>
        </p:txBody>
      </p:sp>
      <p:sp>
        <p:nvSpPr>
          <p:cNvPr id="6" name="Номер слайда 5"/>
          <p:cNvSpPr>
            <a:spLocks noGrp="1"/>
          </p:cNvSpPr>
          <p:nvPr>
            <p:ph type="sldNum" sz="quarter" idx="12"/>
          </p:nvPr>
        </p:nvSpPr>
        <p:spPr/>
        <p:txBody>
          <a:bodyPr/>
          <a:lstStyle/>
          <a:p>
            <a:fld id="{B6743867-4E32-4E2D-8739-58246E7E28D2}" type="slidenum">
              <a:rPr lang="ru-RU" smtClean="0"/>
              <a:pPr/>
              <a:t>‹#›</a:t>
            </a:fld>
            <a:endParaRPr lang="ru-RU" dirty="0"/>
          </a:p>
        </p:txBody>
      </p:sp>
    </p:spTree>
    <p:extLst>
      <p:ext uri="{BB962C8B-B14F-4D97-AF65-F5344CB8AC3E}">
        <p14:creationId xmlns:p14="http://schemas.microsoft.com/office/powerpoint/2010/main" val="2693577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6A958AB1-996B-437A-8688-A151BBB6CBE8}" type="datetime1">
              <a:rPr lang="ru-RU" smtClean="0"/>
              <a:pPr/>
              <a:t>13.09.2019</a:t>
            </a:fld>
            <a:endParaRPr lang="ru-RU" dirty="0"/>
          </a:p>
        </p:txBody>
      </p:sp>
      <p:sp>
        <p:nvSpPr>
          <p:cNvPr id="6" name="Нижний колонтитул 5"/>
          <p:cNvSpPr>
            <a:spLocks noGrp="1"/>
          </p:cNvSpPr>
          <p:nvPr>
            <p:ph type="ftr" sz="quarter" idx="11"/>
          </p:nvPr>
        </p:nvSpPr>
        <p:spPr/>
        <p:txBody>
          <a:bodyPr/>
          <a:lstStyle/>
          <a:p>
            <a:r>
              <a:rPr lang="ru-RU"/>
              <a:t>Кафедра информационно-аналитических систем</a:t>
            </a:r>
            <a:endParaRPr lang="ru-RU" dirty="0"/>
          </a:p>
        </p:txBody>
      </p:sp>
      <p:sp>
        <p:nvSpPr>
          <p:cNvPr id="7" name="Номер слайда 6"/>
          <p:cNvSpPr>
            <a:spLocks noGrp="1"/>
          </p:cNvSpPr>
          <p:nvPr>
            <p:ph type="sldNum" sz="quarter" idx="12"/>
          </p:nvPr>
        </p:nvSpPr>
        <p:spPr/>
        <p:txBody>
          <a:bodyPr/>
          <a:lstStyle/>
          <a:p>
            <a:fld id="{B6743867-4E32-4E2D-8739-58246E7E28D2}" type="slidenum">
              <a:rPr lang="ru-RU" smtClean="0"/>
              <a:pPr/>
              <a:t>‹#›</a:t>
            </a:fld>
            <a:endParaRPr lang="ru-RU" dirty="0"/>
          </a:p>
        </p:txBody>
      </p:sp>
    </p:spTree>
    <p:extLst>
      <p:ext uri="{BB962C8B-B14F-4D97-AF65-F5344CB8AC3E}">
        <p14:creationId xmlns:p14="http://schemas.microsoft.com/office/powerpoint/2010/main" val="634045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5209D829-0EBB-4CF1-9012-B500853E42A1}" type="datetime1">
              <a:rPr lang="ru-RU" smtClean="0"/>
              <a:pPr/>
              <a:t>13.09.2019</a:t>
            </a:fld>
            <a:endParaRPr lang="ru-RU" dirty="0"/>
          </a:p>
        </p:txBody>
      </p:sp>
      <p:sp>
        <p:nvSpPr>
          <p:cNvPr id="8" name="Нижний колонтитул 7"/>
          <p:cNvSpPr>
            <a:spLocks noGrp="1"/>
          </p:cNvSpPr>
          <p:nvPr>
            <p:ph type="ftr" sz="quarter" idx="11"/>
          </p:nvPr>
        </p:nvSpPr>
        <p:spPr/>
        <p:txBody>
          <a:bodyPr/>
          <a:lstStyle/>
          <a:p>
            <a:r>
              <a:rPr lang="ru-RU"/>
              <a:t>Кафедра информационно-аналитических систем</a:t>
            </a:r>
            <a:endParaRPr lang="ru-RU" dirty="0"/>
          </a:p>
        </p:txBody>
      </p:sp>
      <p:sp>
        <p:nvSpPr>
          <p:cNvPr id="9" name="Номер слайда 8"/>
          <p:cNvSpPr>
            <a:spLocks noGrp="1"/>
          </p:cNvSpPr>
          <p:nvPr>
            <p:ph type="sldNum" sz="quarter" idx="12"/>
          </p:nvPr>
        </p:nvSpPr>
        <p:spPr/>
        <p:txBody>
          <a:bodyPr/>
          <a:lstStyle/>
          <a:p>
            <a:fld id="{B6743867-4E32-4E2D-8739-58246E7E28D2}" type="slidenum">
              <a:rPr lang="ru-RU" smtClean="0"/>
              <a:pPr/>
              <a:t>‹#›</a:t>
            </a:fld>
            <a:endParaRPr lang="ru-RU" dirty="0"/>
          </a:p>
        </p:txBody>
      </p:sp>
    </p:spTree>
    <p:extLst>
      <p:ext uri="{BB962C8B-B14F-4D97-AF65-F5344CB8AC3E}">
        <p14:creationId xmlns:p14="http://schemas.microsoft.com/office/powerpoint/2010/main" val="2373154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CEDDBBFC-C937-4C0D-9D8E-18BA5D16049C}" type="datetime1">
              <a:rPr lang="ru-RU" smtClean="0"/>
              <a:pPr/>
              <a:t>13.09.2019</a:t>
            </a:fld>
            <a:endParaRPr lang="ru-RU" dirty="0"/>
          </a:p>
        </p:txBody>
      </p:sp>
      <p:sp>
        <p:nvSpPr>
          <p:cNvPr id="4" name="Нижний колонтитул 3"/>
          <p:cNvSpPr>
            <a:spLocks noGrp="1"/>
          </p:cNvSpPr>
          <p:nvPr>
            <p:ph type="ftr" sz="quarter" idx="11"/>
          </p:nvPr>
        </p:nvSpPr>
        <p:spPr/>
        <p:txBody>
          <a:bodyPr/>
          <a:lstStyle/>
          <a:p>
            <a:r>
              <a:rPr lang="ru-RU"/>
              <a:t>Кафедра информационно-аналитических систем</a:t>
            </a:r>
            <a:endParaRPr lang="ru-RU" dirty="0"/>
          </a:p>
        </p:txBody>
      </p:sp>
      <p:sp>
        <p:nvSpPr>
          <p:cNvPr id="5" name="Номер слайда 4"/>
          <p:cNvSpPr>
            <a:spLocks noGrp="1"/>
          </p:cNvSpPr>
          <p:nvPr>
            <p:ph type="sldNum" sz="quarter" idx="12"/>
          </p:nvPr>
        </p:nvSpPr>
        <p:spPr/>
        <p:txBody>
          <a:bodyPr/>
          <a:lstStyle/>
          <a:p>
            <a:fld id="{B6743867-4E32-4E2D-8739-58246E7E28D2}" type="slidenum">
              <a:rPr lang="ru-RU" smtClean="0"/>
              <a:pPr/>
              <a:t>‹#›</a:t>
            </a:fld>
            <a:endParaRPr lang="ru-RU" dirty="0"/>
          </a:p>
        </p:txBody>
      </p:sp>
    </p:spTree>
    <p:extLst>
      <p:ext uri="{BB962C8B-B14F-4D97-AF65-F5344CB8AC3E}">
        <p14:creationId xmlns:p14="http://schemas.microsoft.com/office/powerpoint/2010/main" val="2924647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D2B0A9A8-525F-4B90-912E-6DE17100641D}" type="datetime1">
              <a:rPr lang="ru-RU" smtClean="0"/>
              <a:pPr/>
              <a:t>13.09.2019</a:t>
            </a:fld>
            <a:endParaRPr lang="ru-RU" dirty="0"/>
          </a:p>
        </p:txBody>
      </p:sp>
      <p:sp>
        <p:nvSpPr>
          <p:cNvPr id="3" name="Нижний колонтитул 2"/>
          <p:cNvSpPr>
            <a:spLocks noGrp="1"/>
          </p:cNvSpPr>
          <p:nvPr>
            <p:ph type="ftr" sz="quarter" idx="11"/>
          </p:nvPr>
        </p:nvSpPr>
        <p:spPr/>
        <p:txBody>
          <a:bodyPr/>
          <a:lstStyle/>
          <a:p>
            <a:r>
              <a:rPr lang="ru-RU"/>
              <a:t>Кафедра информационно-аналитических систем</a:t>
            </a:r>
            <a:endParaRPr lang="ru-RU" dirty="0"/>
          </a:p>
        </p:txBody>
      </p:sp>
      <p:sp>
        <p:nvSpPr>
          <p:cNvPr id="4" name="Номер слайда 3"/>
          <p:cNvSpPr>
            <a:spLocks noGrp="1"/>
          </p:cNvSpPr>
          <p:nvPr>
            <p:ph type="sldNum" sz="quarter" idx="12"/>
          </p:nvPr>
        </p:nvSpPr>
        <p:spPr/>
        <p:txBody>
          <a:bodyPr/>
          <a:lstStyle/>
          <a:p>
            <a:fld id="{B6743867-4E32-4E2D-8739-58246E7E28D2}" type="slidenum">
              <a:rPr lang="ru-RU" smtClean="0"/>
              <a:pPr/>
              <a:t>‹#›</a:t>
            </a:fld>
            <a:endParaRPr lang="ru-RU" dirty="0"/>
          </a:p>
        </p:txBody>
      </p:sp>
    </p:spTree>
    <p:extLst>
      <p:ext uri="{BB962C8B-B14F-4D97-AF65-F5344CB8AC3E}">
        <p14:creationId xmlns:p14="http://schemas.microsoft.com/office/powerpoint/2010/main" val="3549774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460A2F3A-EF59-4D48-A8F1-63801669CB7A}" type="datetime1">
              <a:rPr lang="ru-RU" smtClean="0"/>
              <a:pPr/>
              <a:t>13.09.2019</a:t>
            </a:fld>
            <a:endParaRPr lang="ru-RU" dirty="0"/>
          </a:p>
        </p:txBody>
      </p:sp>
      <p:sp>
        <p:nvSpPr>
          <p:cNvPr id="6" name="Нижний колонтитул 5"/>
          <p:cNvSpPr>
            <a:spLocks noGrp="1"/>
          </p:cNvSpPr>
          <p:nvPr>
            <p:ph type="ftr" sz="quarter" idx="11"/>
          </p:nvPr>
        </p:nvSpPr>
        <p:spPr/>
        <p:txBody>
          <a:bodyPr/>
          <a:lstStyle/>
          <a:p>
            <a:r>
              <a:rPr lang="ru-RU"/>
              <a:t>Кафедра информационно-аналитических систем</a:t>
            </a:r>
            <a:endParaRPr lang="ru-RU" dirty="0"/>
          </a:p>
        </p:txBody>
      </p:sp>
      <p:sp>
        <p:nvSpPr>
          <p:cNvPr id="7" name="Номер слайда 6"/>
          <p:cNvSpPr>
            <a:spLocks noGrp="1"/>
          </p:cNvSpPr>
          <p:nvPr>
            <p:ph type="sldNum" sz="quarter" idx="12"/>
          </p:nvPr>
        </p:nvSpPr>
        <p:spPr/>
        <p:txBody>
          <a:bodyPr/>
          <a:lstStyle/>
          <a:p>
            <a:fld id="{B6743867-4E32-4E2D-8739-58246E7E28D2}" type="slidenum">
              <a:rPr lang="ru-RU" smtClean="0"/>
              <a:pPr/>
              <a:t>‹#›</a:t>
            </a:fld>
            <a:endParaRPr lang="ru-RU" dirty="0"/>
          </a:p>
        </p:txBody>
      </p:sp>
    </p:spTree>
    <p:extLst>
      <p:ext uri="{BB962C8B-B14F-4D97-AF65-F5344CB8AC3E}">
        <p14:creationId xmlns:p14="http://schemas.microsoft.com/office/powerpoint/2010/main" val="2364735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1A2772EC-2878-4B3D-9678-6EA052BCAB95}" type="datetime1">
              <a:rPr lang="ru-RU" smtClean="0"/>
              <a:pPr/>
              <a:t>13.09.2019</a:t>
            </a:fld>
            <a:endParaRPr lang="ru-RU" dirty="0"/>
          </a:p>
        </p:txBody>
      </p:sp>
      <p:sp>
        <p:nvSpPr>
          <p:cNvPr id="6" name="Нижний колонтитул 5"/>
          <p:cNvSpPr>
            <a:spLocks noGrp="1"/>
          </p:cNvSpPr>
          <p:nvPr>
            <p:ph type="ftr" sz="quarter" idx="11"/>
          </p:nvPr>
        </p:nvSpPr>
        <p:spPr/>
        <p:txBody>
          <a:bodyPr/>
          <a:lstStyle/>
          <a:p>
            <a:r>
              <a:rPr lang="ru-RU"/>
              <a:t>Кафедра информационно-аналитических систем</a:t>
            </a:r>
            <a:endParaRPr lang="ru-RU" dirty="0"/>
          </a:p>
        </p:txBody>
      </p:sp>
      <p:sp>
        <p:nvSpPr>
          <p:cNvPr id="7" name="Номер слайда 6"/>
          <p:cNvSpPr>
            <a:spLocks noGrp="1"/>
          </p:cNvSpPr>
          <p:nvPr>
            <p:ph type="sldNum" sz="quarter" idx="12"/>
          </p:nvPr>
        </p:nvSpPr>
        <p:spPr/>
        <p:txBody>
          <a:bodyPr/>
          <a:lstStyle/>
          <a:p>
            <a:fld id="{B6743867-4E32-4E2D-8739-58246E7E28D2}" type="slidenum">
              <a:rPr lang="ru-RU" smtClean="0"/>
              <a:pPr/>
              <a:t>‹#›</a:t>
            </a:fld>
            <a:endParaRPr lang="ru-RU" dirty="0"/>
          </a:p>
        </p:txBody>
      </p:sp>
    </p:spTree>
    <p:extLst>
      <p:ext uri="{BB962C8B-B14F-4D97-AF65-F5344CB8AC3E}">
        <p14:creationId xmlns:p14="http://schemas.microsoft.com/office/powerpoint/2010/main" val="3006454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7D136C-E0A1-4012-8BF1-05B9B9D58020}" type="datetime1">
              <a:rPr lang="ru-RU" smtClean="0"/>
              <a:pPr/>
              <a:t>13.09.2019</a:t>
            </a:fld>
            <a:endParaRPr lang="ru-RU" dirty="0"/>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ru-RU"/>
              <a:t>Кафедра информационно-аналитических систем</a:t>
            </a:r>
            <a:endParaRPr lang="ru-RU" dirty="0"/>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743867-4E32-4E2D-8739-58246E7E28D2}" type="slidenum">
              <a:rPr lang="ru-RU" smtClean="0"/>
              <a:pPr/>
              <a:t>‹#›</a:t>
            </a:fld>
            <a:endParaRPr lang="ru-RU" dirty="0"/>
          </a:p>
        </p:txBody>
      </p:sp>
    </p:spTree>
    <p:extLst>
      <p:ext uri="{BB962C8B-B14F-4D97-AF65-F5344CB8AC3E}">
        <p14:creationId xmlns:p14="http://schemas.microsoft.com/office/powerpoint/2010/main" val="37440394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owl.english.purdue.edu/owl/section/2/11/" TargetMode="External"/><Relationship Id="rId2" Type="http://schemas.openxmlformats.org/officeDocument/2006/relationships/hyperlink" Target="https://owl.english.purdue.edu/owl/section/2/10/" TargetMode="External"/><Relationship Id="rId1" Type="http://schemas.openxmlformats.org/officeDocument/2006/relationships/slideLayout" Target="../slideLayouts/slideLayout2.xml"/><Relationship Id="rId6" Type="http://schemas.openxmlformats.org/officeDocument/2006/relationships/hyperlink" Target="http://guides.is.uwa.edu.au/harvard" TargetMode="External"/><Relationship Id="rId5" Type="http://schemas.openxmlformats.org/officeDocument/2006/relationships/hyperlink" Target="http://www.press.uchicago.edu/books/turabian/turabian_citationguide.html" TargetMode="External"/><Relationship Id="rId4" Type="http://schemas.openxmlformats.org/officeDocument/2006/relationships/hyperlink" Target="http://www.chicagomanualofstyle.org/tools_citationguide.htm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mailto:N.Grafeeva@spbu.ru"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259632" y="2492896"/>
            <a:ext cx="7416823" cy="2862322"/>
          </a:xfrm>
          <a:prstGeom prst="rect">
            <a:avLst/>
          </a:prstGeom>
        </p:spPr>
        <p:txBody>
          <a:bodyPr wrap="square">
            <a:spAutoFit/>
          </a:bodyPr>
          <a:lstStyle/>
          <a:p>
            <a:pPr algn="r"/>
            <a:r>
              <a:rPr lang="ru-RU" sz="4800" b="1" dirty="0">
                <a:solidFill>
                  <a:schemeClr val="bg1"/>
                </a:solidFill>
                <a:latin typeface="Arial" panose="020B0604020202020204" pitchFamily="34" charset="0"/>
                <a:cs typeface="Arial" panose="020B0604020202020204" pitchFamily="34" charset="0"/>
              </a:rPr>
              <a:t> </a:t>
            </a:r>
            <a:r>
              <a:rPr lang="ru-RU" sz="4800" b="1" dirty="0">
                <a:solidFill>
                  <a:srgbClr val="9F2B22"/>
                </a:solidFill>
                <a:latin typeface="Arial" panose="020B0604020202020204" pitchFamily="34" charset="0"/>
                <a:cs typeface="Arial" panose="020B0604020202020204" pitchFamily="34" charset="0"/>
              </a:rPr>
              <a:t>Анализ данных</a:t>
            </a:r>
          </a:p>
          <a:p>
            <a:pPr algn="r"/>
            <a:r>
              <a:rPr lang="ru-RU" sz="3600" b="1" dirty="0">
                <a:solidFill>
                  <a:srgbClr val="9F2B22"/>
                </a:solidFill>
                <a:latin typeface="Arial" panose="020B0604020202020204" pitchFamily="34" charset="0"/>
                <a:cs typeface="Arial" panose="020B0604020202020204" pitchFamily="34" charset="0"/>
              </a:rPr>
              <a:t>Источники получения данных</a:t>
            </a:r>
          </a:p>
          <a:p>
            <a:pPr algn="r"/>
            <a:r>
              <a:rPr lang="ru-RU" sz="2400" b="1" dirty="0" err="1">
                <a:solidFill>
                  <a:schemeClr val="bg1">
                    <a:lumMod val="50000"/>
                  </a:schemeClr>
                </a:solidFill>
                <a:latin typeface="Arial" panose="020B0604020202020204" pitchFamily="34" charset="0"/>
                <a:cs typeface="Arial" panose="020B0604020202020204" pitchFamily="34" charset="0"/>
              </a:rPr>
              <a:t>Графеева</a:t>
            </a:r>
            <a:r>
              <a:rPr lang="ru-RU" sz="2400" b="1" dirty="0">
                <a:solidFill>
                  <a:schemeClr val="bg1">
                    <a:lumMod val="50000"/>
                  </a:schemeClr>
                </a:solidFill>
                <a:latin typeface="Arial" panose="020B0604020202020204" pitchFamily="34" charset="0"/>
                <a:cs typeface="Arial" panose="020B0604020202020204" pitchFamily="34" charset="0"/>
              </a:rPr>
              <a:t> Н.Г.</a:t>
            </a:r>
          </a:p>
          <a:p>
            <a:pPr algn="r"/>
            <a:r>
              <a:rPr lang="ru-RU" sz="2400" b="1" dirty="0">
                <a:solidFill>
                  <a:schemeClr val="bg1">
                    <a:lumMod val="50000"/>
                  </a:schemeClr>
                </a:solidFill>
                <a:latin typeface="Arial" panose="020B0604020202020204" pitchFamily="34" charset="0"/>
                <a:cs typeface="Arial" panose="020B0604020202020204" pitchFamily="34" charset="0"/>
              </a:rPr>
              <a:t>2019</a:t>
            </a:r>
          </a:p>
          <a:p>
            <a:pPr algn="r"/>
            <a:r>
              <a:rPr lang="ru-RU" sz="4800" b="1" dirty="0">
                <a:solidFill>
                  <a:srgbClr val="9F2B22"/>
                </a:solidFill>
                <a:latin typeface="Arial" panose="020B0604020202020204" pitchFamily="34" charset="0"/>
                <a:cs typeface="Arial" panose="020B0604020202020204" pitchFamily="34" charset="0"/>
              </a:rPr>
              <a:t> </a:t>
            </a:r>
            <a:r>
              <a:rPr lang="ru-RU" sz="4800" b="1" dirty="0">
                <a:solidFill>
                  <a:schemeClr val="bg1"/>
                </a:solidFill>
                <a:latin typeface="Arial" panose="020B0604020202020204" pitchFamily="34" charset="0"/>
                <a:cs typeface="Arial" panose="020B0604020202020204" pitchFamily="34" charset="0"/>
              </a:rPr>
              <a:t>данных</a:t>
            </a:r>
          </a:p>
        </p:txBody>
      </p:sp>
      <p:sp>
        <p:nvSpPr>
          <p:cNvPr id="3" name="Нижний колонтитул 2"/>
          <p:cNvSpPr>
            <a:spLocks noGrp="1"/>
          </p:cNvSpPr>
          <p:nvPr>
            <p:ph type="ftr" sz="quarter" idx="11"/>
          </p:nvPr>
        </p:nvSpPr>
        <p:spPr>
          <a:xfrm>
            <a:off x="2357422" y="6356350"/>
            <a:ext cx="3857652" cy="365125"/>
          </a:xfrm>
        </p:spPr>
        <p:txBody>
          <a:bodyPr/>
          <a:lstStyle/>
          <a:p>
            <a:r>
              <a:rPr lang="ru-RU" dirty="0"/>
              <a:t>Кафедра информационно-аналитических систем</a:t>
            </a:r>
          </a:p>
        </p:txBody>
      </p:sp>
    </p:spTree>
    <p:extLst>
      <p:ext uri="{BB962C8B-B14F-4D97-AF65-F5344CB8AC3E}">
        <p14:creationId xmlns:p14="http://schemas.microsoft.com/office/powerpoint/2010/main" val="2033661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Объект 2"/>
          <p:cNvSpPr txBox="1">
            <a:spLocks/>
          </p:cNvSpPr>
          <p:nvPr/>
        </p:nvSpPr>
        <p:spPr>
          <a:xfrm>
            <a:off x="571472" y="1071546"/>
            <a:ext cx="7643866" cy="857256"/>
          </a:xfrm>
          <a:prstGeom prst="rect">
            <a:avLst/>
          </a:prstGeom>
        </p:spPr>
        <p:txBody>
          <a:bodyPr vert="horz" lIns="91440" tIns="45720" rIns="91440" bIns="45720" rtlCol="0">
            <a:normAutofit fontScale="40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dirty="0"/>
          </a:p>
          <a:p>
            <a:pPr marL="0" indent="0">
              <a:buNone/>
            </a:pPr>
            <a:r>
              <a:rPr lang="ru-RU" sz="7000" b="1" dirty="0">
                <a:solidFill>
                  <a:schemeClr val="accent2">
                    <a:lumMod val="75000"/>
                  </a:schemeClr>
                </a:solidFill>
                <a:latin typeface="Arial" pitchFamily="34" charset="0"/>
                <a:cs typeface="Arial" pitchFamily="34" charset="0"/>
              </a:rPr>
              <a:t>Социальные сети </a:t>
            </a:r>
            <a:endParaRPr lang="en-US" sz="7000" dirty="0">
              <a:solidFill>
                <a:schemeClr val="accent2">
                  <a:lumMod val="75000"/>
                </a:schemeClr>
              </a:solidFill>
              <a:latin typeface="Arial" pitchFamily="34" charset="0"/>
              <a:ea typeface="PT Sans"/>
              <a:cs typeface="Arial" pitchFamily="34" charset="0"/>
              <a:sym typeface="PT Sans"/>
            </a:endParaRPr>
          </a:p>
          <a:p>
            <a:pPr marL="0" indent="0">
              <a:spcBef>
                <a:spcPts val="0"/>
              </a:spcBef>
              <a:buClr>
                <a:schemeClr val="dk1"/>
              </a:buClr>
              <a:buSzPct val="25000"/>
              <a:buFont typeface="Arial" panose="020B0604020202020204" pitchFamily="34" charset="0"/>
              <a:buNone/>
            </a:pPr>
            <a:r>
              <a:rPr lang="ru-RU" dirty="0">
                <a:solidFill>
                  <a:schemeClr val="dk1"/>
                </a:solidFill>
                <a:latin typeface="PT Sans"/>
                <a:ea typeface="PT Sans"/>
                <a:cs typeface="PT Sans"/>
                <a:sym typeface="PT Sans"/>
              </a:rPr>
              <a:t> </a:t>
            </a:r>
            <a:endParaRPr lang="en-US" dirty="0">
              <a:solidFill>
                <a:schemeClr val="dk1"/>
              </a:solidFill>
              <a:latin typeface="PT Sans"/>
              <a:ea typeface="PT Sans"/>
              <a:cs typeface="PT Sans"/>
              <a:sym typeface="PT Sans"/>
            </a:endParaRPr>
          </a:p>
        </p:txBody>
      </p:sp>
      <p:sp>
        <p:nvSpPr>
          <p:cNvPr id="6" name="Объект 2"/>
          <p:cNvSpPr txBox="1">
            <a:spLocks/>
          </p:cNvSpPr>
          <p:nvPr/>
        </p:nvSpPr>
        <p:spPr>
          <a:xfrm>
            <a:off x="1571273" y="2714620"/>
            <a:ext cx="6491064" cy="37147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endParaRPr lang="ru-RU" sz="2400" dirty="0">
              <a:latin typeface="Arial" panose="020B0604020202020204" pitchFamily="34" charset="0"/>
              <a:cs typeface="Arial" panose="020B0604020202020204" pitchFamily="34" charset="0"/>
            </a:endParaRPr>
          </a:p>
        </p:txBody>
      </p:sp>
      <p:sp>
        <p:nvSpPr>
          <p:cNvPr id="9" name="Объект 2"/>
          <p:cNvSpPr txBox="1">
            <a:spLocks/>
          </p:cNvSpPr>
          <p:nvPr/>
        </p:nvSpPr>
        <p:spPr>
          <a:xfrm>
            <a:off x="1785918" y="116632"/>
            <a:ext cx="7106562" cy="864096"/>
          </a:xfrm>
          <a:prstGeom prst="rect">
            <a:avLst/>
          </a:prstGeom>
        </p:spPr>
        <p:txBody>
          <a:bodyPr vert="horz" lIns="91440" tIns="45720" rIns="91440" bIns="45720" rtlCol="0" anchor="ctr">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spcBef>
                <a:spcPts val="0"/>
              </a:spcBef>
              <a:buClr>
                <a:schemeClr val="dk1"/>
              </a:buClr>
              <a:buSzPct val="25000"/>
              <a:buNone/>
            </a:pPr>
            <a:r>
              <a:rPr lang="ru-RU" sz="2800" dirty="0">
                <a:solidFill>
                  <a:srgbClr val="9F2B22"/>
                </a:solidFill>
                <a:latin typeface="Arial" panose="020B0604020202020204" pitchFamily="34" charset="0"/>
                <a:cs typeface="Arial" panose="020B0604020202020204" pitchFamily="34" charset="0"/>
                <a:sym typeface="PT Sans"/>
              </a:rPr>
              <a:t>Анализ данных. </a:t>
            </a:r>
          </a:p>
          <a:p>
            <a:pPr marL="0" indent="0" algn="r">
              <a:spcBef>
                <a:spcPts val="0"/>
              </a:spcBef>
              <a:buClr>
                <a:schemeClr val="dk1"/>
              </a:buClr>
              <a:buSzPct val="25000"/>
              <a:buNone/>
            </a:pPr>
            <a:r>
              <a:rPr lang="ru-RU" sz="2800" dirty="0">
                <a:solidFill>
                  <a:srgbClr val="9F2B22"/>
                </a:solidFill>
                <a:latin typeface="Arial" panose="020B0604020202020204" pitchFamily="34" charset="0"/>
                <a:cs typeface="Arial" panose="020B0604020202020204" pitchFamily="34" charset="0"/>
                <a:sym typeface="PT Sans"/>
              </a:rPr>
              <a:t>Источники получения данных</a:t>
            </a:r>
            <a:endParaRPr lang="en-US" sz="2800" dirty="0">
              <a:solidFill>
                <a:srgbClr val="9F2B22"/>
              </a:solidFill>
              <a:latin typeface="Arial" panose="020B0604020202020204" pitchFamily="34" charset="0"/>
              <a:ea typeface="PT Sans"/>
              <a:cs typeface="Arial" panose="020B0604020202020204" pitchFamily="34" charset="0"/>
              <a:sym typeface="PT Sans"/>
            </a:endParaRPr>
          </a:p>
          <a:p>
            <a:pPr marL="0" indent="0" algn="r">
              <a:spcBef>
                <a:spcPts val="0"/>
              </a:spcBef>
              <a:buClr>
                <a:schemeClr val="dk1"/>
              </a:buClr>
              <a:buSzPct val="25000"/>
              <a:buNone/>
            </a:pPr>
            <a:endParaRPr lang="en-US" sz="2800" dirty="0">
              <a:solidFill>
                <a:srgbClr val="9F2B22"/>
              </a:solidFill>
              <a:latin typeface="Arial" panose="020B0604020202020204" pitchFamily="34" charset="0"/>
              <a:ea typeface="PT Sans"/>
              <a:cs typeface="Arial" panose="020B0604020202020204" pitchFamily="34" charset="0"/>
              <a:sym typeface="PT Sans"/>
            </a:endParaRPr>
          </a:p>
        </p:txBody>
      </p:sp>
      <p:sp>
        <p:nvSpPr>
          <p:cNvPr id="8" name="Нижний колонтитул 7"/>
          <p:cNvSpPr>
            <a:spLocks noGrp="1"/>
          </p:cNvSpPr>
          <p:nvPr>
            <p:ph type="ftr" sz="quarter" idx="11"/>
          </p:nvPr>
        </p:nvSpPr>
        <p:spPr>
          <a:xfrm>
            <a:off x="2714612" y="6356350"/>
            <a:ext cx="3714776" cy="365125"/>
          </a:xfrm>
        </p:spPr>
        <p:txBody>
          <a:bodyPr/>
          <a:lstStyle/>
          <a:p>
            <a:r>
              <a:rPr lang="ru-RU" dirty="0"/>
              <a:t>Кафедра информационно-аналитических систем</a:t>
            </a:r>
          </a:p>
        </p:txBody>
      </p:sp>
      <p:sp>
        <p:nvSpPr>
          <p:cNvPr id="7" name="Прямоугольник 6"/>
          <p:cNvSpPr/>
          <p:nvPr/>
        </p:nvSpPr>
        <p:spPr>
          <a:xfrm>
            <a:off x="571472" y="1785926"/>
            <a:ext cx="7786742" cy="1631216"/>
          </a:xfrm>
          <a:prstGeom prst="rect">
            <a:avLst/>
          </a:prstGeom>
        </p:spPr>
        <p:txBody>
          <a:bodyPr wrap="square">
            <a:spAutoFit/>
          </a:bodyPr>
          <a:lstStyle/>
          <a:p>
            <a:pPr algn="just"/>
            <a:r>
              <a:rPr lang="ru-RU" sz="2000" b="1" dirty="0"/>
              <a:t>Социальные сети </a:t>
            </a:r>
            <a:r>
              <a:rPr lang="ru-RU" sz="2000" dirty="0"/>
              <a:t>– еще один вид источника данных. Большинство социальных сетей предоставляет специальный </a:t>
            </a:r>
            <a:r>
              <a:rPr lang="en-US" sz="2000" dirty="0"/>
              <a:t>API </a:t>
            </a:r>
            <a:r>
              <a:rPr lang="ru-RU" sz="2000" dirty="0"/>
              <a:t>для доступа к открытым данным</a:t>
            </a:r>
            <a:r>
              <a:rPr lang="en-US" sz="2000" dirty="0"/>
              <a:t> (</a:t>
            </a:r>
            <a:r>
              <a:rPr lang="ru-RU" sz="2000" dirty="0"/>
              <a:t>например, описание </a:t>
            </a:r>
            <a:r>
              <a:rPr lang="en-US" sz="2000" dirty="0"/>
              <a:t>API </a:t>
            </a:r>
            <a:r>
              <a:rPr lang="ru-RU" sz="2000" dirty="0"/>
              <a:t>для сети </a:t>
            </a:r>
            <a:r>
              <a:rPr lang="ru-RU" sz="2000" dirty="0" err="1"/>
              <a:t>ВКонтакте</a:t>
            </a:r>
            <a:r>
              <a:rPr lang="ru-RU" sz="2000" dirty="0"/>
              <a:t> - </a:t>
            </a:r>
            <a:r>
              <a:rPr lang="en-US" sz="2000" dirty="0"/>
              <a:t>https://vk.com/dev/first_guide)</a:t>
            </a:r>
            <a:r>
              <a:rPr lang="ru-RU" sz="2000" dirty="0"/>
              <a:t>. Эти данные – отличный источник для анализа  социальной активности и ее прогнозирования.</a:t>
            </a:r>
          </a:p>
        </p:txBody>
      </p:sp>
    </p:spTree>
    <p:extLst>
      <p:ext uri="{BB962C8B-B14F-4D97-AF65-F5344CB8AC3E}">
        <p14:creationId xmlns:p14="http://schemas.microsoft.com/office/powerpoint/2010/main" val="3268736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Объект 2"/>
          <p:cNvSpPr txBox="1">
            <a:spLocks/>
          </p:cNvSpPr>
          <p:nvPr/>
        </p:nvSpPr>
        <p:spPr>
          <a:xfrm>
            <a:off x="571472" y="1142984"/>
            <a:ext cx="7572428" cy="785818"/>
          </a:xfrm>
          <a:prstGeom prst="rect">
            <a:avLst/>
          </a:prstGeom>
        </p:spPr>
        <p:txBody>
          <a:bodyPr vert="horz" lIns="91440" tIns="45720" rIns="91440" bIns="45720" rtlCol="0">
            <a:normAutofit fontScale="2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dirty="0"/>
          </a:p>
          <a:p>
            <a:pPr marL="0" indent="0">
              <a:buNone/>
            </a:pPr>
            <a:r>
              <a:rPr lang="ru-RU" sz="11200" b="1" dirty="0">
                <a:solidFill>
                  <a:schemeClr val="accent2">
                    <a:lumMod val="75000"/>
                  </a:schemeClr>
                </a:solidFill>
                <a:latin typeface="Arial" pitchFamily="34" charset="0"/>
                <a:cs typeface="Arial" pitchFamily="34" charset="0"/>
              </a:rPr>
              <a:t>Внешние источники данных</a:t>
            </a:r>
            <a:endParaRPr lang="en-US" sz="11200" b="1" dirty="0">
              <a:solidFill>
                <a:schemeClr val="accent2">
                  <a:lumMod val="75000"/>
                </a:schemeClr>
              </a:solidFill>
              <a:latin typeface="Arial" pitchFamily="34" charset="0"/>
              <a:cs typeface="Arial" pitchFamily="34" charset="0"/>
            </a:endParaRPr>
          </a:p>
          <a:p>
            <a:pPr marL="0" indent="0">
              <a:buNone/>
            </a:pPr>
            <a:endParaRPr lang="en-US" sz="11200" b="1" dirty="0">
              <a:solidFill>
                <a:srgbClr val="9F2B22"/>
              </a:solidFill>
              <a:latin typeface="Arial" panose="020B0604020202020204" pitchFamily="34" charset="0"/>
              <a:cs typeface="Arial" panose="020B0604020202020204" pitchFamily="34" charset="0"/>
            </a:endParaRPr>
          </a:p>
          <a:p>
            <a:pPr marL="0" indent="0">
              <a:spcBef>
                <a:spcPts val="0"/>
              </a:spcBef>
              <a:buClr>
                <a:schemeClr val="dk1"/>
              </a:buClr>
              <a:buSzPct val="25000"/>
              <a:buFont typeface="Arial" panose="020B0604020202020204" pitchFamily="34" charset="0"/>
              <a:buNone/>
            </a:pPr>
            <a:endParaRPr lang="en-US" dirty="0">
              <a:solidFill>
                <a:schemeClr val="dk1"/>
              </a:solidFill>
              <a:latin typeface="PT Sans"/>
              <a:ea typeface="PT Sans"/>
              <a:cs typeface="PT Sans"/>
              <a:sym typeface="PT Sans"/>
            </a:endParaRPr>
          </a:p>
          <a:p>
            <a:pPr marL="0" indent="0">
              <a:spcBef>
                <a:spcPts val="0"/>
              </a:spcBef>
              <a:buClr>
                <a:schemeClr val="dk1"/>
              </a:buClr>
              <a:buSzPct val="25000"/>
              <a:buFont typeface="Arial" panose="020B0604020202020204" pitchFamily="34" charset="0"/>
              <a:buNone/>
            </a:pPr>
            <a:r>
              <a:rPr lang="ru-RU" dirty="0">
                <a:solidFill>
                  <a:schemeClr val="dk1"/>
                </a:solidFill>
                <a:latin typeface="PT Sans"/>
                <a:ea typeface="PT Sans"/>
                <a:cs typeface="PT Sans"/>
                <a:sym typeface="PT Sans"/>
              </a:rPr>
              <a:t> </a:t>
            </a:r>
            <a:endParaRPr lang="en-US" dirty="0">
              <a:solidFill>
                <a:schemeClr val="dk1"/>
              </a:solidFill>
              <a:latin typeface="PT Sans"/>
              <a:ea typeface="PT Sans"/>
              <a:cs typeface="PT Sans"/>
              <a:sym typeface="PT Sans"/>
            </a:endParaRPr>
          </a:p>
        </p:txBody>
      </p:sp>
      <p:sp>
        <p:nvSpPr>
          <p:cNvPr id="6" name="Объект 2"/>
          <p:cNvSpPr txBox="1">
            <a:spLocks/>
          </p:cNvSpPr>
          <p:nvPr/>
        </p:nvSpPr>
        <p:spPr>
          <a:xfrm>
            <a:off x="1571273" y="2420888"/>
            <a:ext cx="6491064" cy="32689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buFont typeface="Wingdings" pitchFamily="2" charset="2"/>
              <a:buChar char="q"/>
            </a:pPr>
            <a:endParaRPr lang="ru-RU" sz="2400" dirty="0">
              <a:latin typeface="Arial" panose="020B0604020202020204" pitchFamily="34" charset="0"/>
              <a:cs typeface="Arial" panose="020B0604020202020204" pitchFamily="34" charset="0"/>
            </a:endParaRPr>
          </a:p>
        </p:txBody>
      </p:sp>
      <p:sp>
        <p:nvSpPr>
          <p:cNvPr id="9" name="Объект 2"/>
          <p:cNvSpPr txBox="1">
            <a:spLocks/>
          </p:cNvSpPr>
          <p:nvPr/>
        </p:nvSpPr>
        <p:spPr>
          <a:xfrm>
            <a:off x="1857356" y="116632"/>
            <a:ext cx="7035124" cy="864096"/>
          </a:xfrm>
          <a:prstGeom prst="rect">
            <a:avLst/>
          </a:prstGeom>
        </p:spPr>
        <p:txBody>
          <a:bodyPr vert="horz" lIns="91440" tIns="45720" rIns="91440" bIns="45720" rtlCol="0" anchor="ctr">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spcBef>
                <a:spcPts val="0"/>
              </a:spcBef>
              <a:buClr>
                <a:schemeClr val="dk1"/>
              </a:buClr>
              <a:buSzPct val="25000"/>
              <a:buNone/>
            </a:pPr>
            <a:r>
              <a:rPr lang="ru-RU" sz="2800" dirty="0">
                <a:solidFill>
                  <a:srgbClr val="9F2B22"/>
                </a:solidFill>
                <a:latin typeface="Arial" panose="020B0604020202020204" pitchFamily="34" charset="0"/>
                <a:cs typeface="Arial" panose="020B0604020202020204" pitchFamily="34" charset="0"/>
                <a:sym typeface="PT Sans"/>
              </a:rPr>
              <a:t>Анализ данных. </a:t>
            </a:r>
          </a:p>
          <a:p>
            <a:pPr marL="0" indent="0" algn="r">
              <a:spcBef>
                <a:spcPts val="0"/>
              </a:spcBef>
              <a:buClr>
                <a:schemeClr val="dk1"/>
              </a:buClr>
              <a:buSzPct val="25000"/>
              <a:buNone/>
            </a:pPr>
            <a:r>
              <a:rPr lang="ru-RU" sz="2800" dirty="0">
                <a:solidFill>
                  <a:srgbClr val="9F2B22"/>
                </a:solidFill>
                <a:latin typeface="Arial" panose="020B0604020202020204" pitchFamily="34" charset="0"/>
                <a:cs typeface="Arial" panose="020B0604020202020204" pitchFamily="34" charset="0"/>
                <a:sym typeface="PT Sans"/>
              </a:rPr>
              <a:t>Источники получения данных</a:t>
            </a:r>
            <a:endParaRPr lang="en-US" sz="2800" dirty="0">
              <a:solidFill>
                <a:srgbClr val="9F2B22"/>
              </a:solidFill>
              <a:latin typeface="Arial" panose="020B0604020202020204" pitchFamily="34" charset="0"/>
              <a:ea typeface="PT Sans"/>
              <a:cs typeface="Arial" panose="020B0604020202020204" pitchFamily="34" charset="0"/>
              <a:sym typeface="PT Sans"/>
            </a:endParaRPr>
          </a:p>
          <a:p>
            <a:pPr marL="0" indent="0" algn="r">
              <a:spcBef>
                <a:spcPts val="0"/>
              </a:spcBef>
              <a:buClr>
                <a:schemeClr val="dk1"/>
              </a:buClr>
              <a:buSzPct val="25000"/>
              <a:buNone/>
            </a:pPr>
            <a:endParaRPr lang="en-US" sz="2800" dirty="0">
              <a:solidFill>
                <a:srgbClr val="9F2B22"/>
              </a:solidFill>
              <a:latin typeface="Arial" panose="020B0604020202020204" pitchFamily="34" charset="0"/>
              <a:ea typeface="PT Sans"/>
              <a:cs typeface="Arial" panose="020B0604020202020204" pitchFamily="34" charset="0"/>
              <a:sym typeface="PT Sans"/>
            </a:endParaRPr>
          </a:p>
        </p:txBody>
      </p:sp>
      <p:sp>
        <p:nvSpPr>
          <p:cNvPr id="8" name="Нижний колонтитул 7"/>
          <p:cNvSpPr>
            <a:spLocks noGrp="1"/>
          </p:cNvSpPr>
          <p:nvPr>
            <p:ph type="ftr" sz="quarter" idx="11"/>
          </p:nvPr>
        </p:nvSpPr>
        <p:spPr>
          <a:xfrm>
            <a:off x="2857488" y="6356350"/>
            <a:ext cx="3500462" cy="365125"/>
          </a:xfrm>
        </p:spPr>
        <p:txBody>
          <a:bodyPr/>
          <a:lstStyle/>
          <a:p>
            <a:r>
              <a:rPr lang="ru-RU" dirty="0"/>
              <a:t>Кафедра информационно-аналитических систем</a:t>
            </a:r>
          </a:p>
        </p:txBody>
      </p:sp>
      <p:sp>
        <p:nvSpPr>
          <p:cNvPr id="7" name="Прямоугольник 6"/>
          <p:cNvSpPr/>
          <p:nvPr/>
        </p:nvSpPr>
        <p:spPr>
          <a:xfrm>
            <a:off x="642911" y="1857364"/>
            <a:ext cx="8072493" cy="2554545"/>
          </a:xfrm>
          <a:prstGeom prst="rect">
            <a:avLst/>
          </a:prstGeom>
        </p:spPr>
        <p:txBody>
          <a:bodyPr wrap="square">
            <a:spAutoFit/>
          </a:bodyPr>
          <a:lstStyle/>
          <a:p>
            <a:pPr algn="just"/>
            <a:r>
              <a:rPr lang="ru-RU" sz="2000" dirty="0"/>
              <a:t>Когда вы поняли, какие именно данные вам нужны, можно начинать поиск на одном из множеств ресурсов публичных данных, доступных благодаря популярному в интернете движению за </a:t>
            </a:r>
            <a:r>
              <a:rPr lang="ru-RU" sz="2000" b="1" dirty="0"/>
              <a:t>открытый </a:t>
            </a:r>
            <a:r>
              <a:rPr lang="ru-RU" sz="2000" b="1" dirty="0" err="1"/>
              <a:t>контент</a:t>
            </a:r>
            <a:r>
              <a:rPr lang="ru-RU" sz="2000" b="1" dirty="0"/>
              <a:t> и доступ</a:t>
            </a:r>
            <a:r>
              <a:rPr lang="ru-RU" sz="2000" dirty="0"/>
              <a:t>. Многие правительства и организации установили политику доступности данных для обеспечения большей открытости и подотчетности обществу, а также, чтобы стимулировать развитие новых сервисов и продуктов. Далее вы увидите классификацию источников публичных данных с точными адресами.</a:t>
            </a:r>
          </a:p>
        </p:txBody>
      </p:sp>
    </p:spTree>
    <p:extLst>
      <p:ext uri="{BB962C8B-B14F-4D97-AF65-F5344CB8AC3E}">
        <p14:creationId xmlns:p14="http://schemas.microsoft.com/office/powerpoint/2010/main" val="3268736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Объект 2"/>
          <p:cNvSpPr txBox="1">
            <a:spLocks/>
          </p:cNvSpPr>
          <p:nvPr/>
        </p:nvSpPr>
        <p:spPr>
          <a:xfrm>
            <a:off x="285720" y="1214422"/>
            <a:ext cx="8286808" cy="857256"/>
          </a:xfrm>
          <a:prstGeom prst="rect">
            <a:avLst/>
          </a:prstGeom>
        </p:spPr>
        <p:txBody>
          <a:bodyPr vert="horz" lIns="91440" tIns="45720" rIns="91440" bIns="45720" rtlCol="0">
            <a:normAutofit fontScale="2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dirty="0"/>
          </a:p>
          <a:p>
            <a:pPr marL="0" indent="0">
              <a:buNone/>
            </a:pPr>
            <a:r>
              <a:rPr lang="ru-RU" sz="11200" b="1" dirty="0">
                <a:solidFill>
                  <a:schemeClr val="accent2">
                    <a:lumMod val="75000"/>
                  </a:schemeClr>
                </a:solidFill>
                <a:latin typeface="Arial" pitchFamily="34" charset="0"/>
                <a:cs typeface="Arial" pitchFamily="34" charset="0"/>
              </a:rPr>
              <a:t>Классификация внешних источников данных</a:t>
            </a:r>
            <a:endParaRPr lang="en-US" sz="11200" b="1" dirty="0">
              <a:solidFill>
                <a:schemeClr val="accent2">
                  <a:lumMod val="75000"/>
                </a:schemeClr>
              </a:solidFill>
              <a:latin typeface="Arial" pitchFamily="34" charset="0"/>
              <a:cs typeface="Arial" pitchFamily="34" charset="0"/>
            </a:endParaRPr>
          </a:p>
          <a:p>
            <a:pPr marL="0" indent="0">
              <a:spcBef>
                <a:spcPts val="0"/>
              </a:spcBef>
              <a:buClr>
                <a:schemeClr val="dk1"/>
              </a:buClr>
              <a:buSzPct val="25000"/>
              <a:buFont typeface="Arial" panose="020B0604020202020204" pitchFamily="34" charset="0"/>
              <a:buNone/>
            </a:pPr>
            <a:endParaRPr lang="en-US" dirty="0">
              <a:solidFill>
                <a:schemeClr val="dk1"/>
              </a:solidFill>
              <a:latin typeface="PT Sans"/>
              <a:ea typeface="PT Sans"/>
              <a:cs typeface="PT Sans"/>
              <a:sym typeface="PT Sans"/>
            </a:endParaRPr>
          </a:p>
          <a:p>
            <a:pPr marL="0" indent="0">
              <a:spcBef>
                <a:spcPts val="0"/>
              </a:spcBef>
              <a:buClr>
                <a:schemeClr val="dk1"/>
              </a:buClr>
              <a:buSzPct val="25000"/>
              <a:buFont typeface="Arial" panose="020B0604020202020204" pitchFamily="34" charset="0"/>
              <a:buNone/>
            </a:pPr>
            <a:r>
              <a:rPr lang="ru-RU" dirty="0">
                <a:solidFill>
                  <a:schemeClr val="dk1"/>
                </a:solidFill>
                <a:latin typeface="PT Sans"/>
                <a:ea typeface="PT Sans"/>
                <a:cs typeface="PT Sans"/>
                <a:sym typeface="PT Sans"/>
              </a:rPr>
              <a:t> </a:t>
            </a:r>
            <a:endParaRPr lang="en-US" dirty="0">
              <a:solidFill>
                <a:schemeClr val="dk1"/>
              </a:solidFill>
              <a:latin typeface="PT Sans"/>
              <a:ea typeface="PT Sans"/>
              <a:cs typeface="PT Sans"/>
              <a:sym typeface="PT Sans"/>
            </a:endParaRPr>
          </a:p>
        </p:txBody>
      </p:sp>
      <p:sp>
        <p:nvSpPr>
          <p:cNvPr id="9" name="Объект 2"/>
          <p:cNvSpPr txBox="1">
            <a:spLocks/>
          </p:cNvSpPr>
          <p:nvPr/>
        </p:nvSpPr>
        <p:spPr>
          <a:xfrm>
            <a:off x="1857356" y="116632"/>
            <a:ext cx="7035124" cy="864096"/>
          </a:xfrm>
          <a:prstGeom prst="rect">
            <a:avLst/>
          </a:prstGeom>
        </p:spPr>
        <p:txBody>
          <a:bodyPr vert="horz" lIns="91440" tIns="45720" rIns="91440" bIns="45720" rtlCol="0" anchor="ctr">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spcBef>
                <a:spcPts val="0"/>
              </a:spcBef>
              <a:buClr>
                <a:schemeClr val="dk1"/>
              </a:buClr>
              <a:buSzPct val="25000"/>
              <a:buNone/>
            </a:pPr>
            <a:r>
              <a:rPr lang="ru-RU" sz="2800" dirty="0">
                <a:solidFill>
                  <a:srgbClr val="9F2B22"/>
                </a:solidFill>
                <a:latin typeface="Arial" panose="020B0604020202020204" pitchFamily="34" charset="0"/>
                <a:cs typeface="Arial" panose="020B0604020202020204" pitchFamily="34" charset="0"/>
                <a:sym typeface="PT Sans"/>
              </a:rPr>
              <a:t>Анализ данных. </a:t>
            </a:r>
          </a:p>
          <a:p>
            <a:pPr marL="0" indent="0" algn="r">
              <a:spcBef>
                <a:spcPts val="0"/>
              </a:spcBef>
              <a:buClr>
                <a:schemeClr val="dk1"/>
              </a:buClr>
              <a:buSzPct val="25000"/>
              <a:buNone/>
            </a:pPr>
            <a:r>
              <a:rPr lang="ru-RU" sz="2800" dirty="0">
                <a:solidFill>
                  <a:srgbClr val="9F2B22"/>
                </a:solidFill>
                <a:latin typeface="Arial" panose="020B0604020202020204" pitchFamily="34" charset="0"/>
                <a:cs typeface="Arial" panose="020B0604020202020204" pitchFamily="34" charset="0"/>
                <a:sym typeface="PT Sans"/>
              </a:rPr>
              <a:t>Источники получения данных</a:t>
            </a:r>
            <a:endParaRPr lang="en-US" sz="2800" dirty="0">
              <a:solidFill>
                <a:srgbClr val="9F2B22"/>
              </a:solidFill>
              <a:latin typeface="Arial" panose="020B0604020202020204" pitchFamily="34" charset="0"/>
              <a:ea typeface="PT Sans"/>
              <a:cs typeface="Arial" panose="020B0604020202020204" pitchFamily="34" charset="0"/>
              <a:sym typeface="PT Sans"/>
            </a:endParaRPr>
          </a:p>
          <a:p>
            <a:pPr marL="0" indent="0" algn="r">
              <a:spcBef>
                <a:spcPts val="0"/>
              </a:spcBef>
              <a:buClr>
                <a:schemeClr val="dk1"/>
              </a:buClr>
              <a:buSzPct val="25000"/>
              <a:buNone/>
            </a:pPr>
            <a:endParaRPr lang="en-US" sz="2800" dirty="0">
              <a:solidFill>
                <a:srgbClr val="9F2B22"/>
              </a:solidFill>
              <a:latin typeface="Arial" panose="020B0604020202020204" pitchFamily="34" charset="0"/>
              <a:ea typeface="PT Sans"/>
              <a:cs typeface="Arial" panose="020B0604020202020204" pitchFamily="34" charset="0"/>
              <a:sym typeface="PT Sans"/>
            </a:endParaRPr>
          </a:p>
        </p:txBody>
      </p:sp>
      <p:sp>
        <p:nvSpPr>
          <p:cNvPr id="8" name="Нижний колонтитул 7"/>
          <p:cNvSpPr>
            <a:spLocks noGrp="1"/>
          </p:cNvSpPr>
          <p:nvPr>
            <p:ph type="ftr" sz="quarter" idx="11"/>
          </p:nvPr>
        </p:nvSpPr>
        <p:spPr>
          <a:xfrm>
            <a:off x="2357422" y="6356350"/>
            <a:ext cx="3857652" cy="365125"/>
          </a:xfrm>
        </p:spPr>
        <p:txBody>
          <a:bodyPr/>
          <a:lstStyle/>
          <a:p>
            <a:r>
              <a:rPr lang="ru-RU" dirty="0"/>
              <a:t>Кафедра информационно-аналитических систем</a:t>
            </a:r>
          </a:p>
        </p:txBody>
      </p:sp>
      <p:sp>
        <p:nvSpPr>
          <p:cNvPr id="10" name="Прямоугольник 9"/>
          <p:cNvSpPr/>
          <p:nvPr/>
        </p:nvSpPr>
        <p:spPr>
          <a:xfrm>
            <a:off x="1214414" y="2143116"/>
            <a:ext cx="6286544" cy="1323439"/>
          </a:xfrm>
          <a:prstGeom prst="rect">
            <a:avLst/>
          </a:prstGeom>
        </p:spPr>
        <p:txBody>
          <a:bodyPr wrap="square">
            <a:spAutoFit/>
          </a:bodyPr>
          <a:lstStyle/>
          <a:p>
            <a:pPr>
              <a:buFont typeface="Wingdings" pitchFamily="2" charset="2"/>
              <a:buChar char="q"/>
            </a:pPr>
            <a:r>
              <a:rPr lang="ru-RU" sz="2000" dirty="0"/>
              <a:t>поисковые системы</a:t>
            </a:r>
          </a:p>
          <a:p>
            <a:pPr>
              <a:buFont typeface="Wingdings" pitchFamily="2" charset="2"/>
              <a:buChar char="q"/>
            </a:pPr>
            <a:r>
              <a:rPr lang="ru-RU" sz="2000" dirty="0"/>
              <a:t>хранилища данных</a:t>
            </a:r>
          </a:p>
          <a:p>
            <a:pPr>
              <a:buFont typeface="Wingdings" pitchFamily="2" charset="2"/>
              <a:buChar char="q"/>
            </a:pPr>
            <a:r>
              <a:rPr lang="ru-RU" sz="2000" dirty="0"/>
              <a:t>правительственные базы данных</a:t>
            </a:r>
          </a:p>
          <a:p>
            <a:pPr>
              <a:buFont typeface="Wingdings" pitchFamily="2" charset="2"/>
              <a:buChar char="q"/>
            </a:pPr>
            <a:r>
              <a:rPr lang="ru-RU" sz="2000" dirty="0"/>
              <a:t>исследовательские учреждения</a:t>
            </a:r>
          </a:p>
        </p:txBody>
      </p:sp>
    </p:spTree>
    <p:extLst>
      <p:ext uri="{BB962C8B-B14F-4D97-AF65-F5344CB8AC3E}">
        <p14:creationId xmlns:p14="http://schemas.microsoft.com/office/powerpoint/2010/main" val="3268736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57224" y="1142984"/>
            <a:ext cx="7143800" cy="642942"/>
          </a:xfrm>
        </p:spPr>
        <p:txBody>
          <a:bodyPr>
            <a:noAutofit/>
          </a:bodyPr>
          <a:lstStyle/>
          <a:p>
            <a:r>
              <a:rPr lang="ru-RU" sz="2800" b="1" dirty="0">
                <a:solidFill>
                  <a:schemeClr val="accent2">
                    <a:lumMod val="75000"/>
                  </a:schemeClr>
                </a:solidFill>
                <a:latin typeface="Arial" pitchFamily="34" charset="0"/>
                <a:cs typeface="Arial" pitchFamily="34" charset="0"/>
              </a:rPr>
              <a:t>Примеры поисковых систем</a:t>
            </a:r>
          </a:p>
        </p:txBody>
      </p:sp>
      <p:sp>
        <p:nvSpPr>
          <p:cNvPr id="6" name="Прямоугольник 5"/>
          <p:cNvSpPr/>
          <p:nvPr/>
        </p:nvSpPr>
        <p:spPr>
          <a:xfrm>
            <a:off x="1357290" y="1"/>
            <a:ext cx="7286676" cy="1384995"/>
          </a:xfrm>
          <a:prstGeom prst="rect">
            <a:avLst/>
          </a:prstGeom>
        </p:spPr>
        <p:txBody>
          <a:bodyPr wrap="square">
            <a:spAutoFit/>
          </a:bodyPr>
          <a:lstStyle/>
          <a:p>
            <a:pPr algn="r">
              <a:buClr>
                <a:schemeClr val="dk1"/>
              </a:buClr>
              <a:buSzPct val="25000"/>
            </a:pPr>
            <a:r>
              <a:rPr lang="ru-RU" sz="2800" dirty="0">
                <a:solidFill>
                  <a:srgbClr val="9F2B22"/>
                </a:solidFill>
                <a:latin typeface="Arial" panose="020B0604020202020204" pitchFamily="34" charset="0"/>
                <a:cs typeface="Arial" panose="020B0604020202020204" pitchFamily="34" charset="0"/>
                <a:sym typeface="PT Sans"/>
              </a:rPr>
              <a:t>Анализ данных. </a:t>
            </a:r>
          </a:p>
          <a:p>
            <a:pPr algn="r">
              <a:buClr>
                <a:schemeClr val="dk1"/>
              </a:buClr>
              <a:buSzPct val="25000"/>
            </a:pPr>
            <a:r>
              <a:rPr lang="ru-RU" sz="2800" dirty="0">
                <a:solidFill>
                  <a:srgbClr val="9F2B22"/>
                </a:solidFill>
                <a:latin typeface="Arial" panose="020B0604020202020204" pitchFamily="34" charset="0"/>
                <a:cs typeface="Arial" panose="020B0604020202020204" pitchFamily="34" charset="0"/>
                <a:sym typeface="PT Sans"/>
              </a:rPr>
              <a:t>Источники получения данных</a:t>
            </a:r>
            <a:endParaRPr lang="en-US" sz="2800" dirty="0">
              <a:solidFill>
                <a:srgbClr val="9F2B22"/>
              </a:solidFill>
              <a:latin typeface="Arial" panose="020B0604020202020204" pitchFamily="34" charset="0"/>
              <a:ea typeface="PT Sans"/>
              <a:cs typeface="Arial" panose="020B0604020202020204" pitchFamily="34" charset="0"/>
              <a:sym typeface="PT Sans"/>
            </a:endParaRPr>
          </a:p>
          <a:p>
            <a:pPr algn="r">
              <a:buClr>
                <a:schemeClr val="dk1"/>
              </a:buClr>
              <a:buSzPct val="25000"/>
            </a:pPr>
            <a:endParaRPr lang="en-US" sz="2800" dirty="0">
              <a:solidFill>
                <a:srgbClr val="9F2B22"/>
              </a:solidFill>
              <a:latin typeface="Arial" panose="020B0604020202020204" pitchFamily="34" charset="0"/>
              <a:ea typeface="PT Sans"/>
              <a:cs typeface="Arial" panose="020B0604020202020204" pitchFamily="34" charset="0"/>
              <a:sym typeface="PT Sans"/>
            </a:endParaRPr>
          </a:p>
        </p:txBody>
      </p:sp>
      <p:sp>
        <p:nvSpPr>
          <p:cNvPr id="7" name="Нижний колонтитул 6"/>
          <p:cNvSpPr>
            <a:spLocks noGrp="1"/>
          </p:cNvSpPr>
          <p:nvPr>
            <p:ph type="ftr" sz="quarter" idx="11"/>
          </p:nvPr>
        </p:nvSpPr>
        <p:spPr>
          <a:xfrm>
            <a:off x="2714612" y="6356350"/>
            <a:ext cx="3643338" cy="365125"/>
          </a:xfrm>
        </p:spPr>
        <p:txBody>
          <a:bodyPr/>
          <a:lstStyle/>
          <a:p>
            <a:r>
              <a:rPr lang="ru-RU" dirty="0"/>
              <a:t>Кафедра информационно-аналитических систем</a:t>
            </a:r>
          </a:p>
        </p:txBody>
      </p:sp>
      <p:graphicFrame>
        <p:nvGraphicFramePr>
          <p:cNvPr id="9" name="Содержимое 8"/>
          <p:cNvGraphicFramePr>
            <a:graphicFrameLocks noGrp="1"/>
          </p:cNvGraphicFramePr>
          <p:nvPr>
            <p:ph idx="1"/>
          </p:nvPr>
        </p:nvGraphicFramePr>
        <p:xfrm>
          <a:off x="457200" y="1928813"/>
          <a:ext cx="8229600" cy="111252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r>
                        <a:rPr lang="ru-RU" dirty="0"/>
                        <a:t>Система</a:t>
                      </a:r>
                    </a:p>
                  </a:txBody>
                  <a:tcPr/>
                </a:tc>
                <a:tc>
                  <a:txBody>
                    <a:bodyPr/>
                    <a:lstStyle/>
                    <a:p>
                      <a:r>
                        <a:rPr lang="ru-RU" dirty="0"/>
                        <a:t>Адрес</a:t>
                      </a:r>
                    </a:p>
                  </a:txBody>
                  <a:tcPr/>
                </a:tc>
                <a:extLst>
                  <a:ext uri="{0D108BD9-81ED-4DB2-BD59-A6C34878D82A}">
                    <a16:rowId xmlns:a16="http://schemas.microsoft.com/office/drawing/2014/main" val="10000"/>
                  </a:ext>
                </a:extLst>
              </a:tr>
              <a:tr h="370840">
                <a:tc>
                  <a:txBody>
                    <a:bodyPr/>
                    <a:lstStyle/>
                    <a:p>
                      <a:r>
                        <a:rPr lang="en-US" dirty="0"/>
                        <a:t>GOOGLE</a:t>
                      </a:r>
                      <a:endParaRPr lang="ru-RU" dirty="0"/>
                    </a:p>
                  </a:txBody>
                  <a:tcPr/>
                </a:tc>
                <a:tc>
                  <a:txBody>
                    <a:bodyPr/>
                    <a:lstStyle/>
                    <a:p>
                      <a:r>
                        <a:rPr lang="en-US" dirty="0"/>
                        <a:t>www.google.com</a:t>
                      </a:r>
                      <a:endParaRPr lang="ru-RU" dirty="0"/>
                    </a:p>
                  </a:txBody>
                  <a:tcPr/>
                </a:tc>
                <a:extLst>
                  <a:ext uri="{0D108BD9-81ED-4DB2-BD59-A6C34878D82A}">
                    <a16:rowId xmlns:a16="http://schemas.microsoft.com/office/drawing/2014/main" val="10001"/>
                  </a:ext>
                </a:extLst>
              </a:tr>
              <a:tr h="370840">
                <a:tc>
                  <a:txBody>
                    <a:bodyPr/>
                    <a:lstStyle/>
                    <a:p>
                      <a:r>
                        <a:rPr lang="en-US" dirty="0"/>
                        <a:t>YANDEX</a:t>
                      </a:r>
                      <a:endParaRPr lang="ru-RU" dirty="0"/>
                    </a:p>
                  </a:txBody>
                  <a:tcPr/>
                </a:tc>
                <a:tc>
                  <a:txBody>
                    <a:bodyPr/>
                    <a:lstStyle/>
                    <a:p>
                      <a:r>
                        <a:rPr lang="en-US" dirty="0"/>
                        <a:t>www.yandex.ru</a:t>
                      </a:r>
                      <a:endParaRPr lang="ru-RU" dirty="0"/>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Объект 2"/>
          <p:cNvSpPr txBox="1">
            <a:spLocks/>
          </p:cNvSpPr>
          <p:nvPr/>
        </p:nvSpPr>
        <p:spPr>
          <a:xfrm>
            <a:off x="1000100" y="1214422"/>
            <a:ext cx="7038628" cy="57150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ru-RU" sz="2800" b="1" dirty="0">
                <a:solidFill>
                  <a:schemeClr val="accent2">
                    <a:lumMod val="75000"/>
                  </a:schemeClr>
                </a:solidFill>
                <a:latin typeface="Arial" pitchFamily="34" charset="0"/>
                <a:cs typeface="Arial" pitchFamily="34" charset="0"/>
              </a:rPr>
              <a:t>Примеры хранилищ данных </a:t>
            </a:r>
            <a:r>
              <a:rPr lang="ru-RU" sz="2800" b="1" dirty="0">
                <a:solidFill>
                  <a:schemeClr val="accent2">
                    <a:lumMod val="75000"/>
                  </a:schemeClr>
                </a:solidFill>
                <a:latin typeface="Arial" pitchFamily="34" charset="0"/>
                <a:ea typeface="PT Sans"/>
                <a:cs typeface="Arial" pitchFamily="34" charset="0"/>
                <a:sym typeface="PT Sans"/>
              </a:rPr>
              <a:t> </a:t>
            </a:r>
            <a:endParaRPr lang="en-US" sz="2800" b="1" dirty="0">
              <a:solidFill>
                <a:schemeClr val="accent2">
                  <a:lumMod val="75000"/>
                </a:schemeClr>
              </a:solidFill>
              <a:latin typeface="Arial" pitchFamily="34" charset="0"/>
              <a:ea typeface="PT Sans"/>
              <a:cs typeface="Arial" pitchFamily="34" charset="0"/>
              <a:sym typeface="PT Sans"/>
            </a:endParaRPr>
          </a:p>
        </p:txBody>
      </p:sp>
      <p:sp>
        <p:nvSpPr>
          <p:cNvPr id="6" name="Объект 2"/>
          <p:cNvSpPr txBox="1">
            <a:spLocks/>
          </p:cNvSpPr>
          <p:nvPr/>
        </p:nvSpPr>
        <p:spPr>
          <a:xfrm>
            <a:off x="428596" y="1928802"/>
            <a:ext cx="7929618" cy="407196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buNone/>
            </a:pPr>
            <a:r>
              <a:rPr lang="ru-RU" sz="2400" b="1" dirty="0"/>
              <a:t>     </a:t>
            </a:r>
            <a:endParaRPr lang="ru-RU" sz="2400" dirty="0"/>
          </a:p>
          <a:p>
            <a:endParaRPr lang="en-GB" sz="2400" dirty="0">
              <a:solidFill>
                <a:srgbClr val="800000"/>
              </a:solidFill>
              <a:latin typeface="Arial" panose="020B0604020202020204" pitchFamily="34" charset="0"/>
              <a:cs typeface="Arial" panose="020B0604020202020204" pitchFamily="34" charset="0"/>
            </a:endParaRPr>
          </a:p>
        </p:txBody>
      </p:sp>
      <p:sp>
        <p:nvSpPr>
          <p:cNvPr id="9" name="Объект 2"/>
          <p:cNvSpPr txBox="1">
            <a:spLocks/>
          </p:cNvSpPr>
          <p:nvPr/>
        </p:nvSpPr>
        <p:spPr>
          <a:xfrm>
            <a:off x="1928794" y="116632"/>
            <a:ext cx="6963686" cy="864096"/>
          </a:xfrm>
          <a:prstGeom prst="rect">
            <a:avLst/>
          </a:prstGeom>
        </p:spPr>
        <p:txBody>
          <a:bodyPr vert="horz" lIns="91440" tIns="45720" rIns="91440" bIns="45720" rtlCol="0" anchor="ctr">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spcBef>
                <a:spcPts val="0"/>
              </a:spcBef>
              <a:buClr>
                <a:schemeClr val="dk1"/>
              </a:buClr>
              <a:buSzPct val="25000"/>
              <a:buNone/>
            </a:pPr>
            <a:r>
              <a:rPr lang="ru-RU" sz="2800" dirty="0">
                <a:solidFill>
                  <a:srgbClr val="9F2B22"/>
                </a:solidFill>
                <a:latin typeface="Arial" panose="020B0604020202020204" pitchFamily="34" charset="0"/>
                <a:cs typeface="Arial" panose="020B0604020202020204" pitchFamily="34" charset="0"/>
                <a:sym typeface="PT Sans"/>
              </a:rPr>
              <a:t>Анализ данных. </a:t>
            </a:r>
          </a:p>
          <a:p>
            <a:pPr marL="0" indent="0" algn="r">
              <a:spcBef>
                <a:spcPts val="0"/>
              </a:spcBef>
              <a:buClr>
                <a:schemeClr val="dk1"/>
              </a:buClr>
              <a:buSzPct val="25000"/>
              <a:buNone/>
            </a:pPr>
            <a:r>
              <a:rPr lang="ru-RU" sz="2800" dirty="0">
                <a:solidFill>
                  <a:srgbClr val="9F2B22"/>
                </a:solidFill>
                <a:latin typeface="Arial" panose="020B0604020202020204" pitchFamily="34" charset="0"/>
                <a:cs typeface="Arial" panose="020B0604020202020204" pitchFamily="34" charset="0"/>
                <a:sym typeface="PT Sans"/>
              </a:rPr>
              <a:t>Источники получения данных</a:t>
            </a:r>
            <a:endParaRPr lang="en-US" sz="2800" dirty="0">
              <a:solidFill>
                <a:srgbClr val="9F2B22"/>
              </a:solidFill>
              <a:latin typeface="Arial" panose="020B0604020202020204" pitchFamily="34" charset="0"/>
              <a:ea typeface="PT Sans"/>
              <a:cs typeface="Arial" panose="020B0604020202020204" pitchFamily="34" charset="0"/>
              <a:sym typeface="PT Sans"/>
            </a:endParaRPr>
          </a:p>
          <a:p>
            <a:pPr marL="0" indent="0" algn="r">
              <a:spcBef>
                <a:spcPts val="0"/>
              </a:spcBef>
              <a:buClr>
                <a:schemeClr val="dk1"/>
              </a:buClr>
              <a:buSzPct val="25000"/>
              <a:buNone/>
            </a:pPr>
            <a:endParaRPr lang="en-US" sz="2800" dirty="0">
              <a:solidFill>
                <a:srgbClr val="9F2B22"/>
              </a:solidFill>
              <a:latin typeface="Arial" panose="020B0604020202020204" pitchFamily="34" charset="0"/>
              <a:ea typeface="PT Sans"/>
              <a:cs typeface="Arial" panose="020B0604020202020204" pitchFamily="34" charset="0"/>
              <a:sym typeface="PT Sans"/>
            </a:endParaRPr>
          </a:p>
        </p:txBody>
      </p:sp>
      <p:sp>
        <p:nvSpPr>
          <p:cNvPr id="8" name="Нижний колонтитул 7"/>
          <p:cNvSpPr>
            <a:spLocks noGrp="1"/>
          </p:cNvSpPr>
          <p:nvPr>
            <p:ph type="ftr" sz="quarter" idx="11"/>
          </p:nvPr>
        </p:nvSpPr>
        <p:spPr>
          <a:xfrm>
            <a:off x="2714612" y="6356350"/>
            <a:ext cx="3714776" cy="365125"/>
          </a:xfrm>
        </p:spPr>
        <p:txBody>
          <a:bodyPr/>
          <a:lstStyle/>
          <a:p>
            <a:r>
              <a:rPr lang="ru-RU" dirty="0"/>
              <a:t>Кафедра информационно-аналитических систем</a:t>
            </a:r>
          </a:p>
        </p:txBody>
      </p:sp>
      <p:graphicFrame>
        <p:nvGraphicFramePr>
          <p:cNvPr id="11" name="Таблица 10"/>
          <p:cNvGraphicFramePr>
            <a:graphicFrameLocks noGrp="1"/>
          </p:cNvGraphicFramePr>
          <p:nvPr/>
        </p:nvGraphicFramePr>
        <p:xfrm>
          <a:off x="142844" y="2071678"/>
          <a:ext cx="8786842" cy="4348480"/>
        </p:xfrm>
        <a:graphic>
          <a:graphicData uri="http://schemas.openxmlformats.org/drawingml/2006/table">
            <a:tbl>
              <a:tblPr firstRow="1" bandRow="1">
                <a:tableStyleId>{5C22544A-7EE6-4342-B048-85BDC9FD1C3A}</a:tableStyleId>
              </a:tblPr>
              <a:tblGrid>
                <a:gridCol w="2786082">
                  <a:extLst>
                    <a:ext uri="{9D8B030D-6E8A-4147-A177-3AD203B41FA5}">
                      <a16:colId xmlns:a16="http://schemas.microsoft.com/office/drawing/2014/main" val="20000"/>
                    </a:ext>
                  </a:extLst>
                </a:gridCol>
                <a:gridCol w="6000760">
                  <a:extLst>
                    <a:ext uri="{9D8B030D-6E8A-4147-A177-3AD203B41FA5}">
                      <a16:colId xmlns:a16="http://schemas.microsoft.com/office/drawing/2014/main" val="20001"/>
                    </a:ext>
                  </a:extLst>
                </a:gridCol>
              </a:tblGrid>
              <a:tr h="370840">
                <a:tc>
                  <a:txBody>
                    <a:bodyPr/>
                    <a:lstStyle/>
                    <a:p>
                      <a:r>
                        <a:rPr lang="ru-RU" dirty="0"/>
                        <a:t>Хранилище</a:t>
                      </a:r>
                    </a:p>
                  </a:txBody>
                  <a:tcPr/>
                </a:tc>
                <a:tc>
                  <a:txBody>
                    <a:bodyPr/>
                    <a:lstStyle/>
                    <a:p>
                      <a:r>
                        <a:rPr lang="ru-RU" dirty="0"/>
                        <a:t>Адрес</a:t>
                      </a:r>
                    </a:p>
                  </a:txBody>
                  <a:tcPr/>
                </a:tc>
                <a:extLst>
                  <a:ext uri="{0D108BD9-81ED-4DB2-BD59-A6C34878D82A}">
                    <a16:rowId xmlns:a16="http://schemas.microsoft.com/office/drawing/2014/main" val="10000"/>
                  </a:ext>
                </a:extLst>
              </a:tr>
              <a:tr h="370840">
                <a:tc>
                  <a:txBody>
                    <a:bodyPr/>
                    <a:lstStyle/>
                    <a:p>
                      <a:r>
                        <a:rPr lang="en-US" dirty="0"/>
                        <a:t>Re3data.org</a:t>
                      </a:r>
                      <a:endParaRPr lang="ru-RU" dirty="0"/>
                    </a:p>
                  </a:txBody>
                  <a:tcPr/>
                </a:tc>
                <a:tc>
                  <a:txBody>
                    <a:bodyPr/>
                    <a:lstStyle/>
                    <a:p>
                      <a:r>
                        <a:rPr lang="en-US" dirty="0"/>
                        <a:t>http://www.re3data.org/</a:t>
                      </a:r>
                      <a:endParaRPr lang="ru-RU" dirty="0"/>
                    </a:p>
                  </a:txBody>
                  <a:tcPr/>
                </a:tc>
                <a:extLst>
                  <a:ext uri="{0D108BD9-81ED-4DB2-BD59-A6C34878D82A}">
                    <a16:rowId xmlns:a16="http://schemas.microsoft.com/office/drawing/2014/main" val="10001"/>
                  </a:ext>
                </a:extLst>
              </a:tr>
              <a:tr h="370840">
                <a:tc>
                  <a:txBody>
                    <a:bodyPr/>
                    <a:lstStyle/>
                    <a:p>
                      <a:r>
                        <a:rPr lang="en-US" dirty="0" err="1"/>
                        <a:t>DataBib</a:t>
                      </a:r>
                      <a:endParaRPr lang="ru-RU" dirty="0"/>
                    </a:p>
                  </a:txBody>
                  <a:tcPr/>
                </a:tc>
                <a:tc>
                  <a:txBody>
                    <a:bodyPr/>
                    <a:lstStyle/>
                    <a:p>
                      <a:r>
                        <a:rPr lang="en-US" dirty="0"/>
                        <a:t>http://databib.org/</a:t>
                      </a:r>
                      <a:endParaRPr lang="ru-RU" dirty="0"/>
                    </a:p>
                  </a:txBody>
                  <a:tcPr/>
                </a:tc>
                <a:extLst>
                  <a:ext uri="{0D108BD9-81ED-4DB2-BD59-A6C34878D82A}">
                    <a16:rowId xmlns:a16="http://schemas.microsoft.com/office/drawing/2014/main" val="10002"/>
                  </a:ext>
                </a:extLst>
              </a:tr>
              <a:tr h="370840">
                <a:tc>
                  <a:txBody>
                    <a:bodyPr/>
                    <a:lstStyle/>
                    <a:p>
                      <a:r>
                        <a:rPr lang="en-US" dirty="0" err="1"/>
                        <a:t>DataCite</a:t>
                      </a:r>
                      <a:endParaRPr lang="ru-RU" dirty="0"/>
                    </a:p>
                  </a:txBody>
                  <a:tcPr/>
                </a:tc>
                <a:tc>
                  <a:txBody>
                    <a:bodyPr/>
                    <a:lstStyle/>
                    <a:p>
                      <a:r>
                        <a:rPr lang="en-US" dirty="0"/>
                        <a:t>http://www.datacite.org/</a:t>
                      </a:r>
                      <a:endParaRPr lang="ru-RU" dirty="0"/>
                    </a:p>
                  </a:txBody>
                  <a:tcPr/>
                </a:tc>
                <a:extLst>
                  <a:ext uri="{0D108BD9-81ED-4DB2-BD59-A6C34878D82A}">
                    <a16:rowId xmlns:a16="http://schemas.microsoft.com/office/drawing/2014/main" val="10003"/>
                  </a:ext>
                </a:extLst>
              </a:tr>
              <a:tr h="370840">
                <a:tc>
                  <a:txBody>
                    <a:bodyPr/>
                    <a:lstStyle/>
                    <a:p>
                      <a:r>
                        <a:rPr lang="en-US" dirty="0"/>
                        <a:t>Dryad</a:t>
                      </a:r>
                      <a:endParaRPr lang="ru-RU" dirty="0"/>
                    </a:p>
                  </a:txBody>
                  <a:tcPr/>
                </a:tc>
                <a:tc>
                  <a:txBody>
                    <a:bodyPr/>
                    <a:lstStyle/>
                    <a:p>
                      <a:r>
                        <a:rPr lang="en-US" dirty="0"/>
                        <a:t>http://datadryad.org/</a:t>
                      </a:r>
                      <a:endParaRPr lang="ru-RU" dirty="0"/>
                    </a:p>
                  </a:txBody>
                  <a:tcPr/>
                </a:tc>
                <a:extLst>
                  <a:ext uri="{0D108BD9-81ED-4DB2-BD59-A6C34878D82A}">
                    <a16:rowId xmlns:a16="http://schemas.microsoft.com/office/drawing/2014/main" val="10004"/>
                  </a:ext>
                </a:extLst>
              </a:tr>
              <a:tr h="370840">
                <a:tc>
                  <a:txBody>
                    <a:bodyPr/>
                    <a:lstStyle/>
                    <a:p>
                      <a:r>
                        <a:rPr lang="en-US" dirty="0"/>
                        <a:t>Data</a:t>
                      </a:r>
                      <a:r>
                        <a:rPr lang="ru-RU" dirty="0"/>
                        <a:t> </a:t>
                      </a:r>
                      <a:r>
                        <a:rPr lang="en-US" dirty="0"/>
                        <a:t>Portals</a:t>
                      </a:r>
                      <a:endParaRPr lang="ru-RU" dirty="0"/>
                    </a:p>
                  </a:txBody>
                  <a:tcPr/>
                </a:tc>
                <a:tc>
                  <a:txBody>
                    <a:bodyPr/>
                    <a:lstStyle/>
                    <a:p>
                      <a:r>
                        <a:rPr lang="en-US" dirty="0"/>
                        <a:t>http://dataportals.org/</a:t>
                      </a:r>
                      <a:endParaRPr lang="ru-RU" dirty="0"/>
                    </a:p>
                  </a:txBody>
                  <a:tcPr/>
                </a:tc>
                <a:extLst>
                  <a:ext uri="{0D108BD9-81ED-4DB2-BD59-A6C34878D82A}">
                    <a16:rowId xmlns:a16="http://schemas.microsoft.com/office/drawing/2014/main" val="10005"/>
                  </a:ext>
                </a:extLst>
              </a:tr>
              <a:tr h="370840">
                <a:tc>
                  <a:txBody>
                    <a:bodyPr/>
                    <a:lstStyle/>
                    <a:p>
                      <a:r>
                        <a:rPr lang="en-US" dirty="0"/>
                        <a:t>Open Access Directory</a:t>
                      </a:r>
                      <a:endParaRPr lang="ru-RU" dirty="0"/>
                    </a:p>
                  </a:txBody>
                  <a:tcPr/>
                </a:tc>
                <a:tc>
                  <a:txBody>
                    <a:bodyPr/>
                    <a:lstStyle/>
                    <a:p>
                      <a:r>
                        <a:rPr lang="en-US" dirty="0"/>
                        <a:t>http://oad.simmons.edu/oadwiki/Data_repositories</a:t>
                      </a:r>
                      <a:endParaRPr lang="ru-RU" dirty="0"/>
                    </a:p>
                  </a:txBody>
                  <a:tcPr/>
                </a:tc>
                <a:extLst>
                  <a:ext uri="{0D108BD9-81ED-4DB2-BD59-A6C34878D82A}">
                    <a16:rowId xmlns:a16="http://schemas.microsoft.com/office/drawing/2014/main" val="10006"/>
                  </a:ext>
                </a:extLst>
              </a:tr>
              <a:tr h="370840">
                <a:tc>
                  <a:txBody>
                    <a:bodyPr/>
                    <a:lstStyle/>
                    <a:p>
                      <a:r>
                        <a:rPr lang="en-US" dirty="0" err="1"/>
                        <a:t>Gapminder</a:t>
                      </a:r>
                      <a:endParaRPr lang="ru-RU" dirty="0"/>
                    </a:p>
                  </a:txBody>
                  <a:tcPr/>
                </a:tc>
                <a:tc>
                  <a:txBody>
                    <a:bodyPr/>
                    <a:lstStyle/>
                    <a:p>
                      <a:r>
                        <a:rPr lang="en-US" dirty="0"/>
                        <a:t>http://www.gapminder.org/data</a:t>
                      </a:r>
                      <a:endParaRPr lang="ru-RU" dirty="0"/>
                    </a:p>
                  </a:txBody>
                  <a:tcPr/>
                </a:tc>
                <a:extLst>
                  <a:ext uri="{0D108BD9-81ED-4DB2-BD59-A6C34878D82A}">
                    <a16:rowId xmlns:a16="http://schemas.microsoft.com/office/drawing/2014/main" val="10007"/>
                  </a:ext>
                </a:extLst>
              </a:tr>
              <a:tr h="370840">
                <a:tc>
                  <a:txBody>
                    <a:bodyPr/>
                    <a:lstStyle/>
                    <a:p>
                      <a:r>
                        <a:rPr lang="en-US" dirty="0"/>
                        <a:t>Google Public Data Explorer</a:t>
                      </a:r>
                      <a:endParaRPr lang="ru-RU" dirty="0"/>
                    </a:p>
                  </a:txBody>
                  <a:tcPr/>
                </a:tc>
                <a:tc>
                  <a:txBody>
                    <a:bodyPr/>
                    <a:lstStyle/>
                    <a:p>
                      <a:r>
                        <a:rPr lang="en-US" dirty="0"/>
                        <a:t>http://www.google.com/publicdata/directory</a:t>
                      </a:r>
                      <a:endParaRPr lang="ru-RU" dirty="0"/>
                    </a:p>
                  </a:txBody>
                  <a:tcPr/>
                </a:tc>
                <a:extLst>
                  <a:ext uri="{0D108BD9-81ED-4DB2-BD59-A6C34878D82A}">
                    <a16:rowId xmlns:a16="http://schemas.microsoft.com/office/drawing/2014/main" val="10008"/>
                  </a:ext>
                </a:extLst>
              </a:tr>
              <a:tr h="370840">
                <a:tc>
                  <a:txBody>
                    <a:bodyPr/>
                    <a:lstStyle/>
                    <a:p>
                      <a:r>
                        <a:rPr lang="en-US" dirty="0"/>
                        <a:t>IBM Many Eyes</a:t>
                      </a:r>
                      <a:endParaRPr lang="ru-RU" dirty="0"/>
                    </a:p>
                  </a:txBody>
                  <a:tcPr/>
                </a:tc>
                <a:tc>
                  <a:txBody>
                    <a:bodyPr/>
                    <a:lstStyle/>
                    <a:p>
                      <a:r>
                        <a:rPr lang="en-US" dirty="0"/>
                        <a:t>http://www.manyeyes.com/software/analytics/manyeyes/datasets</a:t>
                      </a:r>
                      <a:endParaRPr lang="ru-RU" dirty="0"/>
                    </a:p>
                  </a:txBody>
                  <a:tcPr/>
                </a:tc>
                <a:extLst>
                  <a:ext uri="{0D108BD9-81ED-4DB2-BD59-A6C34878D82A}">
                    <a16:rowId xmlns:a16="http://schemas.microsoft.com/office/drawing/2014/main" val="10009"/>
                  </a:ext>
                </a:extLst>
              </a:tr>
              <a:tr h="370840">
                <a:tc>
                  <a:txBody>
                    <a:bodyPr/>
                    <a:lstStyle/>
                    <a:p>
                      <a:r>
                        <a:rPr lang="en-US" dirty="0" err="1"/>
                        <a:t>Knoema</a:t>
                      </a:r>
                      <a:endParaRPr lang="ru-RU" dirty="0"/>
                    </a:p>
                  </a:txBody>
                  <a:tcPr/>
                </a:tc>
                <a:tc>
                  <a:txBody>
                    <a:bodyPr/>
                    <a:lstStyle/>
                    <a:p>
                      <a:r>
                        <a:rPr lang="en-US" dirty="0"/>
                        <a:t>http://www.knoema.com/atlas/</a:t>
                      </a:r>
                      <a:endParaRPr lang="ru-RU" dirty="0"/>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2687361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0"/>
            <a:ext cx="8229600" cy="1285860"/>
          </a:xfrm>
        </p:spPr>
        <p:txBody>
          <a:bodyPr>
            <a:normAutofit fontScale="90000"/>
          </a:bodyPr>
          <a:lstStyle/>
          <a:p>
            <a:pPr algn="r"/>
            <a:r>
              <a:rPr lang="ru-RU" sz="3200" dirty="0">
                <a:solidFill>
                  <a:srgbClr val="9F2B22"/>
                </a:solidFill>
                <a:latin typeface="Arial" panose="020B0604020202020204" pitchFamily="34" charset="0"/>
                <a:cs typeface="Arial" panose="020B0604020202020204" pitchFamily="34" charset="0"/>
                <a:sym typeface="PT Sans"/>
              </a:rPr>
              <a:t>Анализ данных. </a:t>
            </a:r>
            <a:br>
              <a:rPr lang="ru-RU" sz="3200" dirty="0">
                <a:solidFill>
                  <a:srgbClr val="9F2B22"/>
                </a:solidFill>
                <a:latin typeface="Arial" panose="020B0604020202020204" pitchFamily="34" charset="0"/>
                <a:cs typeface="Arial" panose="020B0604020202020204" pitchFamily="34" charset="0"/>
                <a:sym typeface="PT Sans"/>
              </a:rPr>
            </a:br>
            <a:r>
              <a:rPr lang="ru-RU" sz="3200" dirty="0">
                <a:solidFill>
                  <a:srgbClr val="9F2B22"/>
                </a:solidFill>
                <a:latin typeface="Arial" panose="020B0604020202020204" pitchFamily="34" charset="0"/>
                <a:cs typeface="Arial" panose="020B0604020202020204" pitchFamily="34" charset="0"/>
                <a:sym typeface="PT Sans"/>
              </a:rPr>
              <a:t>Источники получения данных</a:t>
            </a:r>
            <a:br>
              <a:rPr lang="en-US" sz="3200" dirty="0">
                <a:solidFill>
                  <a:srgbClr val="9F2B22"/>
                </a:solidFill>
                <a:latin typeface="Arial" panose="020B0604020202020204" pitchFamily="34" charset="0"/>
                <a:ea typeface="PT Sans"/>
                <a:cs typeface="Arial" panose="020B0604020202020204" pitchFamily="34" charset="0"/>
                <a:sym typeface="PT Sans"/>
              </a:rPr>
            </a:br>
            <a:endParaRPr lang="ru-RU" dirty="0"/>
          </a:p>
        </p:txBody>
      </p:sp>
      <p:sp>
        <p:nvSpPr>
          <p:cNvPr id="5" name="Прямоугольник 4"/>
          <p:cNvSpPr/>
          <p:nvPr/>
        </p:nvSpPr>
        <p:spPr>
          <a:xfrm>
            <a:off x="571472" y="1142984"/>
            <a:ext cx="7715304" cy="523220"/>
          </a:xfrm>
          <a:prstGeom prst="rect">
            <a:avLst/>
          </a:prstGeom>
        </p:spPr>
        <p:txBody>
          <a:bodyPr wrap="square">
            <a:spAutoFit/>
          </a:bodyPr>
          <a:lstStyle/>
          <a:p>
            <a:pPr algn="ctr">
              <a:buClr>
                <a:schemeClr val="dk1"/>
              </a:buClr>
              <a:buSzPct val="25000"/>
            </a:pPr>
            <a:r>
              <a:rPr lang="ru-RU" sz="2800" b="1" dirty="0">
                <a:solidFill>
                  <a:schemeClr val="accent2">
                    <a:lumMod val="75000"/>
                  </a:schemeClr>
                </a:solidFill>
                <a:latin typeface="Arial" pitchFamily="34" charset="0"/>
                <a:cs typeface="Arial" pitchFamily="34" charset="0"/>
              </a:rPr>
              <a:t>Пример </a:t>
            </a:r>
            <a:r>
              <a:rPr lang="en-US" sz="2800" b="1" dirty="0">
                <a:solidFill>
                  <a:schemeClr val="accent2">
                    <a:lumMod val="75000"/>
                  </a:schemeClr>
                </a:solidFill>
                <a:latin typeface="Arial" pitchFamily="34" charset="0"/>
                <a:cs typeface="Arial" pitchFamily="34" charset="0"/>
              </a:rPr>
              <a:t>(</a:t>
            </a:r>
            <a:r>
              <a:rPr lang="ru-RU" sz="2800" b="1" dirty="0">
                <a:solidFill>
                  <a:schemeClr val="accent2">
                    <a:lumMod val="75000"/>
                  </a:schemeClr>
                </a:solidFill>
                <a:latin typeface="Arial" pitchFamily="34" charset="0"/>
                <a:cs typeface="Arial" pitchFamily="34" charset="0"/>
              </a:rPr>
              <a:t>хранилище</a:t>
            </a:r>
            <a:r>
              <a:rPr lang="en-US" sz="2800" b="1" dirty="0">
                <a:solidFill>
                  <a:schemeClr val="accent2">
                    <a:lumMod val="75000"/>
                  </a:schemeClr>
                </a:solidFill>
                <a:latin typeface="Arial" pitchFamily="34" charset="0"/>
                <a:cs typeface="Arial" pitchFamily="34" charset="0"/>
              </a:rPr>
              <a:t> Data Portals</a:t>
            </a:r>
            <a:r>
              <a:rPr lang="ru-RU" sz="2800" b="1" dirty="0">
                <a:solidFill>
                  <a:schemeClr val="accent2">
                    <a:lumMod val="75000"/>
                  </a:schemeClr>
                </a:solidFill>
                <a:latin typeface="Arial" pitchFamily="34" charset="0"/>
                <a:cs typeface="Arial" pitchFamily="34" charset="0"/>
              </a:rPr>
              <a:t>) </a:t>
            </a:r>
            <a:endParaRPr lang="en-US" sz="2800" b="1" dirty="0">
              <a:solidFill>
                <a:schemeClr val="accent2">
                  <a:lumMod val="75000"/>
                </a:schemeClr>
              </a:solidFill>
              <a:latin typeface="Arial" pitchFamily="34" charset="0"/>
              <a:ea typeface="PT Sans"/>
              <a:cs typeface="Arial" pitchFamily="34" charset="0"/>
              <a:sym typeface="PT Sans"/>
            </a:endParaRPr>
          </a:p>
        </p:txBody>
      </p:sp>
      <p:sp>
        <p:nvSpPr>
          <p:cNvPr id="7" name="Нижний колонтитул 6"/>
          <p:cNvSpPr>
            <a:spLocks noGrp="1"/>
          </p:cNvSpPr>
          <p:nvPr>
            <p:ph type="ftr" sz="quarter" idx="11"/>
          </p:nvPr>
        </p:nvSpPr>
        <p:spPr>
          <a:xfrm>
            <a:off x="2857488" y="6356350"/>
            <a:ext cx="3571900" cy="365125"/>
          </a:xfrm>
        </p:spPr>
        <p:txBody>
          <a:bodyPr/>
          <a:lstStyle/>
          <a:p>
            <a:r>
              <a:rPr lang="ru-RU" dirty="0"/>
              <a:t>Кафедра информационно-аналитических систем</a:t>
            </a:r>
          </a:p>
        </p:txBody>
      </p:sp>
      <p:pic>
        <p:nvPicPr>
          <p:cNvPr id="2050" name="Picture 2"/>
          <p:cNvPicPr>
            <a:picLocks noGrp="1" noChangeAspect="1" noChangeArrowheads="1"/>
          </p:cNvPicPr>
          <p:nvPr>
            <p:ph idx="1"/>
          </p:nvPr>
        </p:nvPicPr>
        <p:blipFill>
          <a:blip r:embed="rId2"/>
          <a:srcRect/>
          <a:stretch>
            <a:fillRect/>
          </a:stretch>
        </p:blipFill>
        <p:spPr bwMode="auto">
          <a:xfrm>
            <a:off x="1000100" y="1785927"/>
            <a:ext cx="7072361" cy="4572032"/>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54032"/>
          </a:xfrm>
        </p:spPr>
        <p:txBody>
          <a:bodyPr>
            <a:normAutofit fontScale="90000"/>
          </a:bodyPr>
          <a:lstStyle/>
          <a:p>
            <a:pPr algn="r"/>
            <a:r>
              <a:rPr lang="ru-RU" sz="3100" dirty="0">
                <a:solidFill>
                  <a:srgbClr val="9F2B22"/>
                </a:solidFill>
                <a:latin typeface="Arial" panose="020B0604020202020204" pitchFamily="34" charset="0"/>
                <a:cs typeface="Arial" panose="020B0604020202020204" pitchFamily="34" charset="0"/>
                <a:sym typeface="PT Sans"/>
              </a:rPr>
              <a:t>Анализ данных. </a:t>
            </a:r>
            <a:br>
              <a:rPr lang="ru-RU" sz="3100" dirty="0">
                <a:solidFill>
                  <a:srgbClr val="9F2B22"/>
                </a:solidFill>
                <a:latin typeface="Arial" panose="020B0604020202020204" pitchFamily="34" charset="0"/>
                <a:cs typeface="Arial" panose="020B0604020202020204" pitchFamily="34" charset="0"/>
                <a:sym typeface="PT Sans"/>
              </a:rPr>
            </a:br>
            <a:r>
              <a:rPr lang="ru-RU" sz="3100" dirty="0">
                <a:solidFill>
                  <a:srgbClr val="9F2B22"/>
                </a:solidFill>
                <a:latin typeface="Arial" panose="020B0604020202020204" pitchFamily="34" charset="0"/>
                <a:cs typeface="Arial" panose="020B0604020202020204" pitchFamily="34" charset="0"/>
                <a:sym typeface="PT Sans"/>
              </a:rPr>
              <a:t>Источники получения данных</a:t>
            </a:r>
            <a:br>
              <a:rPr lang="en-US" sz="2800" dirty="0">
                <a:solidFill>
                  <a:srgbClr val="9F2B22"/>
                </a:solidFill>
                <a:latin typeface="Arial" panose="020B0604020202020204" pitchFamily="34" charset="0"/>
                <a:ea typeface="PT Sans"/>
                <a:cs typeface="Arial" panose="020B0604020202020204" pitchFamily="34" charset="0"/>
                <a:sym typeface="PT Sans"/>
              </a:rPr>
            </a:br>
            <a:endParaRPr lang="ru-RU" sz="2800" dirty="0"/>
          </a:p>
        </p:txBody>
      </p:sp>
      <p:sp>
        <p:nvSpPr>
          <p:cNvPr id="5" name="Прямоугольник 4"/>
          <p:cNvSpPr/>
          <p:nvPr/>
        </p:nvSpPr>
        <p:spPr>
          <a:xfrm>
            <a:off x="642910" y="1214423"/>
            <a:ext cx="7858180" cy="523220"/>
          </a:xfrm>
          <a:prstGeom prst="rect">
            <a:avLst/>
          </a:prstGeom>
        </p:spPr>
        <p:txBody>
          <a:bodyPr wrap="square">
            <a:spAutoFit/>
          </a:bodyPr>
          <a:lstStyle/>
          <a:p>
            <a:pPr algn="ctr">
              <a:buClr>
                <a:schemeClr val="dk1"/>
              </a:buClr>
              <a:buSzPct val="25000"/>
            </a:pPr>
            <a:r>
              <a:rPr lang="ru-RU" sz="2800" b="1" dirty="0">
                <a:solidFill>
                  <a:schemeClr val="accent2">
                    <a:lumMod val="75000"/>
                  </a:schemeClr>
                </a:solidFill>
                <a:latin typeface="Arial" pitchFamily="34" charset="0"/>
                <a:cs typeface="Arial" pitchFamily="34" charset="0"/>
              </a:rPr>
              <a:t>Пример (хранилище </a:t>
            </a:r>
            <a:r>
              <a:rPr lang="en-US" sz="2800" b="1" dirty="0" err="1">
                <a:solidFill>
                  <a:schemeClr val="accent2">
                    <a:lumMod val="75000"/>
                  </a:schemeClr>
                </a:solidFill>
                <a:latin typeface="Arial" pitchFamily="34" charset="0"/>
                <a:cs typeface="Arial" pitchFamily="34" charset="0"/>
              </a:rPr>
              <a:t>Gapminder</a:t>
            </a:r>
            <a:r>
              <a:rPr lang="en-US" sz="2800" b="1" dirty="0">
                <a:solidFill>
                  <a:schemeClr val="accent2">
                    <a:lumMod val="75000"/>
                  </a:schemeClr>
                </a:solidFill>
                <a:latin typeface="Arial" pitchFamily="34" charset="0"/>
                <a:cs typeface="Arial" pitchFamily="34" charset="0"/>
              </a:rPr>
              <a:t>)</a:t>
            </a:r>
            <a:r>
              <a:rPr lang="ru-RU" sz="2800" b="1" dirty="0">
                <a:solidFill>
                  <a:schemeClr val="accent2">
                    <a:lumMod val="75000"/>
                  </a:schemeClr>
                </a:solidFill>
                <a:latin typeface="Arial" pitchFamily="34" charset="0"/>
                <a:cs typeface="Arial" pitchFamily="34" charset="0"/>
              </a:rPr>
              <a:t> </a:t>
            </a:r>
            <a:endParaRPr lang="en-US" sz="2800" b="1" dirty="0">
              <a:solidFill>
                <a:schemeClr val="accent2">
                  <a:lumMod val="75000"/>
                </a:schemeClr>
              </a:solidFill>
              <a:latin typeface="Arial" pitchFamily="34" charset="0"/>
              <a:ea typeface="PT Sans"/>
              <a:cs typeface="Arial" pitchFamily="34" charset="0"/>
              <a:sym typeface="PT Sans"/>
            </a:endParaRPr>
          </a:p>
        </p:txBody>
      </p:sp>
      <p:sp>
        <p:nvSpPr>
          <p:cNvPr id="6" name="Нижний колонтитул 5"/>
          <p:cNvSpPr>
            <a:spLocks noGrp="1"/>
          </p:cNvSpPr>
          <p:nvPr>
            <p:ph type="ftr" sz="quarter" idx="11"/>
          </p:nvPr>
        </p:nvSpPr>
        <p:spPr>
          <a:xfrm>
            <a:off x="2714612" y="6356350"/>
            <a:ext cx="3786214" cy="365125"/>
          </a:xfrm>
        </p:spPr>
        <p:txBody>
          <a:bodyPr/>
          <a:lstStyle/>
          <a:p>
            <a:r>
              <a:rPr lang="ru-RU" dirty="0"/>
              <a:t>Кафедра информационно-аналитических систем</a:t>
            </a:r>
          </a:p>
        </p:txBody>
      </p:sp>
      <p:pic>
        <p:nvPicPr>
          <p:cNvPr id="3075" name="Picture 3"/>
          <p:cNvPicPr>
            <a:picLocks noGrp="1" noChangeAspect="1" noChangeArrowheads="1"/>
          </p:cNvPicPr>
          <p:nvPr>
            <p:ph idx="1"/>
          </p:nvPr>
        </p:nvPicPr>
        <p:blipFill>
          <a:blip r:embed="rId2"/>
          <a:srcRect/>
          <a:stretch>
            <a:fillRect/>
          </a:stretch>
        </p:blipFill>
        <p:spPr bwMode="auto">
          <a:xfrm>
            <a:off x="642910" y="2000249"/>
            <a:ext cx="7572428" cy="4364473"/>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5720" y="1142984"/>
            <a:ext cx="8858280" cy="571504"/>
          </a:xfrm>
        </p:spPr>
        <p:txBody>
          <a:bodyPr>
            <a:normAutofit/>
          </a:bodyPr>
          <a:lstStyle/>
          <a:p>
            <a:r>
              <a:rPr lang="ru-RU" sz="2800" b="1" dirty="0">
                <a:solidFill>
                  <a:schemeClr val="accent2">
                    <a:lumMod val="75000"/>
                  </a:schemeClr>
                </a:solidFill>
                <a:latin typeface="Arial" pitchFamily="34" charset="0"/>
                <a:cs typeface="Arial" pitchFamily="34" charset="0"/>
              </a:rPr>
              <a:t>Примеры правительственных баз данных</a:t>
            </a:r>
          </a:p>
        </p:txBody>
      </p:sp>
      <p:sp>
        <p:nvSpPr>
          <p:cNvPr id="6" name="Прямоугольник 5"/>
          <p:cNvSpPr/>
          <p:nvPr/>
        </p:nvSpPr>
        <p:spPr>
          <a:xfrm>
            <a:off x="1714480" y="1"/>
            <a:ext cx="7143800" cy="1384995"/>
          </a:xfrm>
          <a:prstGeom prst="rect">
            <a:avLst/>
          </a:prstGeom>
        </p:spPr>
        <p:txBody>
          <a:bodyPr wrap="square">
            <a:spAutoFit/>
          </a:bodyPr>
          <a:lstStyle/>
          <a:p>
            <a:pPr algn="r">
              <a:buClr>
                <a:schemeClr val="dk1"/>
              </a:buClr>
              <a:buSzPct val="25000"/>
            </a:pPr>
            <a:r>
              <a:rPr lang="ru-RU" sz="2800" dirty="0">
                <a:solidFill>
                  <a:srgbClr val="9F2B22"/>
                </a:solidFill>
                <a:latin typeface="Arial" panose="020B0604020202020204" pitchFamily="34" charset="0"/>
                <a:cs typeface="Arial" panose="020B0604020202020204" pitchFamily="34" charset="0"/>
                <a:sym typeface="PT Sans"/>
              </a:rPr>
              <a:t>Анализ данных. </a:t>
            </a:r>
          </a:p>
          <a:p>
            <a:pPr algn="r">
              <a:buClr>
                <a:schemeClr val="dk1"/>
              </a:buClr>
              <a:buSzPct val="25000"/>
            </a:pPr>
            <a:r>
              <a:rPr lang="ru-RU" sz="2800" dirty="0">
                <a:solidFill>
                  <a:srgbClr val="9F2B22"/>
                </a:solidFill>
                <a:latin typeface="Arial" panose="020B0604020202020204" pitchFamily="34" charset="0"/>
                <a:cs typeface="Arial" panose="020B0604020202020204" pitchFamily="34" charset="0"/>
                <a:sym typeface="PT Sans"/>
              </a:rPr>
              <a:t>Источники получения данных</a:t>
            </a:r>
            <a:endParaRPr lang="en-US" sz="2800" dirty="0">
              <a:solidFill>
                <a:srgbClr val="9F2B22"/>
              </a:solidFill>
              <a:latin typeface="Arial" panose="020B0604020202020204" pitchFamily="34" charset="0"/>
              <a:ea typeface="PT Sans"/>
              <a:cs typeface="Arial" panose="020B0604020202020204" pitchFamily="34" charset="0"/>
              <a:sym typeface="PT Sans"/>
            </a:endParaRPr>
          </a:p>
          <a:p>
            <a:pPr algn="r">
              <a:buClr>
                <a:schemeClr val="dk1"/>
              </a:buClr>
              <a:buSzPct val="25000"/>
            </a:pPr>
            <a:endParaRPr lang="en-US" sz="2800" dirty="0">
              <a:solidFill>
                <a:srgbClr val="9F2B22"/>
              </a:solidFill>
              <a:latin typeface="Arial" panose="020B0604020202020204" pitchFamily="34" charset="0"/>
              <a:ea typeface="PT Sans"/>
              <a:cs typeface="Arial" panose="020B0604020202020204" pitchFamily="34" charset="0"/>
              <a:sym typeface="PT Sans"/>
            </a:endParaRPr>
          </a:p>
        </p:txBody>
      </p:sp>
      <p:sp>
        <p:nvSpPr>
          <p:cNvPr id="7" name="Нижний колонтитул 6"/>
          <p:cNvSpPr>
            <a:spLocks noGrp="1"/>
          </p:cNvSpPr>
          <p:nvPr>
            <p:ph type="ftr" sz="quarter" idx="11"/>
          </p:nvPr>
        </p:nvSpPr>
        <p:spPr>
          <a:xfrm>
            <a:off x="2357422" y="6356350"/>
            <a:ext cx="3857652" cy="365125"/>
          </a:xfrm>
        </p:spPr>
        <p:txBody>
          <a:bodyPr/>
          <a:lstStyle/>
          <a:p>
            <a:r>
              <a:rPr lang="ru-RU" dirty="0"/>
              <a:t>Кафедра информационно-аналитических систем</a:t>
            </a:r>
          </a:p>
        </p:txBody>
      </p:sp>
      <p:sp>
        <p:nvSpPr>
          <p:cNvPr id="8" name="Содержимое 7"/>
          <p:cNvSpPr>
            <a:spLocks noGrp="1"/>
          </p:cNvSpPr>
          <p:nvPr>
            <p:ph idx="1"/>
          </p:nvPr>
        </p:nvSpPr>
        <p:spPr>
          <a:xfrm>
            <a:off x="457200" y="1857365"/>
            <a:ext cx="8229600" cy="1000131"/>
          </a:xfrm>
        </p:spPr>
        <p:txBody>
          <a:bodyPr>
            <a:normAutofit/>
          </a:bodyPr>
          <a:lstStyle/>
          <a:p>
            <a:pPr marL="0" indent="0" algn="just">
              <a:buNone/>
            </a:pPr>
            <a:endParaRPr lang="ru-RU" sz="2000" dirty="0"/>
          </a:p>
          <a:p>
            <a:pPr marL="0" indent="0" algn="just">
              <a:buNone/>
            </a:pPr>
            <a:endParaRPr lang="ru-RU" sz="2000" b="1" dirty="0"/>
          </a:p>
          <a:p>
            <a:pPr marL="0" indent="0" algn="just">
              <a:buNone/>
            </a:pPr>
            <a:endParaRPr lang="ru-RU" sz="2000" b="1" dirty="0"/>
          </a:p>
        </p:txBody>
      </p:sp>
      <p:graphicFrame>
        <p:nvGraphicFramePr>
          <p:cNvPr id="10" name="Таблица 9"/>
          <p:cNvGraphicFramePr>
            <a:graphicFrameLocks noGrp="1"/>
          </p:cNvGraphicFramePr>
          <p:nvPr/>
        </p:nvGraphicFramePr>
        <p:xfrm>
          <a:off x="357158" y="1857364"/>
          <a:ext cx="8286808" cy="2865120"/>
        </p:xfrm>
        <a:graphic>
          <a:graphicData uri="http://schemas.openxmlformats.org/drawingml/2006/table">
            <a:tbl>
              <a:tblPr firstRow="1" bandRow="1">
                <a:tableStyleId>{5C22544A-7EE6-4342-B048-85BDC9FD1C3A}</a:tableStyleId>
              </a:tblPr>
              <a:tblGrid>
                <a:gridCol w="3006718">
                  <a:extLst>
                    <a:ext uri="{9D8B030D-6E8A-4147-A177-3AD203B41FA5}">
                      <a16:colId xmlns:a16="http://schemas.microsoft.com/office/drawing/2014/main" val="20000"/>
                    </a:ext>
                  </a:extLst>
                </a:gridCol>
                <a:gridCol w="5280090">
                  <a:extLst>
                    <a:ext uri="{9D8B030D-6E8A-4147-A177-3AD203B41FA5}">
                      <a16:colId xmlns:a16="http://schemas.microsoft.com/office/drawing/2014/main" val="20001"/>
                    </a:ext>
                  </a:extLst>
                </a:gridCol>
              </a:tblGrid>
              <a:tr h="370840">
                <a:tc>
                  <a:txBody>
                    <a:bodyPr/>
                    <a:lstStyle/>
                    <a:p>
                      <a:r>
                        <a:rPr lang="ru-RU" dirty="0"/>
                        <a:t>База</a:t>
                      </a:r>
                      <a:r>
                        <a:rPr lang="ru-RU" baseline="0" dirty="0"/>
                        <a:t> данных</a:t>
                      </a:r>
                      <a:endParaRPr lang="ru-RU" dirty="0"/>
                    </a:p>
                  </a:txBody>
                  <a:tcPr/>
                </a:tc>
                <a:tc>
                  <a:txBody>
                    <a:bodyPr/>
                    <a:lstStyle/>
                    <a:p>
                      <a:r>
                        <a:rPr lang="ru-RU" dirty="0"/>
                        <a:t>Адрес</a:t>
                      </a:r>
                    </a:p>
                  </a:txBody>
                  <a:tcPr/>
                </a:tc>
                <a:extLst>
                  <a:ext uri="{0D108BD9-81ED-4DB2-BD59-A6C34878D82A}">
                    <a16:rowId xmlns:a16="http://schemas.microsoft.com/office/drawing/2014/main" val="10000"/>
                  </a:ext>
                </a:extLst>
              </a:tr>
              <a:tr h="370840">
                <a:tc>
                  <a:txBody>
                    <a:bodyPr/>
                    <a:lstStyle/>
                    <a:p>
                      <a:r>
                        <a:rPr lang="ru-RU"/>
                        <a:t>Всемирный </a:t>
                      </a:r>
                      <a:r>
                        <a:rPr lang="ru-RU" dirty="0"/>
                        <a:t>банк</a:t>
                      </a:r>
                    </a:p>
                  </a:txBody>
                  <a:tcPr/>
                </a:tc>
                <a:tc>
                  <a:txBody>
                    <a:bodyPr/>
                    <a:lstStyle/>
                    <a:p>
                      <a:r>
                        <a:rPr lang="en-US" dirty="0"/>
                        <a:t>http://data.worldbank.org/</a:t>
                      </a:r>
                      <a:endParaRPr lang="ru-RU" dirty="0"/>
                    </a:p>
                  </a:txBody>
                  <a:tcPr/>
                </a:tc>
                <a:extLst>
                  <a:ext uri="{0D108BD9-81ED-4DB2-BD59-A6C34878D82A}">
                    <a16:rowId xmlns:a16="http://schemas.microsoft.com/office/drawing/2014/main" val="10001"/>
                  </a:ext>
                </a:extLst>
              </a:tr>
              <a:tr h="370840">
                <a:tc>
                  <a:txBody>
                    <a:bodyPr/>
                    <a:lstStyle/>
                    <a:p>
                      <a:r>
                        <a:rPr lang="ru-RU" dirty="0"/>
                        <a:t>ООН</a:t>
                      </a:r>
                    </a:p>
                  </a:txBody>
                  <a:tcPr/>
                </a:tc>
                <a:tc>
                  <a:txBody>
                    <a:bodyPr/>
                    <a:lstStyle/>
                    <a:p>
                      <a:r>
                        <a:rPr lang="en-US" dirty="0"/>
                        <a:t>http://data.un.org/</a:t>
                      </a:r>
                      <a:endParaRPr lang="ru-RU" dirty="0"/>
                    </a:p>
                  </a:txBody>
                  <a:tcPr/>
                </a:tc>
                <a:extLst>
                  <a:ext uri="{0D108BD9-81ED-4DB2-BD59-A6C34878D82A}">
                    <a16:rowId xmlns:a16="http://schemas.microsoft.com/office/drawing/2014/main" val="10002"/>
                  </a:ext>
                </a:extLst>
              </a:tr>
              <a:tr h="370840">
                <a:tc>
                  <a:txBody>
                    <a:bodyPr/>
                    <a:lstStyle/>
                    <a:p>
                      <a:r>
                        <a:rPr lang="en-US" dirty="0"/>
                        <a:t>Open</a:t>
                      </a:r>
                      <a:r>
                        <a:rPr lang="en-US" baseline="0" dirty="0"/>
                        <a:t> Data Index</a:t>
                      </a:r>
                      <a:endParaRPr lang="ru-RU" dirty="0"/>
                    </a:p>
                  </a:txBody>
                  <a:tcPr/>
                </a:tc>
                <a:tc>
                  <a:txBody>
                    <a:bodyPr/>
                    <a:lstStyle/>
                    <a:p>
                      <a:r>
                        <a:rPr lang="en-US" dirty="0"/>
                        <a:t>https://index.okfn.org/</a:t>
                      </a:r>
                      <a:endParaRPr lang="ru-RU" dirty="0"/>
                    </a:p>
                  </a:txBody>
                  <a:tcPr/>
                </a:tc>
                <a:extLst>
                  <a:ext uri="{0D108BD9-81ED-4DB2-BD59-A6C34878D82A}">
                    <a16:rowId xmlns:a16="http://schemas.microsoft.com/office/drawing/2014/main" val="10003"/>
                  </a:ext>
                </a:extLst>
              </a:tr>
              <a:tr h="370840">
                <a:tc>
                  <a:txBody>
                    <a:bodyPr/>
                    <a:lstStyle/>
                    <a:p>
                      <a:r>
                        <a:rPr lang="en-US" dirty="0"/>
                        <a:t>Open Data Barometer</a:t>
                      </a:r>
                      <a:endParaRPr lang="ru-RU" dirty="0"/>
                    </a:p>
                  </a:txBody>
                  <a:tcPr/>
                </a:tc>
                <a:tc>
                  <a:txBody>
                    <a:bodyPr/>
                    <a:lstStyle/>
                    <a:p>
                      <a:r>
                        <a:rPr lang="en-US" dirty="0"/>
                        <a:t>http://www.opendataresearch.org/project/2013/odb</a:t>
                      </a:r>
                      <a:endParaRPr lang="ru-RU" dirty="0"/>
                    </a:p>
                  </a:txBody>
                  <a:tcPr/>
                </a:tc>
                <a:extLst>
                  <a:ext uri="{0D108BD9-81ED-4DB2-BD59-A6C34878D82A}">
                    <a16:rowId xmlns:a16="http://schemas.microsoft.com/office/drawing/2014/main" val="10004"/>
                  </a:ext>
                </a:extLst>
              </a:tr>
              <a:tr h="370840">
                <a:tc>
                  <a:txBody>
                    <a:bodyPr/>
                    <a:lstStyle/>
                    <a:p>
                      <a:r>
                        <a:rPr lang="ru-RU" dirty="0"/>
                        <a:t>Данные</a:t>
                      </a:r>
                      <a:r>
                        <a:rPr lang="ru-RU" baseline="0" dirty="0"/>
                        <a:t> правительства США</a:t>
                      </a:r>
                      <a:endParaRPr lang="ru-RU" dirty="0"/>
                    </a:p>
                  </a:txBody>
                  <a:tcPr/>
                </a:tc>
                <a:tc>
                  <a:txBody>
                    <a:bodyPr/>
                    <a:lstStyle/>
                    <a:p>
                      <a:r>
                        <a:rPr lang="en-US" dirty="0"/>
                        <a:t>https://www.data.gov/</a:t>
                      </a:r>
                      <a:endParaRPr lang="ru-RU" dirty="0"/>
                    </a:p>
                  </a:txBody>
                  <a:tcPr/>
                </a:tc>
                <a:extLst>
                  <a:ext uri="{0D108BD9-81ED-4DB2-BD59-A6C34878D82A}">
                    <a16:rowId xmlns:a16="http://schemas.microsoft.com/office/drawing/2014/main" val="10005"/>
                  </a:ext>
                </a:extLst>
              </a:tr>
              <a:tr h="370840">
                <a:tc>
                  <a:txBody>
                    <a:bodyPr/>
                    <a:lstStyle/>
                    <a:p>
                      <a:r>
                        <a:rPr lang="ru-RU" dirty="0"/>
                        <a:t>Инициатива</a:t>
                      </a:r>
                      <a:r>
                        <a:rPr lang="ru-RU" baseline="0" dirty="0"/>
                        <a:t> открытых данных Кении</a:t>
                      </a:r>
                      <a:endParaRPr lang="ru-RU" dirty="0"/>
                    </a:p>
                  </a:txBody>
                  <a:tcPr/>
                </a:tc>
                <a:tc>
                  <a:txBody>
                    <a:bodyPr/>
                    <a:lstStyle/>
                    <a:p>
                      <a:r>
                        <a:rPr lang="en-US" dirty="0"/>
                        <a:t>https://opendata.go.ke/</a:t>
                      </a:r>
                      <a:endParaRPr lang="ru-RU" dirty="0"/>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Объект 2"/>
          <p:cNvSpPr txBox="1">
            <a:spLocks/>
          </p:cNvSpPr>
          <p:nvPr/>
        </p:nvSpPr>
        <p:spPr>
          <a:xfrm>
            <a:off x="642910" y="1142984"/>
            <a:ext cx="8358246" cy="642942"/>
          </a:xfrm>
          <a:prstGeom prst="rect">
            <a:avLst/>
          </a:prstGeom>
        </p:spPr>
        <p:txBody>
          <a:bodyPr vert="horz" lIns="91440" tIns="45720" rIns="91440" bIns="45720" rtlCol="0">
            <a:normAutofit fontScale="2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dirty="0"/>
          </a:p>
          <a:p>
            <a:pPr marL="0" indent="0">
              <a:buNone/>
            </a:pPr>
            <a:r>
              <a:rPr lang="ru-RU" sz="11200" b="1" dirty="0">
                <a:solidFill>
                  <a:schemeClr val="accent2">
                    <a:lumMod val="75000"/>
                  </a:schemeClr>
                </a:solidFill>
                <a:latin typeface="Arial" pitchFamily="34" charset="0"/>
                <a:cs typeface="Arial" pitchFamily="34" charset="0"/>
              </a:rPr>
              <a:t>Пример (база данных ООН)</a:t>
            </a:r>
            <a:endParaRPr lang="en-US" sz="11200" b="1" dirty="0">
              <a:solidFill>
                <a:schemeClr val="accent2">
                  <a:lumMod val="75000"/>
                </a:schemeClr>
              </a:solidFill>
              <a:latin typeface="Arial" pitchFamily="34" charset="0"/>
              <a:ea typeface="PT Sans"/>
              <a:cs typeface="Arial" pitchFamily="34" charset="0"/>
              <a:sym typeface="PT Sans"/>
            </a:endParaRPr>
          </a:p>
          <a:p>
            <a:pPr marL="0" indent="0">
              <a:spcBef>
                <a:spcPts val="0"/>
              </a:spcBef>
              <a:buClr>
                <a:schemeClr val="dk1"/>
              </a:buClr>
              <a:buSzPct val="25000"/>
              <a:buFont typeface="Arial" panose="020B0604020202020204" pitchFamily="34" charset="0"/>
              <a:buNone/>
            </a:pPr>
            <a:r>
              <a:rPr lang="ru-RU" dirty="0">
                <a:solidFill>
                  <a:schemeClr val="dk1"/>
                </a:solidFill>
                <a:latin typeface="PT Sans"/>
                <a:ea typeface="PT Sans"/>
                <a:cs typeface="PT Sans"/>
                <a:sym typeface="PT Sans"/>
              </a:rPr>
              <a:t> </a:t>
            </a:r>
            <a:endParaRPr lang="en-US" dirty="0">
              <a:solidFill>
                <a:schemeClr val="dk1"/>
              </a:solidFill>
              <a:latin typeface="PT Sans"/>
              <a:ea typeface="PT Sans"/>
              <a:cs typeface="PT Sans"/>
              <a:sym typeface="PT Sans"/>
            </a:endParaRPr>
          </a:p>
        </p:txBody>
      </p:sp>
      <p:sp>
        <p:nvSpPr>
          <p:cNvPr id="6" name="Объект 2"/>
          <p:cNvSpPr txBox="1">
            <a:spLocks/>
          </p:cNvSpPr>
          <p:nvPr/>
        </p:nvSpPr>
        <p:spPr>
          <a:xfrm>
            <a:off x="357158" y="1857364"/>
            <a:ext cx="8501122" cy="442915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000" dirty="0"/>
              <a:t>	</a:t>
            </a:r>
            <a:endParaRPr lang="en-GB" sz="2000" dirty="0">
              <a:solidFill>
                <a:srgbClr val="800000"/>
              </a:solidFill>
              <a:latin typeface="Arial" panose="020B0604020202020204" pitchFamily="34" charset="0"/>
              <a:cs typeface="Arial" panose="020B0604020202020204" pitchFamily="34" charset="0"/>
            </a:endParaRPr>
          </a:p>
        </p:txBody>
      </p:sp>
      <p:sp>
        <p:nvSpPr>
          <p:cNvPr id="9" name="Объект 2"/>
          <p:cNvSpPr txBox="1">
            <a:spLocks/>
          </p:cNvSpPr>
          <p:nvPr/>
        </p:nvSpPr>
        <p:spPr>
          <a:xfrm>
            <a:off x="1857356" y="116632"/>
            <a:ext cx="7035124" cy="864096"/>
          </a:xfrm>
          <a:prstGeom prst="rect">
            <a:avLst/>
          </a:prstGeom>
        </p:spPr>
        <p:txBody>
          <a:bodyPr vert="horz" lIns="91440" tIns="45720" rIns="91440" bIns="45720" rtlCol="0" anchor="ctr">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spcBef>
                <a:spcPts val="0"/>
              </a:spcBef>
              <a:buClr>
                <a:schemeClr val="dk1"/>
              </a:buClr>
              <a:buSzPct val="25000"/>
              <a:buNone/>
            </a:pPr>
            <a:r>
              <a:rPr lang="ru-RU" sz="2800" dirty="0">
                <a:solidFill>
                  <a:srgbClr val="9F2B22"/>
                </a:solidFill>
                <a:latin typeface="Arial" panose="020B0604020202020204" pitchFamily="34" charset="0"/>
                <a:cs typeface="Arial" panose="020B0604020202020204" pitchFamily="34" charset="0"/>
                <a:sym typeface="PT Sans"/>
              </a:rPr>
              <a:t>Анализ данных. </a:t>
            </a:r>
          </a:p>
          <a:p>
            <a:pPr marL="0" indent="0" algn="r">
              <a:spcBef>
                <a:spcPts val="0"/>
              </a:spcBef>
              <a:buClr>
                <a:schemeClr val="dk1"/>
              </a:buClr>
              <a:buSzPct val="25000"/>
              <a:buNone/>
            </a:pPr>
            <a:r>
              <a:rPr lang="ru-RU" sz="2800" dirty="0">
                <a:solidFill>
                  <a:srgbClr val="9F2B22"/>
                </a:solidFill>
                <a:latin typeface="Arial" panose="020B0604020202020204" pitchFamily="34" charset="0"/>
                <a:cs typeface="Arial" panose="020B0604020202020204" pitchFamily="34" charset="0"/>
                <a:sym typeface="PT Sans"/>
              </a:rPr>
              <a:t>Источники получения данных</a:t>
            </a:r>
            <a:endParaRPr lang="en-US" sz="2800" dirty="0">
              <a:solidFill>
                <a:srgbClr val="9F2B22"/>
              </a:solidFill>
              <a:latin typeface="Arial" panose="020B0604020202020204" pitchFamily="34" charset="0"/>
              <a:ea typeface="PT Sans"/>
              <a:cs typeface="Arial" panose="020B0604020202020204" pitchFamily="34" charset="0"/>
              <a:sym typeface="PT Sans"/>
            </a:endParaRPr>
          </a:p>
          <a:p>
            <a:pPr marL="0" indent="0" algn="r">
              <a:spcBef>
                <a:spcPts val="0"/>
              </a:spcBef>
              <a:buClr>
                <a:schemeClr val="dk1"/>
              </a:buClr>
              <a:buSzPct val="25000"/>
              <a:buNone/>
            </a:pPr>
            <a:endParaRPr lang="en-US" sz="2800" dirty="0">
              <a:solidFill>
                <a:srgbClr val="9F2B22"/>
              </a:solidFill>
              <a:latin typeface="Arial" panose="020B0604020202020204" pitchFamily="34" charset="0"/>
              <a:ea typeface="PT Sans"/>
              <a:cs typeface="Arial" panose="020B0604020202020204" pitchFamily="34" charset="0"/>
              <a:sym typeface="PT Sans"/>
            </a:endParaRPr>
          </a:p>
        </p:txBody>
      </p:sp>
      <p:sp>
        <p:nvSpPr>
          <p:cNvPr id="8" name="Нижний колонтитул 7"/>
          <p:cNvSpPr>
            <a:spLocks noGrp="1"/>
          </p:cNvSpPr>
          <p:nvPr>
            <p:ph type="ftr" sz="quarter" idx="11"/>
          </p:nvPr>
        </p:nvSpPr>
        <p:spPr>
          <a:xfrm>
            <a:off x="2643174" y="6356350"/>
            <a:ext cx="3643338" cy="365125"/>
          </a:xfrm>
        </p:spPr>
        <p:txBody>
          <a:bodyPr/>
          <a:lstStyle/>
          <a:p>
            <a:r>
              <a:rPr lang="ru-RU" dirty="0"/>
              <a:t>Кафедра информационно-аналитических систем</a:t>
            </a:r>
          </a:p>
        </p:txBody>
      </p:sp>
      <p:sp>
        <p:nvSpPr>
          <p:cNvPr id="7" name="Прямоугольник 6"/>
          <p:cNvSpPr/>
          <p:nvPr/>
        </p:nvSpPr>
        <p:spPr>
          <a:xfrm>
            <a:off x="785786" y="4286256"/>
            <a:ext cx="7572428" cy="369332"/>
          </a:xfrm>
          <a:prstGeom prst="rect">
            <a:avLst/>
          </a:prstGeom>
        </p:spPr>
        <p:txBody>
          <a:bodyPr wrap="square">
            <a:spAutoFit/>
          </a:bodyPr>
          <a:lstStyle/>
          <a:p>
            <a:r>
              <a:rPr lang="ru-RU" dirty="0"/>
              <a:t> </a:t>
            </a:r>
          </a:p>
        </p:txBody>
      </p:sp>
      <p:pic>
        <p:nvPicPr>
          <p:cNvPr id="4102" name="Picture 6"/>
          <p:cNvPicPr>
            <a:picLocks noChangeAspect="1" noChangeArrowheads="1"/>
          </p:cNvPicPr>
          <p:nvPr/>
        </p:nvPicPr>
        <p:blipFill>
          <a:blip r:embed="rId2"/>
          <a:srcRect/>
          <a:stretch>
            <a:fillRect/>
          </a:stretch>
        </p:blipFill>
        <p:spPr bwMode="auto">
          <a:xfrm>
            <a:off x="1216664" y="2071678"/>
            <a:ext cx="6173818" cy="3286148"/>
          </a:xfrm>
          <a:prstGeom prst="rect">
            <a:avLst/>
          </a:prstGeom>
          <a:noFill/>
          <a:ln w="9525">
            <a:noFill/>
            <a:miter lim="800000"/>
            <a:headEnd/>
            <a:tailEnd/>
          </a:ln>
          <a:effectLst/>
        </p:spPr>
      </p:pic>
    </p:spTree>
    <p:extLst>
      <p:ext uri="{BB962C8B-B14F-4D97-AF65-F5344CB8AC3E}">
        <p14:creationId xmlns:p14="http://schemas.microsoft.com/office/powerpoint/2010/main" val="32687361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071546"/>
            <a:ext cx="8229600" cy="714380"/>
          </a:xfrm>
        </p:spPr>
        <p:txBody>
          <a:bodyPr>
            <a:normAutofit fontScale="90000"/>
          </a:bodyPr>
          <a:lstStyle/>
          <a:p>
            <a:r>
              <a:rPr lang="ru-RU" sz="2800" b="1" dirty="0">
                <a:solidFill>
                  <a:schemeClr val="accent2">
                    <a:lumMod val="75000"/>
                  </a:schemeClr>
                </a:solidFill>
                <a:latin typeface="Arial" pitchFamily="34" charset="0"/>
                <a:cs typeface="Arial" pitchFamily="34" charset="0"/>
              </a:rPr>
              <a:t>Примеры баз данных исследовательских учреждений</a:t>
            </a:r>
          </a:p>
        </p:txBody>
      </p:sp>
      <p:sp>
        <p:nvSpPr>
          <p:cNvPr id="7" name="Прямоугольник 6"/>
          <p:cNvSpPr/>
          <p:nvPr/>
        </p:nvSpPr>
        <p:spPr>
          <a:xfrm>
            <a:off x="1785918" y="0"/>
            <a:ext cx="7000924" cy="1815882"/>
          </a:xfrm>
          <a:prstGeom prst="rect">
            <a:avLst/>
          </a:prstGeom>
        </p:spPr>
        <p:txBody>
          <a:bodyPr wrap="square">
            <a:spAutoFit/>
          </a:bodyPr>
          <a:lstStyle/>
          <a:p>
            <a:pPr algn="r"/>
            <a:r>
              <a:rPr lang="ru-RU" sz="2800" dirty="0">
                <a:solidFill>
                  <a:srgbClr val="9F2B22"/>
                </a:solidFill>
                <a:latin typeface="Arial" panose="020B0604020202020204" pitchFamily="34" charset="0"/>
                <a:cs typeface="Arial" panose="020B0604020202020204" pitchFamily="34" charset="0"/>
                <a:sym typeface="PT Sans"/>
              </a:rPr>
              <a:t>Анализ данных. </a:t>
            </a:r>
          </a:p>
          <a:p>
            <a:pPr algn="r"/>
            <a:r>
              <a:rPr lang="ru-RU" sz="2800" dirty="0">
                <a:solidFill>
                  <a:srgbClr val="9F2B22"/>
                </a:solidFill>
                <a:latin typeface="Arial" panose="020B0604020202020204" pitchFamily="34" charset="0"/>
                <a:cs typeface="Arial" panose="020B0604020202020204" pitchFamily="34" charset="0"/>
                <a:sym typeface="PT Sans"/>
              </a:rPr>
              <a:t>Источники получения данных</a:t>
            </a:r>
            <a:endParaRPr lang="en-US" sz="2800" dirty="0">
              <a:solidFill>
                <a:srgbClr val="9F2B22"/>
              </a:solidFill>
              <a:latin typeface="Arial" panose="020B0604020202020204" pitchFamily="34" charset="0"/>
              <a:ea typeface="PT Sans"/>
              <a:cs typeface="Arial" panose="020B0604020202020204" pitchFamily="34" charset="0"/>
              <a:sym typeface="PT Sans"/>
            </a:endParaRPr>
          </a:p>
          <a:p>
            <a:pPr algn="r"/>
            <a:endParaRPr lang="en-US" sz="2800" dirty="0">
              <a:solidFill>
                <a:srgbClr val="9F2B22"/>
              </a:solidFill>
              <a:latin typeface="Arial" panose="020B0604020202020204" pitchFamily="34" charset="0"/>
              <a:ea typeface="PT Sans"/>
              <a:cs typeface="Arial" panose="020B0604020202020204" pitchFamily="34" charset="0"/>
              <a:sym typeface="PT Sans"/>
            </a:endParaRPr>
          </a:p>
          <a:p>
            <a:pPr algn="r"/>
            <a:endParaRPr lang="ru-RU" sz="2800" dirty="0"/>
          </a:p>
        </p:txBody>
      </p:sp>
      <p:sp>
        <p:nvSpPr>
          <p:cNvPr id="8" name="Нижний колонтитул 7"/>
          <p:cNvSpPr>
            <a:spLocks noGrp="1"/>
          </p:cNvSpPr>
          <p:nvPr>
            <p:ph type="ftr" sz="quarter" idx="11"/>
          </p:nvPr>
        </p:nvSpPr>
        <p:spPr>
          <a:xfrm>
            <a:off x="2714612" y="6356350"/>
            <a:ext cx="3571900" cy="365125"/>
          </a:xfrm>
        </p:spPr>
        <p:txBody>
          <a:bodyPr/>
          <a:lstStyle/>
          <a:p>
            <a:r>
              <a:rPr lang="ru-RU" dirty="0"/>
              <a:t>Кафедра информационно-аналитических систем</a:t>
            </a:r>
          </a:p>
        </p:txBody>
      </p:sp>
      <p:graphicFrame>
        <p:nvGraphicFramePr>
          <p:cNvPr id="11" name="Содержимое 10"/>
          <p:cNvGraphicFramePr>
            <a:graphicFrameLocks noGrp="1"/>
          </p:cNvGraphicFramePr>
          <p:nvPr>
            <p:ph idx="1"/>
          </p:nvPr>
        </p:nvGraphicFramePr>
        <p:xfrm>
          <a:off x="428596" y="2786058"/>
          <a:ext cx="7615262" cy="731520"/>
        </p:xfrm>
        <a:graphic>
          <a:graphicData uri="http://schemas.openxmlformats.org/drawingml/2006/table">
            <a:tbl>
              <a:tblPr firstRow="1" bandRow="1">
                <a:tableStyleId>{5C22544A-7EE6-4342-B048-85BDC9FD1C3A}</a:tableStyleId>
              </a:tblPr>
              <a:tblGrid>
                <a:gridCol w="3807631">
                  <a:extLst>
                    <a:ext uri="{9D8B030D-6E8A-4147-A177-3AD203B41FA5}">
                      <a16:colId xmlns:a16="http://schemas.microsoft.com/office/drawing/2014/main" val="20000"/>
                    </a:ext>
                  </a:extLst>
                </a:gridCol>
                <a:gridCol w="3807631">
                  <a:extLst>
                    <a:ext uri="{9D8B030D-6E8A-4147-A177-3AD203B41FA5}">
                      <a16:colId xmlns:a16="http://schemas.microsoft.com/office/drawing/2014/main" val="20001"/>
                    </a:ext>
                  </a:extLst>
                </a:gridCol>
              </a:tblGrid>
              <a:tr h="321471">
                <a:tc>
                  <a:txBody>
                    <a:bodyPr/>
                    <a:lstStyle/>
                    <a:p>
                      <a:r>
                        <a:rPr lang="ru-RU" dirty="0"/>
                        <a:t>База</a:t>
                      </a:r>
                    </a:p>
                  </a:txBody>
                  <a:tcPr/>
                </a:tc>
                <a:tc>
                  <a:txBody>
                    <a:bodyPr/>
                    <a:lstStyle/>
                    <a:p>
                      <a:r>
                        <a:rPr lang="ru-RU" dirty="0"/>
                        <a:t>Адрес</a:t>
                      </a:r>
                    </a:p>
                  </a:txBody>
                  <a:tcPr/>
                </a:tc>
                <a:extLst>
                  <a:ext uri="{0D108BD9-81ED-4DB2-BD59-A6C34878D82A}">
                    <a16:rowId xmlns:a16="http://schemas.microsoft.com/office/drawing/2014/main" val="10000"/>
                  </a:ext>
                </a:extLst>
              </a:tr>
              <a:tr h="321471">
                <a:tc>
                  <a:txBody>
                    <a:bodyPr/>
                    <a:lstStyle/>
                    <a:p>
                      <a:r>
                        <a:rPr lang="en-US" dirty="0"/>
                        <a:t>Academic</a:t>
                      </a:r>
                      <a:r>
                        <a:rPr lang="en-US" baseline="0" dirty="0"/>
                        <a:t> Torrents</a:t>
                      </a:r>
                      <a:endParaRPr lang="ru-RU" dirty="0"/>
                    </a:p>
                  </a:txBody>
                  <a:tcPr/>
                </a:tc>
                <a:tc>
                  <a:txBody>
                    <a:bodyPr/>
                    <a:lstStyle/>
                    <a:p>
                      <a:r>
                        <a:rPr lang="en-US" dirty="0"/>
                        <a:t>http://academictorrents.com/</a:t>
                      </a:r>
                      <a:endParaRPr lang="ru-RU" dirty="0"/>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Объект 2"/>
          <p:cNvSpPr txBox="1">
            <a:spLocks/>
          </p:cNvSpPr>
          <p:nvPr/>
        </p:nvSpPr>
        <p:spPr>
          <a:xfrm>
            <a:off x="1071538" y="1428736"/>
            <a:ext cx="6967190" cy="4500594"/>
          </a:xfrm>
          <a:prstGeom prst="rect">
            <a:avLst/>
          </a:prstGeom>
        </p:spPr>
        <p:txBody>
          <a:bodyPr vert="horz" lIns="91440" tIns="45720" rIns="91440" bIns="45720" rtlCol="0">
            <a:normAutofit fontScale="2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dirty="0"/>
          </a:p>
          <a:p>
            <a:pPr marL="0" indent="0">
              <a:buNone/>
            </a:pPr>
            <a:r>
              <a:rPr lang="ru-RU" sz="11200" b="1" dirty="0">
                <a:solidFill>
                  <a:srgbClr val="9F2B22"/>
                </a:solidFill>
                <a:latin typeface="Arial" panose="020B0604020202020204" pitchFamily="34" charset="0"/>
                <a:cs typeface="Arial" panose="020B0604020202020204" pitchFamily="34" charset="0"/>
              </a:rPr>
              <a:t>Основные источники </a:t>
            </a:r>
            <a:r>
              <a:rPr lang="ru-RU" sz="11200" b="1" dirty="0">
                <a:solidFill>
                  <a:schemeClr val="accent2">
                    <a:lumMod val="75000"/>
                  </a:schemeClr>
                </a:solidFill>
                <a:latin typeface="Arial" panose="020B0604020202020204" pitchFamily="34" charset="0"/>
                <a:cs typeface="Arial" panose="020B0604020202020204" pitchFamily="34" charset="0"/>
              </a:rPr>
              <a:t>данных</a:t>
            </a:r>
          </a:p>
          <a:p>
            <a:pPr marL="0" indent="0">
              <a:buNone/>
            </a:pPr>
            <a:endParaRPr lang="ru-RU" sz="11200" b="1" dirty="0">
              <a:solidFill>
                <a:schemeClr val="accent2">
                  <a:lumMod val="75000"/>
                </a:schemeClr>
              </a:solidFill>
              <a:latin typeface="Arial" panose="020B0604020202020204" pitchFamily="34" charset="0"/>
              <a:cs typeface="Arial" panose="020B0604020202020204" pitchFamily="34" charset="0"/>
            </a:endParaRPr>
          </a:p>
          <a:p>
            <a:pPr marL="0" indent="0">
              <a:buFont typeface="Wingdings" pitchFamily="2" charset="2"/>
              <a:buChar char="q"/>
            </a:pPr>
            <a:r>
              <a:rPr lang="ru-RU" sz="11200" dirty="0">
                <a:latin typeface="Arial" panose="020B0604020202020204" pitchFamily="34" charset="0"/>
                <a:cs typeface="Arial" panose="020B0604020202020204" pitchFamily="34" charset="0"/>
              </a:rPr>
              <a:t>социологические опросы</a:t>
            </a:r>
          </a:p>
          <a:p>
            <a:pPr marL="0" indent="0">
              <a:buFont typeface="Wingdings" pitchFamily="2" charset="2"/>
              <a:buChar char="q"/>
            </a:pPr>
            <a:r>
              <a:rPr lang="ru-RU" sz="11200" dirty="0">
                <a:latin typeface="Arial" panose="020B0604020202020204" pitchFamily="34" charset="0"/>
                <a:cs typeface="Arial" panose="020B0604020202020204" pitchFamily="34" charset="0"/>
              </a:rPr>
              <a:t>наблюдения</a:t>
            </a:r>
          </a:p>
          <a:p>
            <a:pPr marL="0" indent="0">
              <a:buFont typeface="Wingdings" pitchFamily="2" charset="2"/>
              <a:buChar char="q"/>
            </a:pPr>
            <a:r>
              <a:rPr lang="ru-RU" sz="11200" dirty="0">
                <a:latin typeface="Arial" panose="020B0604020202020204" pitchFamily="34" charset="0"/>
                <a:cs typeface="Arial" panose="020B0604020202020204" pitchFamily="34" charset="0"/>
              </a:rPr>
              <a:t>документы</a:t>
            </a:r>
          </a:p>
          <a:p>
            <a:pPr marL="0" indent="0">
              <a:buFont typeface="Wingdings" pitchFamily="2" charset="2"/>
              <a:buChar char="q"/>
            </a:pPr>
            <a:r>
              <a:rPr lang="ru-RU" sz="11200" dirty="0">
                <a:latin typeface="Arial" panose="020B0604020202020204" pitchFamily="34" charset="0"/>
                <a:cs typeface="Arial" panose="020B0604020202020204" pitchFamily="34" charset="0"/>
              </a:rPr>
              <a:t>результаты прямых измерений</a:t>
            </a:r>
          </a:p>
          <a:p>
            <a:pPr marL="0" indent="0">
              <a:buFont typeface="Wingdings" pitchFamily="2" charset="2"/>
              <a:buChar char="q"/>
            </a:pPr>
            <a:r>
              <a:rPr lang="ru-RU" sz="11200" dirty="0">
                <a:latin typeface="Arial" panose="020B0604020202020204" pitchFamily="34" charset="0"/>
                <a:cs typeface="Arial" panose="020B0604020202020204" pitchFamily="34" charset="0"/>
              </a:rPr>
              <a:t>социальные сети</a:t>
            </a:r>
          </a:p>
          <a:p>
            <a:pPr marL="0" indent="0">
              <a:buFont typeface="Wingdings" pitchFamily="2" charset="2"/>
              <a:buChar char="q"/>
            </a:pPr>
            <a:r>
              <a:rPr lang="ru-RU" sz="11200" dirty="0">
                <a:latin typeface="Arial" panose="020B0604020202020204" pitchFamily="34" charset="0"/>
                <a:cs typeface="Arial" panose="020B0604020202020204" pitchFamily="34" charset="0"/>
              </a:rPr>
              <a:t>внешние источники</a:t>
            </a:r>
          </a:p>
          <a:p>
            <a:pPr marL="0" indent="0">
              <a:buFont typeface="Wingdings" pitchFamily="2" charset="2"/>
              <a:buChar char="q"/>
            </a:pPr>
            <a:r>
              <a:rPr lang="ru-RU" sz="11200" dirty="0">
                <a:latin typeface="Arial" panose="020B0604020202020204" pitchFamily="34" charset="0"/>
                <a:cs typeface="Arial" panose="020B0604020202020204" pitchFamily="34" charset="0"/>
              </a:rPr>
              <a:t>и т.д.</a:t>
            </a:r>
          </a:p>
          <a:p>
            <a:pPr marL="0" indent="0">
              <a:buFont typeface="Wingdings" pitchFamily="2" charset="2"/>
              <a:buChar char="q"/>
            </a:pPr>
            <a:endParaRPr lang="ru-RU" sz="11200" dirty="0">
              <a:latin typeface="Arial" panose="020B0604020202020204" pitchFamily="34" charset="0"/>
              <a:cs typeface="Arial" panose="020B0604020202020204" pitchFamily="34" charset="0"/>
            </a:endParaRPr>
          </a:p>
          <a:p>
            <a:pPr marL="0" indent="0">
              <a:buNone/>
            </a:pPr>
            <a:endParaRPr lang="ru-RU" sz="11200" b="1" dirty="0">
              <a:latin typeface="Arial" panose="020B0604020202020204" pitchFamily="34" charset="0"/>
              <a:cs typeface="Arial" panose="020B0604020202020204" pitchFamily="34" charset="0"/>
            </a:endParaRPr>
          </a:p>
          <a:p>
            <a:pPr marL="0" indent="0">
              <a:buNone/>
            </a:pPr>
            <a:endParaRPr lang="en-US" sz="11200" b="1" dirty="0">
              <a:solidFill>
                <a:srgbClr val="9F2B22"/>
              </a:solidFill>
              <a:latin typeface="Arial" panose="020B0604020202020204" pitchFamily="34" charset="0"/>
              <a:cs typeface="Arial" panose="020B0604020202020204" pitchFamily="34" charset="0"/>
            </a:endParaRPr>
          </a:p>
          <a:p>
            <a:pPr marL="0" indent="0">
              <a:spcBef>
                <a:spcPts val="0"/>
              </a:spcBef>
              <a:buClr>
                <a:schemeClr val="dk1"/>
              </a:buClr>
              <a:buSzPct val="25000"/>
              <a:buFont typeface="Arial" panose="020B0604020202020204" pitchFamily="34" charset="0"/>
              <a:buNone/>
            </a:pPr>
            <a:endParaRPr lang="en-US" dirty="0">
              <a:solidFill>
                <a:schemeClr val="dk1"/>
              </a:solidFill>
              <a:latin typeface="PT Sans"/>
              <a:ea typeface="PT Sans"/>
              <a:cs typeface="PT Sans"/>
              <a:sym typeface="PT Sans"/>
            </a:endParaRPr>
          </a:p>
          <a:p>
            <a:pPr marL="0" indent="0">
              <a:spcBef>
                <a:spcPts val="0"/>
              </a:spcBef>
              <a:buClr>
                <a:schemeClr val="dk1"/>
              </a:buClr>
              <a:buSzPct val="25000"/>
              <a:buFont typeface="Arial" panose="020B0604020202020204" pitchFamily="34" charset="0"/>
              <a:buNone/>
            </a:pPr>
            <a:r>
              <a:rPr lang="ru-RU" dirty="0">
                <a:solidFill>
                  <a:schemeClr val="dk1"/>
                </a:solidFill>
                <a:latin typeface="PT Sans"/>
                <a:ea typeface="PT Sans"/>
                <a:cs typeface="PT Sans"/>
                <a:sym typeface="PT Sans"/>
              </a:rPr>
              <a:t> </a:t>
            </a:r>
            <a:endParaRPr lang="en-US" dirty="0">
              <a:solidFill>
                <a:schemeClr val="dk1"/>
              </a:solidFill>
              <a:latin typeface="PT Sans"/>
              <a:ea typeface="PT Sans"/>
              <a:cs typeface="PT Sans"/>
              <a:sym typeface="PT Sans"/>
            </a:endParaRPr>
          </a:p>
        </p:txBody>
      </p:sp>
      <p:sp>
        <p:nvSpPr>
          <p:cNvPr id="9" name="Объект 2"/>
          <p:cNvSpPr txBox="1">
            <a:spLocks/>
          </p:cNvSpPr>
          <p:nvPr/>
        </p:nvSpPr>
        <p:spPr>
          <a:xfrm>
            <a:off x="1571273" y="2420888"/>
            <a:ext cx="6491064" cy="32689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lang="ru-RU" sz="2400" dirty="0"/>
              <a:t> </a:t>
            </a:r>
            <a:endParaRPr lang="en-GB" sz="2400" dirty="0">
              <a:latin typeface="Arial" panose="020B0604020202020204" pitchFamily="34" charset="0"/>
              <a:cs typeface="Arial" panose="020B0604020202020204" pitchFamily="34" charset="0"/>
            </a:endParaRPr>
          </a:p>
        </p:txBody>
      </p:sp>
      <p:sp>
        <p:nvSpPr>
          <p:cNvPr id="10" name="Объект 2"/>
          <p:cNvSpPr txBox="1">
            <a:spLocks/>
          </p:cNvSpPr>
          <p:nvPr/>
        </p:nvSpPr>
        <p:spPr>
          <a:xfrm>
            <a:off x="857224" y="116632"/>
            <a:ext cx="8035256" cy="864096"/>
          </a:xfrm>
          <a:prstGeom prst="rect">
            <a:avLst/>
          </a:prstGeom>
        </p:spPr>
        <p:txBody>
          <a:bodyPr vert="horz" lIns="91440" tIns="45720" rIns="91440" bIns="45720" rtlCol="0" anchor="ctr">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spcBef>
                <a:spcPts val="0"/>
              </a:spcBef>
              <a:buClr>
                <a:schemeClr val="dk1"/>
              </a:buClr>
              <a:buSzPct val="25000"/>
              <a:buFont typeface="Arial" panose="020B0604020202020204" pitchFamily="34" charset="0"/>
              <a:buNone/>
            </a:pPr>
            <a:r>
              <a:rPr lang="ru-RU" sz="2800" dirty="0">
                <a:solidFill>
                  <a:srgbClr val="9F2B22"/>
                </a:solidFill>
                <a:latin typeface="Arial" panose="020B0604020202020204" pitchFamily="34" charset="0"/>
                <a:cs typeface="Arial" panose="020B0604020202020204" pitchFamily="34" charset="0"/>
                <a:sym typeface="PT Sans"/>
              </a:rPr>
              <a:t>Анализ данных. </a:t>
            </a:r>
          </a:p>
          <a:p>
            <a:pPr marL="0" indent="0" algn="r">
              <a:spcBef>
                <a:spcPts val="0"/>
              </a:spcBef>
              <a:buClr>
                <a:schemeClr val="dk1"/>
              </a:buClr>
              <a:buSzPct val="25000"/>
              <a:buFont typeface="Arial" panose="020B0604020202020204" pitchFamily="34" charset="0"/>
              <a:buNone/>
            </a:pPr>
            <a:r>
              <a:rPr lang="ru-RU" sz="2800" dirty="0">
                <a:solidFill>
                  <a:srgbClr val="9F2B22"/>
                </a:solidFill>
                <a:latin typeface="Arial" panose="020B0604020202020204" pitchFamily="34" charset="0"/>
                <a:cs typeface="Arial" panose="020B0604020202020204" pitchFamily="34" charset="0"/>
                <a:sym typeface="PT Sans"/>
              </a:rPr>
              <a:t>Источники получения данных</a:t>
            </a:r>
            <a:endParaRPr lang="en-US" sz="2800" dirty="0">
              <a:solidFill>
                <a:srgbClr val="9F2B22"/>
              </a:solidFill>
              <a:latin typeface="Arial" panose="020B0604020202020204" pitchFamily="34" charset="0"/>
              <a:ea typeface="PT Sans"/>
              <a:cs typeface="Arial" panose="020B0604020202020204" pitchFamily="34" charset="0"/>
              <a:sym typeface="PT Sans"/>
            </a:endParaRPr>
          </a:p>
        </p:txBody>
      </p:sp>
      <p:sp>
        <p:nvSpPr>
          <p:cNvPr id="6" name="Нижний колонтитул 5"/>
          <p:cNvSpPr>
            <a:spLocks noGrp="1"/>
          </p:cNvSpPr>
          <p:nvPr>
            <p:ph type="ftr" sz="quarter" idx="11"/>
          </p:nvPr>
        </p:nvSpPr>
        <p:spPr>
          <a:xfrm>
            <a:off x="2500298" y="6356350"/>
            <a:ext cx="3714776" cy="365125"/>
          </a:xfrm>
        </p:spPr>
        <p:txBody>
          <a:bodyPr/>
          <a:lstStyle/>
          <a:p>
            <a:r>
              <a:rPr lang="ru-RU" dirty="0"/>
              <a:t>Кафедра информационно-аналитических систем</a:t>
            </a:r>
          </a:p>
        </p:txBody>
      </p:sp>
    </p:spTree>
    <p:extLst>
      <p:ext uri="{BB962C8B-B14F-4D97-AF65-F5344CB8AC3E}">
        <p14:creationId xmlns:p14="http://schemas.microsoft.com/office/powerpoint/2010/main" val="31958554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Объект 2"/>
          <p:cNvSpPr txBox="1">
            <a:spLocks/>
          </p:cNvSpPr>
          <p:nvPr/>
        </p:nvSpPr>
        <p:spPr>
          <a:xfrm>
            <a:off x="571472" y="1214422"/>
            <a:ext cx="8143932" cy="785818"/>
          </a:xfrm>
          <a:prstGeom prst="rect">
            <a:avLst/>
          </a:prstGeom>
        </p:spPr>
        <p:txBody>
          <a:bodyPr vert="horz" lIns="91440" tIns="45720" rIns="91440" bIns="45720" rtlCol="0">
            <a:normAutofit fontScale="2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dirty="0"/>
          </a:p>
          <a:p>
            <a:pPr marL="0" indent="0">
              <a:buNone/>
            </a:pPr>
            <a:r>
              <a:rPr lang="ru-RU" sz="11200" b="1" dirty="0">
                <a:solidFill>
                  <a:schemeClr val="accent2">
                    <a:lumMod val="75000"/>
                  </a:schemeClr>
                </a:solidFill>
                <a:latin typeface="Arial" pitchFamily="34" charset="0"/>
                <a:cs typeface="Arial" pitchFamily="34" charset="0"/>
              </a:rPr>
              <a:t>Пример (</a:t>
            </a:r>
            <a:r>
              <a:rPr lang="en-US" sz="11200" b="1" dirty="0">
                <a:solidFill>
                  <a:schemeClr val="accent2">
                    <a:lumMod val="75000"/>
                  </a:schemeClr>
                </a:solidFill>
                <a:latin typeface="Arial" pitchFamily="34" charset="0"/>
                <a:cs typeface="Arial" pitchFamily="34" charset="0"/>
              </a:rPr>
              <a:t>Academic Torrent)</a:t>
            </a:r>
          </a:p>
          <a:p>
            <a:pPr marL="0" indent="0">
              <a:spcBef>
                <a:spcPts val="0"/>
              </a:spcBef>
              <a:buClr>
                <a:schemeClr val="dk1"/>
              </a:buClr>
              <a:buSzPct val="25000"/>
              <a:buFont typeface="Arial" panose="020B0604020202020204" pitchFamily="34" charset="0"/>
              <a:buNone/>
            </a:pPr>
            <a:endParaRPr lang="en-US" dirty="0">
              <a:solidFill>
                <a:schemeClr val="dk1"/>
              </a:solidFill>
              <a:latin typeface="PT Sans"/>
              <a:ea typeface="PT Sans"/>
              <a:cs typeface="PT Sans"/>
              <a:sym typeface="PT Sans"/>
            </a:endParaRPr>
          </a:p>
          <a:p>
            <a:pPr marL="0" indent="0">
              <a:spcBef>
                <a:spcPts val="0"/>
              </a:spcBef>
              <a:buClr>
                <a:schemeClr val="dk1"/>
              </a:buClr>
              <a:buSzPct val="25000"/>
              <a:buFont typeface="Arial" panose="020B0604020202020204" pitchFamily="34" charset="0"/>
              <a:buNone/>
            </a:pPr>
            <a:r>
              <a:rPr lang="ru-RU" dirty="0">
                <a:solidFill>
                  <a:schemeClr val="dk1"/>
                </a:solidFill>
                <a:latin typeface="PT Sans"/>
                <a:ea typeface="PT Sans"/>
                <a:cs typeface="PT Sans"/>
                <a:sym typeface="PT Sans"/>
              </a:rPr>
              <a:t> </a:t>
            </a:r>
            <a:endParaRPr lang="en-US" dirty="0">
              <a:solidFill>
                <a:schemeClr val="dk1"/>
              </a:solidFill>
              <a:latin typeface="PT Sans"/>
              <a:ea typeface="PT Sans"/>
              <a:cs typeface="PT Sans"/>
              <a:sym typeface="PT Sans"/>
            </a:endParaRPr>
          </a:p>
        </p:txBody>
      </p:sp>
      <p:sp>
        <p:nvSpPr>
          <p:cNvPr id="6" name="Объект 2"/>
          <p:cNvSpPr txBox="1">
            <a:spLocks/>
          </p:cNvSpPr>
          <p:nvPr/>
        </p:nvSpPr>
        <p:spPr>
          <a:xfrm>
            <a:off x="928662" y="2285992"/>
            <a:ext cx="7572428" cy="340385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endParaRPr lang="ru-RU" sz="2400" dirty="0">
              <a:latin typeface="Arial" pitchFamily="34" charset="0"/>
              <a:cs typeface="Arial" pitchFamily="34" charset="0"/>
            </a:endParaRPr>
          </a:p>
        </p:txBody>
      </p:sp>
      <p:sp>
        <p:nvSpPr>
          <p:cNvPr id="9" name="Объект 2"/>
          <p:cNvSpPr txBox="1">
            <a:spLocks/>
          </p:cNvSpPr>
          <p:nvPr/>
        </p:nvSpPr>
        <p:spPr>
          <a:xfrm>
            <a:off x="1714480" y="116632"/>
            <a:ext cx="7178000" cy="864096"/>
          </a:xfrm>
          <a:prstGeom prst="rect">
            <a:avLst/>
          </a:prstGeom>
        </p:spPr>
        <p:txBody>
          <a:bodyPr vert="horz" lIns="91440" tIns="45720" rIns="91440" bIns="45720" rtlCol="0" anchor="ctr">
            <a:normAutofit fontScale="9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r">
              <a:buNone/>
            </a:pPr>
            <a:r>
              <a:rPr lang="ru-RU" sz="3000" dirty="0">
                <a:solidFill>
                  <a:srgbClr val="9F2B22"/>
                </a:solidFill>
                <a:latin typeface="Arial" panose="020B0604020202020204" pitchFamily="34" charset="0"/>
                <a:cs typeface="Arial" panose="020B0604020202020204" pitchFamily="34" charset="0"/>
                <a:sym typeface="PT Sans"/>
              </a:rPr>
              <a:t>Анализ данных. </a:t>
            </a:r>
          </a:p>
          <a:p>
            <a:pPr algn="r">
              <a:buNone/>
            </a:pPr>
            <a:r>
              <a:rPr lang="ru-RU" sz="3000" dirty="0">
                <a:solidFill>
                  <a:srgbClr val="9F2B22"/>
                </a:solidFill>
                <a:latin typeface="Arial" panose="020B0604020202020204" pitchFamily="34" charset="0"/>
                <a:cs typeface="Arial" panose="020B0604020202020204" pitchFamily="34" charset="0"/>
                <a:sym typeface="PT Sans"/>
              </a:rPr>
              <a:t>Источники получения данных</a:t>
            </a:r>
            <a:endParaRPr lang="en-US" sz="3000" dirty="0">
              <a:solidFill>
                <a:srgbClr val="9F2B22"/>
              </a:solidFill>
              <a:latin typeface="Arial" panose="020B0604020202020204" pitchFamily="34" charset="0"/>
              <a:ea typeface="PT Sans"/>
              <a:cs typeface="Arial" panose="020B0604020202020204" pitchFamily="34" charset="0"/>
              <a:sym typeface="PT Sans"/>
            </a:endParaRPr>
          </a:p>
          <a:p>
            <a:pPr algn="r">
              <a:buNone/>
            </a:pPr>
            <a:endParaRPr lang="en-US" sz="2800" dirty="0">
              <a:solidFill>
                <a:srgbClr val="9F2B22"/>
              </a:solidFill>
              <a:latin typeface="Arial" panose="020B0604020202020204" pitchFamily="34" charset="0"/>
              <a:ea typeface="PT Sans"/>
              <a:cs typeface="Arial" panose="020B0604020202020204" pitchFamily="34" charset="0"/>
              <a:sym typeface="PT Sans"/>
            </a:endParaRPr>
          </a:p>
        </p:txBody>
      </p:sp>
      <p:sp>
        <p:nvSpPr>
          <p:cNvPr id="8" name="Нижний колонтитул 7"/>
          <p:cNvSpPr>
            <a:spLocks noGrp="1"/>
          </p:cNvSpPr>
          <p:nvPr>
            <p:ph type="ftr" sz="quarter" idx="11"/>
          </p:nvPr>
        </p:nvSpPr>
        <p:spPr>
          <a:xfrm>
            <a:off x="2571736" y="6356350"/>
            <a:ext cx="3714776" cy="365125"/>
          </a:xfrm>
        </p:spPr>
        <p:txBody>
          <a:bodyPr/>
          <a:lstStyle/>
          <a:p>
            <a:r>
              <a:rPr lang="ru-RU" dirty="0"/>
              <a:t>Кафедра информационно-аналитических систем</a:t>
            </a:r>
          </a:p>
        </p:txBody>
      </p:sp>
      <p:pic>
        <p:nvPicPr>
          <p:cNvPr id="5122" name="Picture 2"/>
          <p:cNvPicPr>
            <a:picLocks noChangeAspect="1" noChangeArrowheads="1"/>
          </p:cNvPicPr>
          <p:nvPr/>
        </p:nvPicPr>
        <p:blipFill>
          <a:blip r:embed="rId2"/>
          <a:srcRect/>
          <a:stretch>
            <a:fillRect/>
          </a:stretch>
        </p:blipFill>
        <p:spPr bwMode="auto">
          <a:xfrm>
            <a:off x="317377" y="2357430"/>
            <a:ext cx="8540903" cy="3733808"/>
          </a:xfrm>
          <a:prstGeom prst="rect">
            <a:avLst/>
          </a:prstGeom>
          <a:noFill/>
          <a:ln w="9525">
            <a:noFill/>
            <a:miter lim="800000"/>
            <a:headEnd/>
            <a:tailEnd/>
          </a:ln>
          <a:effectLst/>
        </p:spPr>
      </p:pic>
    </p:spTree>
    <p:extLst>
      <p:ext uri="{BB962C8B-B14F-4D97-AF65-F5344CB8AC3E}">
        <p14:creationId xmlns:p14="http://schemas.microsoft.com/office/powerpoint/2010/main" val="32687361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Объект 2"/>
          <p:cNvSpPr txBox="1">
            <a:spLocks/>
          </p:cNvSpPr>
          <p:nvPr/>
        </p:nvSpPr>
        <p:spPr>
          <a:xfrm>
            <a:off x="1547664" y="1000108"/>
            <a:ext cx="6491064" cy="714380"/>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dirty="0"/>
          </a:p>
          <a:p>
            <a:pPr marL="0" indent="0">
              <a:buNone/>
            </a:pPr>
            <a:r>
              <a:rPr lang="ru-RU" sz="4500" b="1" dirty="0">
                <a:solidFill>
                  <a:schemeClr val="accent2">
                    <a:lumMod val="75000"/>
                  </a:schemeClr>
                </a:solidFill>
                <a:latin typeface="Arial" pitchFamily="34" charset="0"/>
                <a:cs typeface="Arial" pitchFamily="34" charset="0"/>
              </a:rPr>
              <a:t>Ссылки на источники внешних данных</a:t>
            </a:r>
            <a:endParaRPr lang="en-US" sz="4500" dirty="0">
              <a:solidFill>
                <a:schemeClr val="accent2">
                  <a:lumMod val="75000"/>
                </a:schemeClr>
              </a:solidFill>
              <a:latin typeface="Arial" pitchFamily="34" charset="0"/>
              <a:ea typeface="PT Sans"/>
              <a:cs typeface="Arial" pitchFamily="34" charset="0"/>
              <a:sym typeface="PT Sans"/>
            </a:endParaRPr>
          </a:p>
        </p:txBody>
      </p:sp>
      <p:sp>
        <p:nvSpPr>
          <p:cNvPr id="6" name="Объект 2"/>
          <p:cNvSpPr txBox="1">
            <a:spLocks/>
          </p:cNvSpPr>
          <p:nvPr/>
        </p:nvSpPr>
        <p:spPr>
          <a:xfrm>
            <a:off x="285720" y="1785926"/>
            <a:ext cx="8429684" cy="492922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r>
              <a:rPr lang="ru-RU" sz="2000" dirty="0"/>
              <a:t>Ссылаться на источники внешних наборов данных − правильно. К тому же, это обязательно. Рекомендации по этике исследований констатируют, что указывать источники обязательно для любого типа исследований. Поэтому всегда убеждайтесь, что верно указали источник внешних данных, предоставляя ссылки. Как выглядят хорошие ссылки? Используйте справочники по оформлению списка источников данных от </a:t>
            </a:r>
            <a:r>
              <a:rPr lang="ru-RU" sz="2000" dirty="0">
                <a:hlinkClick r:id="rId2"/>
              </a:rPr>
              <a:t>APA</a:t>
            </a:r>
            <a:r>
              <a:rPr lang="ru-RU" sz="2000" dirty="0"/>
              <a:t> (</a:t>
            </a:r>
            <a:r>
              <a:rPr lang="en-US" sz="2000" dirty="0"/>
              <a:t>https://owl.english.purdue.edu/owl/section/2/10/</a:t>
            </a:r>
            <a:r>
              <a:rPr lang="ru-RU" sz="2000" dirty="0"/>
              <a:t>), </a:t>
            </a:r>
            <a:r>
              <a:rPr lang="ru-RU" sz="2000" dirty="0">
                <a:hlinkClick r:id="rId3"/>
              </a:rPr>
              <a:t>MLA</a:t>
            </a:r>
            <a:r>
              <a:rPr lang="ru-RU" sz="2000" dirty="0"/>
              <a:t> (</a:t>
            </a:r>
            <a:r>
              <a:rPr lang="en-US" sz="2000" dirty="0"/>
              <a:t>https://owl.english.purdue.edu/owl/section/2/11/</a:t>
            </a:r>
            <a:r>
              <a:rPr lang="ru-RU" sz="2000" dirty="0"/>
              <a:t>), </a:t>
            </a:r>
            <a:r>
              <a:rPr lang="ru-RU" sz="2000" dirty="0" err="1">
                <a:hlinkClick r:id="rId4"/>
              </a:rPr>
              <a:t>Chicago</a:t>
            </a:r>
            <a:r>
              <a:rPr lang="ru-RU" sz="2000" dirty="0"/>
              <a:t> (</a:t>
            </a:r>
            <a:r>
              <a:rPr lang="en-US" sz="2000" dirty="0"/>
              <a:t>http://www.chicagomanualofstyle.org/tools_citationguide.html</a:t>
            </a:r>
            <a:r>
              <a:rPr lang="ru-RU" sz="2000" dirty="0"/>
              <a:t>), </a:t>
            </a:r>
            <a:r>
              <a:rPr lang="ru-RU" sz="2000" dirty="0" err="1">
                <a:hlinkClick r:id="rId5"/>
              </a:rPr>
              <a:t>Turabian</a:t>
            </a:r>
            <a:r>
              <a:rPr lang="ru-RU" sz="2000" dirty="0"/>
              <a:t> (</a:t>
            </a:r>
            <a:r>
              <a:rPr lang="en-US" sz="2000" dirty="0"/>
              <a:t>http://www.press.uchicago.edu/books/turabian/turabian_citationguide.html</a:t>
            </a:r>
            <a:r>
              <a:rPr lang="ru-RU" sz="2000" dirty="0"/>
              <a:t>) или </a:t>
            </a:r>
            <a:r>
              <a:rPr lang="ru-RU" sz="2000" dirty="0" err="1">
                <a:hlinkClick r:id="rId6"/>
              </a:rPr>
              <a:t>Harvard</a:t>
            </a:r>
            <a:r>
              <a:rPr lang="ru-RU" sz="2000" dirty="0"/>
              <a:t> (</a:t>
            </a:r>
            <a:r>
              <a:rPr lang="en-US" sz="2000" dirty="0"/>
              <a:t>http://guides.is.uwa.edu.au/harvard</a:t>
            </a:r>
            <a:r>
              <a:rPr lang="ru-RU" sz="2000" dirty="0"/>
              <a:t>). В отличие от цитат для печатных изданий (например, книг), цитаты для наборов данных весьма отличаются друг от друга в зависимости от стиля.</a:t>
            </a:r>
          </a:p>
        </p:txBody>
      </p:sp>
      <p:sp>
        <p:nvSpPr>
          <p:cNvPr id="9" name="Объект 2"/>
          <p:cNvSpPr txBox="1">
            <a:spLocks/>
          </p:cNvSpPr>
          <p:nvPr/>
        </p:nvSpPr>
        <p:spPr>
          <a:xfrm>
            <a:off x="1714480" y="116632"/>
            <a:ext cx="7178000" cy="864096"/>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r">
              <a:buNone/>
            </a:pPr>
            <a:r>
              <a:rPr lang="ru-RU" sz="2800" dirty="0">
                <a:solidFill>
                  <a:srgbClr val="9F2B22"/>
                </a:solidFill>
                <a:latin typeface="Arial" panose="020B0604020202020204" pitchFamily="34" charset="0"/>
                <a:cs typeface="Arial" panose="020B0604020202020204" pitchFamily="34" charset="0"/>
                <a:sym typeface="PT Sans"/>
              </a:rPr>
              <a:t>Анализ данных. </a:t>
            </a:r>
          </a:p>
          <a:p>
            <a:pPr marL="0" indent="0" algn="r">
              <a:spcBef>
                <a:spcPts val="0"/>
              </a:spcBef>
              <a:buClr>
                <a:schemeClr val="dk1"/>
              </a:buClr>
              <a:buSzPct val="25000"/>
              <a:buNone/>
            </a:pPr>
            <a:r>
              <a:rPr lang="ru-RU" sz="2800" dirty="0">
                <a:solidFill>
                  <a:srgbClr val="9F2B22"/>
                </a:solidFill>
                <a:latin typeface="Arial" panose="020B0604020202020204" pitchFamily="34" charset="0"/>
                <a:cs typeface="Arial" panose="020B0604020202020204" pitchFamily="34" charset="0"/>
                <a:sym typeface="PT Sans"/>
              </a:rPr>
              <a:t>Источники получения данных</a:t>
            </a:r>
            <a:endParaRPr lang="en-US" sz="2800" dirty="0">
              <a:solidFill>
                <a:srgbClr val="9F2B22"/>
              </a:solidFill>
              <a:latin typeface="Arial" panose="020B0604020202020204" pitchFamily="34" charset="0"/>
              <a:ea typeface="PT Sans"/>
              <a:cs typeface="Arial" panose="020B0604020202020204" pitchFamily="34" charset="0"/>
              <a:sym typeface="PT Sans"/>
            </a:endParaRPr>
          </a:p>
        </p:txBody>
      </p:sp>
      <p:sp>
        <p:nvSpPr>
          <p:cNvPr id="8" name="Нижний колонтитул 7"/>
          <p:cNvSpPr>
            <a:spLocks noGrp="1"/>
          </p:cNvSpPr>
          <p:nvPr>
            <p:ph type="ftr" sz="quarter" idx="11"/>
          </p:nvPr>
        </p:nvSpPr>
        <p:spPr>
          <a:xfrm>
            <a:off x="2357422" y="6356350"/>
            <a:ext cx="3857652" cy="365125"/>
          </a:xfrm>
        </p:spPr>
        <p:txBody>
          <a:bodyPr/>
          <a:lstStyle/>
          <a:p>
            <a:r>
              <a:rPr lang="ru-RU" dirty="0"/>
              <a:t>Кафедра информационно-аналитических систем</a:t>
            </a:r>
          </a:p>
        </p:txBody>
      </p:sp>
    </p:spTree>
    <p:extLst>
      <p:ext uri="{BB962C8B-B14F-4D97-AF65-F5344CB8AC3E}">
        <p14:creationId xmlns:p14="http://schemas.microsoft.com/office/powerpoint/2010/main" val="32687361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Объект 2"/>
          <p:cNvSpPr txBox="1">
            <a:spLocks/>
          </p:cNvSpPr>
          <p:nvPr/>
        </p:nvSpPr>
        <p:spPr>
          <a:xfrm>
            <a:off x="1547664" y="1214422"/>
            <a:ext cx="6491064" cy="785818"/>
          </a:xfrm>
          <a:prstGeom prst="rect">
            <a:avLst/>
          </a:prstGeom>
        </p:spPr>
        <p:txBody>
          <a:bodyPr vert="horz" lIns="91440" tIns="45720" rIns="91440" bIns="45720" rtlCol="0">
            <a:normAutofit fontScale="47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dirty="0"/>
          </a:p>
          <a:p>
            <a:pPr marL="0" indent="0">
              <a:buNone/>
            </a:pPr>
            <a:r>
              <a:rPr lang="ru-RU" sz="4500" b="1" dirty="0">
                <a:solidFill>
                  <a:schemeClr val="accent2">
                    <a:lumMod val="75000"/>
                  </a:schemeClr>
                </a:solidFill>
                <a:latin typeface="Arial" pitchFamily="34" charset="0"/>
                <a:cs typeface="Arial" pitchFamily="34" charset="0"/>
              </a:rPr>
              <a:t>Основные источники данных – подведем итог</a:t>
            </a:r>
            <a:endParaRPr lang="en-US" sz="4500" b="1" dirty="0">
              <a:solidFill>
                <a:schemeClr val="accent2">
                  <a:lumMod val="75000"/>
                </a:schemeClr>
              </a:solidFill>
              <a:latin typeface="Arial" pitchFamily="34" charset="0"/>
              <a:ea typeface="PT Sans"/>
              <a:cs typeface="Arial" pitchFamily="34" charset="0"/>
              <a:sym typeface="PT Sans"/>
            </a:endParaRPr>
          </a:p>
        </p:txBody>
      </p:sp>
      <p:sp>
        <p:nvSpPr>
          <p:cNvPr id="6" name="Объект 2"/>
          <p:cNvSpPr txBox="1">
            <a:spLocks/>
          </p:cNvSpPr>
          <p:nvPr/>
        </p:nvSpPr>
        <p:spPr>
          <a:xfrm>
            <a:off x="642910" y="2000240"/>
            <a:ext cx="8143932" cy="450059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Wingdings" pitchFamily="2" charset="2"/>
              <a:buChar char="q"/>
            </a:pPr>
            <a:r>
              <a:rPr lang="ru-RU" sz="2400" dirty="0"/>
              <a:t>социологические опросы </a:t>
            </a:r>
          </a:p>
          <a:p>
            <a:pPr marL="0" indent="0">
              <a:buFont typeface="Wingdings" pitchFamily="2" charset="2"/>
              <a:buChar char="q"/>
            </a:pPr>
            <a:r>
              <a:rPr lang="ru-RU" sz="2400" dirty="0"/>
              <a:t>документы </a:t>
            </a:r>
            <a:r>
              <a:rPr lang="en-US" sz="2400" dirty="0"/>
              <a:t>  </a:t>
            </a:r>
            <a:endParaRPr lang="ru-RU" sz="2400" dirty="0"/>
          </a:p>
          <a:p>
            <a:pPr marL="0" indent="0">
              <a:buFont typeface="Wingdings" pitchFamily="2" charset="2"/>
              <a:buChar char="q"/>
            </a:pPr>
            <a:r>
              <a:rPr lang="ru-RU" sz="2400" dirty="0"/>
              <a:t>наблюдения </a:t>
            </a:r>
          </a:p>
          <a:p>
            <a:pPr marL="0" indent="0">
              <a:buFont typeface="Wingdings" pitchFamily="2" charset="2"/>
              <a:buChar char="q"/>
            </a:pPr>
            <a:r>
              <a:rPr lang="ru-RU" sz="2400" dirty="0"/>
              <a:t>результаты прямых измерений </a:t>
            </a:r>
          </a:p>
          <a:p>
            <a:pPr marL="0" indent="0">
              <a:buFont typeface="Wingdings" pitchFamily="2" charset="2"/>
              <a:buChar char="q"/>
            </a:pPr>
            <a:r>
              <a:rPr lang="ru-RU" sz="2400" dirty="0"/>
              <a:t>социальные сети</a:t>
            </a:r>
          </a:p>
          <a:p>
            <a:pPr marL="0" indent="0">
              <a:buFont typeface="Wingdings" pitchFamily="2" charset="2"/>
              <a:buChar char="q"/>
            </a:pPr>
            <a:r>
              <a:rPr lang="ru-RU" sz="2400" dirty="0"/>
              <a:t>внешние источники </a:t>
            </a:r>
            <a:endParaRPr lang="en-GB" sz="2400" dirty="0">
              <a:solidFill>
                <a:srgbClr val="800000"/>
              </a:solidFill>
              <a:latin typeface="Arial" pitchFamily="34" charset="0"/>
              <a:cs typeface="Arial" pitchFamily="34" charset="0"/>
            </a:endParaRPr>
          </a:p>
        </p:txBody>
      </p:sp>
      <p:sp>
        <p:nvSpPr>
          <p:cNvPr id="9" name="Объект 2"/>
          <p:cNvSpPr txBox="1">
            <a:spLocks/>
          </p:cNvSpPr>
          <p:nvPr/>
        </p:nvSpPr>
        <p:spPr>
          <a:xfrm>
            <a:off x="1857356" y="116632"/>
            <a:ext cx="7143800" cy="864096"/>
          </a:xfrm>
          <a:prstGeom prst="rect">
            <a:avLst/>
          </a:prstGeom>
        </p:spPr>
        <p:txBody>
          <a:bodyPr vert="horz" lIns="91440" tIns="45720" rIns="91440" bIns="45720" rtlCol="0" anchor="ctr">
            <a:normAutofit fontScale="9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r">
              <a:buNone/>
            </a:pPr>
            <a:r>
              <a:rPr lang="ru-RU" sz="3000" dirty="0">
                <a:solidFill>
                  <a:srgbClr val="9F2B22"/>
                </a:solidFill>
                <a:latin typeface="Arial" panose="020B0604020202020204" pitchFamily="34" charset="0"/>
                <a:cs typeface="Arial" panose="020B0604020202020204" pitchFamily="34" charset="0"/>
                <a:sym typeface="PT Sans"/>
              </a:rPr>
              <a:t>Анализ данных. </a:t>
            </a:r>
          </a:p>
          <a:p>
            <a:pPr algn="r">
              <a:buNone/>
            </a:pPr>
            <a:r>
              <a:rPr lang="ru-RU" sz="3000" dirty="0">
                <a:solidFill>
                  <a:srgbClr val="9F2B22"/>
                </a:solidFill>
                <a:latin typeface="Arial" panose="020B0604020202020204" pitchFamily="34" charset="0"/>
                <a:cs typeface="Arial" panose="020B0604020202020204" pitchFamily="34" charset="0"/>
                <a:sym typeface="PT Sans"/>
              </a:rPr>
              <a:t>Источники получения данных</a:t>
            </a:r>
            <a:endParaRPr lang="en-US" sz="3000" dirty="0">
              <a:solidFill>
                <a:srgbClr val="9F2B22"/>
              </a:solidFill>
              <a:latin typeface="Arial" panose="020B0604020202020204" pitchFamily="34" charset="0"/>
              <a:ea typeface="PT Sans"/>
              <a:cs typeface="Arial" panose="020B0604020202020204" pitchFamily="34" charset="0"/>
              <a:sym typeface="PT Sans"/>
            </a:endParaRPr>
          </a:p>
          <a:p>
            <a:pPr algn="r">
              <a:buNone/>
            </a:pPr>
            <a:endParaRPr lang="en-US" sz="2800" dirty="0">
              <a:solidFill>
                <a:srgbClr val="9F2B22"/>
              </a:solidFill>
              <a:latin typeface="Arial" panose="020B0604020202020204" pitchFamily="34" charset="0"/>
              <a:ea typeface="PT Sans"/>
              <a:cs typeface="Arial" panose="020B0604020202020204" pitchFamily="34" charset="0"/>
              <a:sym typeface="PT Sans"/>
            </a:endParaRPr>
          </a:p>
        </p:txBody>
      </p:sp>
      <p:sp>
        <p:nvSpPr>
          <p:cNvPr id="8" name="Нижний колонтитул 7"/>
          <p:cNvSpPr>
            <a:spLocks noGrp="1"/>
          </p:cNvSpPr>
          <p:nvPr>
            <p:ph type="ftr" sz="quarter" idx="11"/>
          </p:nvPr>
        </p:nvSpPr>
        <p:spPr>
          <a:xfrm>
            <a:off x="2500298" y="6356350"/>
            <a:ext cx="3714776" cy="365125"/>
          </a:xfrm>
        </p:spPr>
        <p:txBody>
          <a:bodyPr/>
          <a:lstStyle/>
          <a:p>
            <a:r>
              <a:rPr lang="ru-RU" dirty="0"/>
              <a:t>Кафедра информационно-аналитических си</a:t>
            </a:r>
            <a:r>
              <a:rPr lang="en-US" dirty="0"/>
              <a:t>.</a:t>
            </a:r>
            <a:r>
              <a:rPr lang="ru-RU" dirty="0" err="1"/>
              <a:t>стем</a:t>
            </a:r>
            <a:endParaRPr lang="ru-RU" dirty="0"/>
          </a:p>
        </p:txBody>
      </p:sp>
    </p:spTree>
    <p:extLst>
      <p:ext uri="{BB962C8B-B14F-4D97-AF65-F5344CB8AC3E}">
        <p14:creationId xmlns:p14="http://schemas.microsoft.com/office/powerpoint/2010/main" val="32687361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algn="r"/>
            <a:r>
              <a:rPr lang="ru-RU" sz="3100" dirty="0">
                <a:solidFill>
                  <a:srgbClr val="9F2B22"/>
                </a:solidFill>
                <a:latin typeface="Arial" panose="020B0604020202020204" pitchFamily="34" charset="0"/>
                <a:cs typeface="Arial" panose="020B0604020202020204" pitchFamily="34" charset="0"/>
                <a:sym typeface="PT Sans"/>
              </a:rPr>
              <a:t>Анализ данных. </a:t>
            </a:r>
            <a:br>
              <a:rPr lang="ru-RU" sz="3100" dirty="0">
                <a:solidFill>
                  <a:srgbClr val="9F2B22"/>
                </a:solidFill>
                <a:latin typeface="Arial" panose="020B0604020202020204" pitchFamily="34" charset="0"/>
                <a:cs typeface="Arial" panose="020B0604020202020204" pitchFamily="34" charset="0"/>
                <a:sym typeface="PT Sans"/>
              </a:rPr>
            </a:br>
            <a:r>
              <a:rPr lang="ru-RU" sz="3100" dirty="0">
                <a:solidFill>
                  <a:srgbClr val="9F2B22"/>
                </a:solidFill>
                <a:latin typeface="Arial" panose="020B0604020202020204" pitchFamily="34" charset="0"/>
                <a:cs typeface="Arial" panose="020B0604020202020204" pitchFamily="34" charset="0"/>
                <a:sym typeface="PT Sans"/>
              </a:rPr>
              <a:t>Источники получения данных</a:t>
            </a:r>
            <a:br>
              <a:rPr lang="en-US" dirty="0">
                <a:solidFill>
                  <a:srgbClr val="9F2B22"/>
                </a:solidFill>
                <a:latin typeface="Arial" panose="020B0604020202020204" pitchFamily="34" charset="0"/>
                <a:ea typeface="PT Sans"/>
                <a:cs typeface="Arial" panose="020B0604020202020204" pitchFamily="34" charset="0"/>
                <a:sym typeface="PT Sans"/>
              </a:rPr>
            </a:br>
            <a:endParaRPr lang="ru-RU" dirty="0"/>
          </a:p>
        </p:txBody>
      </p:sp>
      <p:sp>
        <p:nvSpPr>
          <p:cNvPr id="3" name="Содержимое 2"/>
          <p:cNvSpPr>
            <a:spLocks noGrp="1"/>
          </p:cNvSpPr>
          <p:nvPr>
            <p:ph idx="1"/>
          </p:nvPr>
        </p:nvSpPr>
        <p:spPr>
          <a:xfrm>
            <a:off x="457200" y="2285992"/>
            <a:ext cx="8229600" cy="3840171"/>
          </a:xfrm>
        </p:spPr>
        <p:txBody>
          <a:bodyPr vert="horz" lIns="91440" tIns="45720" rIns="91440" bIns="45720" rtlCol="0" anchor="t">
            <a:normAutofit fontScale="70000" lnSpcReduction="20000"/>
          </a:bodyPr>
          <a:lstStyle/>
          <a:p>
            <a:pPr marL="0" indent="0" algn="just">
              <a:buNone/>
            </a:pPr>
            <a:r>
              <a:rPr lang="ru-RU" dirty="0"/>
              <a:t>Во внешних источниках данных найдите данные, которые вы в дальнейшем сможете использовать в задачах для  прогнозирования (временной ряд, например, электроэнергия) и кластеризации (например, характеристики растений или животных)</a:t>
            </a:r>
            <a:r>
              <a:rPr lang="en-US" dirty="0"/>
              <a:t>. </a:t>
            </a:r>
            <a:r>
              <a:rPr lang="ru-RU" dirty="0"/>
              <a:t>Соберите результаты какого-нибудь социологического опроса (с помощью </a:t>
            </a:r>
            <a:r>
              <a:rPr lang="en-US" dirty="0"/>
              <a:t>Google Form).</a:t>
            </a:r>
            <a:r>
              <a:rPr lang="ru-RU" dirty="0"/>
              <a:t> Визуализируйте сами данные или их агрегированные свойства.</a:t>
            </a:r>
            <a:endParaRPr lang="en-US" dirty="0"/>
          </a:p>
          <a:p>
            <a:pPr marL="0" indent="0">
              <a:buNone/>
            </a:pPr>
            <a:endParaRPr lang="ru-RU" dirty="0"/>
          </a:p>
          <a:p>
            <a:pPr marL="0" indent="0">
              <a:buNone/>
            </a:pPr>
            <a:r>
              <a:rPr lang="ru-RU" b="1" dirty="0"/>
              <a:t>Примечание</a:t>
            </a:r>
            <a:r>
              <a:rPr lang="ru-RU" dirty="0"/>
              <a:t>: Срок сдачи</a:t>
            </a:r>
            <a:r>
              <a:rPr lang="en-US" dirty="0"/>
              <a:t>: 2 </a:t>
            </a:r>
            <a:r>
              <a:rPr lang="ru-RU" dirty="0"/>
              <a:t>недели с момента выдачи. Задание в текстовом виде отправлять по </a:t>
            </a:r>
            <a:r>
              <a:rPr lang="ru-RU" dirty="0" err="1"/>
              <a:t>адре</a:t>
            </a:r>
            <a:r>
              <a:rPr lang="en-US" dirty="0"/>
              <a:t>c</a:t>
            </a:r>
            <a:r>
              <a:rPr lang="ru-RU" dirty="0"/>
              <a:t>у</a:t>
            </a:r>
            <a:r>
              <a:rPr lang="en-US" dirty="0"/>
              <a:t>: </a:t>
            </a:r>
            <a:r>
              <a:rPr lang="en-US" dirty="0">
                <a:hlinkClick r:id="rId2"/>
              </a:rPr>
              <a:t>N.Grafeeva@spbu.ru</a:t>
            </a:r>
            <a:r>
              <a:rPr lang="en-US" dirty="0"/>
              <a:t>.</a:t>
            </a:r>
          </a:p>
          <a:p>
            <a:pPr marL="0" indent="0">
              <a:buNone/>
            </a:pPr>
            <a:r>
              <a:rPr lang="en-US" dirty="0">
                <a:solidFill>
                  <a:srgbClr val="800000"/>
                </a:solidFill>
                <a:latin typeface="Arial"/>
                <a:cs typeface="Arial"/>
              </a:rPr>
              <a:t>Topic: DataMining_2019_job1</a:t>
            </a:r>
            <a:endParaRPr lang="ru-RU" dirty="0">
              <a:latin typeface="Arial"/>
              <a:cs typeface="Arial"/>
            </a:endParaRPr>
          </a:p>
        </p:txBody>
      </p:sp>
      <p:sp>
        <p:nvSpPr>
          <p:cNvPr id="4" name="Нижний колонтитул 3"/>
          <p:cNvSpPr>
            <a:spLocks noGrp="1"/>
          </p:cNvSpPr>
          <p:nvPr>
            <p:ph type="ftr" sz="quarter" idx="11"/>
          </p:nvPr>
        </p:nvSpPr>
        <p:spPr/>
        <p:txBody>
          <a:bodyPr/>
          <a:lstStyle/>
          <a:p>
            <a:r>
              <a:rPr lang="ru-RU"/>
              <a:t>Кафедра информационно-аналитических систем</a:t>
            </a:r>
            <a:endParaRPr lang="ru-RU" dirty="0"/>
          </a:p>
        </p:txBody>
      </p:sp>
      <p:sp>
        <p:nvSpPr>
          <p:cNvPr id="5" name="Прямоугольник 4"/>
          <p:cNvSpPr/>
          <p:nvPr/>
        </p:nvSpPr>
        <p:spPr>
          <a:xfrm>
            <a:off x="714348" y="1428736"/>
            <a:ext cx="3500462" cy="461665"/>
          </a:xfrm>
          <a:prstGeom prst="rect">
            <a:avLst/>
          </a:prstGeom>
        </p:spPr>
        <p:txBody>
          <a:bodyPr wrap="square">
            <a:spAutoFit/>
          </a:bodyPr>
          <a:lstStyle/>
          <a:p>
            <a:r>
              <a:rPr lang="ru-RU" sz="2400" b="1" dirty="0">
                <a:solidFill>
                  <a:schemeClr val="accent2">
                    <a:lumMod val="75000"/>
                  </a:schemeClr>
                </a:solidFill>
                <a:latin typeface="Arial" pitchFamily="34" charset="0"/>
                <a:cs typeface="Arial" pitchFamily="34" charset="0"/>
              </a:rPr>
              <a:t>Задание </a:t>
            </a:r>
            <a:r>
              <a:rPr lang="en-US" sz="2400" b="1" dirty="0">
                <a:solidFill>
                  <a:schemeClr val="accent2">
                    <a:lumMod val="75000"/>
                  </a:schemeClr>
                </a:solidFill>
                <a:latin typeface="Arial" pitchFamily="34" charset="0"/>
                <a:cs typeface="Arial" pitchFamily="34" charset="0"/>
              </a:rPr>
              <a:t>1</a:t>
            </a:r>
            <a:endParaRPr lang="en-US" sz="2400" b="1" dirty="0">
              <a:solidFill>
                <a:schemeClr val="accent2">
                  <a:lumMod val="75000"/>
                </a:schemeClr>
              </a:solidFill>
              <a:latin typeface="Arial" pitchFamily="34" charset="0"/>
              <a:ea typeface="PT Sans"/>
              <a:cs typeface="Arial" pitchFamily="34" charset="0"/>
              <a:sym typeface="PT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1098716"/>
            <a:ext cx="8136904" cy="5426628"/>
          </a:xfrm>
          <a:prstGeom prst="rect">
            <a:avLst/>
          </a:prstGeom>
        </p:spPr>
      </p:pic>
      <p:sp>
        <p:nvSpPr>
          <p:cNvPr id="8" name="Объект 2"/>
          <p:cNvSpPr txBox="1">
            <a:spLocks/>
          </p:cNvSpPr>
          <p:nvPr/>
        </p:nvSpPr>
        <p:spPr>
          <a:xfrm>
            <a:off x="971600" y="1268760"/>
            <a:ext cx="6768752" cy="864096"/>
          </a:xfrm>
          <a:prstGeom prst="rect">
            <a:avLst/>
          </a:prstGeom>
        </p:spPr>
        <p:txBody>
          <a:bodyPr vert="horz" lIns="91440" tIns="45720" rIns="91440" bIns="45720" rtlCol="0" anchor="ct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spcBef>
                <a:spcPts val="0"/>
              </a:spcBef>
              <a:buClr>
                <a:schemeClr val="dk1"/>
              </a:buClr>
              <a:buSzPct val="25000"/>
              <a:buFont typeface="Arial" panose="020B0604020202020204" pitchFamily="34" charset="0"/>
              <a:buNone/>
            </a:pPr>
            <a:r>
              <a:rPr lang="ru-RU" sz="2800" dirty="0">
                <a:solidFill>
                  <a:schemeClr val="bg1">
                    <a:lumMod val="65000"/>
                  </a:schemeClr>
                </a:solidFill>
                <a:latin typeface="PT Sans"/>
                <a:ea typeface="PT Sans"/>
                <a:cs typeface="PT Sans"/>
                <a:sym typeface="PT Sans"/>
              </a:rPr>
              <a:t>Ваши вопросы</a:t>
            </a:r>
            <a:r>
              <a:rPr lang="en-US" sz="2800" dirty="0">
                <a:solidFill>
                  <a:schemeClr val="bg1">
                    <a:lumMod val="65000"/>
                  </a:schemeClr>
                </a:solidFill>
                <a:latin typeface="PT Sans"/>
                <a:ea typeface="PT Sans"/>
                <a:cs typeface="PT Sans"/>
                <a:sym typeface="PT Sans"/>
              </a:rPr>
              <a:t>?</a:t>
            </a:r>
          </a:p>
        </p:txBody>
      </p:sp>
      <p:sp>
        <p:nvSpPr>
          <p:cNvPr id="7" name="Объект 2"/>
          <p:cNvSpPr txBox="1">
            <a:spLocks/>
          </p:cNvSpPr>
          <p:nvPr/>
        </p:nvSpPr>
        <p:spPr>
          <a:xfrm>
            <a:off x="1785918" y="116632"/>
            <a:ext cx="7106562" cy="864096"/>
          </a:xfrm>
          <a:prstGeom prst="rect">
            <a:avLst/>
          </a:prstGeom>
        </p:spPr>
        <p:txBody>
          <a:bodyPr vert="horz" lIns="91440" tIns="45720" rIns="91440" bIns="45720" rtlCol="0" anchor="ctr">
            <a:normAutofit fontScale="9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r">
              <a:buNone/>
            </a:pPr>
            <a:r>
              <a:rPr lang="ru-RU" sz="3000" dirty="0">
                <a:solidFill>
                  <a:srgbClr val="9F2B22"/>
                </a:solidFill>
                <a:latin typeface="Arial" panose="020B0604020202020204" pitchFamily="34" charset="0"/>
                <a:cs typeface="Arial" panose="020B0604020202020204" pitchFamily="34" charset="0"/>
                <a:sym typeface="PT Sans"/>
              </a:rPr>
              <a:t>Анализ данных. </a:t>
            </a:r>
          </a:p>
          <a:p>
            <a:pPr algn="r">
              <a:buNone/>
            </a:pPr>
            <a:r>
              <a:rPr lang="ru-RU" sz="3000" dirty="0">
                <a:solidFill>
                  <a:srgbClr val="9F2B22"/>
                </a:solidFill>
                <a:latin typeface="Arial" panose="020B0604020202020204" pitchFamily="34" charset="0"/>
                <a:cs typeface="Arial" panose="020B0604020202020204" pitchFamily="34" charset="0"/>
                <a:sym typeface="PT Sans"/>
              </a:rPr>
              <a:t>Источники получения данных</a:t>
            </a:r>
            <a:endParaRPr lang="en-US" sz="3000" dirty="0">
              <a:solidFill>
                <a:srgbClr val="9F2B22"/>
              </a:solidFill>
              <a:latin typeface="Arial" panose="020B0604020202020204" pitchFamily="34" charset="0"/>
              <a:ea typeface="PT Sans"/>
              <a:cs typeface="Arial" panose="020B0604020202020204" pitchFamily="34" charset="0"/>
              <a:sym typeface="PT Sans"/>
            </a:endParaRPr>
          </a:p>
          <a:p>
            <a:pPr algn="r">
              <a:buNone/>
            </a:pPr>
            <a:endParaRPr lang="en-US" sz="2800" dirty="0">
              <a:solidFill>
                <a:srgbClr val="9F2B22"/>
              </a:solidFill>
              <a:latin typeface="Arial" panose="020B0604020202020204" pitchFamily="34" charset="0"/>
              <a:ea typeface="PT Sans"/>
              <a:cs typeface="Arial" panose="020B0604020202020204" pitchFamily="34" charset="0"/>
              <a:sym typeface="PT Sans"/>
            </a:endParaRPr>
          </a:p>
        </p:txBody>
      </p:sp>
      <p:sp>
        <p:nvSpPr>
          <p:cNvPr id="9" name="Нижний колонтитул 8"/>
          <p:cNvSpPr>
            <a:spLocks noGrp="1"/>
          </p:cNvSpPr>
          <p:nvPr>
            <p:ph type="ftr" sz="quarter" idx="11"/>
          </p:nvPr>
        </p:nvSpPr>
        <p:spPr>
          <a:xfrm>
            <a:off x="2643174" y="6356350"/>
            <a:ext cx="3500462" cy="365125"/>
          </a:xfrm>
        </p:spPr>
        <p:txBody>
          <a:bodyPr/>
          <a:lstStyle/>
          <a:p>
            <a:r>
              <a:rPr lang="ru-RU" dirty="0"/>
              <a:t>Кафедра информационно-аналитических систем</a:t>
            </a:r>
          </a:p>
        </p:txBody>
      </p:sp>
    </p:spTree>
    <p:extLst>
      <p:ext uri="{BB962C8B-B14F-4D97-AF65-F5344CB8AC3E}">
        <p14:creationId xmlns:p14="http://schemas.microsoft.com/office/powerpoint/2010/main" val="527725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pPr marL="0" indent="0" algn="r">
              <a:spcBef>
                <a:spcPts val="0"/>
              </a:spcBef>
            </a:pPr>
            <a:r>
              <a:rPr lang="ru-RU" sz="3100" dirty="0">
                <a:solidFill>
                  <a:srgbClr val="9F2B22"/>
                </a:solidFill>
                <a:latin typeface="Arial" panose="020B0604020202020204" pitchFamily="34" charset="0"/>
                <a:cs typeface="Arial" panose="020B0604020202020204" pitchFamily="34" charset="0"/>
                <a:sym typeface="PT Sans"/>
              </a:rPr>
              <a:t>Анализ данных. </a:t>
            </a:r>
            <a:br>
              <a:rPr lang="ru-RU" sz="3100" dirty="0">
                <a:solidFill>
                  <a:srgbClr val="9F2B22"/>
                </a:solidFill>
                <a:latin typeface="Arial" panose="020B0604020202020204" pitchFamily="34" charset="0"/>
                <a:cs typeface="Arial" panose="020B0604020202020204" pitchFamily="34" charset="0"/>
                <a:sym typeface="PT Sans"/>
              </a:rPr>
            </a:br>
            <a:r>
              <a:rPr lang="ru-RU" sz="3100" dirty="0">
                <a:solidFill>
                  <a:srgbClr val="9F2B22"/>
                </a:solidFill>
                <a:latin typeface="Arial" panose="020B0604020202020204" pitchFamily="34" charset="0"/>
                <a:cs typeface="Arial" panose="020B0604020202020204" pitchFamily="34" charset="0"/>
                <a:sym typeface="PT Sans"/>
              </a:rPr>
              <a:t>Источники получения данных</a:t>
            </a:r>
            <a:br>
              <a:rPr lang="en-US" dirty="0">
                <a:solidFill>
                  <a:srgbClr val="9F2B22"/>
                </a:solidFill>
                <a:latin typeface="Arial" panose="020B0604020202020204" pitchFamily="34" charset="0"/>
                <a:ea typeface="PT Sans"/>
                <a:cs typeface="Arial" panose="020B0604020202020204" pitchFamily="34" charset="0"/>
                <a:sym typeface="PT Sans"/>
              </a:rPr>
            </a:br>
            <a:endParaRPr lang="ru-RU" dirty="0"/>
          </a:p>
        </p:txBody>
      </p:sp>
      <p:sp>
        <p:nvSpPr>
          <p:cNvPr id="3" name="Содержимое 2"/>
          <p:cNvSpPr>
            <a:spLocks noGrp="1"/>
          </p:cNvSpPr>
          <p:nvPr>
            <p:ph idx="1"/>
          </p:nvPr>
        </p:nvSpPr>
        <p:spPr>
          <a:xfrm>
            <a:off x="1785918" y="1600201"/>
            <a:ext cx="6500858" cy="685792"/>
          </a:xfrm>
        </p:spPr>
        <p:txBody>
          <a:bodyPr>
            <a:normAutofit/>
          </a:bodyPr>
          <a:lstStyle/>
          <a:p>
            <a:pPr>
              <a:buNone/>
            </a:pPr>
            <a:r>
              <a:rPr lang="ru-RU" sz="2800" b="1" dirty="0">
                <a:solidFill>
                  <a:schemeClr val="accent2">
                    <a:lumMod val="75000"/>
                  </a:schemeClr>
                </a:solidFill>
              </a:rPr>
              <a:t>Социологические опросы</a:t>
            </a:r>
          </a:p>
        </p:txBody>
      </p:sp>
      <p:sp>
        <p:nvSpPr>
          <p:cNvPr id="4" name="Нижний колонтитул 3"/>
          <p:cNvSpPr>
            <a:spLocks noGrp="1"/>
          </p:cNvSpPr>
          <p:nvPr>
            <p:ph type="ftr" sz="quarter" idx="11"/>
          </p:nvPr>
        </p:nvSpPr>
        <p:spPr/>
        <p:txBody>
          <a:bodyPr/>
          <a:lstStyle/>
          <a:p>
            <a:r>
              <a:rPr lang="ru-RU"/>
              <a:t>Кафедра информационно-аналитических систем</a:t>
            </a:r>
            <a:endParaRPr lang="ru-RU" dirty="0"/>
          </a:p>
        </p:txBody>
      </p:sp>
      <p:sp>
        <p:nvSpPr>
          <p:cNvPr id="5" name="Прямоугольник 4"/>
          <p:cNvSpPr/>
          <p:nvPr/>
        </p:nvSpPr>
        <p:spPr>
          <a:xfrm>
            <a:off x="857224" y="2285992"/>
            <a:ext cx="7215238" cy="2585323"/>
          </a:xfrm>
          <a:prstGeom prst="rect">
            <a:avLst/>
          </a:prstGeom>
        </p:spPr>
        <p:txBody>
          <a:bodyPr wrap="square">
            <a:spAutoFit/>
          </a:bodyPr>
          <a:lstStyle/>
          <a:p>
            <a:pPr algn="just"/>
            <a:r>
              <a:rPr lang="ru-RU" dirty="0"/>
              <a:t>Многие исследователи считают </a:t>
            </a:r>
            <a:r>
              <a:rPr lang="ru-RU" b="1" dirty="0"/>
              <a:t>социологический опрос </a:t>
            </a:r>
            <a:r>
              <a:rPr lang="ru-RU" dirty="0"/>
              <a:t>наиболее простым и доступным методом сбора первичной социологической информации. В самом деле, оперативность, простота, экономичность этого метода делают его весьма популярным и приоритетным по сравнению с другими методами исследований. Однако эта простая доступность нередко является кажущейся. Проблема состоит не в проведении опроса как такового, а в получении качественных данных. А для этого необходимы соответствующие условия, соблюдение определенных требований.</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0"/>
            <a:ext cx="8229600" cy="1071546"/>
          </a:xfrm>
        </p:spPr>
        <p:txBody>
          <a:bodyPr>
            <a:normAutofit/>
          </a:bodyPr>
          <a:lstStyle/>
          <a:p>
            <a:pPr algn="r"/>
            <a:r>
              <a:rPr lang="ru-RU" sz="2800" dirty="0">
                <a:solidFill>
                  <a:srgbClr val="9F2B22"/>
                </a:solidFill>
                <a:latin typeface="Arial" panose="020B0604020202020204" pitchFamily="34" charset="0"/>
                <a:cs typeface="Arial" panose="020B0604020202020204" pitchFamily="34" charset="0"/>
                <a:sym typeface="PT Sans"/>
              </a:rPr>
              <a:t>Анализ данных. </a:t>
            </a:r>
            <a:br>
              <a:rPr lang="ru-RU" sz="2800" dirty="0">
                <a:solidFill>
                  <a:srgbClr val="9F2B22"/>
                </a:solidFill>
                <a:latin typeface="Arial" panose="020B0604020202020204" pitchFamily="34" charset="0"/>
                <a:cs typeface="Arial" panose="020B0604020202020204" pitchFamily="34" charset="0"/>
                <a:sym typeface="PT Sans"/>
              </a:rPr>
            </a:br>
            <a:r>
              <a:rPr lang="ru-RU" sz="2800" dirty="0">
                <a:solidFill>
                  <a:srgbClr val="9F2B22"/>
                </a:solidFill>
                <a:latin typeface="Arial" panose="020B0604020202020204" pitchFamily="34" charset="0"/>
                <a:cs typeface="Arial" panose="020B0604020202020204" pitchFamily="34" charset="0"/>
                <a:sym typeface="PT Sans"/>
              </a:rPr>
              <a:t>Источники получения данных</a:t>
            </a:r>
            <a:endParaRPr lang="ru-RU" sz="2800" dirty="0"/>
          </a:p>
        </p:txBody>
      </p:sp>
      <p:sp>
        <p:nvSpPr>
          <p:cNvPr id="3" name="Содержимое 2"/>
          <p:cNvSpPr>
            <a:spLocks noGrp="1"/>
          </p:cNvSpPr>
          <p:nvPr>
            <p:ph idx="1"/>
          </p:nvPr>
        </p:nvSpPr>
        <p:spPr>
          <a:xfrm>
            <a:off x="1785918" y="1600201"/>
            <a:ext cx="5572164" cy="757230"/>
          </a:xfrm>
        </p:spPr>
        <p:txBody>
          <a:bodyPr>
            <a:normAutofit/>
          </a:bodyPr>
          <a:lstStyle/>
          <a:p>
            <a:pPr>
              <a:buNone/>
            </a:pPr>
            <a:r>
              <a:rPr lang="ru-RU" sz="2800" b="1" dirty="0">
                <a:solidFill>
                  <a:schemeClr val="accent2">
                    <a:lumMod val="75000"/>
                  </a:schemeClr>
                </a:solidFill>
              </a:rPr>
              <a:t>Основные условия опроса</a:t>
            </a:r>
          </a:p>
        </p:txBody>
      </p:sp>
      <p:sp>
        <p:nvSpPr>
          <p:cNvPr id="4" name="Нижний колонтитул 3"/>
          <p:cNvSpPr>
            <a:spLocks noGrp="1"/>
          </p:cNvSpPr>
          <p:nvPr>
            <p:ph type="ftr" sz="quarter" idx="11"/>
          </p:nvPr>
        </p:nvSpPr>
        <p:spPr/>
        <p:txBody>
          <a:bodyPr/>
          <a:lstStyle/>
          <a:p>
            <a:r>
              <a:rPr lang="ru-RU"/>
              <a:t>Кафедра информационно-аналитических систем</a:t>
            </a:r>
            <a:endParaRPr lang="ru-RU" dirty="0"/>
          </a:p>
        </p:txBody>
      </p:sp>
      <p:sp>
        <p:nvSpPr>
          <p:cNvPr id="5" name="Прямоугольник 4"/>
          <p:cNvSpPr/>
          <p:nvPr/>
        </p:nvSpPr>
        <p:spPr>
          <a:xfrm>
            <a:off x="428596" y="2214553"/>
            <a:ext cx="7572428" cy="2862322"/>
          </a:xfrm>
          <a:prstGeom prst="rect">
            <a:avLst/>
          </a:prstGeom>
        </p:spPr>
        <p:txBody>
          <a:bodyPr wrap="square">
            <a:spAutoFit/>
          </a:bodyPr>
          <a:lstStyle/>
          <a:p>
            <a:pPr algn="just">
              <a:buFont typeface="Wingdings" pitchFamily="2" charset="2"/>
              <a:buChar char="q"/>
            </a:pPr>
            <a:r>
              <a:rPr lang="ru-RU" sz="2000" dirty="0"/>
              <a:t>наличие правильно составленных анкет для опроса</a:t>
            </a:r>
            <a:r>
              <a:rPr lang="en-US" sz="2000" dirty="0"/>
              <a:t>;</a:t>
            </a:r>
            <a:endParaRPr lang="ru-RU" sz="2000" dirty="0"/>
          </a:p>
          <a:p>
            <a:pPr algn="just">
              <a:buFont typeface="Wingdings" pitchFamily="2" charset="2"/>
              <a:buChar char="q"/>
            </a:pPr>
            <a:r>
              <a:rPr lang="ru-RU" sz="2000" dirty="0"/>
              <a:t>наличие надежного инструментария для заполнения и анализа анкет; </a:t>
            </a:r>
          </a:p>
          <a:p>
            <a:pPr algn="just">
              <a:buFont typeface="Wingdings" pitchFamily="2" charset="2"/>
              <a:buChar char="q"/>
            </a:pPr>
            <a:r>
              <a:rPr lang="ru-RU" sz="2000" dirty="0"/>
              <a:t>создание благоприятной, психологически комфортной обстановки опроса. </a:t>
            </a:r>
          </a:p>
          <a:p>
            <a:pPr algn="just"/>
            <a:endParaRPr lang="ru-RU" sz="2000" dirty="0"/>
          </a:p>
          <a:p>
            <a:pPr algn="just"/>
            <a:r>
              <a:rPr lang="ru-RU" sz="2000" dirty="0"/>
              <a:t>Первый и третий пункты явно зависят от профессионализма социологов, второй, возможно, требует вмешательства программистов.</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0"/>
            <a:ext cx="8229600" cy="857232"/>
          </a:xfrm>
        </p:spPr>
        <p:txBody>
          <a:bodyPr>
            <a:normAutofit fontScale="90000"/>
          </a:bodyPr>
          <a:lstStyle/>
          <a:p>
            <a:pPr algn="r"/>
            <a:r>
              <a:rPr lang="ru-RU" sz="3200" dirty="0">
                <a:solidFill>
                  <a:srgbClr val="9F2B22"/>
                </a:solidFill>
                <a:latin typeface="Arial" panose="020B0604020202020204" pitchFamily="34" charset="0"/>
                <a:cs typeface="Arial" panose="020B0604020202020204" pitchFamily="34" charset="0"/>
                <a:sym typeface="PT Sans"/>
              </a:rPr>
              <a:t>Анализ данных. </a:t>
            </a:r>
            <a:br>
              <a:rPr lang="ru-RU" sz="3200" dirty="0">
                <a:solidFill>
                  <a:srgbClr val="9F2B22"/>
                </a:solidFill>
                <a:latin typeface="Arial" panose="020B0604020202020204" pitchFamily="34" charset="0"/>
                <a:cs typeface="Arial" panose="020B0604020202020204" pitchFamily="34" charset="0"/>
                <a:sym typeface="PT Sans"/>
              </a:rPr>
            </a:br>
            <a:r>
              <a:rPr lang="ru-RU" sz="3200" dirty="0">
                <a:solidFill>
                  <a:srgbClr val="9F2B22"/>
                </a:solidFill>
                <a:latin typeface="Arial" panose="020B0604020202020204" pitchFamily="34" charset="0"/>
                <a:cs typeface="Arial" panose="020B0604020202020204" pitchFamily="34" charset="0"/>
                <a:sym typeface="PT Sans"/>
              </a:rPr>
              <a:t>Источники получения данных</a:t>
            </a:r>
            <a:endParaRPr lang="ru-RU" sz="3200" dirty="0"/>
          </a:p>
        </p:txBody>
      </p:sp>
      <p:sp>
        <p:nvSpPr>
          <p:cNvPr id="3" name="Содержимое 2"/>
          <p:cNvSpPr>
            <a:spLocks noGrp="1"/>
          </p:cNvSpPr>
          <p:nvPr>
            <p:ph idx="1"/>
          </p:nvPr>
        </p:nvSpPr>
        <p:spPr>
          <a:xfrm>
            <a:off x="714348" y="1285861"/>
            <a:ext cx="7143800" cy="571504"/>
          </a:xfrm>
        </p:spPr>
        <p:txBody>
          <a:bodyPr>
            <a:normAutofit fontScale="92500"/>
          </a:bodyPr>
          <a:lstStyle/>
          <a:p>
            <a:pPr>
              <a:buNone/>
            </a:pPr>
            <a:r>
              <a:rPr lang="ru-RU" sz="2800" b="1" dirty="0">
                <a:solidFill>
                  <a:schemeClr val="accent2">
                    <a:lumMod val="75000"/>
                  </a:schemeClr>
                </a:solidFill>
              </a:rPr>
              <a:t>Пример (фрагмент социологического опроса)</a:t>
            </a:r>
          </a:p>
        </p:txBody>
      </p:sp>
      <p:sp>
        <p:nvSpPr>
          <p:cNvPr id="4" name="Нижний колонтитул 3"/>
          <p:cNvSpPr>
            <a:spLocks noGrp="1"/>
          </p:cNvSpPr>
          <p:nvPr>
            <p:ph type="ftr" sz="quarter" idx="11"/>
          </p:nvPr>
        </p:nvSpPr>
        <p:spPr/>
        <p:txBody>
          <a:bodyPr/>
          <a:lstStyle/>
          <a:p>
            <a:r>
              <a:rPr lang="ru-RU"/>
              <a:t>Кафедра информационно-аналитических систем</a:t>
            </a:r>
            <a:endParaRPr lang="ru-RU" dirty="0"/>
          </a:p>
        </p:txBody>
      </p:sp>
      <p:pic>
        <p:nvPicPr>
          <p:cNvPr id="6146" name="Picture 2"/>
          <p:cNvPicPr>
            <a:picLocks noChangeAspect="1" noChangeArrowheads="1"/>
          </p:cNvPicPr>
          <p:nvPr/>
        </p:nvPicPr>
        <p:blipFill>
          <a:blip r:embed="rId2"/>
          <a:srcRect/>
          <a:stretch>
            <a:fillRect/>
          </a:stretch>
        </p:blipFill>
        <p:spPr bwMode="auto">
          <a:xfrm>
            <a:off x="1643043" y="2071678"/>
            <a:ext cx="5357850" cy="3990985"/>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0"/>
            <a:ext cx="8229600" cy="1000108"/>
          </a:xfrm>
        </p:spPr>
        <p:txBody>
          <a:bodyPr>
            <a:normAutofit fontScale="90000"/>
          </a:bodyPr>
          <a:lstStyle/>
          <a:p>
            <a:pPr algn="r"/>
            <a:r>
              <a:rPr lang="ru-RU" sz="3200" dirty="0">
                <a:solidFill>
                  <a:srgbClr val="9F2B22"/>
                </a:solidFill>
                <a:latin typeface="Arial" panose="020B0604020202020204" pitchFamily="34" charset="0"/>
                <a:cs typeface="Arial" panose="020B0604020202020204" pitchFamily="34" charset="0"/>
                <a:sym typeface="PT Sans"/>
              </a:rPr>
              <a:t>Анализ данных. </a:t>
            </a:r>
            <a:br>
              <a:rPr lang="ru-RU" sz="3200" dirty="0">
                <a:solidFill>
                  <a:srgbClr val="9F2B22"/>
                </a:solidFill>
                <a:latin typeface="Arial" panose="020B0604020202020204" pitchFamily="34" charset="0"/>
                <a:cs typeface="Arial" panose="020B0604020202020204" pitchFamily="34" charset="0"/>
                <a:sym typeface="PT Sans"/>
              </a:rPr>
            </a:br>
            <a:r>
              <a:rPr lang="ru-RU" sz="3200" dirty="0">
                <a:solidFill>
                  <a:srgbClr val="9F2B22"/>
                </a:solidFill>
                <a:latin typeface="Arial" panose="020B0604020202020204" pitchFamily="34" charset="0"/>
                <a:cs typeface="Arial" panose="020B0604020202020204" pitchFamily="34" charset="0"/>
                <a:sym typeface="PT Sans"/>
              </a:rPr>
              <a:t>Источники получения данных</a:t>
            </a:r>
            <a:endParaRPr lang="ru-RU" sz="3200" dirty="0"/>
          </a:p>
        </p:txBody>
      </p:sp>
      <p:sp>
        <p:nvSpPr>
          <p:cNvPr id="4" name="Нижний колонтитул 3"/>
          <p:cNvSpPr>
            <a:spLocks noGrp="1"/>
          </p:cNvSpPr>
          <p:nvPr>
            <p:ph type="ftr" sz="quarter" idx="11"/>
          </p:nvPr>
        </p:nvSpPr>
        <p:spPr/>
        <p:txBody>
          <a:bodyPr/>
          <a:lstStyle/>
          <a:p>
            <a:r>
              <a:rPr lang="ru-RU"/>
              <a:t>Кафедра информационно-аналитических систем</a:t>
            </a:r>
            <a:endParaRPr lang="ru-RU" dirty="0"/>
          </a:p>
        </p:txBody>
      </p:sp>
      <p:pic>
        <p:nvPicPr>
          <p:cNvPr id="1026" name="Picture 2"/>
          <p:cNvPicPr>
            <a:picLocks noGrp="1" noChangeAspect="1" noChangeArrowheads="1"/>
          </p:cNvPicPr>
          <p:nvPr>
            <p:ph idx="1"/>
          </p:nvPr>
        </p:nvPicPr>
        <p:blipFill>
          <a:blip r:embed="rId2"/>
          <a:srcRect/>
          <a:stretch>
            <a:fillRect/>
          </a:stretch>
        </p:blipFill>
        <p:spPr bwMode="auto">
          <a:xfrm>
            <a:off x="1357290" y="1857364"/>
            <a:ext cx="5766733" cy="4500594"/>
          </a:xfrm>
          <a:prstGeom prst="rect">
            <a:avLst/>
          </a:prstGeom>
          <a:noFill/>
          <a:ln w="9525">
            <a:noFill/>
            <a:miter lim="800000"/>
            <a:headEnd/>
            <a:tailEnd/>
          </a:ln>
          <a:effectLst/>
        </p:spPr>
      </p:pic>
      <p:sp>
        <p:nvSpPr>
          <p:cNvPr id="6" name="Прямоугольник 5"/>
          <p:cNvSpPr/>
          <p:nvPr/>
        </p:nvSpPr>
        <p:spPr>
          <a:xfrm>
            <a:off x="500034" y="1071546"/>
            <a:ext cx="7858180" cy="400110"/>
          </a:xfrm>
          <a:prstGeom prst="rect">
            <a:avLst/>
          </a:prstGeom>
        </p:spPr>
        <p:txBody>
          <a:bodyPr wrap="square">
            <a:spAutoFit/>
          </a:bodyPr>
          <a:lstStyle/>
          <a:p>
            <a:pPr>
              <a:buNone/>
            </a:pPr>
            <a:r>
              <a:rPr lang="ru-RU" sz="2000" b="1" dirty="0">
                <a:solidFill>
                  <a:schemeClr val="accent2">
                    <a:lumMod val="75000"/>
                  </a:schemeClr>
                </a:solidFill>
              </a:rPr>
              <a:t>Пример (инструментарий для заполнения анкет –</a:t>
            </a:r>
            <a:r>
              <a:rPr lang="en-US" sz="2000" b="1" dirty="0">
                <a:solidFill>
                  <a:schemeClr val="accent2">
                    <a:lumMod val="75000"/>
                  </a:schemeClr>
                </a:solidFill>
              </a:rPr>
              <a:t>GOOGLE FORM</a:t>
            </a:r>
            <a:r>
              <a:rPr lang="ru-RU" sz="2000" b="1" dirty="0">
                <a:solidFill>
                  <a:schemeClr val="accent2">
                    <a:lumMod val="75000"/>
                  </a:schemeClr>
                </a:solidFill>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Объект 2"/>
          <p:cNvSpPr txBox="1">
            <a:spLocks/>
          </p:cNvSpPr>
          <p:nvPr/>
        </p:nvSpPr>
        <p:spPr>
          <a:xfrm>
            <a:off x="1547664" y="1142984"/>
            <a:ext cx="6491064" cy="571504"/>
          </a:xfrm>
          <a:prstGeom prst="rect">
            <a:avLst/>
          </a:prstGeom>
        </p:spPr>
        <p:txBody>
          <a:bodyPr vert="horz" lIns="91440" tIns="45720" rIns="91440" bIns="45720" rtlCol="0">
            <a:normAutofit fontScale="2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dirty="0"/>
          </a:p>
          <a:p>
            <a:pPr marL="0" indent="0">
              <a:buNone/>
            </a:pPr>
            <a:r>
              <a:rPr lang="ru-RU" sz="11200" b="1" dirty="0">
                <a:solidFill>
                  <a:schemeClr val="accent2">
                    <a:lumMod val="75000"/>
                  </a:schemeClr>
                </a:solidFill>
                <a:latin typeface="Arial" pitchFamily="34" charset="0"/>
                <a:cs typeface="Arial" pitchFamily="34" charset="0"/>
              </a:rPr>
              <a:t>Наблюдения</a:t>
            </a:r>
            <a:endParaRPr lang="en-US" sz="11200" b="1" dirty="0">
              <a:solidFill>
                <a:schemeClr val="accent2">
                  <a:lumMod val="75000"/>
                </a:schemeClr>
              </a:solidFill>
              <a:latin typeface="Arial" pitchFamily="34" charset="0"/>
              <a:ea typeface="PT Sans"/>
              <a:cs typeface="Arial" pitchFamily="34" charset="0"/>
              <a:sym typeface="PT Sans"/>
            </a:endParaRPr>
          </a:p>
          <a:p>
            <a:pPr marL="0" indent="0">
              <a:spcBef>
                <a:spcPts val="0"/>
              </a:spcBef>
              <a:buClr>
                <a:schemeClr val="dk1"/>
              </a:buClr>
              <a:buSzPct val="25000"/>
              <a:buFont typeface="Arial" panose="020B0604020202020204" pitchFamily="34" charset="0"/>
              <a:buNone/>
            </a:pPr>
            <a:r>
              <a:rPr lang="ru-RU" sz="11200" b="1" dirty="0">
                <a:solidFill>
                  <a:schemeClr val="accent2">
                    <a:lumMod val="75000"/>
                  </a:schemeClr>
                </a:solidFill>
                <a:latin typeface="Arial" pitchFamily="34" charset="0"/>
                <a:ea typeface="PT Sans"/>
                <a:cs typeface="Arial" pitchFamily="34" charset="0"/>
                <a:sym typeface="PT Sans"/>
              </a:rPr>
              <a:t> </a:t>
            </a:r>
            <a:endParaRPr lang="en-US" sz="11200" b="1" dirty="0">
              <a:solidFill>
                <a:schemeClr val="accent2">
                  <a:lumMod val="75000"/>
                </a:schemeClr>
              </a:solidFill>
              <a:latin typeface="Arial" pitchFamily="34" charset="0"/>
              <a:ea typeface="PT Sans"/>
              <a:cs typeface="Arial" pitchFamily="34" charset="0"/>
              <a:sym typeface="PT Sans"/>
            </a:endParaRPr>
          </a:p>
        </p:txBody>
      </p:sp>
      <p:sp>
        <p:nvSpPr>
          <p:cNvPr id="6" name="Объект 2"/>
          <p:cNvSpPr txBox="1">
            <a:spLocks/>
          </p:cNvSpPr>
          <p:nvPr/>
        </p:nvSpPr>
        <p:spPr>
          <a:xfrm>
            <a:off x="1571273" y="2420888"/>
            <a:ext cx="6491064" cy="32689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endParaRPr lang="ru-RU" sz="2400" dirty="0">
              <a:latin typeface="Arial" panose="020B0604020202020204" pitchFamily="34" charset="0"/>
              <a:cs typeface="Arial" panose="020B0604020202020204" pitchFamily="34" charset="0"/>
            </a:endParaRPr>
          </a:p>
        </p:txBody>
      </p:sp>
      <p:sp>
        <p:nvSpPr>
          <p:cNvPr id="9" name="Объект 2"/>
          <p:cNvSpPr txBox="1">
            <a:spLocks/>
          </p:cNvSpPr>
          <p:nvPr/>
        </p:nvSpPr>
        <p:spPr>
          <a:xfrm>
            <a:off x="1714480" y="116632"/>
            <a:ext cx="7178000" cy="864096"/>
          </a:xfrm>
          <a:prstGeom prst="rect">
            <a:avLst/>
          </a:prstGeom>
        </p:spPr>
        <p:txBody>
          <a:bodyPr vert="horz" lIns="91440" tIns="45720" rIns="91440" bIns="45720" rtlCol="0" anchor="ctr">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spcBef>
                <a:spcPts val="0"/>
              </a:spcBef>
              <a:buClr>
                <a:schemeClr val="dk1"/>
              </a:buClr>
              <a:buSzPct val="25000"/>
              <a:buNone/>
            </a:pPr>
            <a:r>
              <a:rPr lang="ru-RU" sz="2800" dirty="0">
                <a:solidFill>
                  <a:srgbClr val="9F2B22"/>
                </a:solidFill>
                <a:latin typeface="Arial" panose="020B0604020202020204" pitchFamily="34" charset="0"/>
                <a:cs typeface="Arial" panose="020B0604020202020204" pitchFamily="34" charset="0"/>
                <a:sym typeface="PT Sans"/>
              </a:rPr>
              <a:t>Анализ данных. </a:t>
            </a:r>
          </a:p>
          <a:p>
            <a:pPr marL="0" indent="0" algn="r">
              <a:spcBef>
                <a:spcPts val="0"/>
              </a:spcBef>
              <a:buClr>
                <a:schemeClr val="dk1"/>
              </a:buClr>
              <a:buSzPct val="25000"/>
              <a:buNone/>
            </a:pPr>
            <a:r>
              <a:rPr lang="ru-RU" sz="2800" dirty="0">
                <a:solidFill>
                  <a:srgbClr val="9F2B22"/>
                </a:solidFill>
                <a:latin typeface="Arial" panose="020B0604020202020204" pitchFamily="34" charset="0"/>
                <a:cs typeface="Arial" panose="020B0604020202020204" pitchFamily="34" charset="0"/>
                <a:sym typeface="PT Sans"/>
              </a:rPr>
              <a:t>Источники получения данных</a:t>
            </a:r>
            <a:endParaRPr lang="en-US" sz="2800" dirty="0">
              <a:solidFill>
                <a:srgbClr val="9F2B22"/>
              </a:solidFill>
              <a:latin typeface="Arial" panose="020B0604020202020204" pitchFamily="34" charset="0"/>
              <a:ea typeface="PT Sans"/>
              <a:cs typeface="Arial" panose="020B0604020202020204" pitchFamily="34" charset="0"/>
              <a:sym typeface="PT Sans"/>
            </a:endParaRPr>
          </a:p>
          <a:p>
            <a:pPr marL="0" indent="0" algn="r">
              <a:spcBef>
                <a:spcPts val="0"/>
              </a:spcBef>
              <a:buClr>
                <a:schemeClr val="dk1"/>
              </a:buClr>
              <a:buSzPct val="25000"/>
              <a:buNone/>
            </a:pPr>
            <a:endParaRPr lang="en-US" sz="2800" dirty="0">
              <a:solidFill>
                <a:srgbClr val="9F2B22"/>
              </a:solidFill>
              <a:latin typeface="Arial" panose="020B0604020202020204" pitchFamily="34" charset="0"/>
              <a:ea typeface="PT Sans"/>
              <a:cs typeface="Arial" panose="020B0604020202020204" pitchFamily="34" charset="0"/>
              <a:sym typeface="PT Sans"/>
            </a:endParaRPr>
          </a:p>
        </p:txBody>
      </p:sp>
      <p:sp>
        <p:nvSpPr>
          <p:cNvPr id="8" name="Нижний колонтитул 7"/>
          <p:cNvSpPr>
            <a:spLocks noGrp="1"/>
          </p:cNvSpPr>
          <p:nvPr>
            <p:ph type="ftr" sz="quarter" idx="11"/>
          </p:nvPr>
        </p:nvSpPr>
        <p:spPr>
          <a:xfrm>
            <a:off x="2714612" y="6356350"/>
            <a:ext cx="3714776" cy="365125"/>
          </a:xfrm>
        </p:spPr>
        <p:txBody>
          <a:bodyPr/>
          <a:lstStyle/>
          <a:p>
            <a:r>
              <a:rPr lang="ru-RU" dirty="0"/>
              <a:t>Кафедра информационно-аналитических систем</a:t>
            </a:r>
          </a:p>
        </p:txBody>
      </p:sp>
      <p:sp>
        <p:nvSpPr>
          <p:cNvPr id="7" name="Прямоугольник 6"/>
          <p:cNvSpPr/>
          <p:nvPr/>
        </p:nvSpPr>
        <p:spPr>
          <a:xfrm>
            <a:off x="714348" y="1785927"/>
            <a:ext cx="7500990" cy="4893647"/>
          </a:xfrm>
          <a:prstGeom prst="rect">
            <a:avLst/>
          </a:prstGeom>
        </p:spPr>
        <p:txBody>
          <a:bodyPr wrap="square">
            <a:spAutoFit/>
          </a:bodyPr>
          <a:lstStyle/>
          <a:p>
            <a:pPr algn="just"/>
            <a:r>
              <a:rPr lang="ru-RU" sz="2000" b="1" dirty="0"/>
              <a:t>Наблюдения</a:t>
            </a:r>
            <a:r>
              <a:rPr lang="ru-RU" sz="2000" dirty="0"/>
              <a:t> выполняются при помощи специально нанятого персонала. Данные, полученные в результате наблюдений отличаются низкой достоверностью по причине наличия субъективного фактора. Наверное, в некоторых отраслях наблюдения являются единственно возможным способом сбора данных (например, наблюдения за поведением животных, растений и т.п.). Однако, как ни странно, этот способ получения данных используется до сих пор даже в самых пафосных проектах в тех отраслях человеческой деятельности, где уровень автоматизации процессов уже достаточно высок (например, в некоторых контрактах по анализу транспортных потоков предусматривается участие наблюдателей).</a:t>
            </a:r>
            <a:endParaRPr lang="ru-RU" sz="2000" b="1" dirty="0"/>
          </a:p>
          <a:p>
            <a:endParaRPr lang="ru-RU" b="1" dirty="0"/>
          </a:p>
          <a:p>
            <a:endParaRPr lang="ru-RU" b="1" dirty="0"/>
          </a:p>
          <a:p>
            <a:endParaRPr lang="ru-RU" b="1" dirty="0"/>
          </a:p>
          <a:p>
            <a:endParaRPr lang="ru-RU" dirty="0"/>
          </a:p>
        </p:txBody>
      </p:sp>
    </p:spTree>
    <p:extLst>
      <p:ext uri="{BB962C8B-B14F-4D97-AF65-F5344CB8AC3E}">
        <p14:creationId xmlns:p14="http://schemas.microsoft.com/office/powerpoint/2010/main" val="3268736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Объект 2"/>
          <p:cNvSpPr txBox="1">
            <a:spLocks/>
          </p:cNvSpPr>
          <p:nvPr/>
        </p:nvSpPr>
        <p:spPr>
          <a:xfrm>
            <a:off x="1547664" y="1285860"/>
            <a:ext cx="6491064" cy="785818"/>
          </a:xfrm>
          <a:prstGeom prst="rect">
            <a:avLst/>
          </a:prstGeom>
        </p:spPr>
        <p:txBody>
          <a:bodyPr vert="horz" lIns="91440" tIns="45720" rIns="91440" bIns="45720" rtlCol="0">
            <a:normAutofit fontScale="3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dirty="0"/>
          </a:p>
          <a:p>
            <a:pPr marL="0" indent="0">
              <a:buNone/>
            </a:pPr>
            <a:r>
              <a:rPr lang="ru-RU" sz="8600" b="1" dirty="0">
                <a:solidFill>
                  <a:schemeClr val="accent2">
                    <a:lumMod val="75000"/>
                  </a:schemeClr>
                </a:solidFill>
                <a:latin typeface="Arial" pitchFamily="34" charset="0"/>
                <a:ea typeface="PT Sans"/>
                <a:cs typeface="Arial" pitchFamily="34" charset="0"/>
                <a:sym typeface="PT Sans"/>
              </a:rPr>
              <a:t>Документы</a:t>
            </a:r>
            <a:r>
              <a:rPr lang="en-US" sz="8600" b="1" dirty="0">
                <a:solidFill>
                  <a:schemeClr val="accent2">
                    <a:lumMod val="75000"/>
                  </a:schemeClr>
                </a:solidFill>
                <a:latin typeface="Arial" pitchFamily="34" charset="0"/>
                <a:ea typeface="PT Sans"/>
                <a:cs typeface="Arial" pitchFamily="34" charset="0"/>
                <a:sym typeface="PT Sans"/>
              </a:rPr>
              <a:t> </a:t>
            </a:r>
          </a:p>
          <a:p>
            <a:pPr marL="0" indent="0">
              <a:spcBef>
                <a:spcPts val="0"/>
              </a:spcBef>
              <a:buClr>
                <a:schemeClr val="dk1"/>
              </a:buClr>
              <a:buSzPct val="25000"/>
              <a:buFont typeface="Arial" panose="020B0604020202020204" pitchFamily="34" charset="0"/>
              <a:buNone/>
            </a:pPr>
            <a:r>
              <a:rPr lang="ru-RU" dirty="0">
                <a:solidFill>
                  <a:schemeClr val="dk1"/>
                </a:solidFill>
                <a:latin typeface="PT Sans"/>
                <a:ea typeface="PT Sans"/>
                <a:cs typeface="PT Sans"/>
                <a:sym typeface="PT Sans"/>
              </a:rPr>
              <a:t> </a:t>
            </a:r>
            <a:endParaRPr lang="en-US" dirty="0">
              <a:solidFill>
                <a:schemeClr val="dk1"/>
              </a:solidFill>
              <a:latin typeface="PT Sans"/>
              <a:ea typeface="PT Sans"/>
              <a:cs typeface="PT Sans"/>
              <a:sym typeface="PT Sans"/>
            </a:endParaRPr>
          </a:p>
        </p:txBody>
      </p:sp>
      <p:sp>
        <p:nvSpPr>
          <p:cNvPr id="6" name="Объект 2"/>
          <p:cNvSpPr txBox="1">
            <a:spLocks/>
          </p:cNvSpPr>
          <p:nvPr/>
        </p:nvSpPr>
        <p:spPr>
          <a:xfrm>
            <a:off x="642910" y="2143116"/>
            <a:ext cx="8001056" cy="192882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endParaRPr lang="en-GB" sz="2200" dirty="0">
              <a:solidFill>
                <a:srgbClr val="800000"/>
              </a:solidFill>
              <a:latin typeface="Arial" panose="020B0604020202020204" pitchFamily="34" charset="0"/>
              <a:cs typeface="Arial" panose="020B0604020202020204" pitchFamily="34" charset="0"/>
            </a:endParaRPr>
          </a:p>
        </p:txBody>
      </p:sp>
      <p:sp>
        <p:nvSpPr>
          <p:cNvPr id="9" name="Объект 2"/>
          <p:cNvSpPr txBox="1">
            <a:spLocks/>
          </p:cNvSpPr>
          <p:nvPr/>
        </p:nvSpPr>
        <p:spPr>
          <a:xfrm>
            <a:off x="1785918" y="116632"/>
            <a:ext cx="7106562" cy="864096"/>
          </a:xfrm>
          <a:prstGeom prst="rect">
            <a:avLst/>
          </a:prstGeom>
        </p:spPr>
        <p:txBody>
          <a:bodyPr vert="horz" lIns="91440" tIns="45720" rIns="91440" bIns="45720" rtlCol="0" anchor="ctr">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spcBef>
                <a:spcPts val="0"/>
              </a:spcBef>
              <a:buClr>
                <a:schemeClr val="dk1"/>
              </a:buClr>
              <a:buSzPct val="25000"/>
              <a:buNone/>
            </a:pPr>
            <a:r>
              <a:rPr lang="ru-RU" sz="2800" dirty="0">
                <a:solidFill>
                  <a:srgbClr val="9F2B22"/>
                </a:solidFill>
                <a:latin typeface="Arial" panose="020B0604020202020204" pitchFamily="34" charset="0"/>
                <a:cs typeface="Arial" panose="020B0604020202020204" pitchFamily="34" charset="0"/>
                <a:sym typeface="PT Sans"/>
              </a:rPr>
              <a:t>Анализ данных. </a:t>
            </a:r>
          </a:p>
          <a:p>
            <a:pPr marL="0" indent="0" algn="r">
              <a:spcBef>
                <a:spcPts val="0"/>
              </a:spcBef>
              <a:buClr>
                <a:schemeClr val="dk1"/>
              </a:buClr>
              <a:buSzPct val="25000"/>
              <a:buNone/>
            </a:pPr>
            <a:r>
              <a:rPr lang="ru-RU" sz="2800" dirty="0">
                <a:solidFill>
                  <a:srgbClr val="9F2B22"/>
                </a:solidFill>
                <a:latin typeface="Arial" panose="020B0604020202020204" pitchFamily="34" charset="0"/>
                <a:cs typeface="Arial" panose="020B0604020202020204" pitchFamily="34" charset="0"/>
                <a:sym typeface="PT Sans"/>
              </a:rPr>
              <a:t>Источники получения данных</a:t>
            </a:r>
            <a:endParaRPr lang="en-US" sz="2800" dirty="0">
              <a:solidFill>
                <a:srgbClr val="9F2B22"/>
              </a:solidFill>
              <a:latin typeface="Arial" panose="020B0604020202020204" pitchFamily="34" charset="0"/>
              <a:ea typeface="PT Sans"/>
              <a:cs typeface="Arial" panose="020B0604020202020204" pitchFamily="34" charset="0"/>
              <a:sym typeface="PT Sans"/>
            </a:endParaRPr>
          </a:p>
          <a:p>
            <a:pPr marL="0" indent="0" algn="r">
              <a:spcBef>
                <a:spcPts val="0"/>
              </a:spcBef>
              <a:buClr>
                <a:schemeClr val="dk1"/>
              </a:buClr>
              <a:buSzPct val="25000"/>
              <a:buNone/>
            </a:pPr>
            <a:endParaRPr lang="en-US" sz="2800" dirty="0">
              <a:solidFill>
                <a:srgbClr val="9F2B22"/>
              </a:solidFill>
              <a:latin typeface="Arial" panose="020B0604020202020204" pitchFamily="34" charset="0"/>
              <a:ea typeface="PT Sans"/>
              <a:cs typeface="Arial" panose="020B0604020202020204" pitchFamily="34" charset="0"/>
              <a:sym typeface="PT Sans"/>
            </a:endParaRPr>
          </a:p>
        </p:txBody>
      </p:sp>
      <p:sp>
        <p:nvSpPr>
          <p:cNvPr id="8" name="Нижний колонтитул 7"/>
          <p:cNvSpPr>
            <a:spLocks noGrp="1"/>
          </p:cNvSpPr>
          <p:nvPr>
            <p:ph type="ftr" sz="quarter" idx="11"/>
          </p:nvPr>
        </p:nvSpPr>
        <p:spPr>
          <a:xfrm>
            <a:off x="2571736" y="6356350"/>
            <a:ext cx="3571900" cy="365125"/>
          </a:xfrm>
        </p:spPr>
        <p:txBody>
          <a:bodyPr/>
          <a:lstStyle/>
          <a:p>
            <a:r>
              <a:rPr lang="ru-RU" dirty="0"/>
              <a:t>Кафедра информационно-аналитических систем</a:t>
            </a:r>
          </a:p>
        </p:txBody>
      </p:sp>
      <p:sp>
        <p:nvSpPr>
          <p:cNvPr id="7" name="Прямоугольник 6"/>
          <p:cNvSpPr/>
          <p:nvPr/>
        </p:nvSpPr>
        <p:spPr>
          <a:xfrm>
            <a:off x="857224" y="2000240"/>
            <a:ext cx="7358114" cy="2554545"/>
          </a:xfrm>
          <a:prstGeom prst="rect">
            <a:avLst/>
          </a:prstGeom>
        </p:spPr>
        <p:txBody>
          <a:bodyPr wrap="square">
            <a:spAutoFit/>
          </a:bodyPr>
          <a:lstStyle/>
          <a:p>
            <a:pPr algn="just"/>
            <a:r>
              <a:rPr lang="ru-RU" sz="2000" dirty="0"/>
              <a:t>Хорошо структурированные </a:t>
            </a:r>
            <a:r>
              <a:rPr lang="ru-RU" sz="2000" b="1" dirty="0"/>
              <a:t>документы</a:t>
            </a:r>
            <a:r>
              <a:rPr lang="ru-RU" sz="2000" dirty="0"/>
              <a:t> – прекрасный источник для получения данных, однако в большинстве случаев они отличаются невнятной структурой, которая плохо поддается формальному разбору. Особая беда – медицинские </a:t>
            </a:r>
            <a:r>
              <a:rPr lang="ru-RU" sz="2000" b="1" dirty="0"/>
              <a:t>документы</a:t>
            </a:r>
            <a:r>
              <a:rPr lang="ru-RU" sz="2000" dirty="0"/>
              <a:t>, которые, как правило, написаны вручную, плохим почерком, да еще и со странными обозначениями. В результате знания, накопленные врачами за десятилетия, остаются невостребованными в виду невозможности их формализации.</a:t>
            </a:r>
          </a:p>
        </p:txBody>
      </p:sp>
    </p:spTree>
    <p:extLst>
      <p:ext uri="{BB962C8B-B14F-4D97-AF65-F5344CB8AC3E}">
        <p14:creationId xmlns:p14="http://schemas.microsoft.com/office/powerpoint/2010/main" val="3268736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Объект 2"/>
          <p:cNvSpPr txBox="1">
            <a:spLocks/>
          </p:cNvSpPr>
          <p:nvPr/>
        </p:nvSpPr>
        <p:spPr>
          <a:xfrm>
            <a:off x="1547664" y="1285860"/>
            <a:ext cx="6491064" cy="714380"/>
          </a:xfrm>
          <a:prstGeom prst="rect">
            <a:avLst/>
          </a:prstGeom>
        </p:spPr>
        <p:txBody>
          <a:bodyPr vert="horz" lIns="91440" tIns="45720" rIns="91440" bIns="45720" rtlCol="0">
            <a:normAutofit fontScale="2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dirty="0"/>
          </a:p>
          <a:p>
            <a:pPr marL="0" indent="0">
              <a:buNone/>
            </a:pPr>
            <a:r>
              <a:rPr lang="ru-RU" sz="11200" b="1" dirty="0">
                <a:solidFill>
                  <a:schemeClr val="accent2">
                    <a:lumMod val="75000"/>
                  </a:schemeClr>
                </a:solidFill>
                <a:latin typeface="Arial" pitchFamily="34" charset="0"/>
                <a:ea typeface="PT Sans"/>
                <a:cs typeface="Arial" pitchFamily="34" charset="0"/>
                <a:sym typeface="PT Sans"/>
              </a:rPr>
              <a:t>Результаты прямых измерений</a:t>
            </a:r>
            <a:endParaRPr lang="en-US" sz="11200" dirty="0">
              <a:solidFill>
                <a:schemeClr val="accent2">
                  <a:lumMod val="75000"/>
                </a:schemeClr>
              </a:solidFill>
              <a:latin typeface="Arial" pitchFamily="34" charset="0"/>
              <a:ea typeface="PT Sans"/>
              <a:cs typeface="Arial" pitchFamily="34" charset="0"/>
              <a:sym typeface="PT Sans"/>
            </a:endParaRPr>
          </a:p>
          <a:p>
            <a:pPr marL="0" indent="0">
              <a:spcBef>
                <a:spcPts val="0"/>
              </a:spcBef>
              <a:buClr>
                <a:schemeClr val="dk1"/>
              </a:buClr>
              <a:buSzPct val="25000"/>
              <a:buFont typeface="Arial" panose="020B0604020202020204" pitchFamily="34" charset="0"/>
              <a:buNone/>
            </a:pPr>
            <a:r>
              <a:rPr lang="ru-RU" dirty="0">
                <a:solidFill>
                  <a:schemeClr val="dk1"/>
                </a:solidFill>
                <a:latin typeface="PT Sans"/>
                <a:ea typeface="PT Sans"/>
                <a:cs typeface="PT Sans"/>
                <a:sym typeface="PT Sans"/>
              </a:rPr>
              <a:t> </a:t>
            </a:r>
            <a:endParaRPr lang="en-US" dirty="0">
              <a:solidFill>
                <a:schemeClr val="dk1"/>
              </a:solidFill>
              <a:latin typeface="PT Sans"/>
              <a:ea typeface="PT Sans"/>
              <a:cs typeface="PT Sans"/>
              <a:sym typeface="PT Sans"/>
            </a:endParaRPr>
          </a:p>
        </p:txBody>
      </p:sp>
      <p:sp>
        <p:nvSpPr>
          <p:cNvPr id="6" name="Объект 2"/>
          <p:cNvSpPr txBox="1">
            <a:spLocks/>
          </p:cNvSpPr>
          <p:nvPr/>
        </p:nvSpPr>
        <p:spPr>
          <a:xfrm>
            <a:off x="571472" y="2000240"/>
            <a:ext cx="7715303" cy="442915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lang="ru-RU" sz="2400" dirty="0"/>
              <a:t> </a:t>
            </a:r>
            <a:r>
              <a:rPr lang="ru-RU" sz="2000" dirty="0"/>
              <a:t>Лучшие данные для аналитика – это </a:t>
            </a:r>
            <a:r>
              <a:rPr lang="ru-RU" sz="2000" b="1" dirty="0"/>
              <a:t>результаты прямых измерений</a:t>
            </a:r>
            <a:r>
              <a:rPr lang="ru-RU" sz="2000" dirty="0"/>
              <a:t>. Они менее других источников подвержены субъективным искажениям. Такие данные, как правило, собираются при помощи всевозможных датчиков, установленных   на изучаемых объектах (самолеты, транспорт</a:t>
            </a:r>
            <a:r>
              <a:rPr lang="en-US" sz="2000" dirty="0"/>
              <a:t>, </a:t>
            </a:r>
            <a:r>
              <a:rPr lang="ru-RU" sz="2000" dirty="0"/>
              <a:t>бытовая техника, люди и т.п.). Разумеется, для таких данных требуется обработка (очистка от шумов, восстановление пропущенных значений и т.п.). Основная проблема при объединении таких данных из разных источников – однозначная идентификация объектов. На сегодняшний день используется в лучшем случае 0.1% таких данных.</a:t>
            </a:r>
          </a:p>
          <a:p>
            <a:pPr>
              <a:buNone/>
            </a:pPr>
            <a:r>
              <a:rPr lang="ru-RU" sz="2400" dirty="0"/>
              <a:t>     </a:t>
            </a:r>
            <a:endParaRPr lang="en-GB" sz="2400" dirty="0">
              <a:solidFill>
                <a:srgbClr val="800000"/>
              </a:solidFill>
              <a:latin typeface="Arial" panose="020B0604020202020204" pitchFamily="34" charset="0"/>
              <a:cs typeface="Arial" panose="020B0604020202020204" pitchFamily="34" charset="0"/>
            </a:endParaRPr>
          </a:p>
        </p:txBody>
      </p:sp>
      <p:sp>
        <p:nvSpPr>
          <p:cNvPr id="9" name="Объект 2"/>
          <p:cNvSpPr txBox="1">
            <a:spLocks/>
          </p:cNvSpPr>
          <p:nvPr/>
        </p:nvSpPr>
        <p:spPr>
          <a:xfrm>
            <a:off x="1428728" y="116632"/>
            <a:ext cx="7463752" cy="864096"/>
          </a:xfrm>
          <a:prstGeom prst="rect">
            <a:avLst/>
          </a:prstGeom>
        </p:spPr>
        <p:txBody>
          <a:bodyPr vert="horz" lIns="91440" tIns="45720" rIns="91440" bIns="45720" rtlCol="0" anchor="ctr">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spcBef>
                <a:spcPts val="0"/>
              </a:spcBef>
              <a:buClr>
                <a:schemeClr val="dk1"/>
              </a:buClr>
              <a:buSzPct val="25000"/>
              <a:buNone/>
            </a:pPr>
            <a:r>
              <a:rPr lang="ru-RU" sz="2800" dirty="0">
                <a:solidFill>
                  <a:srgbClr val="9F2B22"/>
                </a:solidFill>
                <a:latin typeface="Arial" panose="020B0604020202020204" pitchFamily="34" charset="0"/>
                <a:cs typeface="Arial" panose="020B0604020202020204" pitchFamily="34" charset="0"/>
                <a:sym typeface="PT Sans"/>
              </a:rPr>
              <a:t>Анализ данных. </a:t>
            </a:r>
          </a:p>
          <a:p>
            <a:pPr marL="0" indent="0" algn="r">
              <a:spcBef>
                <a:spcPts val="0"/>
              </a:spcBef>
              <a:buClr>
                <a:schemeClr val="dk1"/>
              </a:buClr>
              <a:buSzPct val="25000"/>
              <a:buNone/>
            </a:pPr>
            <a:r>
              <a:rPr lang="ru-RU" sz="2800" dirty="0">
                <a:solidFill>
                  <a:srgbClr val="9F2B22"/>
                </a:solidFill>
                <a:latin typeface="Arial" panose="020B0604020202020204" pitchFamily="34" charset="0"/>
                <a:cs typeface="Arial" panose="020B0604020202020204" pitchFamily="34" charset="0"/>
                <a:sym typeface="PT Sans"/>
              </a:rPr>
              <a:t>Источники получения данных</a:t>
            </a:r>
            <a:endParaRPr lang="en-US" sz="2800" dirty="0">
              <a:solidFill>
                <a:srgbClr val="9F2B22"/>
              </a:solidFill>
              <a:latin typeface="Arial" panose="020B0604020202020204" pitchFamily="34" charset="0"/>
              <a:ea typeface="PT Sans"/>
              <a:cs typeface="Arial" panose="020B0604020202020204" pitchFamily="34" charset="0"/>
              <a:sym typeface="PT Sans"/>
            </a:endParaRPr>
          </a:p>
          <a:p>
            <a:pPr marL="0" indent="0" algn="r">
              <a:spcBef>
                <a:spcPts val="0"/>
              </a:spcBef>
              <a:buClr>
                <a:schemeClr val="dk1"/>
              </a:buClr>
              <a:buSzPct val="25000"/>
              <a:buNone/>
            </a:pPr>
            <a:endParaRPr lang="en-US" sz="2800" dirty="0">
              <a:solidFill>
                <a:srgbClr val="9F2B22"/>
              </a:solidFill>
              <a:latin typeface="Arial" panose="020B0604020202020204" pitchFamily="34" charset="0"/>
              <a:ea typeface="PT Sans"/>
              <a:cs typeface="Arial" panose="020B0604020202020204" pitchFamily="34" charset="0"/>
              <a:sym typeface="PT Sans"/>
            </a:endParaRPr>
          </a:p>
        </p:txBody>
      </p:sp>
      <p:sp>
        <p:nvSpPr>
          <p:cNvPr id="8" name="Нижний колонтитул 7"/>
          <p:cNvSpPr>
            <a:spLocks noGrp="1"/>
          </p:cNvSpPr>
          <p:nvPr>
            <p:ph type="ftr" sz="quarter" idx="11"/>
          </p:nvPr>
        </p:nvSpPr>
        <p:spPr>
          <a:xfrm>
            <a:off x="2786050" y="6356350"/>
            <a:ext cx="3500462" cy="365125"/>
          </a:xfrm>
        </p:spPr>
        <p:txBody>
          <a:bodyPr/>
          <a:lstStyle/>
          <a:p>
            <a:r>
              <a:rPr lang="ru-RU" dirty="0"/>
              <a:t>Кафедра информационно-аналитических систем</a:t>
            </a:r>
          </a:p>
        </p:txBody>
      </p:sp>
    </p:spTree>
    <p:extLst>
      <p:ext uri="{BB962C8B-B14F-4D97-AF65-F5344CB8AC3E}">
        <p14:creationId xmlns:p14="http://schemas.microsoft.com/office/powerpoint/2010/main" val="3268736101"/>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2193</TotalTime>
  <Words>1138</Words>
  <Application>Microsoft Office PowerPoint</Application>
  <PresentationFormat>Экран (4:3)</PresentationFormat>
  <Paragraphs>211</Paragraphs>
  <Slides>24</Slides>
  <Notes>2</Notes>
  <HiddenSlides>0</HiddenSlides>
  <MMClips>0</MMClips>
  <ScaleCrop>false</ScaleCrop>
  <HeadingPairs>
    <vt:vector size="4" baseType="variant">
      <vt:variant>
        <vt:lpstr>Тема</vt:lpstr>
      </vt:variant>
      <vt:variant>
        <vt:i4>1</vt:i4>
      </vt:variant>
      <vt:variant>
        <vt:lpstr>Заголовки слайдов</vt:lpstr>
      </vt:variant>
      <vt:variant>
        <vt:i4>24</vt:i4>
      </vt:variant>
    </vt:vector>
  </HeadingPairs>
  <TitlesOfParts>
    <vt:vector size="25" baseType="lpstr">
      <vt:lpstr>Тема Office</vt:lpstr>
      <vt:lpstr>Презентация PowerPoint</vt:lpstr>
      <vt:lpstr>Презентация PowerPoint</vt:lpstr>
      <vt:lpstr>Анализ данных.  Источники получения данных </vt:lpstr>
      <vt:lpstr>Анализ данных.  Источники получения данных</vt:lpstr>
      <vt:lpstr>Анализ данных.  Источники получения данных</vt:lpstr>
      <vt:lpstr>Анализ данных.  Источники получения данных</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Примеры поисковых систем</vt:lpstr>
      <vt:lpstr>Презентация PowerPoint</vt:lpstr>
      <vt:lpstr>Анализ данных.  Источники получения данных </vt:lpstr>
      <vt:lpstr>Анализ данных.  Источники получения данных </vt:lpstr>
      <vt:lpstr>Примеры правительственных баз данных</vt:lpstr>
      <vt:lpstr>Презентация PowerPoint</vt:lpstr>
      <vt:lpstr>Примеры баз данных исследовательских учреждений</vt:lpstr>
      <vt:lpstr>Презентация PowerPoint</vt:lpstr>
      <vt:lpstr>Презентация PowerPoint</vt:lpstr>
      <vt:lpstr>Презентация PowerPoint</vt:lpstr>
      <vt:lpstr>Анализ данных.  Источники получения данных </vt:lpstr>
      <vt:lpstr>Презентация PowerPoint</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Баранова Ольга Владимировна</dc:creator>
  <cp:lastModifiedBy>GRAFEEVA</cp:lastModifiedBy>
  <cp:revision>219</cp:revision>
  <dcterms:created xsi:type="dcterms:W3CDTF">2015-06-09T11:05:16Z</dcterms:created>
  <dcterms:modified xsi:type="dcterms:W3CDTF">2019-09-13T16:00:30Z</dcterms:modified>
</cp:coreProperties>
</file>