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8" r:id="rId3"/>
    <p:sldId id="314" r:id="rId4"/>
    <p:sldId id="315" r:id="rId5"/>
    <p:sldId id="316" r:id="rId6"/>
    <p:sldId id="285" r:id="rId7"/>
    <p:sldId id="318" r:id="rId8"/>
    <p:sldId id="329" r:id="rId9"/>
    <p:sldId id="280" r:id="rId10"/>
    <p:sldId id="330" r:id="rId11"/>
    <p:sldId id="331" r:id="rId12"/>
    <p:sldId id="332" r:id="rId13"/>
    <p:sldId id="333" r:id="rId14"/>
    <p:sldId id="334" r:id="rId15"/>
    <p:sldId id="335" r:id="rId16"/>
    <p:sldId id="281" r:id="rId17"/>
    <p:sldId id="276" r:id="rId18"/>
    <p:sldId id="284" r:id="rId19"/>
    <p:sldId id="287" r:id="rId20"/>
    <p:sldId id="337" r:id="rId21"/>
    <p:sldId id="336" r:id="rId22"/>
    <p:sldId id="338" r:id="rId23"/>
    <p:sldId id="305" r:id="rId24"/>
    <p:sldId id="288" r:id="rId25"/>
    <p:sldId id="306" r:id="rId26"/>
    <p:sldId id="309" r:id="rId27"/>
    <p:sldId id="308" r:id="rId28"/>
    <p:sldId id="290" r:id="rId29"/>
    <p:sldId id="307" r:id="rId30"/>
    <p:sldId id="291" r:id="rId31"/>
    <p:sldId id="327" r:id="rId32"/>
    <p:sldId id="328" r:id="rId33"/>
    <p:sldId id="286" r:id="rId34"/>
    <p:sldId id="326" r:id="rId35"/>
    <p:sldId id="319" r:id="rId36"/>
    <p:sldId id="277" r:id="rId3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B2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5" autoAdjust="0"/>
    <p:restoredTop sz="86374" autoAdjust="0"/>
  </p:normalViewPr>
  <p:slideViewPr>
    <p:cSldViewPr>
      <p:cViewPr>
        <p:scale>
          <a:sx n="110" d="100"/>
          <a:sy n="110" d="100"/>
        </p:scale>
        <p:origin x="-1644" y="132"/>
      </p:cViewPr>
      <p:guideLst>
        <p:guide orient="horz" pos="2160"/>
        <p:guide pos="2880"/>
      </p:guideLst>
    </p:cSldViewPr>
  </p:slideViewPr>
  <p:outlineViewPr>
    <p:cViewPr>
      <p:scale>
        <a:sx n="33" d="100"/>
        <a:sy n="33" d="100"/>
      </p:scale>
      <p:origin x="264" y="1512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 d="1"/>
        <a:sy n="1" d="1"/>
      </p:scale>
      <p:origin x="0" y="0"/>
    </p:cViewPr>
  </p:notesTextViewPr>
  <p:sorterViewPr>
    <p:cViewPr>
      <p:scale>
        <a:sx n="66" d="100"/>
        <a:sy n="66" d="100"/>
      </p:scale>
      <p:origin x="0" y="0"/>
    </p:cViewPr>
  </p:sorterViewPr>
  <p:notesViewPr>
    <p:cSldViewPr>
      <p:cViewPr varScale="1">
        <p:scale>
          <a:sx n="97" d="100"/>
          <a:sy n="97" d="100"/>
        </p:scale>
        <p:origin x="-365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31.xml"/><Relationship Id="rId3" Type="http://schemas.openxmlformats.org/officeDocument/2006/relationships/slide" Target="slides/slide16.xml"/><Relationship Id="rId7" Type="http://schemas.openxmlformats.org/officeDocument/2006/relationships/slide" Target="slides/slide20.xml"/><Relationship Id="rId12" Type="http://schemas.openxmlformats.org/officeDocument/2006/relationships/slide" Target="slides/slide30.xml"/><Relationship Id="rId2" Type="http://schemas.openxmlformats.org/officeDocument/2006/relationships/slide" Target="slides/slide9.xml"/><Relationship Id="rId16" Type="http://schemas.openxmlformats.org/officeDocument/2006/relationships/slide" Target="slides/slide34.xml"/><Relationship Id="rId1" Type="http://schemas.openxmlformats.org/officeDocument/2006/relationships/slide" Target="slides/slide6.xml"/><Relationship Id="rId6" Type="http://schemas.openxmlformats.org/officeDocument/2006/relationships/slide" Target="slides/slide19.xml"/><Relationship Id="rId11" Type="http://schemas.openxmlformats.org/officeDocument/2006/relationships/slide" Target="slides/slide28.xml"/><Relationship Id="rId5" Type="http://schemas.openxmlformats.org/officeDocument/2006/relationships/slide" Target="slides/slide18.xml"/><Relationship Id="rId15" Type="http://schemas.openxmlformats.org/officeDocument/2006/relationships/slide" Target="slides/slide33.xml"/><Relationship Id="rId10" Type="http://schemas.openxmlformats.org/officeDocument/2006/relationships/slide" Target="slides/slide24.xml"/><Relationship Id="rId4" Type="http://schemas.openxmlformats.org/officeDocument/2006/relationships/slide" Target="slides/slide17.xml"/><Relationship Id="rId9" Type="http://schemas.openxmlformats.org/officeDocument/2006/relationships/slide" Target="slides/slide22.xml"/><Relationship Id="rId14"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D2851-B03D-4F7C-95AC-65F85261D73B}" type="datetimeFigureOut">
              <a:rPr lang="ru-RU" smtClean="0"/>
              <a:pPr/>
              <a:t>13.09.2019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7B6C44-C8B3-43B4-A657-2299F1A0E09F}" type="slidenum">
              <a:rPr lang="ru-RU" smtClean="0"/>
              <a:pPr/>
              <a:t>‹#›</a:t>
            </a:fld>
            <a:endParaRPr lang="ru-RU"/>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6FABA-D603-46B8-94C7-F73A40963B6B}" type="datetimeFigureOut">
              <a:rPr lang="ru-RU" smtClean="0"/>
              <a:pPr/>
              <a:t>13.09.2019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2C539-D2AA-42BB-9DB2-01C91D0B00A3}" type="slidenum">
              <a:rPr lang="ru-RU" smtClean="0"/>
              <a:pPr/>
              <a:t>‹#›</a:t>
            </a:fld>
            <a:endParaRPr lang="ru-RU" dirty="0"/>
          </a:p>
        </p:txBody>
      </p:sp>
    </p:spTree>
    <p:extLst>
      <p:ext uri="{BB962C8B-B14F-4D97-AF65-F5344CB8AC3E}">
        <p14:creationId xmlns:p14="http://schemas.microsoft.com/office/powerpoint/2010/main" xmlns="" val="69201553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6C2C539-D2AA-42BB-9DB2-01C91D0B00A3}" type="slidenum">
              <a:rPr lang="ru-RU" smtClean="0"/>
              <a:pPr/>
              <a:t>1</a:t>
            </a:fld>
            <a:endParaRPr lang="ru-RU" dirty="0"/>
          </a:p>
        </p:txBody>
      </p:sp>
      <p:sp>
        <p:nvSpPr>
          <p:cNvPr id="5" name="Дата 4"/>
          <p:cNvSpPr>
            <a:spLocks noGrp="1"/>
          </p:cNvSpPr>
          <p:nvPr>
            <p:ph type="dt" idx="11"/>
          </p:nvPr>
        </p:nvSpPr>
        <p:spPr/>
        <p:txBody>
          <a:bodyPr/>
          <a:lstStyle/>
          <a:p>
            <a:fld id="{2E86FABA-D603-46B8-94C7-F73A40963B6B}" type="datetimeFigureOut">
              <a:rPr lang="ru-RU" smtClean="0"/>
              <a:pPr/>
              <a:t>13.09.2019</a:t>
            </a:fld>
            <a:endParaRPr lang="ru-R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Дата 3"/>
          <p:cNvSpPr>
            <a:spLocks noGrp="1"/>
          </p:cNvSpPr>
          <p:nvPr>
            <p:ph type="dt" idx="10"/>
          </p:nvPr>
        </p:nvSpPr>
        <p:spPr/>
        <p:txBody>
          <a:bodyPr/>
          <a:lstStyle/>
          <a:p>
            <a:fld id="{2E86FABA-D603-46B8-94C7-F73A40963B6B}" type="datetimeFigureOut">
              <a:rPr lang="ru-RU" smtClean="0"/>
              <a:pPr/>
              <a:t>13.09.2019</a:t>
            </a:fld>
            <a:endParaRPr lang="ru-RU" dirty="0"/>
          </a:p>
        </p:txBody>
      </p:sp>
      <p:sp>
        <p:nvSpPr>
          <p:cNvPr id="5" name="Номер слайда 4"/>
          <p:cNvSpPr>
            <a:spLocks noGrp="1"/>
          </p:cNvSpPr>
          <p:nvPr>
            <p:ph type="sldNum" sz="quarter" idx="11"/>
          </p:nvPr>
        </p:nvSpPr>
        <p:spPr/>
        <p:txBody>
          <a:bodyPr/>
          <a:lstStyle/>
          <a:p>
            <a:fld id="{A6C2C539-D2AA-42BB-9DB2-01C91D0B00A3}" type="slidenum">
              <a:rPr lang="ru-RU" smtClean="0"/>
              <a:pPr/>
              <a:t>17</a:t>
            </a:fld>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278AA4-8902-4CE2-B8C6-02A4F11FF7AA}"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284988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942189-EFE4-4B3B-BE26-72CCEC44CAED}"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36933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476012C-0C76-4266-8F5C-CAE211B053EB}"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306640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4C4D535-7149-4E59-8274-C30D4B53A893}"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406422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35B3BA-5BE5-46B2-A693-DB6E10C33A55}"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269357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A958AB1-996B-437A-8688-A151BBB6CBE8}" type="datetime1">
              <a:rPr lang="ru-RU" smtClean="0"/>
              <a:pPr/>
              <a:t>13.09.2019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63404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209D829-0EBB-4CF1-9012-B500853E42A1}" type="datetime1">
              <a:rPr lang="ru-RU" smtClean="0"/>
              <a:pPr/>
              <a:t>13.09.2019</a:t>
            </a:fld>
            <a:endParaRPr lang="ru-RU" dirty="0"/>
          </a:p>
        </p:txBody>
      </p:sp>
      <p:sp>
        <p:nvSpPr>
          <p:cNvPr id="8" name="Нижний колонтитул 7"/>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9" name="Номер слайда 8"/>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237315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EDDBBFC-C937-4C0D-9D8E-18BA5D16049C}" type="datetime1">
              <a:rPr lang="ru-RU" smtClean="0"/>
              <a:pPr/>
              <a:t>13.09.2019</a:t>
            </a:fld>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5" name="Номер слайда 4"/>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292464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B0A9A8-525F-4B90-912E-6DE17100641D}" type="datetime1">
              <a:rPr lang="ru-RU" smtClean="0"/>
              <a:pPr/>
              <a:t>13.09.2019</a:t>
            </a:fld>
            <a:endParaRPr lang="ru-RU" dirty="0"/>
          </a:p>
        </p:txBody>
      </p:sp>
      <p:sp>
        <p:nvSpPr>
          <p:cNvPr id="3" name="Нижний колонтитул 2"/>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4" name="Номер слайда 3"/>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354977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60A2F3A-EF59-4D48-A8F1-63801669CB7A}" type="datetime1">
              <a:rPr lang="ru-RU" smtClean="0"/>
              <a:pPr/>
              <a:t>13.09.2019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23647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A2772EC-2878-4B3D-9678-6EA052BCAB95}" type="datetime1">
              <a:rPr lang="ru-RU" smtClean="0"/>
              <a:pPr/>
              <a:t>13.09.2019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300645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D136C-E0A1-4012-8BF1-05B9B9D58020}" type="datetime1">
              <a:rPr lang="ru-RU" smtClean="0"/>
              <a:pPr/>
              <a:t>13.09.2019</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43867-4E32-4E2D-8739-58246E7E28D2}" type="slidenum">
              <a:rPr lang="ru-RU" smtClean="0"/>
              <a:pPr/>
              <a:t>‹#›</a:t>
            </a:fld>
            <a:endParaRPr lang="ru-RU" dirty="0"/>
          </a:p>
        </p:txBody>
      </p:sp>
    </p:spTree>
    <p:extLst>
      <p:ext uri="{BB962C8B-B14F-4D97-AF65-F5344CB8AC3E}">
        <p14:creationId xmlns:p14="http://schemas.microsoft.com/office/powerpoint/2010/main" xmlns="" val="374403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N.Grafeeva@spbu.ru"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59632" y="2492896"/>
            <a:ext cx="7416823" cy="2862322"/>
          </a:xfrm>
          <a:prstGeom prst="rect">
            <a:avLst/>
          </a:prstGeom>
        </p:spPr>
        <p:txBody>
          <a:bodyPr wrap="square">
            <a:spAutoFit/>
          </a:bodyPr>
          <a:lstStyle/>
          <a:p>
            <a:pPr algn="r"/>
            <a:r>
              <a:rPr lang="ru-RU" sz="4800" b="1" dirty="0" smtClean="0">
                <a:solidFill>
                  <a:schemeClr val="bg1"/>
                </a:solidFill>
                <a:latin typeface="Arial" panose="020B0604020202020204" pitchFamily="34" charset="0"/>
                <a:cs typeface="Arial" panose="020B0604020202020204" pitchFamily="34" charset="0"/>
              </a:rPr>
              <a:t> </a:t>
            </a:r>
            <a:r>
              <a:rPr lang="ru-RU" sz="4800" b="1" dirty="0" smtClean="0">
                <a:solidFill>
                  <a:srgbClr val="9F2B22"/>
                </a:solidFill>
                <a:latin typeface="Arial" panose="020B0604020202020204" pitchFamily="34" charset="0"/>
                <a:cs typeface="Arial" panose="020B0604020202020204" pitchFamily="34" charset="0"/>
              </a:rPr>
              <a:t>Анализ данных</a:t>
            </a:r>
          </a:p>
          <a:p>
            <a:pPr algn="r"/>
            <a:r>
              <a:rPr lang="ru-RU" sz="3600" b="1" dirty="0" smtClean="0">
                <a:solidFill>
                  <a:srgbClr val="9F2B22"/>
                </a:solidFill>
                <a:latin typeface="Arial" panose="020B0604020202020204" pitchFamily="34" charset="0"/>
                <a:cs typeface="Arial" panose="020B0604020202020204" pitchFamily="34" charset="0"/>
              </a:rPr>
              <a:t>Подготовка данных</a:t>
            </a:r>
          </a:p>
          <a:p>
            <a:pPr algn="r"/>
            <a:r>
              <a:rPr lang="ru-RU" sz="2400" b="1" dirty="0" err="1" smtClean="0">
                <a:solidFill>
                  <a:schemeClr val="bg1">
                    <a:lumMod val="50000"/>
                  </a:schemeClr>
                </a:solidFill>
                <a:latin typeface="Arial" panose="020B0604020202020204" pitchFamily="34" charset="0"/>
                <a:cs typeface="Arial" panose="020B0604020202020204" pitchFamily="34" charset="0"/>
              </a:rPr>
              <a:t>Графеева</a:t>
            </a:r>
            <a:r>
              <a:rPr lang="ru-RU" sz="2400" b="1" dirty="0" smtClean="0">
                <a:solidFill>
                  <a:schemeClr val="bg1">
                    <a:lumMod val="50000"/>
                  </a:schemeClr>
                </a:solidFill>
                <a:latin typeface="Arial" panose="020B0604020202020204" pitchFamily="34" charset="0"/>
                <a:cs typeface="Arial" panose="020B0604020202020204" pitchFamily="34" charset="0"/>
              </a:rPr>
              <a:t> Н.Г.</a:t>
            </a:r>
          </a:p>
          <a:p>
            <a:pPr algn="r"/>
            <a:r>
              <a:rPr lang="ru-RU" sz="2400" b="1" dirty="0" smtClean="0">
                <a:solidFill>
                  <a:schemeClr val="bg1">
                    <a:lumMod val="50000"/>
                  </a:schemeClr>
                </a:solidFill>
                <a:latin typeface="Arial" panose="020B0604020202020204" pitchFamily="34" charset="0"/>
                <a:cs typeface="Arial" panose="020B0604020202020204" pitchFamily="34" charset="0"/>
              </a:rPr>
              <a:t>201</a:t>
            </a:r>
            <a:r>
              <a:rPr lang="en-US" sz="2400" b="1" dirty="0" smtClean="0">
                <a:solidFill>
                  <a:schemeClr val="bg1">
                    <a:lumMod val="50000"/>
                  </a:schemeClr>
                </a:solidFill>
                <a:latin typeface="Arial" panose="020B0604020202020204" pitchFamily="34" charset="0"/>
                <a:cs typeface="Arial" panose="020B0604020202020204" pitchFamily="34" charset="0"/>
              </a:rPr>
              <a:t>9</a:t>
            </a:r>
            <a:endParaRPr lang="ru-RU" sz="2400" b="1" dirty="0" smtClean="0">
              <a:solidFill>
                <a:schemeClr val="bg1">
                  <a:lumMod val="50000"/>
                </a:schemeClr>
              </a:solidFill>
              <a:latin typeface="Arial" panose="020B0604020202020204" pitchFamily="34" charset="0"/>
              <a:cs typeface="Arial" panose="020B0604020202020204" pitchFamily="34" charset="0"/>
            </a:endParaRPr>
          </a:p>
          <a:p>
            <a:pPr algn="r"/>
            <a:r>
              <a:rPr lang="ru-RU" sz="4800" b="1" dirty="0" smtClean="0">
                <a:solidFill>
                  <a:srgbClr val="9F2B22"/>
                </a:solidFill>
                <a:latin typeface="Arial" panose="020B0604020202020204" pitchFamily="34" charset="0"/>
                <a:cs typeface="Arial" panose="020B0604020202020204" pitchFamily="34" charset="0"/>
              </a:rPr>
              <a:t> </a:t>
            </a:r>
            <a:r>
              <a:rPr lang="ru-RU" sz="4800" b="1" dirty="0" smtClean="0">
                <a:solidFill>
                  <a:schemeClr val="bg1"/>
                </a:solidFill>
                <a:latin typeface="Arial" panose="020B0604020202020204" pitchFamily="34" charset="0"/>
                <a:cs typeface="Arial" panose="020B0604020202020204" pitchFamily="34" charset="0"/>
              </a:rPr>
              <a:t>данных</a:t>
            </a:r>
            <a:endParaRPr lang="ru-RU" sz="4800" b="1" dirty="0">
              <a:solidFill>
                <a:schemeClr val="bg1"/>
              </a:solidFill>
              <a:latin typeface="Arial" panose="020B0604020202020204" pitchFamily="34" charset="0"/>
              <a:cs typeface="Arial" panose="020B0604020202020204" pitchFamily="34" charset="0"/>
            </a:endParaRPr>
          </a:p>
        </p:txBody>
      </p:sp>
      <p:sp>
        <p:nvSpPr>
          <p:cNvPr id="3" name="Нижний колонтитул 2"/>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xmlns="" val="2033661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2050" name="Picture 2"/>
          <p:cNvPicPr>
            <a:picLocks noGrp="1" noChangeAspect="1" noChangeArrowheads="1"/>
          </p:cNvPicPr>
          <p:nvPr>
            <p:ph idx="1"/>
          </p:nvPr>
        </p:nvPicPr>
        <p:blipFill>
          <a:blip r:embed="rId2"/>
          <a:srcRect/>
          <a:stretch>
            <a:fillRect/>
          </a:stretch>
        </p:blipFill>
        <p:spPr bwMode="auto">
          <a:xfrm>
            <a:off x="1676400" y="2000239"/>
            <a:ext cx="5791200" cy="3714777"/>
          </a:xfrm>
          <a:prstGeom prst="rect">
            <a:avLst/>
          </a:prstGeom>
          <a:noFill/>
          <a:ln w="9525">
            <a:noFill/>
            <a:miter lim="800000"/>
            <a:headEnd/>
            <a:tailEnd/>
          </a:ln>
          <a:effectLst/>
        </p:spPr>
      </p:pic>
      <p:sp>
        <p:nvSpPr>
          <p:cNvPr id="6" name="Прямоугольник 5"/>
          <p:cNvSpPr/>
          <p:nvPr/>
        </p:nvSpPr>
        <p:spPr>
          <a:xfrm>
            <a:off x="214282" y="1000108"/>
            <a:ext cx="8715436" cy="523220"/>
          </a:xfrm>
          <a:prstGeom prst="rect">
            <a:avLst/>
          </a:prstGeom>
        </p:spPr>
        <p:txBody>
          <a:bodyPr wrap="square">
            <a:spAutoFit/>
          </a:bodyPr>
          <a:lstStyle/>
          <a:p>
            <a:pPr algn="ctr"/>
            <a:r>
              <a:rPr lang="ru-RU" sz="2800" b="1" dirty="0" smtClean="0">
                <a:solidFill>
                  <a:schemeClr val="accent2">
                    <a:lumMod val="75000"/>
                  </a:schemeClr>
                </a:solidFill>
              </a:rPr>
              <a:t>Пример преобразования к унифицированной лексике</a:t>
            </a:r>
            <a:endParaRPr lang="ru-RU" sz="2800" dirty="0" smtClean="0">
              <a:solidFill>
                <a:schemeClr val="accent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dirty="0"/>
          </a:p>
        </p:txBody>
      </p:sp>
      <p:sp>
        <p:nvSpPr>
          <p:cNvPr id="3" name="Содержимое 2"/>
          <p:cNvSpPr>
            <a:spLocks noGrp="1"/>
          </p:cNvSpPr>
          <p:nvPr>
            <p:ph idx="1"/>
          </p:nvPr>
        </p:nvSpPr>
        <p:spPr>
          <a:xfrm>
            <a:off x="457200" y="1600201"/>
            <a:ext cx="8229600" cy="757230"/>
          </a:xfrm>
        </p:spPr>
        <p:txBody>
          <a:bodyPr/>
          <a:lstStyle/>
          <a:p>
            <a:pPr>
              <a:buNone/>
            </a:pPr>
            <a:r>
              <a:rPr lang="ru-RU" b="1" dirty="0" smtClean="0">
                <a:solidFill>
                  <a:schemeClr val="accent2">
                    <a:lumMod val="75000"/>
                  </a:schemeClr>
                </a:solidFill>
              </a:rPr>
              <a:t>Объединение данных из разных источников</a:t>
            </a:r>
            <a:endParaRPr lang="ru-RU" dirty="0">
              <a:solidFill>
                <a:schemeClr val="accent2">
                  <a:lumMod val="75000"/>
                </a:schemeClr>
              </a:solidFill>
            </a:endParaRPr>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3074" name="Picture 2"/>
          <p:cNvPicPr>
            <a:picLocks noChangeAspect="1" noChangeArrowheads="1"/>
          </p:cNvPicPr>
          <p:nvPr/>
        </p:nvPicPr>
        <p:blipFill>
          <a:blip r:embed="rId2"/>
          <a:srcRect/>
          <a:stretch>
            <a:fillRect/>
          </a:stretch>
        </p:blipFill>
        <p:spPr bwMode="auto">
          <a:xfrm>
            <a:off x="1657350" y="2547938"/>
            <a:ext cx="5829300" cy="17621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dirty="0"/>
          </a:p>
        </p:txBody>
      </p:sp>
      <p:sp>
        <p:nvSpPr>
          <p:cNvPr id="3" name="Содержимое 2"/>
          <p:cNvSpPr>
            <a:spLocks noGrp="1"/>
          </p:cNvSpPr>
          <p:nvPr>
            <p:ph idx="1"/>
          </p:nvPr>
        </p:nvSpPr>
        <p:spPr>
          <a:xfrm>
            <a:off x="457200" y="1285861"/>
            <a:ext cx="8229600" cy="1071570"/>
          </a:xfrm>
        </p:spPr>
        <p:txBody>
          <a:bodyPr/>
          <a:lstStyle/>
          <a:p>
            <a:pPr algn="ctr">
              <a:buNone/>
            </a:pPr>
            <a:r>
              <a:rPr lang="ru-RU" b="1" dirty="0" smtClean="0">
                <a:solidFill>
                  <a:schemeClr val="accent2">
                    <a:lumMod val="75000"/>
                  </a:schemeClr>
                </a:solidFill>
              </a:rPr>
              <a:t>Объединение данных из разных источников. Вариант 1</a:t>
            </a:r>
            <a:endParaRPr lang="ru-RU" dirty="0" smtClean="0">
              <a:solidFill>
                <a:schemeClr val="accent2">
                  <a:lumMod val="75000"/>
                </a:schemeClr>
              </a:solidFill>
            </a:endParaRPr>
          </a:p>
          <a:p>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4098" name="Picture 2"/>
          <p:cNvPicPr>
            <a:picLocks noChangeAspect="1" noChangeArrowheads="1"/>
          </p:cNvPicPr>
          <p:nvPr/>
        </p:nvPicPr>
        <p:blipFill>
          <a:blip r:embed="rId2"/>
          <a:srcRect/>
          <a:stretch>
            <a:fillRect/>
          </a:stretch>
        </p:blipFill>
        <p:spPr bwMode="auto">
          <a:xfrm>
            <a:off x="1714480" y="2357430"/>
            <a:ext cx="5857916" cy="35383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dirty="0"/>
          </a:p>
        </p:txBody>
      </p:sp>
      <p:sp>
        <p:nvSpPr>
          <p:cNvPr id="3" name="Содержимое 2"/>
          <p:cNvSpPr>
            <a:spLocks noGrp="1"/>
          </p:cNvSpPr>
          <p:nvPr>
            <p:ph idx="1"/>
          </p:nvPr>
        </p:nvSpPr>
        <p:spPr>
          <a:xfrm>
            <a:off x="457200" y="1142985"/>
            <a:ext cx="8229600" cy="1143008"/>
          </a:xfrm>
        </p:spPr>
        <p:txBody>
          <a:bodyPr/>
          <a:lstStyle/>
          <a:p>
            <a:pPr algn="ctr">
              <a:buNone/>
            </a:pPr>
            <a:r>
              <a:rPr lang="ru-RU" b="1" dirty="0" smtClean="0">
                <a:solidFill>
                  <a:schemeClr val="accent2">
                    <a:lumMod val="75000"/>
                  </a:schemeClr>
                </a:solidFill>
              </a:rPr>
              <a:t>Объединение данных из разных источников. Вариант 2</a:t>
            </a:r>
            <a:endParaRPr lang="ru-RU" dirty="0" smtClean="0">
              <a:solidFill>
                <a:schemeClr val="accent2">
                  <a:lumMod val="75000"/>
                </a:schemeClr>
              </a:solidFill>
            </a:endParaRPr>
          </a:p>
          <a:p>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5122" name="Picture 2"/>
          <p:cNvPicPr>
            <a:picLocks noChangeAspect="1" noChangeArrowheads="1"/>
          </p:cNvPicPr>
          <p:nvPr/>
        </p:nvPicPr>
        <p:blipFill>
          <a:blip r:embed="rId2"/>
          <a:srcRect/>
          <a:stretch>
            <a:fillRect/>
          </a:stretch>
        </p:blipFill>
        <p:spPr bwMode="auto">
          <a:xfrm>
            <a:off x="714348" y="2086831"/>
            <a:ext cx="7572428" cy="429999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dirty="0"/>
          </a:p>
        </p:txBody>
      </p:sp>
      <p:sp>
        <p:nvSpPr>
          <p:cNvPr id="3" name="Содержимое 2"/>
          <p:cNvSpPr>
            <a:spLocks noGrp="1"/>
          </p:cNvSpPr>
          <p:nvPr>
            <p:ph idx="1"/>
          </p:nvPr>
        </p:nvSpPr>
        <p:spPr>
          <a:xfrm>
            <a:off x="457200" y="1142984"/>
            <a:ext cx="8229600" cy="4357717"/>
          </a:xfrm>
        </p:spPr>
        <p:txBody>
          <a:bodyPr>
            <a:normAutofit fontScale="70000" lnSpcReduction="20000"/>
          </a:bodyPr>
          <a:lstStyle/>
          <a:p>
            <a:pPr>
              <a:buNone/>
            </a:pPr>
            <a:r>
              <a:rPr lang="ru-RU" b="1" dirty="0" smtClean="0">
                <a:solidFill>
                  <a:schemeClr val="accent2">
                    <a:lumMod val="75000"/>
                  </a:schemeClr>
                </a:solidFill>
              </a:rPr>
              <a:t>Соединение данных из разных источников</a:t>
            </a:r>
            <a:endParaRPr lang="ru-RU" dirty="0" smtClean="0">
              <a:solidFill>
                <a:schemeClr val="accent2">
                  <a:lumMod val="75000"/>
                </a:schemeClr>
              </a:solidFill>
            </a:endParaRPr>
          </a:p>
          <a:p>
            <a:r>
              <a:rPr lang="ru-RU" dirty="0" smtClean="0"/>
              <a:t>Первая проблема – соответствие полей. Так же, как  это было в задаче объединения данных из разных источников, необходимо исследовать соответствие полей и преобразовать названия к единому стилю. </a:t>
            </a:r>
          </a:p>
          <a:p>
            <a:r>
              <a:rPr lang="ru-RU" dirty="0" smtClean="0"/>
              <a:t>Вторая проблема – преобразование данных в  различных источниках к единым шкалам, единицам измерения и унифицированной лексике.</a:t>
            </a:r>
          </a:p>
          <a:p>
            <a:r>
              <a:rPr lang="ru-RU" dirty="0" smtClean="0"/>
              <a:t>Третья проблема – идентификация данных, относящихся к одному и тому же объекту  (например, выявление данных, про одного и того же покупателя в разных супермаркетах). </a:t>
            </a:r>
          </a:p>
          <a:p>
            <a:r>
              <a:rPr lang="ru-RU" dirty="0" smtClean="0"/>
              <a:t>И наконец,  сами источники данных могут быть представлены в виде структур различных форматов (таблицы, </a:t>
            </a:r>
            <a:r>
              <a:rPr lang="en-US" dirty="0" smtClean="0"/>
              <a:t>JSON</a:t>
            </a:r>
            <a:r>
              <a:rPr lang="ru-RU" dirty="0" smtClean="0"/>
              <a:t>, </a:t>
            </a:r>
            <a:r>
              <a:rPr lang="en-US" dirty="0" smtClean="0"/>
              <a:t>XML</a:t>
            </a:r>
            <a:r>
              <a:rPr lang="ru-RU" dirty="0" smtClean="0"/>
              <a:t> и т.п.).</a:t>
            </a:r>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dirty="0"/>
          </a:p>
        </p:txBody>
      </p:sp>
      <p:sp>
        <p:nvSpPr>
          <p:cNvPr id="3" name="Содержимое 2"/>
          <p:cNvSpPr>
            <a:spLocks noGrp="1"/>
          </p:cNvSpPr>
          <p:nvPr>
            <p:ph idx="1"/>
          </p:nvPr>
        </p:nvSpPr>
        <p:spPr>
          <a:xfrm>
            <a:off x="457200" y="1214423"/>
            <a:ext cx="8229600" cy="857256"/>
          </a:xfrm>
        </p:spPr>
        <p:txBody>
          <a:bodyPr>
            <a:normAutofit fontScale="92500" lnSpcReduction="20000"/>
          </a:bodyPr>
          <a:lstStyle/>
          <a:p>
            <a:pPr algn="ctr">
              <a:buNone/>
            </a:pPr>
            <a:r>
              <a:rPr lang="ru-RU" b="1" dirty="0" smtClean="0">
                <a:solidFill>
                  <a:schemeClr val="accent2">
                    <a:lumMod val="75000"/>
                  </a:schemeClr>
                </a:solidFill>
              </a:rPr>
              <a:t>Пример соединения данных из разных источников</a:t>
            </a:r>
            <a:endParaRPr lang="ru-RU" dirty="0" smtClean="0">
              <a:solidFill>
                <a:schemeClr val="accent2">
                  <a:lumMod val="75000"/>
                </a:schemeClr>
              </a:solidFill>
            </a:endParaRPr>
          </a:p>
          <a:p>
            <a:pPr algn="ctr"/>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57346" name="Picture 2"/>
          <p:cNvPicPr>
            <a:picLocks noChangeAspect="1" noChangeArrowheads="1"/>
          </p:cNvPicPr>
          <p:nvPr/>
        </p:nvPicPr>
        <p:blipFill>
          <a:blip r:embed="rId2"/>
          <a:srcRect/>
          <a:stretch>
            <a:fillRect/>
          </a:stretch>
        </p:blipFill>
        <p:spPr bwMode="auto">
          <a:xfrm>
            <a:off x="1376363" y="2000240"/>
            <a:ext cx="6391275" cy="392909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928662" y="1285860"/>
            <a:ext cx="7110066" cy="78581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8600" b="1" dirty="0" smtClean="0">
                <a:solidFill>
                  <a:schemeClr val="accent2">
                    <a:lumMod val="75000"/>
                  </a:schemeClr>
                </a:solidFill>
                <a:latin typeface="Arial" pitchFamily="34" charset="0"/>
                <a:ea typeface="PT Sans"/>
                <a:cs typeface="Arial" pitchFamily="34" charset="0"/>
                <a:sym typeface="PT Sans"/>
              </a:rPr>
              <a:t>Заполнение отсутствующих численных значений</a:t>
            </a:r>
            <a:r>
              <a:rPr lang="en-US" sz="8600" b="1" dirty="0" smtClean="0">
                <a:solidFill>
                  <a:schemeClr val="accent2">
                    <a:lumMod val="75000"/>
                  </a:schemeClr>
                </a:solidFill>
                <a:latin typeface="Arial" pitchFamily="34" charset="0"/>
                <a:ea typeface="PT Sans"/>
                <a:cs typeface="Arial" pitchFamily="34" charset="0"/>
                <a:sym typeface="PT Sans"/>
              </a:rPr>
              <a:t> </a:t>
            </a: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642910" y="2143116"/>
            <a:ext cx="8001056" cy="19288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GB" sz="2200" dirty="0" smtClean="0">
              <a:solidFill>
                <a:srgbClr val="800000"/>
              </a:solidFill>
              <a:latin typeface="Arial" panose="020B0604020202020204" pitchFamily="34" charset="0"/>
              <a:cs typeface="Arial" panose="020B0604020202020204" pitchFamily="34" charset="0"/>
            </a:endParaRPr>
          </a:p>
        </p:txBody>
      </p:sp>
      <p:sp>
        <p:nvSpPr>
          <p:cNvPr id="9" name="Объект 2"/>
          <p:cNvSpPr txBox="1">
            <a:spLocks/>
          </p:cNvSpPr>
          <p:nvPr/>
        </p:nvSpPr>
        <p:spPr>
          <a:xfrm>
            <a:off x="1785918" y="116632"/>
            <a:ext cx="710656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571736" y="6356350"/>
            <a:ext cx="3571900"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857224" y="2000240"/>
            <a:ext cx="7358114" cy="3477875"/>
          </a:xfrm>
          <a:prstGeom prst="rect">
            <a:avLst/>
          </a:prstGeom>
        </p:spPr>
        <p:txBody>
          <a:bodyPr wrap="square">
            <a:spAutoFit/>
          </a:bodyPr>
          <a:lstStyle/>
          <a:p>
            <a:pPr algn="just"/>
            <a:r>
              <a:rPr lang="ru-RU" sz="2000" dirty="0" smtClean="0"/>
              <a:t>Одна из самых раздражающих проблем при работе с данными − пустые или не полностью заполненные поля. Если данные просто не были собраны, возможно, вы сможете вернуться к источнику и заполнить пробелы, но возможно, что у вас больше не будет доступа к этому источнику. Например, это показания датчиков, и никаких других данных просто не будет. Есть два подхода при работе с такими данными</a:t>
            </a:r>
            <a:r>
              <a:rPr lang="en-US" sz="2000" dirty="0" smtClean="0"/>
              <a:t>:</a:t>
            </a:r>
          </a:p>
          <a:p>
            <a:pPr algn="just">
              <a:buFont typeface="Arial" pitchFamily="34" charset="0"/>
              <a:buChar char="•"/>
            </a:pPr>
            <a:r>
              <a:rPr lang="ru-RU" sz="2000" dirty="0" smtClean="0"/>
              <a:t> Выделение таких полей  специальными значениями</a:t>
            </a:r>
            <a:r>
              <a:rPr lang="en-US" sz="2000" dirty="0" smtClean="0"/>
              <a:t> (</a:t>
            </a:r>
            <a:r>
              <a:rPr lang="ru-RU" sz="2000" dirty="0" smtClean="0"/>
              <a:t>и исключение их из дальнейшего анализа).</a:t>
            </a:r>
          </a:p>
          <a:p>
            <a:pPr algn="just">
              <a:buFont typeface="Arial" pitchFamily="34" charset="0"/>
              <a:buChar char="•"/>
            </a:pPr>
            <a:r>
              <a:rPr lang="ru-RU" sz="2000" dirty="0" smtClean="0"/>
              <a:t> Аппроксимация пропущенных значений на основе исторических данных.</a:t>
            </a:r>
            <a:endParaRPr lang="ru-RU" sz="2000" dirty="0"/>
          </a:p>
        </p:txBody>
      </p:sp>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642910" y="1285860"/>
            <a:ext cx="7786742" cy="71438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Arial" pitchFamily="34" charset="0"/>
                <a:ea typeface="PT Sans"/>
                <a:cs typeface="Arial" pitchFamily="34" charset="0"/>
                <a:sym typeface="PT Sans"/>
              </a:rPr>
              <a:t>Аппроксимация пропущенных значений</a:t>
            </a:r>
            <a:endParaRPr lang="en-US" sz="11200" dirty="0" smtClean="0">
              <a:solidFill>
                <a:schemeClr val="accent2">
                  <a:lumMod val="75000"/>
                </a:schemeClr>
              </a:solidFill>
              <a:latin typeface="Arial" pitchFamily="34" charset="0"/>
              <a:ea typeface="PT Sans"/>
              <a:cs typeface="Arial" pitchFamily="34" charset="0"/>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571472" y="2000240"/>
            <a:ext cx="7715303" cy="4429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В большинстве случаев (особенно во временных рядах) аппроксимация пропущенных значений осуществляется за счет определения ближайших соседей и вычисления их среднего значения. Однако в некоторых случаях приходится пользоваться значительно менее стандартными алгоритмами. Например, при прохождении маршрута были потеряны сведения о времени прохождения нескольких последовательных остановок. Надо восстановить это время на основе исторических данных и  временам, зафиксированным до потери и после.</a:t>
            </a:r>
            <a:endParaRPr lang="ru-RU" sz="2000" dirty="0" smtClean="0"/>
          </a:p>
          <a:p>
            <a:pPr>
              <a:buNone/>
            </a:pPr>
            <a:r>
              <a:rPr lang="ru-RU" sz="2400" dirty="0" smtClean="0"/>
              <a:t>     </a:t>
            </a:r>
            <a:endParaRPr lang="en-GB" sz="2400" dirty="0" smtClean="0">
              <a:solidFill>
                <a:srgbClr val="800000"/>
              </a:solidFill>
              <a:latin typeface="Arial" panose="020B0604020202020204" pitchFamily="34" charset="0"/>
              <a:cs typeface="Arial" panose="020B0604020202020204" pitchFamily="34" charset="0"/>
            </a:endParaRPr>
          </a:p>
        </p:txBody>
      </p:sp>
      <p:sp>
        <p:nvSpPr>
          <p:cNvPr id="9" name="Объект 2"/>
          <p:cNvSpPr txBox="1">
            <a:spLocks/>
          </p:cNvSpPr>
          <p:nvPr/>
        </p:nvSpPr>
        <p:spPr>
          <a:xfrm>
            <a:off x="1428728" y="116632"/>
            <a:ext cx="746375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786050" y="6356350"/>
            <a:ext cx="350046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571472" y="1071546"/>
            <a:ext cx="7643866" cy="857256"/>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7000" b="1" dirty="0" smtClean="0">
                <a:solidFill>
                  <a:schemeClr val="accent2">
                    <a:lumMod val="75000"/>
                  </a:schemeClr>
                </a:solidFill>
                <a:latin typeface="Arial" pitchFamily="34" charset="0"/>
                <a:cs typeface="Arial" pitchFamily="34" charset="0"/>
              </a:rPr>
              <a:t>Пример (пропущенные значения) </a:t>
            </a:r>
            <a:endParaRPr lang="en-US" sz="7000" dirty="0" smtClean="0">
              <a:solidFill>
                <a:schemeClr val="accent2">
                  <a:lumMod val="75000"/>
                </a:schemeClr>
              </a:solidFill>
              <a:latin typeface="Arial" pitchFamily="34" charset="0"/>
              <a:ea typeface="PT Sans"/>
              <a:cs typeface="Arial" pitchFamily="34" charset="0"/>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1571273" y="2714620"/>
            <a:ext cx="6491064" cy="37147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ru-RU" sz="2400" dirty="0" smtClean="0">
              <a:latin typeface="Arial" panose="020B0604020202020204" pitchFamily="34" charset="0"/>
              <a:cs typeface="Arial" panose="020B0604020202020204" pitchFamily="34" charset="0"/>
            </a:endParaRPr>
          </a:p>
        </p:txBody>
      </p:sp>
      <p:sp>
        <p:nvSpPr>
          <p:cNvPr id="9" name="Объект 2"/>
          <p:cNvSpPr txBox="1">
            <a:spLocks/>
          </p:cNvSpPr>
          <p:nvPr/>
        </p:nvSpPr>
        <p:spPr>
          <a:xfrm>
            <a:off x="1785918" y="116632"/>
            <a:ext cx="710656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714612" y="6356350"/>
            <a:ext cx="3714776" cy="365125"/>
          </a:xfrm>
        </p:spPr>
        <p:txBody>
          <a:bodyPr/>
          <a:lstStyle/>
          <a:p>
            <a:r>
              <a:rPr lang="ru-RU" dirty="0" smtClean="0"/>
              <a:t>Кафедра информационно-аналитических систем</a:t>
            </a:r>
            <a:endParaRPr lang="ru-RU" dirty="0"/>
          </a:p>
        </p:txBody>
      </p:sp>
      <p:graphicFrame>
        <p:nvGraphicFramePr>
          <p:cNvPr id="10" name="Таблица 9"/>
          <p:cNvGraphicFramePr>
            <a:graphicFrameLocks noGrp="1"/>
          </p:cNvGraphicFramePr>
          <p:nvPr/>
        </p:nvGraphicFramePr>
        <p:xfrm>
          <a:off x="642910" y="2214551"/>
          <a:ext cx="7643865" cy="4150752"/>
        </p:xfrm>
        <a:graphic>
          <a:graphicData uri="http://schemas.openxmlformats.org/drawingml/2006/table">
            <a:tbl>
              <a:tblPr firstRow="1" bandRow="1">
                <a:tableStyleId>{5C22544A-7EE6-4342-B048-85BDC9FD1C3A}</a:tableStyleId>
              </a:tblPr>
              <a:tblGrid>
                <a:gridCol w="2547955"/>
                <a:gridCol w="2547955"/>
                <a:gridCol w="2547955"/>
              </a:tblGrid>
              <a:tr h="438834">
                <a:tc>
                  <a:txBody>
                    <a:bodyPr/>
                    <a:lstStyle/>
                    <a:p>
                      <a:r>
                        <a:rPr lang="ru-RU" dirty="0" smtClean="0"/>
                        <a:t>Остановка</a:t>
                      </a:r>
                      <a:endParaRPr lang="ru-RU" dirty="0"/>
                    </a:p>
                  </a:txBody>
                  <a:tcPr/>
                </a:tc>
                <a:tc>
                  <a:txBody>
                    <a:bodyPr/>
                    <a:lstStyle/>
                    <a:p>
                      <a:r>
                        <a:rPr lang="ru-RU" dirty="0" smtClean="0"/>
                        <a:t>Время прибытия</a:t>
                      </a:r>
                      <a:endParaRPr lang="ru-RU" dirty="0"/>
                    </a:p>
                  </a:txBody>
                  <a:tcPr/>
                </a:tc>
                <a:tc>
                  <a:txBody>
                    <a:bodyPr/>
                    <a:lstStyle/>
                    <a:p>
                      <a:r>
                        <a:rPr lang="ru-RU" dirty="0" smtClean="0"/>
                        <a:t>Номер</a:t>
                      </a:r>
                      <a:r>
                        <a:rPr lang="ru-RU" baseline="0" dirty="0" smtClean="0"/>
                        <a:t> остановки</a:t>
                      </a:r>
                      <a:endParaRPr lang="ru-RU" dirty="0"/>
                    </a:p>
                  </a:txBody>
                  <a:tcPr/>
                </a:tc>
              </a:tr>
              <a:tr h="438834">
                <a:tc>
                  <a:txBody>
                    <a:bodyPr/>
                    <a:lstStyle/>
                    <a:p>
                      <a:r>
                        <a:rPr lang="ru-RU" dirty="0" smtClean="0"/>
                        <a:t>Университет</a:t>
                      </a:r>
                      <a:endParaRPr lang="ru-RU" dirty="0"/>
                    </a:p>
                  </a:txBody>
                  <a:tcPr/>
                </a:tc>
                <a:tc>
                  <a:txBody>
                    <a:bodyPr/>
                    <a:lstStyle/>
                    <a:p>
                      <a:r>
                        <a:rPr lang="ru-RU" dirty="0" smtClean="0"/>
                        <a:t>16</a:t>
                      </a:r>
                      <a:r>
                        <a:rPr lang="en-US" dirty="0" smtClean="0"/>
                        <a:t>:00</a:t>
                      </a:r>
                      <a:endParaRPr lang="ru-RU" dirty="0"/>
                    </a:p>
                  </a:txBody>
                  <a:tcPr/>
                </a:tc>
                <a:tc>
                  <a:txBody>
                    <a:bodyPr/>
                    <a:lstStyle/>
                    <a:p>
                      <a:r>
                        <a:rPr lang="ru-RU" dirty="0" smtClean="0"/>
                        <a:t>1</a:t>
                      </a:r>
                      <a:endParaRPr lang="ru-RU" dirty="0"/>
                    </a:p>
                  </a:txBody>
                  <a:tcPr/>
                </a:tc>
              </a:tr>
              <a:tr h="438834">
                <a:tc>
                  <a:txBody>
                    <a:bodyPr/>
                    <a:lstStyle/>
                    <a:p>
                      <a:r>
                        <a:rPr lang="ru-RU" dirty="0" smtClean="0"/>
                        <a:t>Общежития</a:t>
                      </a:r>
                      <a:endParaRPr lang="ru-RU" dirty="0"/>
                    </a:p>
                  </a:txBody>
                  <a:tcPr/>
                </a:tc>
                <a:tc>
                  <a:txBody>
                    <a:bodyPr/>
                    <a:lstStyle/>
                    <a:p>
                      <a:r>
                        <a:rPr lang="en-US" dirty="0" smtClean="0"/>
                        <a:t>?</a:t>
                      </a:r>
                      <a:endParaRPr lang="ru-RU" dirty="0"/>
                    </a:p>
                  </a:txBody>
                  <a:tcPr/>
                </a:tc>
                <a:tc>
                  <a:txBody>
                    <a:bodyPr/>
                    <a:lstStyle/>
                    <a:p>
                      <a:r>
                        <a:rPr lang="en-US" dirty="0" smtClean="0"/>
                        <a:t>2</a:t>
                      </a:r>
                      <a:endParaRPr lang="ru-RU" dirty="0"/>
                    </a:p>
                  </a:txBody>
                  <a:tcPr/>
                </a:tc>
              </a:tr>
              <a:tr h="438834">
                <a:tc>
                  <a:txBody>
                    <a:bodyPr/>
                    <a:lstStyle/>
                    <a:p>
                      <a:r>
                        <a:rPr lang="ru-RU" dirty="0" smtClean="0"/>
                        <a:t>23 квартал</a:t>
                      </a:r>
                      <a:endParaRPr lang="ru-RU" dirty="0"/>
                    </a:p>
                  </a:txBody>
                  <a:tcPr/>
                </a:tc>
                <a:tc>
                  <a:txBody>
                    <a:bodyPr/>
                    <a:lstStyle/>
                    <a:p>
                      <a:r>
                        <a:rPr lang="en-US" dirty="0" smtClean="0"/>
                        <a:t>?</a:t>
                      </a:r>
                      <a:endParaRPr lang="ru-RU" dirty="0"/>
                    </a:p>
                  </a:txBody>
                  <a:tcPr/>
                </a:tc>
                <a:tc>
                  <a:txBody>
                    <a:bodyPr/>
                    <a:lstStyle/>
                    <a:p>
                      <a:r>
                        <a:rPr lang="en-US" dirty="0" smtClean="0"/>
                        <a:t>3</a:t>
                      </a:r>
                      <a:endParaRPr lang="ru-RU" dirty="0"/>
                    </a:p>
                  </a:txBody>
                  <a:tcPr/>
                </a:tc>
              </a:tr>
              <a:tr h="438834">
                <a:tc>
                  <a:txBody>
                    <a:bodyPr/>
                    <a:lstStyle/>
                    <a:p>
                      <a:r>
                        <a:rPr lang="ru-RU" dirty="0" smtClean="0"/>
                        <a:t>Старый Петергоф</a:t>
                      </a:r>
                      <a:endParaRPr lang="ru-RU" dirty="0"/>
                    </a:p>
                  </a:txBody>
                  <a:tcPr/>
                </a:tc>
                <a:tc>
                  <a:txBody>
                    <a:bodyPr/>
                    <a:lstStyle/>
                    <a:p>
                      <a:r>
                        <a:rPr lang="en-US" dirty="0" smtClean="0"/>
                        <a:t>?</a:t>
                      </a:r>
                      <a:endParaRPr lang="ru-RU" dirty="0"/>
                    </a:p>
                  </a:txBody>
                  <a:tcPr/>
                </a:tc>
                <a:tc>
                  <a:txBody>
                    <a:bodyPr/>
                    <a:lstStyle/>
                    <a:p>
                      <a:r>
                        <a:rPr lang="en-US" dirty="0" smtClean="0"/>
                        <a:t>4</a:t>
                      </a:r>
                      <a:endParaRPr lang="ru-RU" dirty="0"/>
                    </a:p>
                  </a:txBody>
                  <a:tcPr/>
                </a:tc>
              </a:tr>
              <a:tr h="438834">
                <a:tc>
                  <a:txBody>
                    <a:bodyPr/>
                    <a:lstStyle/>
                    <a:p>
                      <a:r>
                        <a:rPr lang="ru-RU" dirty="0" smtClean="0"/>
                        <a:t>Ж.Д.</a:t>
                      </a:r>
                      <a:r>
                        <a:rPr lang="ru-RU" baseline="0" dirty="0" smtClean="0"/>
                        <a:t> переезд</a:t>
                      </a:r>
                      <a:endParaRPr lang="ru-RU" dirty="0"/>
                    </a:p>
                  </a:txBody>
                  <a:tcPr/>
                </a:tc>
                <a:tc>
                  <a:txBody>
                    <a:bodyPr/>
                    <a:lstStyle/>
                    <a:p>
                      <a:r>
                        <a:rPr lang="en-US" dirty="0" smtClean="0"/>
                        <a:t>?</a:t>
                      </a:r>
                      <a:endParaRPr lang="ru-RU" dirty="0"/>
                    </a:p>
                  </a:txBody>
                  <a:tcPr/>
                </a:tc>
                <a:tc>
                  <a:txBody>
                    <a:bodyPr/>
                    <a:lstStyle/>
                    <a:p>
                      <a:r>
                        <a:rPr lang="en-US" dirty="0" smtClean="0"/>
                        <a:t>5</a:t>
                      </a:r>
                      <a:endParaRPr lang="ru-RU" dirty="0"/>
                    </a:p>
                  </a:txBody>
                  <a:tcPr/>
                </a:tc>
              </a:tr>
              <a:tr h="438834">
                <a:tc>
                  <a:txBody>
                    <a:bodyPr/>
                    <a:lstStyle/>
                    <a:p>
                      <a:r>
                        <a:rPr lang="ru-RU" dirty="0" smtClean="0"/>
                        <a:t>Часовой завод</a:t>
                      </a:r>
                      <a:endParaRPr lang="ru-RU" dirty="0"/>
                    </a:p>
                  </a:txBody>
                  <a:tcPr/>
                </a:tc>
                <a:tc>
                  <a:txBody>
                    <a:bodyPr/>
                    <a:lstStyle/>
                    <a:p>
                      <a:r>
                        <a:rPr lang="en-US" dirty="0" smtClean="0"/>
                        <a:t>?</a:t>
                      </a:r>
                      <a:endParaRPr lang="ru-RU" dirty="0"/>
                    </a:p>
                  </a:txBody>
                  <a:tcPr/>
                </a:tc>
                <a:tc>
                  <a:txBody>
                    <a:bodyPr/>
                    <a:lstStyle/>
                    <a:p>
                      <a:r>
                        <a:rPr lang="en-US" dirty="0" smtClean="0"/>
                        <a:t>6</a:t>
                      </a:r>
                      <a:endParaRPr lang="ru-RU" dirty="0"/>
                    </a:p>
                  </a:txBody>
                  <a:tcPr/>
                </a:tc>
              </a:tr>
              <a:tr h="438834">
                <a:tc>
                  <a:txBody>
                    <a:bodyPr/>
                    <a:lstStyle/>
                    <a:p>
                      <a:r>
                        <a:rPr lang="ru-RU" dirty="0" smtClean="0"/>
                        <a:t>Фонтаны</a:t>
                      </a:r>
                      <a:endParaRPr lang="ru-RU" dirty="0"/>
                    </a:p>
                  </a:txBody>
                  <a:tcPr/>
                </a:tc>
                <a:tc>
                  <a:txBody>
                    <a:bodyPr/>
                    <a:lstStyle/>
                    <a:p>
                      <a:r>
                        <a:rPr lang="en-US" dirty="0" smtClean="0"/>
                        <a:t>?</a:t>
                      </a:r>
                      <a:endParaRPr lang="ru-RU" dirty="0"/>
                    </a:p>
                  </a:txBody>
                  <a:tcPr/>
                </a:tc>
                <a:tc>
                  <a:txBody>
                    <a:bodyPr/>
                    <a:lstStyle/>
                    <a:p>
                      <a:r>
                        <a:rPr lang="en-US" dirty="0" smtClean="0"/>
                        <a:t>7</a:t>
                      </a:r>
                      <a:endParaRPr lang="ru-RU" dirty="0"/>
                    </a:p>
                  </a:txBody>
                  <a:tcPr/>
                </a:tc>
              </a:tr>
              <a:tr h="438834">
                <a:tc>
                  <a:txBody>
                    <a:bodyPr/>
                    <a:lstStyle/>
                    <a:p>
                      <a:r>
                        <a:rPr lang="ru-RU" dirty="0" smtClean="0"/>
                        <a:t>Новый Петергоф (вокзал)</a:t>
                      </a:r>
                      <a:endParaRPr lang="ru-RU" dirty="0"/>
                    </a:p>
                  </a:txBody>
                  <a:tcPr/>
                </a:tc>
                <a:tc>
                  <a:txBody>
                    <a:bodyPr/>
                    <a:lstStyle/>
                    <a:p>
                      <a:r>
                        <a:rPr lang="ru-RU" dirty="0" smtClean="0"/>
                        <a:t>16</a:t>
                      </a:r>
                      <a:r>
                        <a:rPr lang="en-US" dirty="0" smtClean="0"/>
                        <a:t>:45</a:t>
                      </a:r>
                      <a:endParaRPr lang="ru-RU" dirty="0"/>
                    </a:p>
                  </a:txBody>
                  <a:tcPr/>
                </a:tc>
                <a:tc>
                  <a:txBody>
                    <a:bodyPr/>
                    <a:lstStyle/>
                    <a:p>
                      <a:r>
                        <a:rPr lang="en-US" dirty="0" smtClean="0"/>
                        <a:t>8</a:t>
                      </a:r>
                      <a:endParaRPr lang="ru-RU" dirty="0"/>
                    </a:p>
                  </a:txBody>
                  <a:tcPr/>
                </a:tc>
              </a:tr>
            </a:tbl>
          </a:graphicData>
        </a:graphic>
      </p:graphicFrame>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1000100" y="1214422"/>
            <a:ext cx="7286676" cy="85725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Arial" pitchFamily="34" charset="0"/>
                <a:cs typeface="Arial" pitchFamily="34" charset="0"/>
              </a:rPr>
              <a:t>Очистка данных</a:t>
            </a:r>
            <a:endParaRPr lang="en-US" sz="11200" b="1" dirty="0">
              <a:solidFill>
                <a:schemeClr val="accent2">
                  <a:lumMod val="75000"/>
                </a:schemeClr>
              </a:solidFill>
              <a:latin typeface="Arial" pitchFamily="34" charset="0"/>
              <a:cs typeface="Arial"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857356" y="116632"/>
            <a:ext cx="7035124"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
        <p:nvSpPr>
          <p:cNvPr id="10" name="Прямоугольник 9"/>
          <p:cNvSpPr/>
          <p:nvPr/>
        </p:nvSpPr>
        <p:spPr>
          <a:xfrm>
            <a:off x="1000100" y="2143116"/>
            <a:ext cx="7143800" cy="2554545"/>
          </a:xfrm>
          <a:prstGeom prst="rect">
            <a:avLst/>
          </a:prstGeom>
        </p:spPr>
        <p:txBody>
          <a:bodyPr wrap="square">
            <a:spAutoFit/>
          </a:bodyPr>
          <a:lstStyle/>
          <a:p>
            <a:pPr algn="just"/>
            <a:r>
              <a:rPr lang="ru-RU" sz="2000" dirty="0" smtClean="0"/>
              <a:t>Как правило, очистка данных может быть сведена к выполнению следующих работ</a:t>
            </a:r>
            <a:r>
              <a:rPr lang="en-US" sz="2000" dirty="0" smtClean="0"/>
              <a:t>:</a:t>
            </a:r>
            <a:endParaRPr lang="ru-RU" sz="2000" dirty="0" smtClean="0"/>
          </a:p>
          <a:p>
            <a:pPr>
              <a:buFont typeface="Wingdings" pitchFamily="2" charset="2"/>
              <a:buChar char="q"/>
            </a:pPr>
            <a:endParaRPr lang="ru-RU" sz="2000" dirty="0" smtClean="0"/>
          </a:p>
          <a:p>
            <a:pPr>
              <a:buFont typeface="Wingdings" pitchFamily="2" charset="2"/>
              <a:buChar char="q"/>
            </a:pPr>
            <a:r>
              <a:rPr lang="ru-RU" sz="2000" dirty="0" smtClean="0"/>
              <a:t>проверка сочетания полей</a:t>
            </a:r>
          </a:p>
          <a:p>
            <a:pPr>
              <a:buFont typeface="Wingdings" pitchFamily="2" charset="2"/>
              <a:buChar char="q"/>
            </a:pPr>
            <a:r>
              <a:rPr lang="ru-RU" sz="2000" dirty="0" smtClean="0"/>
              <a:t>сравнение с образцом</a:t>
            </a:r>
            <a:r>
              <a:rPr lang="en-US" sz="2000" dirty="0" smtClean="0"/>
              <a:t>/</a:t>
            </a:r>
            <a:r>
              <a:rPr lang="ru-RU" sz="2000" dirty="0" smtClean="0"/>
              <a:t>регулярные выражения</a:t>
            </a:r>
          </a:p>
          <a:p>
            <a:pPr>
              <a:buFont typeface="Wingdings" pitchFamily="2" charset="2"/>
              <a:buChar char="q"/>
            </a:pPr>
            <a:r>
              <a:rPr lang="ru-RU" sz="2000" dirty="0" smtClean="0"/>
              <a:t>устранение дубликатов</a:t>
            </a:r>
          </a:p>
          <a:p>
            <a:pPr>
              <a:buFont typeface="Wingdings" pitchFamily="2" charset="2"/>
              <a:buChar char="q"/>
            </a:pPr>
            <a:r>
              <a:rPr lang="ru-RU" sz="2000" dirty="0" smtClean="0"/>
              <a:t>контроль диапазонов</a:t>
            </a:r>
          </a:p>
          <a:p>
            <a:endParaRPr lang="ru-RU" sz="2000" dirty="0" smtClean="0"/>
          </a:p>
        </p:txBody>
      </p:sp>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rgbClr val="9F2B22"/>
                </a:solidFill>
                <a:cs typeface="Arial" panose="020B0604020202020204" pitchFamily="34" charset="0"/>
              </a:rPr>
              <a:t>Основные этапы подготовки данных</a:t>
            </a:r>
          </a:p>
          <a:p>
            <a:pPr marL="0" indent="0">
              <a:buNone/>
            </a:pPr>
            <a:endParaRPr lang="ru-RU" sz="11200" b="1" dirty="0" smtClean="0">
              <a:solidFill>
                <a:schemeClr val="accent2">
                  <a:lumMod val="75000"/>
                </a:schemeClr>
              </a:solidFill>
              <a:latin typeface="Arial" panose="020B0604020202020204" pitchFamily="34" charset="0"/>
              <a:cs typeface="Arial" panose="020B0604020202020204" pitchFamily="34" charset="0"/>
            </a:endParaRPr>
          </a:p>
          <a:p>
            <a:pPr marL="0" indent="0">
              <a:buFont typeface="Wingdings" pitchFamily="2" charset="2"/>
              <a:buChar char="q"/>
            </a:pPr>
            <a:r>
              <a:rPr lang="ru-RU" sz="8000" dirty="0" smtClean="0">
                <a:latin typeface="Arial" panose="020B0604020202020204" pitchFamily="34" charset="0"/>
                <a:cs typeface="Arial" panose="020B0604020202020204" pitchFamily="34" charset="0"/>
              </a:rPr>
              <a:t>Загрузка данных в хранилища</a:t>
            </a:r>
          </a:p>
          <a:p>
            <a:pPr marL="0" indent="0">
              <a:buFont typeface="Wingdings" pitchFamily="2" charset="2"/>
              <a:buChar char="q"/>
            </a:pPr>
            <a:r>
              <a:rPr lang="ru-RU" sz="8000" dirty="0" smtClean="0">
                <a:latin typeface="Arial" panose="020B0604020202020204" pitchFamily="34" charset="0"/>
                <a:cs typeface="Arial" panose="020B0604020202020204" pitchFamily="34" charset="0"/>
              </a:rPr>
              <a:t>Разделение данных</a:t>
            </a:r>
          </a:p>
          <a:p>
            <a:pPr marL="0" indent="0">
              <a:buFont typeface="Wingdings" pitchFamily="2" charset="2"/>
              <a:buChar char="q"/>
            </a:pPr>
            <a:r>
              <a:rPr lang="ru-RU" sz="8000" dirty="0" smtClean="0">
                <a:latin typeface="Arial" panose="020B0604020202020204" pitchFamily="34" charset="0"/>
                <a:cs typeface="Arial" panose="020B0604020202020204" pitchFamily="34" charset="0"/>
              </a:rPr>
              <a:t>Приведение данных к одинаковым единицам измерения</a:t>
            </a:r>
          </a:p>
          <a:p>
            <a:pPr marL="0" indent="0">
              <a:buFont typeface="Wingdings" pitchFamily="2" charset="2"/>
              <a:buChar char="q"/>
            </a:pPr>
            <a:r>
              <a:rPr lang="ru-RU" sz="8000" dirty="0" smtClean="0">
                <a:latin typeface="Arial" panose="020B0604020202020204" pitchFamily="34" charset="0"/>
                <a:cs typeface="Arial" panose="020B0604020202020204" pitchFamily="34" charset="0"/>
              </a:rPr>
              <a:t>Преобразование к унифицированной лексике</a:t>
            </a:r>
          </a:p>
          <a:p>
            <a:pPr marL="0" indent="0">
              <a:buFont typeface="Wingdings" pitchFamily="2" charset="2"/>
              <a:buChar char="q"/>
            </a:pPr>
            <a:r>
              <a:rPr lang="ru-RU" sz="8000" dirty="0" smtClean="0">
                <a:latin typeface="Arial" panose="020B0604020202020204" pitchFamily="34" charset="0"/>
                <a:cs typeface="Arial" panose="020B0604020202020204" pitchFamily="34" charset="0"/>
              </a:rPr>
              <a:t>Объединение данных из разных источников</a:t>
            </a:r>
          </a:p>
          <a:p>
            <a:pPr marL="0" indent="0">
              <a:buFont typeface="Wingdings" pitchFamily="2" charset="2"/>
              <a:buChar char="q"/>
            </a:pPr>
            <a:r>
              <a:rPr lang="ru-RU" sz="8000" dirty="0" smtClean="0">
                <a:latin typeface="Arial" panose="020B0604020202020204" pitchFamily="34" charset="0"/>
                <a:cs typeface="Arial" panose="020B0604020202020204" pitchFamily="34" charset="0"/>
              </a:rPr>
              <a:t>Соединение данных из разных источников</a:t>
            </a:r>
          </a:p>
          <a:p>
            <a:pPr marL="0" indent="0">
              <a:buFont typeface="Wingdings" pitchFamily="2" charset="2"/>
              <a:buChar char="q"/>
            </a:pPr>
            <a:r>
              <a:rPr lang="ru-RU" sz="8000" dirty="0" smtClean="0">
                <a:latin typeface="Arial" panose="020B0604020202020204" pitchFamily="34" charset="0"/>
                <a:cs typeface="Arial" panose="020B0604020202020204" pitchFamily="34" charset="0"/>
              </a:rPr>
              <a:t>Заполнение отсутствующих значений</a:t>
            </a:r>
          </a:p>
          <a:p>
            <a:pPr marL="0" indent="0">
              <a:buFont typeface="Wingdings" pitchFamily="2" charset="2"/>
              <a:buChar char="q"/>
            </a:pPr>
            <a:r>
              <a:rPr lang="ru-RU" sz="8000" dirty="0" smtClean="0">
                <a:latin typeface="Arial" panose="020B0604020202020204" pitchFamily="34" charset="0"/>
                <a:cs typeface="Arial" panose="020B0604020202020204" pitchFamily="34" charset="0"/>
              </a:rPr>
              <a:t>Очистка данных (устранение дубликатов, проверка шаблонов, контроль диапазонов)</a:t>
            </a:r>
          </a:p>
          <a:p>
            <a:pPr marL="0" indent="0">
              <a:buFont typeface="Wingdings" pitchFamily="2" charset="2"/>
              <a:buChar char="q"/>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xmlns="" val="3195855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785786" y="1000108"/>
            <a:ext cx="7252942" cy="7143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4500" b="1" dirty="0" smtClean="0">
                <a:solidFill>
                  <a:schemeClr val="accent2">
                    <a:lumMod val="75000"/>
                  </a:schemeClr>
                </a:solidFill>
                <a:latin typeface="Arial" pitchFamily="34" charset="0"/>
                <a:cs typeface="Arial" pitchFamily="34" charset="0"/>
              </a:rPr>
              <a:t>Сочетание полей</a:t>
            </a:r>
            <a:endParaRPr lang="en-US" sz="4500"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285720" y="1785926"/>
            <a:ext cx="8429684" cy="49292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ru-RU" sz="2000" dirty="0" smtClean="0"/>
              <a:t>Для проверки данных можно также использовать сочетание полей. Иногда это действительно необходимо, потому что нужно взглянуть на все поля</a:t>
            </a:r>
            <a:r>
              <a:rPr lang="en-US" sz="2000" dirty="0" smtClean="0"/>
              <a:t> </a:t>
            </a:r>
            <a:r>
              <a:rPr lang="ru-RU" sz="2000" dirty="0" smtClean="0"/>
              <a:t>в записи, чтобы определить одно или несколько неправильных. Представьте, что вы получили данные медицинского обследования пациентов в больнице и отслеживаете принимаемые ежедневно лекарства, используя три отдельных поля для данных: название лекарства, назначенная доза и единица измерения дозы препарата. То есть, если в наборе данных указано «Аспирин, 500, мг», значит, что пациент ежедневно принимал 500 мг аспирина. Теперь представьте, что вы получили запись “Морфин, 200, фунт”. Какой будет ваша реакция? Необходимо предусмотреть правила целостности, которые не допустят использование таких данных.</a:t>
            </a: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714348" y="1000108"/>
            <a:ext cx="7715304" cy="71438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900" b="1" dirty="0" smtClean="0">
                <a:solidFill>
                  <a:schemeClr val="accent2">
                    <a:lumMod val="75000"/>
                  </a:schemeClr>
                </a:solidFill>
              </a:rPr>
              <a:t>Сравнение с образцом/Регулярные выражения</a:t>
            </a:r>
            <a:endParaRPr lang="en-US" sz="5900"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285720" y="1785926"/>
            <a:ext cx="8429684" cy="49292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ru-RU" sz="2000" dirty="0" smtClean="0"/>
              <a:t>Другой тип проверки данных, включает в себя сравнение с образцом. Такой вид проверки можно использовать, например, чтобы удостовериться, что все записи в поле – электронные адреса. Для этого используются</a:t>
            </a:r>
            <a:r>
              <a:rPr lang="en-US" sz="2000" dirty="0" smtClean="0"/>
              <a:t>,</a:t>
            </a:r>
            <a:r>
              <a:rPr lang="ru-RU" sz="2000" dirty="0" smtClean="0"/>
              <a:t> так называемые</a:t>
            </a:r>
            <a:r>
              <a:rPr lang="en-US" sz="2000" dirty="0" smtClean="0"/>
              <a:t>,</a:t>
            </a:r>
            <a:r>
              <a:rPr lang="ru-RU" sz="2000" dirty="0" smtClean="0"/>
              <a:t> “регулярные выражения” (</a:t>
            </a:r>
            <a:r>
              <a:rPr lang="ru-RU" sz="2000" dirty="0" err="1" smtClean="0"/>
              <a:t>regular</a:t>
            </a:r>
            <a:r>
              <a:rPr lang="ru-RU" sz="2000" dirty="0" smtClean="0"/>
              <a:t> </a:t>
            </a:r>
            <a:r>
              <a:rPr lang="ru-RU" sz="2000" dirty="0" err="1" smtClean="0"/>
              <a:t>expressions</a:t>
            </a:r>
            <a:r>
              <a:rPr lang="ru-RU" sz="2000" dirty="0" smtClean="0"/>
              <a:t> – </a:t>
            </a:r>
            <a:r>
              <a:rPr lang="ru-RU" sz="2000" dirty="0" err="1" smtClean="0"/>
              <a:t>regex</a:t>
            </a:r>
            <a:r>
              <a:rPr lang="ru-RU" sz="2000" dirty="0" smtClean="0"/>
              <a:t>) с помощью которых вы задаете шаблон выражения. Способ, которым вы задаете шаблон варьируется от используемого программного обеспечения, но на сегодняшний день присутствует практически в любых системах. Примеры регулярных выражений</a:t>
            </a:r>
            <a:r>
              <a:rPr lang="en-US" sz="2000" dirty="0" smtClean="0"/>
              <a:t>:</a:t>
            </a:r>
          </a:p>
          <a:p>
            <a:pPr algn="just"/>
            <a:endParaRPr lang="en-US" sz="2000" dirty="0" smtClean="0"/>
          </a:p>
          <a:p>
            <a:pPr algn="ctr">
              <a:buNone/>
            </a:pPr>
            <a:r>
              <a:rPr lang="en-US" sz="2000" dirty="0" smtClean="0"/>
              <a:t>*@*.</a:t>
            </a:r>
            <a:r>
              <a:rPr lang="en-US" sz="2000" dirty="0" err="1" smtClean="0"/>
              <a:t>ru</a:t>
            </a:r>
            <a:endParaRPr lang="en-US" sz="2000" dirty="0" smtClean="0"/>
          </a:p>
          <a:p>
            <a:pPr algn="ctr">
              <a:buNone/>
            </a:pPr>
            <a:r>
              <a:rPr lang="en-US" sz="2000" dirty="0" smtClean="0"/>
              <a:t>DDD.DD</a:t>
            </a:r>
            <a:endParaRPr lang="ru-RU" sz="2000" dirty="0" smtClean="0"/>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714348" y="1000108"/>
            <a:ext cx="7324380" cy="71438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900" b="1" dirty="0" smtClean="0">
                <a:solidFill>
                  <a:schemeClr val="accent2">
                    <a:lumMod val="75000"/>
                  </a:schemeClr>
                </a:solidFill>
                <a:latin typeface="Arial" pitchFamily="34" charset="0"/>
                <a:cs typeface="Arial" pitchFamily="34" charset="0"/>
              </a:rPr>
              <a:t>Устранение дубликатов</a:t>
            </a:r>
            <a:endParaRPr lang="en-US" sz="5900"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285720" y="1785926"/>
            <a:ext cx="8429684" cy="49292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ru-RU" sz="2000" dirty="0" smtClean="0"/>
              <a:t>Одна из проблем, решаемая на этапе очистки данных, это устранение дубликатов. Дубликаты могут появляться в исходных данных по причине разного рода технических сбоев и могут быть причиной получения неверных результатов при последующем агрегировании данных. Пример</a:t>
            </a:r>
            <a:r>
              <a:rPr lang="en-US" sz="2000" dirty="0" smtClean="0"/>
              <a:t>:</a:t>
            </a:r>
          </a:p>
          <a:p>
            <a:pPr algn="just"/>
            <a:endParaRPr lang="ru-RU" sz="2000" dirty="0" smtClean="0"/>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graphicFrame>
        <p:nvGraphicFramePr>
          <p:cNvPr id="7" name="Таблица 6"/>
          <p:cNvGraphicFramePr>
            <a:graphicFrameLocks noGrp="1"/>
          </p:cNvGraphicFramePr>
          <p:nvPr/>
        </p:nvGraphicFramePr>
        <p:xfrm>
          <a:off x="1571604" y="3571876"/>
          <a:ext cx="5572164" cy="2400318"/>
        </p:xfrm>
        <a:graphic>
          <a:graphicData uri="http://schemas.openxmlformats.org/drawingml/2006/table">
            <a:tbl>
              <a:tblPr firstRow="1" bandRow="1">
                <a:tableStyleId>{5C22544A-7EE6-4342-B048-85BDC9FD1C3A}</a:tableStyleId>
              </a:tblPr>
              <a:tblGrid>
                <a:gridCol w="2071702"/>
                <a:gridCol w="3500462"/>
              </a:tblGrid>
              <a:tr h="400053">
                <a:tc>
                  <a:txBody>
                    <a:bodyPr/>
                    <a:lstStyle/>
                    <a:p>
                      <a:r>
                        <a:rPr lang="ru-RU" sz="1600" dirty="0" smtClean="0"/>
                        <a:t>Код</a:t>
                      </a:r>
                      <a:r>
                        <a:rPr lang="ru-RU" sz="1600" baseline="0" dirty="0" smtClean="0"/>
                        <a:t> транспорта</a:t>
                      </a:r>
                      <a:endParaRPr lang="ru-RU" sz="1600" dirty="0"/>
                    </a:p>
                  </a:txBody>
                  <a:tcPr/>
                </a:tc>
                <a:tc>
                  <a:txBody>
                    <a:bodyPr/>
                    <a:lstStyle/>
                    <a:p>
                      <a:r>
                        <a:rPr lang="ru-RU" sz="1600" dirty="0" smtClean="0"/>
                        <a:t>Название</a:t>
                      </a:r>
                      <a:r>
                        <a:rPr lang="ru-RU" sz="1600" baseline="0" dirty="0" smtClean="0"/>
                        <a:t> транспорта</a:t>
                      </a:r>
                      <a:endParaRPr lang="ru-RU" sz="1600" dirty="0"/>
                    </a:p>
                  </a:txBody>
                  <a:tcPr/>
                </a:tc>
              </a:tr>
              <a:tr h="400053">
                <a:tc>
                  <a:txBody>
                    <a:bodyPr/>
                    <a:lstStyle/>
                    <a:p>
                      <a:r>
                        <a:rPr lang="ru-RU" sz="1600" dirty="0" smtClean="0"/>
                        <a:t>1</a:t>
                      </a:r>
                      <a:endParaRPr lang="ru-RU" sz="1600" dirty="0"/>
                    </a:p>
                  </a:txBody>
                  <a:tcPr/>
                </a:tc>
                <a:tc>
                  <a:txBody>
                    <a:bodyPr/>
                    <a:lstStyle/>
                    <a:p>
                      <a:r>
                        <a:rPr lang="ru-RU" sz="1600" dirty="0" smtClean="0"/>
                        <a:t>автобус</a:t>
                      </a:r>
                      <a:endParaRPr lang="ru-RU" sz="1600" dirty="0"/>
                    </a:p>
                  </a:txBody>
                  <a:tcPr/>
                </a:tc>
              </a:tr>
              <a:tr h="400053">
                <a:tc>
                  <a:txBody>
                    <a:bodyPr/>
                    <a:lstStyle/>
                    <a:p>
                      <a:r>
                        <a:rPr lang="ru-RU" sz="1600" dirty="0" smtClean="0"/>
                        <a:t>2</a:t>
                      </a:r>
                      <a:endParaRPr lang="ru-RU" sz="1600" dirty="0"/>
                    </a:p>
                  </a:txBody>
                  <a:tcPr/>
                </a:tc>
                <a:tc>
                  <a:txBody>
                    <a:bodyPr/>
                    <a:lstStyle/>
                    <a:p>
                      <a:r>
                        <a:rPr lang="ru-RU" sz="1600" dirty="0" smtClean="0"/>
                        <a:t>трамвай</a:t>
                      </a:r>
                      <a:endParaRPr lang="ru-RU" sz="1600" dirty="0"/>
                    </a:p>
                  </a:txBody>
                  <a:tcPr/>
                </a:tc>
              </a:tr>
              <a:tr h="400053">
                <a:tc>
                  <a:txBody>
                    <a:bodyPr/>
                    <a:lstStyle/>
                    <a:p>
                      <a:r>
                        <a:rPr lang="ru-RU" sz="1600" dirty="0" smtClean="0"/>
                        <a:t>2</a:t>
                      </a:r>
                      <a:endParaRPr lang="ru-RU" sz="1600" dirty="0"/>
                    </a:p>
                  </a:txBody>
                  <a:tcPr/>
                </a:tc>
                <a:tc>
                  <a:txBody>
                    <a:bodyPr/>
                    <a:lstStyle/>
                    <a:p>
                      <a:r>
                        <a:rPr lang="ru-RU" sz="1600" dirty="0" smtClean="0"/>
                        <a:t>трамвай</a:t>
                      </a:r>
                      <a:endParaRPr lang="ru-RU" sz="1600" dirty="0"/>
                    </a:p>
                  </a:txBody>
                  <a:tcPr/>
                </a:tc>
              </a:tr>
              <a:tr h="400053">
                <a:tc>
                  <a:txBody>
                    <a:bodyPr/>
                    <a:lstStyle/>
                    <a:p>
                      <a:r>
                        <a:rPr lang="ru-RU" sz="1600" dirty="0" smtClean="0"/>
                        <a:t>3</a:t>
                      </a:r>
                      <a:endParaRPr lang="ru-RU" sz="1600" dirty="0"/>
                    </a:p>
                  </a:txBody>
                  <a:tcPr/>
                </a:tc>
                <a:tc>
                  <a:txBody>
                    <a:bodyPr/>
                    <a:lstStyle/>
                    <a:p>
                      <a:r>
                        <a:rPr lang="ru-RU" sz="1600" dirty="0" smtClean="0"/>
                        <a:t>троллейбус</a:t>
                      </a:r>
                      <a:endParaRPr lang="ru-RU" sz="1600" dirty="0"/>
                    </a:p>
                  </a:txBody>
                  <a:tcPr/>
                </a:tc>
              </a:tr>
              <a:tr h="400053">
                <a:tc>
                  <a:txBody>
                    <a:bodyPr/>
                    <a:lstStyle/>
                    <a:p>
                      <a:r>
                        <a:rPr lang="ru-RU" sz="1600" dirty="0" smtClean="0"/>
                        <a:t>4</a:t>
                      </a:r>
                      <a:endParaRPr lang="ru-RU" sz="1600" dirty="0"/>
                    </a:p>
                  </a:txBody>
                  <a:tcPr/>
                </a:tc>
                <a:tc>
                  <a:txBody>
                    <a:bodyPr/>
                    <a:lstStyle/>
                    <a:p>
                      <a:r>
                        <a:rPr lang="ru-RU" sz="1600" dirty="0" smtClean="0"/>
                        <a:t>метро</a:t>
                      </a:r>
                      <a:endParaRPr lang="ru-RU" sz="1600" dirty="0"/>
                    </a:p>
                  </a:txBody>
                  <a:tcPr/>
                </a:tc>
              </a:tr>
            </a:tbl>
          </a:graphicData>
        </a:graphic>
      </p:graphicFrame>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1071546"/>
            <a:ext cx="7358114" cy="500066"/>
          </a:xfrm>
        </p:spPr>
        <p:txBody>
          <a:bodyPr>
            <a:noAutofit/>
          </a:bodyPr>
          <a:lstStyle/>
          <a:p>
            <a:pPr algn="l"/>
            <a:r>
              <a:rPr lang="ru-RU" sz="2800" b="1" dirty="0" smtClean="0">
                <a:solidFill>
                  <a:schemeClr val="accent2">
                    <a:lumMod val="75000"/>
                  </a:schemeClr>
                </a:solidFill>
                <a:latin typeface="Arial" pitchFamily="34" charset="0"/>
                <a:cs typeface="Arial" pitchFamily="34" charset="0"/>
              </a:rPr>
              <a:t>Контроль диапазонов</a:t>
            </a:r>
            <a:endParaRPr lang="ru-RU" sz="2800" b="1" dirty="0">
              <a:solidFill>
                <a:schemeClr val="accent2">
                  <a:lumMod val="75000"/>
                </a:schemeClr>
              </a:solidFill>
              <a:latin typeface="Arial" pitchFamily="34" charset="0"/>
              <a:cs typeface="Arial" pitchFamily="34" charset="0"/>
            </a:endParaRPr>
          </a:p>
        </p:txBody>
      </p:sp>
      <p:sp>
        <p:nvSpPr>
          <p:cNvPr id="6" name="Прямоугольник 5"/>
          <p:cNvSpPr/>
          <p:nvPr/>
        </p:nvSpPr>
        <p:spPr>
          <a:xfrm>
            <a:off x="1357290" y="285728"/>
            <a:ext cx="7286676" cy="523220"/>
          </a:xfrm>
          <a:prstGeom prst="rect">
            <a:avLst/>
          </a:prstGeom>
        </p:spPr>
        <p:txBody>
          <a:bodyPr wrap="square">
            <a:spAutoFit/>
          </a:bodyPr>
          <a:lstStyle/>
          <a:p>
            <a:pPr algn="r">
              <a:buClr>
                <a:schemeClr val="dk1"/>
              </a:buClr>
              <a:buSzPct val="25000"/>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7" name="Нижний колонтитул 6"/>
          <p:cNvSpPr>
            <a:spLocks noGrp="1"/>
          </p:cNvSpPr>
          <p:nvPr>
            <p:ph type="ftr" sz="quarter" idx="11"/>
          </p:nvPr>
        </p:nvSpPr>
        <p:spPr>
          <a:xfrm>
            <a:off x="2714612" y="6356350"/>
            <a:ext cx="3643338" cy="365125"/>
          </a:xfrm>
        </p:spPr>
        <p:txBody>
          <a:bodyPr/>
          <a:lstStyle/>
          <a:p>
            <a:r>
              <a:rPr lang="ru-RU" dirty="0" smtClean="0"/>
              <a:t>Кафедра информационно-аналитических систем</a:t>
            </a:r>
            <a:endParaRPr lang="ru-RU" dirty="0"/>
          </a:p>
        </p:txBody>
      </p:sp>
      <p:sp>
        <p:nvSpPr>
          <p:cNvPr id="8" name="Содержимое 7"/>
          <p:cNvSpPr>
            <a:spLocks noGrp="1"/>
          </p:cNvSpPr>
          <p:nvPr>
            <p:ph idx="1"/>
          </p:nvPr>
        </p:nvSpPr>
        <p:spPr>
          <a:xfrm>
            <a:off x="500034" y="1643051"/>
            <a:ext cx="8001056" cy="3071834"/>
          </a:xfrm>
        </p:spPr>
        <p:txBody>
          <a:bodyPr>
            <a:normAutofit/>
          </a:bodyPr>
          <a:lstStyle/>
          <a:p>
            <a:pPr marL="0" indent="0" algn="just">
              <a:buNone/>
            </a:pPr>
            <a:r>
              <a:rPr lang="ru-RU" sz="2000" dirty="0" smtClean="0"/>
              <a:t>Контроль диапазонов − это на первый взгляд очень простая процедура, которую мы используем в числовых полях, чтобы увидеть, находятся ли какие-либо значения в этом наборе данных выше или ниже крайних допустимых значений для этой переменной. Возьмем для примера оценки за домашнее задание. Представьте, что вы − преподаватель и внесли первую партию оценок за домашние работы за семестр. Вы хотите убедиться, что все внесено верно, поэтому открываете базу данных и сортируете ее по колонке с оценками за домашнюю работу, оцененную по шкале от 0 до 100. Вот как выглядят первые строки:</a:t>
            </a:r>
            <a:endParaRPr lang="ru-RU"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857224" y="1214422"/>
            <a:ext cx="7181504" cy="5715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2800" b="1" dirty="0" smtClean="0">
                <a:solidFill>
                  <a:schemeClr val="accent2">
                    <a:lumMod val="75000"/>
                  </a:schemeClr>
                </a:solidFill>
                <a:latin typeface="Arial" pitchFamily="34" charset="0"/>
                <a:cs typeface="Arial" pitchFamily="34" charset="0"/>
              </a:rPr>
              <a:t>Пример (контроль диапазонов) </a:t>
            </a:r>
            <a:r>
              <a:rPr lang="ru-RU" sz="2800" b="1" dirty="0" smtClean="0">
                <a:solidFill>
                  <a:schemeClr val="accent2">
                    <a:lumMod val="75000"/>
                  </a:schemeClr>
                </a:solidFill>
                <a:latin typeface="Arial" pitchFamily="34" charset="0"/>
                <a:ea typeface="PT Sans"/>
                <a:cs typeface="Arial" pitchFamily="34" charset="0"/>
                <a:sym typeface="PT Sans"/>
              </a:rPr>
              <a:t> </a:t>
            </a:r>
            <a:endParaRPr lang="en-US" sz="2800" b="1"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428596" y="1928802"/>
            <a:ext cx="7929618" cy="40719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None/>
            </a:pPr>
            <a:r>
              <a:rPr lang="ru-RU" sz="2400" b="1" dirty="0" smtClean="0"/>
              <a:t>     </a:t>
            </a:r>
            <a:endParaRPr lang="ru-RU" sz="2400" dirty="0" smtClean="0"/>
          </a:p>
          <a:p>
            <a:endParaRPr lang="en-GB" sz="2400" dirty="0" smtClean="0">
              <a:solidFill>
                <a:srgbClr val="800000"/>
              </a:solidFill>
              <a:latin typeface="Arial" panose="020B0604020202020204" pitchFamily="34" charset="0"/>
              <a:cs typeface="Arial" panose="020B0604020202020204" pitchFamily="34" charset="0"/>
            </a:endParaRPr>
          </a:p>
        </p:txBody>
      </p:sp>
      <p:sp>
        <p:nvSpPr>
          <p:cNvPr id="9" name="Объект 2"/>
          <p:cNvSpPr txBox="1">
            <a:spLocks/>
          </p:cNvSpPr>
          <p:nvPr/>
        </p:nvSpPr>
        <p:spPr>
          <a:xfrm>
            <a:off x="1928794" y="116632"/>
            <a:ext cx="696368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714612"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785786" y="1928803"/>
            <a:ext cx="7000924" cy="646331"/>
          </a:xfrm>
          <a:prstGeom prst="rect">
            <a:avLst/>
          </a:prstGeom>
        </p:spPr>
        <p:txBody>
          <a:bodyPr wrap="square">
            <a:spAutoFit/>
          </a:bodyPr>
          <a:lstStyle/>
          <a:p>
            <a:r>
              <a:rPr lang="ru-RU" dirty="0" smtClean="0"/>
              <a:t>Вот как выглядят первые строки отсортированной таблицы с отметками:</a:t>
            </a:r>
            <a:endParaRPr lang="ru-RU" dirty="0"/>
          </a:p>
        </p:txBody>
      </p:sp>
      <p:sp>
        <p:nvSpPr>
          <p:cNvPr id="10" name="Прямоугольник 9"/>
          <p:cNvSpPr/>
          <p:nvPr/>
        </p:nvSpPr>
        <p:spPr>
          <a:xfrm>
            <a:off x="928662" y="3982998"/>
            <a:ext cx="5346016" cy="369332"/>
          </a:xfrm>
          <a:prstGeom prst="rect">
            <a:avLst/>
          </a:prstGeom>
        </p:spPr>
        <p:txBody>
          <a:bodyPr wrap="square">
            <a:spAutoFit/>
          </a:bodyPr>
          <a:lstStyle/>
          <a:p>
            <a:r>
              <a:rPr lang="ru-RU" dirty="0" smtClean="0"/>
              <a:t>Вот как выглядят последние строки таблицы:</a:t>
            </a:r>
            <a:endParaRPr lang="ru-RU" dirty="0"/>
          </a:p>
        </p:txBody>
      </p:sp>
      <p:pic>
        <p:nvPicPr>
          <p:cNvPr id="12" name="Picture 2"/>
          <p:cNvPicPr>
            <a:picLocks noChangeAspect="1" noChangeArrowheads="1"/>
          </p:cNvPicPr>
          <p:nvPr/>
        </p:nvPicPr>
        <p:blipFill>
          <a:blip r:embed="rId2"/>
          <a:srcRect/>
          <a:stretch>
            <a:fillRect/>
          </a:stretch>
        </p:blipFill>
        <p:spPr bwMode="auto">
          <a:xfrm>
            <a:off x="2000250" y="2428868"/>
            <a:ext cx="4500576" cy="1428760"/>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1928793" y="4429132"/>
            <a:ext cx="4714909" cy="1500198"/>
          </a:xfrm>
          <a:prstGeom prst="rect">
            <a:avLst/>
          </a:prstGeom>
          <a:noFill/>
          <a:ln w="9525">
            <a:noFill/>
            <a:miter lim="800000"/>
            <a:headEnd/>
            <a:tailEnd/>
          </a:ln>
          <a:effectLst/>
        </p:spPr>
      </p:pic>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85728"/>
            <a:ext cx="8229600" cy="500066"/>
          </a:xfrm>
        </p:spPr>
        <p:txBody>
          <a:bodyPr>
            <a:no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b="1" dirty="0"/>
          </a:p>
        </p:txBody>
      </p:sp>
      <p:sp>
        <p:nvSpPr>
          <p:cNvPr id="5" name="Прямоугольник 4"/>
          <p:cNvSpPr/>
          <p:nvPr/>
        </p:nvSpPr>
        <p:spPr>
          <a:xfrm>
            <a:off x="571472" y="1142984"/>
            <a:ext cx="7715304" cy="523220"/>
          </a:xfrm>
          <a:prstGeom prst="rect">
            <a:avLst/>
          </a:prstGeom>
        </p:spPr>
        <p:txBody>
          <a:bodyPr wrap="square">
            <a:spAutoFit/>
          </a:bodyPr>
          <a:lstStyle/>
          <a:p>
            <a:pPr>
              <a:buClr>
                <a:schemeClr val="dk1"/>
              </a:buClr>
              <a:buSzPct val="25000"/>
            </a:pPr>
            <a:r>
              <a:rPr lang="ru-RU" sz="2800" b="1" dirty="0" smtClean="0">
                <a:solidFill>
                  <a:schemeClr val="accent2">
                    <a:lumMod val="75000"/>
                  </a:schemeClr>
                </a:solidFill>
                <a:latin typeface="Arial" pitchFamily="34" charset="0"/>
                <a:cs typeface="Arial" pitchFamily="34" charset="0"/>
              </a:rPr>
              <a:t>Контроль диапазонов </a:t>
            </a:r>
            <a:endParaRPr lang="en-US" sz="2800" b="1" dirty="0">
              <a:solidFill>
                <a:schemeClr val="accent2">
                  <a:lumMod val="75000"/>
                </a:schemeClr>
              </a:solidFill>
              <a:latin typeface="Arial" pitchFamily="34" charset="0"/>
              <a:ea typeface="PT Sans"/>
              <a:cs typeface="Arial" pitchFamily="34" charset="0"/>
              <a:sym typeface="PT Sans"/>
            </a:endParaRPr>
          </a:p>
        </p:txBody>
      </p:sp>
      <p:sp>
        <p:nvSpPr>
          <p:cNvPr id="7" name="Нижний колонтитул 6"/>
          <p:cNvSpPr>
            <a:spLocks noGrp="1"/>
          </p:cNvSpPr>
          <p:nvPr>
            <p:ph type="ftr" sz="quarter" idx="11"/>
          </p:nvPr>
        </p:nvSpPr>
        <p:spPr>
          <a:xfrm>
            <a:off x="2857488" y="6356350"/>
            <a:ext cx="3571900" cy="365125"/>
          </a:xfrm>
        </p:spPr>
        <p:txBody>
          <a:bodyPr/>
          <a:lstStyle/>
          <a:p>
            <a:r>
              <a:rPr lang="ru-RU" dirty="0" smtClean="0"/>
              <a:t>Кафедра информационно-аналитических систем</a:t>
            </a:r>
            <a:endParaRPr lang="ru-RU" dirty="0"/>
          </a:p>
        </p:txBody>
      </p:sp>
      <p:sp>
        <p:nvSpPr>
          <p:cNvPr id="6" name="Содержимое 5"/>
          <p:cNvSpPr>
            <a:spLocks noGrp="1"/>
          </p:cNvSpPr>
          <p:nvPr>
            <p:ph idx="1"/>
          </p:nvPr>
        </p:nvSpPr>
        <p:spPr/>
        <p:txBody>
          <a:bodyPr>
            <a:normAutofit/>
          </a:bodyPr>
          <a:lstStyle/>
          <a:p>
            <a:pPr marL="0" indent="0" algn="just">
              <a:buNone/>
            </a:pPr>
            <a:r>
              <a:rPr lang="ru-RU" sz="2000" dirty="0" smtClean="0"/>
              <a:t>В примере с оценками визуального анализа вполне достаточно для обнаружения и последующего исправления </a:t>
            </a:r>
            <a:r>
              <a:rPr lang="en-US" sz="2000" dirty="0" smtClean="0"/>
              <a:t>&lt;</a:t>
            </a:r>
            <a:r>
              <a:rPr lang="ru-RU" sz="2000" dirty="0" smtClean="0"/>
              <a:t>криминальных</a:t>
            </a:r>
            <a:r>
              <a:rPr lang="en-US" sz="2000" dirty="0" smtClean="0"/>
              <a:t>&gt;</a:t>
            </a:r>
            <a:r>
              <a:rPr lang="ru-RU" sz="2000" dirty="0" smtClean="0"/>
              <a:t> случаев. Как быть, когда данных значительно больше и они не так очевидны по содержанию</a:t>
            </a:r>
            <a:r>
              <a:rPr lang="en-US" sz="2000" dirty="0" smtClean="0"/>
              <a:t>? </a:t>
            </a:r>
            <a:r>
              <a:rPr lang="ru-RU" sz="2000" dirty="0" smtClean="0"/>
              <a:t>Как обнаружить</a:t>
            </a:r>
            <a:r>
              <a:rPr lang="en-US" sz="2000" dirty="0" smtClean="0"/>
              <a:t> </a:t>
            </a:r>
            <a:r>
              <a:rPr lang="ru-RU" sz="2000" dirty="0" smtClean="0"/>
              <a:t>редкие, но тем не менее существующие, так называемые,  </a:t>
            </a:r>
            <a:r>
              <a:rPr lang="en-US" sz="2000" dirty="0" smtClean="0"/>
              <a:t>&lt;</a:t>
            </a:r>
            <a:r>
              <a:rPr lang="ru-RU" sz="2000" dirty="0" smtClean="0"/>
              <a:t>выбросы данных</a:t>
            </a:r>
            <a:r>
              <a:rPr lang="en-US" sz="2000" dirty="0" smtClean="0"/>
              <a:t>&gt;? </a:t>
            </a:r>
            <a:r>
              <a:rPr lang="ru-RU" sz="2000" dirty="0" smtClean="0"/>
              <a:t>И тут оказывается, что все не так просто, а в математической статистике для этого есть подходящие понятия</a:t>
            </a:r>
            <a:r>
              <a:rPr lang="en-US" sz="2000" dirty="0" smtClean="0"/>
              <a:t> </a:t>
            </a:r>
            <a:r>
              <a:rPr lang="ru-RU" sz="2000" b="1" dirty="0" smtClean="0"/>
              <a:t>дисперсии</a:t>
            </a:r>
            <a:r>
              <a:rPr lang="ru-RU" sz="2000" dirty="0" smtClean="0"/>
              <a:t>, </a:t>
            </a:r>
            <a:r>
              <a:rPr lang="ru-RU" sz="2000" b="1" dirty="0" smtClean="0"/>
              <a:t>стандартного отклонения</a:t>
            </a:r>
            <a:r>
              <a:rPr lang="ru-RU" sz="2000" dirty="0" smtClean="0"/>
              <a:t> и </a:t>
            </a:r>
            <a:r>
              <a:rPr lang="ru-RU" sz="2000" b="1" dirty="0" smtClean="0"/>
              <a:t>неравенство Чебышева</a:t>
            </a:r>
            <a:r>
              <a:rPr lang="ru-RU" sz="2000" dirty="0" smtClean="0"/>
              <a:t>.</a:t>
            </a:r>
            <a:endParaRPr lang="ru-RU"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b="1" dirty="0"/>
          </a:p>
        </p:txBody>
      </p:sp>
      <p:sp>
        <p:nvSpPr>
          <p:cNvPr id="5" name="Прямоугольник 4"/>
          <p:cNvSpPr/>
          <p:nvPr/>
        </p:nvSpPr>
        <p:spPr>
          <a:xfrm>
            <a:off x="642910" y="1214423"/>
            <a:ext cx="7858180" cy="523220"/>
          </a:xfrm>
          <a:prstGeom prst="rect">
            <a:avLst/>
          </a:prstGeom>
        </p:spPr>
        <p:txBody>
          <a:bodyPr wrap="square">
            <a:spAutoFit/>
          </a:bodyPr>
          <a:lstStyle/>
          <a:p>
            <a:pPr>
              <a:buClr>
                <a:schemeClr val="dk1"/>
              </a:buClr>
              <a:buSzPct val="25000"/>
            </a:pPr>
            <a:r>
              <a:rPr lang="ru-RU" sz="2800" b="1" dirty="0" smtClean="0">
                <a:solidFill>
                  <a:schemeClr val="accent2">
                    <a:lumMod val="75000"/>
                  </a:schemeClr>
                </a:solidFill>
                <a:latin typeface="Arial" pitchFamily="34" charset="0"/>
                <a:cs typeface="Arial" pitchFamily="34" charset="0"/>
              </a:rPr>
              <a:t>Дисперсия </a:t>
            </a:r>
            <a:endParaRPr lang="en-US" sz="2800" b="1" dirty="0">
              <a:solidFill>
                <a:schemeClr val="accent2">
                  <a:lumMod val="75000"/>
                </a:schemeClr>
              </a:solidFill>
              <a:latin typeface="Arial" pitchFamily="34" charset="0"/>
              <a:ea typeface="PT Sans"/>
              <a:cs typeface="Arial" pitchFamily="34" charset="0"/>
              <a:sym typeface="PT Sans"/>
            </a:endParaRPr>
          </a:p>
        </p:txBody>
      </p:sp>
      <p:sp>
        <p:nvSpPr>
          <p:cNvPr id="6" name="Нижний колонтитул 5"/>
          <p:cNvSpPr>
            <a:spLocks noGrp="1"/>
          </p:cNvSpPr>
          <p:nvPr>
            <p:ph type="ftr" sz="quarter" idx="11"/>
          </p:nvPr>
        </p:nvSpPr>
        <p:spPr>
          <a:xfrm>
            <a:off x="2714612" y="6356350"/>
            <a:ext cx="3786214" cy="365125"/>
          </a:xfrm>
        </p:spPr>
        <p:txBody>
          <a:bodyPr/>
          <a:lstStyle/>
          <a:p>
            <a:r>
              <a:rPr lang="ru-RU" dirty="0" smtClean="0"/>
              <a:t>Кафедра информационно-аналитических систем</a:t>
            </a:r>
            <a:endParaRPr lang="ru-RU" dirty="0"/>
          </a:p>
        </p:txBody>
      </p:sp>
      <p:sp>
        <p:nvSpPr>
          <p:cNvPr id="7" name="Содержимое 6"/>
          <p:cNvSpPr>
            <a:spLocks noGrp="1"/>
          </p:cNvSpPr>
          <p:nvPr>
            <p:ph idx="1"/>
          </p:nvPr>
        </p:nvSpPr>
        <p:spPr>
          <a:xfrm>
            <a:off x="457200" y="1600201"/>
            <a:ext cx="8229600" cy="2185990"/>
          </a:xfrm>
        </p:spPr>
        <p:txBody>
          <a:bodyPr/>
          <a:lstStyle/>
          <a:p>
            <a:pPr marL="0" indent="0" algn="just">
              <a:buNone/>
            </a:pPr>
            <a:r>
              <a:rPr lang="ru-RU" b="1" dirty="0" smtClean="0"/>
              <a:t> </a:t>
            </a:r>
            <a:r>
              <a:rPr lang="ru-RU" sz="2000" b="1" dirty="0" smtClean="0"/>
              <a:t>Дисперсия </a:t>
            </a:r>
            <a:r>
              <a:rPr lang="ru-RU" sz="2000" dirty="0" smtClean="0"/>
              <a:t>выборки</a:t>
            </a:r>
            <a:r>
              <a:rPr lang="ru-RU" sz="2000" b="1" dirty="0" smtClean="0"/>
              <a:t> </a:t>
            </a:r>
            <a:r>
              <a:rPr lang="ru-RU" sz="2000" dirty="0" smtClean="0"/>
              <a:t>– среднее арифметическое квадратов отклонений значений выборки от выборочного среднего. Вычисляется по формуле</a:t>
            </a:r>
            <a:r>
              <a:rPr lang="en-US" sz="2000" dirty="0" smtClean="0"/>
              <a:t>:</a:t>
            </a:r>
          </a:p>
          <a:p>
            <a:pPr marL="0" indent="0" algn="just">
              <a:buNone/>
            </a:pPr>
            <a:endParaRPr lang="ru-RU" dirty="0"/>
          </a:p>
        </p:txBody>
      </p:sp>
      <p:pic>
        <p:nvPicPr>
          <p:cNvPr id="8195" name="Picture 3"/>
          <p:cNvPicPr>
            <a:picLocks noChangeAspect="1" noChangeArrowheads="1"/>
          </p:cNvPicPr>
          <p:nvPr/>
        </p:nvPicPr>
        <p:blipFill>
          <a:blip r:embed="rId2"/>
          <a:srcRect/>
          <a:stretch>
            <a:fillRect/>
          </a:stretch>
        </p:blipFill>
        <p:spPr bwMode="auto">
          <a:xfrm>
            <a:off x="2214546" y="2857496"/>
            <a:ext cx="3857652"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1142984"/>
            <a:ext cx="8286776" cy="571504"/>
          </a:xfrm>
        </p:spPr>
        <p:txBody>
          <a:bodyPr>
            <a:normAutofit/>
          </a:bodyPr>
          <a:lstStyle/>
          <a:p>
            <a:pPr algn="l"/>
            <a:r>
              <a:rPr lang="ru-RU" sz="2800" b="1" dirty="0" smtClean="0">
                <a:solidFill>
                  <a:schemeClr val="accent2">
                    <a:lumMod val="75000"/>
                  </a:schemeClr>
                </a:solidFill>
                <a:latin typeface="Arial" pitchFamily="34" charset="0"/>
                <a:cs typeface="Arial" pitchFamily="34" charset="0"/>
              </a:rPr>
              <a:t>Пример</a:t>
            </a:r>
            <a:r>
              <a:rPr lang="en-US" sz="2800" b="1" dirty="0" smtClean="0">
                <a:solidFill>
                  <a:schemeClr val="accent2">
                    <a:lumMod val="75000"/>
                  </a:schemeClr>
                </a:solidFill>
                <a:latin typeface="Arial" pitchFamily="34" charset="0"/>
                <a:cs typeface="Arial" pitchFamily="34" charset="0"/>
              </a:rPr>
              <a:t> </a:t>
            </a:r>
            <a:r>
              <a:rPr lang="ru-RU" sz="2800" b="1" dirty="0" smtClean="0">
                <a:solidFill>
                  <a:schemeClr val="accent2">
                    <a:lumMod val="75000"/>
                  </a:schemeClr>
                </a:solidFill>
                <a:latin typeface="Arial" pitchFamily="34" charset="0"/>
                <a:cs typeface="Arial" pitchFamily="34" charset="0"/>
              </a:rPr>
              <a:t>(вычисление дисперсии)</a:t>
            </a:r>
            <a:endParaRPr lang="ru-RU" sz="2800" b="1" dirty="0">
              <a:solidFill>
                <a:schemeClr val="accent2">
                  <a:lumMod val="75000"/>
                </a:schemeClr>
              </a:solidFill>
              <a:latin typeface="Arial" pitchFamily="34" charset="0"/>
              <a:cs typeface="Arial" pitchFamily="34" charset="0"/>
            </a:endParaRPr>
          </a:p>
        </p:txBody>
      </p:sp>
      <p:sp>
        <p:nvSpPr>
          <p:cNvPr id="6" name="Прямоугольник 5"/>
          <p:cNvSpPr/>
          <p:nvPr/>
        </p:nvSpPr>
        <p:spPr>
          <a:xfrm>
            <a:off x="1714480" y="214288"/>
            <a:ext cx="7143800" cy="523220"/>
          </a:xfrm>
          <a:prstGeom prst="rect">
            <a:avLst/>
          </a:prstGeom>
        </p:spPr>
        <p:txBody>
          <a:bodyPr wrap="square">
            <a:spAutoFit/>
          </a:bodyPr>
          <a:lstStyle/>
          <a:p>
            <a:pPr algn="r">
              <a:buClr>
                <a:schemeClr val="dk1"/>
              </a:buClr>
              <a:buSzPct val="25000"/>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7" name="Нижний колонтитул 6"/>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
        <p:nvSpPr>
          <p:cNvPr id="8" name="Содержимое 7"/>
          <p:cNvSpPr>
            <a:spLocks noGrp="1"/>
          </p:cNvSpPr>
          <p:nvPr>
            <p:ph idx="1"/>
          </p:nvPr>
        </p:nvSpPr>
        <p:spPr>
          <a:xfrm>
            <a:off x="457200" y="1857365"/>
            <a:ext cx="8229600" cy="1000131"/>
          </a:xfrm>
        </p:spPr>
        <p:txBody>
          <a:bodyPr>
            <a:normAutofit/>
          </a:bodyPr>
          <a:lstStyle/>
          <a:p>
            <a:pPr marL="0" indent="0" algn="just">
              <a:buNone/>
            </a:pPr>
            <a:endParaRPr lang="ru-RU" sz="2000" dirty="0" smtClean="0"/>
          </a:p>
          <a:p>
            <a:pPr marL="0" indent="0" algn="just">
              <a:buNone/>
            </a:pPr>
            <a:endParaRPr lang="ru-RU" sz="2000" b="1" dirty="0" smtClean="0"/>
          </a:p>
          <a:p>
            <a:pPr marL="0" indent="0" algn="just">
              <a:buNone/>
            </a:pPr>
            <a:endParaRPr lang="ru-RU" sz="2000" b="1" dirty="0" smtClean="0"/>
          </a:p>
        </p:txBody>
      </p:sp>
      <p:pic>
        <p:nvPicPr>
          <p:cNvPr id="9218" name="Picture 2"/>
          <p:cNvPicPr>
            <a:picLocks noChangeAspect="1" noChangeArrowheads="1"/>
          </p:cNvPicPr>
          <p:nvPr/>
        </p:nvPicPr>
        <p:blipFill>
          <a:blip r:embed="rId2"/>
          <a:srcRect/>
          <a:stretch>
            <a:fillRect/>
          </a:stretch>
        </p:blipFill>
        <p:spPr bwMode="auto">
          <a:xfrm>
            <a:off x="857224" y="2214554"/>
            <a:ext cx="7572428" cy="39290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785786" y="1142984"/>
            <a:ext cx="8215370" cy="642942"/>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Arial" pitchFamily="34" charset="0"/>
                <a:cs typeface="Arial" pitchFamily="34" charset="0"/>
              </a:rPr>
              <a:t>Стандартное отклонение</a:t>
            </a:r>
            <a:endParaRPr lang="en-US" sz="11200" b="1" dirty="0" smtClean="0">
              <a:solidFill>
                <a:schemeClr val="accent2">
                  <a:lumMod val="75000"/>
                </a:schemeClr>
              </a:solidFill>
              <a:latin typeface="Arial" pitchFamily="34" charset="0"/>
              <a:ea typeface="PT Sans"/>
              <a:cs typeface="Arial" pitchFamily="34" charset="0"/>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357158" y="1857364"/>
            <a:ext cx="8501122" cy="4429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smtClean="0"/>
              <a:t>	</a:t>
            </a:r>
            <a:endParaRPr lang="en-GB" sz="2000" dirty="0" smtClean="0">
              <a:solidFill>
                <a:srgbClr val="800000"/>
              </a:solidFill>
              <a:latin typeface="Arial" panose="020B0604020202020204" pitchFamily="34" charset="0"/>
              <a:cs typeface="Arial" panose="020B0604020202020204" pitchFamily="34" charset="0"/>
            </a:endParaRPr>
          </a:p>
        </p:txBody>
      </p:sp>
      <p:sp>
        <p:nvSpPr>
          <p:cNvPr id="9" name="Объект 2"/>
          <p:cNvSpPr txBox="1">
            <a:spLocks/>
          </p:cNvSpPr>
          <p:nvPr/>
        </p:nvSpPr>
        <p:spPr>
          <a:xfrm>
            <a:off x="1857356" y="116632"/>
            <a:ext cx="7035124"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643174" y="6356350"/>
            <a:ext cx="3643338"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785786" y="4286256"/>
            <a:ext cx="7572428" cy="369332"/>
          </a:xfrm>
          <a:prstGeom prst="rect">
            <a:avLst/>
          </a:prstGeom>
        </p:spPr>
        <p:txBody>
          <a:bodyPr wrap="square">
            <a:spAutoFit/>
          </a:bodyPr>
          <a:lstStyle/>
          <a:p>
            <a:r>
              <a:rPr lang="ru-RU" dirty="0" smtClean="0"/>
              <a:t> </a:t>
            </a:r>
            <a:endParaRPr lang="ru-RU" dirty="0"/>
          </a:p>
        </p:txBody>
      </p:sp>
      <p:sp>
        <p:nvSpPr>
          <p:cNvPr id="10" name="Прямоугольник 9"/>
          <p:cNvSpPr/>
          <p:nvPr/>
        </p:nvSpPr>
        <p:spPr>
          <a:xfrm>
            <a:off x="785786" y="1785927"/>
            <a:ext cx="6858048" cy="646331"/>
          </a:xfrm>
          <a:prstGeom prst="rect">
            <a:avLst/>
          </a:prstGeom>
        </p:spPr>
        <p:txBody>
          <a:bodyPr wrap="square">
            <a:spAutoFit/>
          </a:bodyPr>
          <a:lstStyle/>
          <a:p>
            <a:r>
              <a:rPr lang="ru-RU" b="1" dirty="0" smtClean="0"/>
              <a:t>Стандартное отклонение </a:t>
            </a:r>
            <a:r>
              <a:rPr lang="ru-RU" dirty="0" smtClean="0"/>
              <a:t>вычисляется как корень квадратный из дисперсии:</a:t>
            </a:r>
            <a:endParaRPr lang="ru-RU" dirty="0"/>
          </a:p>
        </p:txBody>
      </p:sp>
      <p:sp>
        <p:nvSpPr>
          <p:cNvPr id="11" name="Прямоугольник 10"/>
          <p:cNvSpPr/>
          <p:nvPr/>
        </p:nvSpPr>
        <p:spPr>
          <a:xfrm>
            <a:off x="1000100" y="3429000"/>
            <a:ext cx="6715172" cy="646331"/>
          </a:xfrm>
          <a:prstGeom prst="rect">
            <a:avLst/>
          </a:prstGeom>
        </p:spPr>
        <p:txBody>
          <a:bodyPr wrap="square">
            <a:spAutoFit/>
          </a:bodyPr>
          <a:lstStyle/>
          <a:p>
            <a:r>
              <a:rPr lang="ru-RU" dirty="0" smtClean="0"/>
              <a:t>Стандартное отклонение имеет исключительную важность для</a:t>
            </a:r>
          </a:p>
          <a:p>
            <a:r>
              <a:rPr lang="ru-RU" dirty="0" smtClean="0"/>
              <a:t>описания распределения данных.</a:t>
            </a:r>
            <a:endParaRPr lang="ru-RU" dirty="0"/>
          </a:p>
        </p:txBody>
      </p:sp>
      <p:pic>
        <p:nvPicPr>
          <p:cNvPr id="10242" name="Picture 2"/>
          <p:cNvPicPr>
            <a:picLocks noChangeAspect="1" noChangeArrowheads="1"/>
          </p:cNvPicPr>
          <p:nvPr/>
        </p:nvPicPr>
        <p:blipFill>
          <a:blip r:embed="rId2"/>
          <a:srcRect/>
          <a:stretch>
            <a:fillRect/>
          </a:stretch>
        </p:blipFill>
        <p:spPr bwMode="auto">
          <a:xfrm>
            <a:off x="3009900" y="2428868"/>
            <a:ext cx="3124200" cy="857256"/>
          </a:xfrm>
          <a:prstGeom prst="rect">
            <a:avLst/>
          </a:prstGeom>
          <a:noFill/>
          <a:ln w="9525">
            <a:noFill/>
            <a:miter lim="800000"/>
            <a:headEnd/>
            <a:tailEnd/>
          </a:ln>
          <a:effectLst/>
        </p:spPr>
      </p:pic>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071546"/>
            <a:ext cx="8229600" cy="714380"/>
          </a:xfrm>
        </p:spPr>
        <p:txBody>
          <a:bodyPr>
            <a:normAutofit/>
          </a:bodyPr>
          <a:lstStyle/>
          <a:p>
            <a:pPr algn="l"/>
            <a:r>
              <a:rPr lang="ru-RU" sz="2800" b="1" smtClean="0">
                <a:solidFill>
                  <a:schemeClr val="accent2">
                    <a:lumMod val="75000"/>
                  </a:schemeClr>
                </a:solidFill>
                <a:latin typeface="Arial" pitchFamily="34" charset="0"/>
                <a:cs typeface="Arial" pitchFamily="34" charset="0"/>
              </a:rPr>
              <a:t>Неравенство Чебышева</a:t>
            </a:r>
            <a:endParaRPr lang="ru-RU" sz="2800" b="1" dirty="0">
              <a:solidFill>
                <a:schemeClr val="accent2">
                  <a:lumMod val="75000"/>
                </a:schemeClr>
              </a:solidFill>
              <a:latin typeface="Arial" pitchFamily="34" charset="0"/>
              <a:cs typeface="Arial" pitchFamily="34" charset="0"/>
            </a:endParaRPr>
          </a:p>
        </p:txBody>
      </p:sp>
      <p:sp>
        <p:nvSpPr>
          <p:cNvPr id="7" name="Прямоугольник 6"/>
          <p:cNvSpPr/>
          <p:nvPr/>
        </p:nvSpPr>
        <p:spPr>
          <a:xfrm>
            <a:off x="1785918" y="214291"/>
            <a:ext cx="7000924" cy="1384995"/>
          </a:xfrm>
          <a:prstGeom prst="rect">
            <a:avLst/>
          </a:prstGeom>
        </p:spPr>
        <p:txBody>
          <a:bodyPr wrap="square">
            <a:sp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smtClean="0">
              <a:solidFill>
                <a:srgbClr val="9F2B22"/>
              </a:solidFill>
              <a:latin typeface="Arial" panose="020B0604020202020204" pitchFamily="34" charset="0"/>
              <a:ea typeface="PT Sans"/>
              <a:cs typeface="Arial" panose="020B0604020202020204" pitchFamily="34" charset="0"/>
              <a:sym typeface="PT Sans"/>
            </a:endParaRPr>
          </a:p>
          <a:p>
            <a:pPr algn="r"/>
            <a:endParaRPr lang="en-US" sz="2800" dirty="0" smtClean="0">
              <a:solidFill>
                <a:srgbClr val="9F2B22"/>
              </a:solidFill>
              <a:latin typeface="Arial" panose="020B0604020202020204" pitchFamily="34" charset="0"/>
              <a:ea typeface="PT Sans"/>
              <a:cs typeface="Arial" panose="020B0604020202020204" pitchFamily="34" charset="0"/>
              <a:sym typeface="PT Sans"/>
            </a:endParaRPr>
          </a:p>
          <a:p>
            <a:pPr algn="r"/>
            <a:endParaRPr lang="ru-RU" sz="2800" dirty="0"/>
          </a:p>
        </p:txBody>
      </p:sp>
      <p:sp>
        <p:nvSpPr>
          <p:cNvPr id="8" name="Нижний колонтитул 7"/>
          <p:cNvSpPr>
            <a:spLocks noGrp="1"/>
          </p:cNvSpPr>
          <p:nvPr>
            <p:ph type="ftr" sz="quarter" idx="11"/>
          </p:nvPr>
        </p:nvSpPr>
        <p:spPr>
          <a:xfrm>
            <a:off x="2714612" y="6356350"/>
            <a:ext cx="3571900" cy="365125"/>
          </a:xfrm>
        </p:spPr>
        <p:txBody>
          <a:bodyPr/>
          <a:lstStyle/>
          <a:p>
            <a:r>
              <a:rPr lang="ru-RU" dirty="0" smtClean="0"/>
              <a:t>Кафедра информационно-аналитических систем</a:t>
            </a:r>
            <a:endParaRPr lang="ru-RU" dirty="0"/>
          </a:p>
        </p:txBody>
      </p:sp>
      <p:sp>
        <p:nvSpPr>
          <p:cNvPr id="6" name="Содержимое 5"/>
          <p:cNvSpPr>
            <a:spLocks noGrp="1"/>
          </p:cNvSpPr>
          <p:nvPr>
            <p:ph idx="1"/>
          </p:nvPr>
        </p:nvSpPr>
        <p:spPr>
          <a:xfrm>
            <a:off x="457200" y="1600201"/>
            <a:ext cx="8229600" cy="1257295"/>
          </a:xfrm>
        </p:spPr>
        <p:txBody>
          <a:bodyPr>
            <a:normAutofit fontScale="92500" lnSpcReduction="10000"/>
          </a:bodyPr>
          <a:lstStyle/>
          <a:p>
            <a:pPr marL="0" indent="0">
              <a:buNone/>
            </a:pPr>
            <a:r>
              <a:rPr lang="ru-RU" sz="2200" dirty="0" smtClean="0"/>
              <a:t>Для интерпретации стандартного отклонения используют </a:t>
            </a:r>
            <a:r>
              <a:rPr lang="ru-RU" sz="2200" b="1" dirty="0" smtClean="0"/>
              <a:t>неравенство Чебышева</a:t>
            </a:r>
            <a:r>
              <a:rPr lang="ru-RU" sz="2200" dirty="0" smtClean="0"/>
              <a:t>.</a:t>
            </a:r>
            <a:r>
              <a:rPr lang="en-US" sz="2200" dirty="0" smtClean="0"/>
              <a:t> </a:t>
            </a:r>
            <a:r>
              <a:rPr lang="ru-RU" sz="2200" dirty="0" smtClean="0"/>
              <a:t>Оно имеет следующую трактовку</a:t>
            </a:r>
            <a:r>
              <a:rPr lang="en-US" sz="2200" dirty="0" smtClean="0"/>
              <a:t>:</a:t>
            </a:r>
            <a:endParaRPr lang="ru-RU" sz="2200" dirty="0" smtClean="0"/>
          </a:p>
          <a:p>
            <a:pPr marL="0" indent="0">
              <a:buNone/>
            </a:pPr>
            <a:r>
              <a:rPr lang="ru-RU" sz="2200" b="1" i="1" dirty="0" smtClean="0"/>
              <a:t>В любой совокупности данных доля значений, попадающих в интервал</a:t>
            </a:r>
            <a:endParaRPr lang="en-US" sz="2200" b="1" i="1" dirty="0" smtClean="0"/>
          </a:p>
          <a:p>
            <a:pPr>
              <a:buNone/>
            </a:pPr>
            <a:endParaRPr lang="en-US" dirty="0" smtClean="0"/>
          </a:p>
          <a:p>
            <a:pPr>
              <a:buNone/>
            </a:pPr>
            <a:endParaRPr lang="en-US" dirty="0" smtClean="0"/>
          </a:p>
        </p:txBody>
      </p:sp>
      <p:pic>
        <p:nvPicPr>
          <p:cNvPr id="11267" name="Picture 3"/>
          <p:cNvPicPr>
            <a:picLocks noChangeAspect="1" noChangeArrowheads="1"/>
          </p:cNvPicPr>
          <p:nvPr/>
        </p:nvPicPr>
        <p:blipFill>
          <a:blip r:embed="rId2"/>
          <a:srcRect/>
          <a:stretch>
            <a:fillRect/>
          </a:stretch>
        </p:blipFill>
        <p:spPr bwMode="auto">
          <a:xfrm>
            <a:off x="3690938" y="2857496"/>
            <a:ext cx="1762125" cy="71438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3"/>
          <a:srcRect/>
          <a:stretch>
            <a:fillRect/>
          </a:stretch>
        </p:blipFill>
        <p:spPr bwMode="auto">
          <a:xfrm>
            <a:off x="3848100" y="4572008"/>
            <a:ext cx="1447800" cy="785818"/>
          </a:xfrm>
          <a:prstGeom prst="rect">
            <a:avLst/>
          </a:prstGeom>
          <a:noFill/>
          <a:ln w="9525">
            <a:noFill/>
            <a:miter lim="800000"/>
            <a:headEnd/>
            <a:tailEnd/>
          </a:ln>
          <a:effectLst/>
        </p:spPr>
      </p:pic>
      <p:sp>
        <p:nvSpPr>
          <p:cNvPr id="10" name="Прямоугольник 9"/>
          <p:cNvSpPr/>
          <p:nvPr/>
        </p:nvSpPr>
        <p:spPr>
          <a:xfrm>
            <a:off x="571472" y="3857628"/>
            <a:ext cx="5608147" cy="369332"/>
          </a:xfrm>
          <a:prstGeom prst="rect">
            <a:avLst/>
          </a:prstGeom>
        </p:spPr>
        <p:txBody>
          <a:bodyPr wrap="square">
            <a:spAutoFit/>
          </a:bodyPr>
          <a:lstStyle/>
          <a:p>
            <a:pPr>
              <a:buNone/>
            </a:pPr>
            <a:r>
              <a:rPr lang="ru-RU" b="1" i="1" dirty="0" smtClean="0"/>
              <a:t>будет равна, по крайней мере,</a:t>
            </a:r>
            <a:endParaRPr lang="en-US" b="1" i="1" dirty="0" smtClean="0"/>
          </a:p>
        </p:txBody>
      </p:sp>
      <p:sp>
        <p:nvSpPr>
          <p:cNvPr id="12" name="Прямоугольник 11"/>
          <p:cNvSpPr/>
          <p:nvPr/>
        </p:nvSpPr>
        <p:spPr>
          <a:xfrm>
            <a:off x="714348" y="5500702"/>
            <a:ext cx="4357718" cy="369332"/>
          </a:xfrm>
          <a:prstGeom prst="rect">
            <a:avLst/>
          </a:prstGeom>
        </p:spPr>
        <p:txBody>
          <a:bodyPr wrap="square">
            <a:spAutoFit/>
          </a:bodyPr>
          <a:lstStyle/>
          <a:p>
            <a:r>
              <a:rPr lang="ru-RU" b="1" i="1" dirty="0" smtClean="0"/>
              <a:t>где </a:t>
            </a:r>
            <a:r>
              <a:rPr lang="ru-RU" b="1" i="1" dirty="0" err="1" smtClean="0"/>
              <a:t>k</a:t>
            </a:r>
            <a:r>
              <a:rPr lang="ru-RU" b="1" i="1" dirty="0" smtClean="0"/>
              <a:t> - любое число, большее 1.</a:t>
            </a:r>
            <a:endParaRPr lang="ru-RU" b="1"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r">
              <a:spcBef>
                <a:spcPts val="0"/>
              </a:spcBef>
            </a:pPr>
            <a:r>
              <a:rPr lang="ru-RU" sz="3100" b="1" dirty="0" smtClean="0">
                <a:solidFill>
                  <a:srgbClr val="9F2B22"/>
                </a:solidFill>
                <a:latin typeface="Arial" panose="020B0604020202020204" pitchFamily="34" charset="0"/>
                <a:cs typeface="Arial" panose="020B0604020202020204" pitchFamily="34" charset="0"/>
                <a:sym typeface="PT Sans"/>
              </a:rPr>
              <a:t>Анализ данных. </a:t>
            </a:r>
            <a:r>
              <a:rPr lang="ru-RU" sz="3200" b="1" dirty="0" smtClean="0">
                <a:solidFill>
                  <a:srgbClr val="9F2B22"/>
                </a:solidFill>
                <a:latin typeface="Arial" panose="020B0604020202020204" pitchFamily="34" charset="0"/>
                <a:cs typeface="Arial" panose="020B0604020202020204" pitchFamily="34" charset="0"/>
                <a:sym typeface="PT Sans"/>
              </a:rPr>
              <a:t>Подготовка данных</a:t>
            </a:r>
            <a:r>
              <a:rPr lang="en-US" dirty="0" smtClean="0">
                <a:solidFill>
                  <a:srgbClr val="9F2B22"/>
                </a:solidFill>
                <a:latin typeface="Arial" panose="020B0604020202020204" pitchFamily="34" charset="0"/>
                <a:ea typeface="PT Sans"/>
                <a:cs typeface="Arial" panose="020B0604020202020204" pitchFamily="34" charset="0"/>
                <a:sym typeface="PT Sans"/>
              </a:rPr>
              <a:t/>
            </a:r>
            <a:br>
              <a:rPr lang="en-US" dirty="0" smtClean="0">
                <a:solidFill>
                  <a:srgbClr val="9F2B22"/>
                </a:solidFill>
                <a:latin typeface="Arial" panose="020B0604020202020204" pitchFamily="34" charset="0"/>
                <a:ea typeface="PT Sans"/>
                <a:cs typeface="Arial" panose="020B0604020202020204" pitchFamily="34" charset="0"/>
                <a:sym typeface="PT Sans"/>
              </a:rPr>
            </a:br>
            <a:endParaRPr lang="ru-RU" dirty="0"/>
          </a:p>
        </p:txBody>
      </p:sp>
      <p:sp>
        <p:nvSpPr>
          <p:cNvPr id="3" name="Содержимое 2"/>
          <p:cNvSpPr>
            <a:spLocks noGrp="1"/>
          </p:cNvSpPr>
          <p:nvPr>
            <p:ph idx="1"/>
          </p:nvPr>
        </p:nvSpPr>
        <p:spPr>
          <a:xfrm>
            <a:off x="1000100" y="1600201"/>
            <a:ext cx="7286676" cy="685792"/>
          </a:xfrm>
        </p:spPr>
        <p:txBody>
          <a:bodyPr>
            <a:normAutofit/>
          </a:bodyPr>
          <a:lstStyle/>
          <a:p>
            <a:pPr>
              <a:buNone/>
            </a:pPr>
            <a:r>
              <a:rPr lang="ru-RU" sz="2800" b="1" dirty="0" smtClean="0">
                <a:solidFill>
                  <a:schemeClr val="accent2">
                    <a:lumMod val="75000"/>
                  </a:schemeClr>
                </a:solidFill>
              </a:rPr>
              <a:t>Загрузка данных в хранилища</a:t>
            </a:r>
            <a:endParaRPr lang="ru-RU" sz="2800" b="1" dirty="0">
              <a:solidFill>
                <a:schemeClr val="accent2">
                  <a:lumMod val="75000"/>
                </a:schemeClr>
              </a:solidFill>
            </a:endParaRPr>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5" name="Прямоугольник 4"/>
          <p:cNvSpPr/>
          <p:nvPr/>
        </p:nvSpPr>
        <p:spPr>
          <a:xfrm>
            <a:off x="857224" y="2285992"/>
            <a:ext cx="7215238" cy="3785652"/>
          </a:xfrm>
          <a:prstGeom prst="rect">
            <a:avLst/>
          </a:prstGeom>
        </p:spPr>
        <p:txBody>
          <a:bodyPr wrap="square">
            <a:spAutoFit/>
          </a:bodyPr>
          <a:lstStyle/>
          <a:p>
            <a:pPr algn="just"/>
            <a:r>
              <a:rPr lang="ru-RU" sz="2000" dirty="0" smtClean="0"/>
              <a:t>Как правило, в системах хранения данных существуют специальные утилиты, ориентированные на загрузку данных из внешних источников. Однако, даже на этом, казалось бы простейшем, этапе исследователя могут ожидать многочисленные сюрпризы</a:t>
            </a:r>
            <a:r>
              <a:rPr lang="en-US" sz="2000" dirty="0" smtClean="0"/>
              <a:t>: </a:t>
            </a:r>
            <a:r>
              <a:rPr lang="ru-RU" sz="2000" dirty="0" smtClean="0"/>
              <a:t>например, нечитаемые символы, типы данных  не соответствующие обещанным спецификациям и т.п.  Рекомендации</a:t>
            </a:r>
            <a:r>
              <a:rPr lang="en-US" sz="2000" dirty="0" smtClean="0"/>
              <a:t>:</a:t>
            </a:r>
          </a:p>
          <a:p>
            <a:pPr algn="just">
              <a:buFont typeface="Arial" pitchFamily="34" charset="0"/>
              <a:buChar char="•"/>
            </a:pPr>
            <a:r>
              <a:rPr lang="ru-RU" sz="2000" dirty="0" smtClean="0"/>
              <a:t> Вычистить из исходных файлов все нечитаемые символы</a:t>
            </a:r>
            <a:r>
              <a:rPr lang="en-US" sz="2000" dirty="0" smtClean="0"/>
              <a:t>;</a:t>
            </a:r>
            <a:endParaRPr lang="ru-RU" sz="2000" dirty="0" smtClean="0"/>
          </a:p>
          <a:p>
            <a:pPr algn="just">
              <a:buFont typeface="Arial" pitchFamily="34" charset="0"/>
              <a:buChar char="•"/>
            </a:pPr>
            <a:r>
              <a:rPr lang="ru-RU" sz="2000" dirty="0" smtClean="0"/>
              <a:t> Записать все исходные данные как текстовые поля (с типами разбираться потом</a:t>
            </a:r>
            <a:r>
              <a:rPr lang="en-US" sz="2000" dirty="0" smtClean="0"/>
              <a:t> </a:t>
            </a:r>
            <a:r>
              <a:rPr lang="ru-RU" sz="2000" dirty="0" smtClean="0"/>
              <a:t>после загрузки в хранилище).</a:t>
            </a:r>
          </a:p>
          <a:p>
            <a:pPr algn="just">
              <a:buFont typeface="Arial" pitchFamily="34" charset="0"/>
              <a:buChar char="•"/>
            </a:pPr>
            <a:r>
              <a:rPr lang="ru-RU" sz="2000" dirty="0" smtClean="0"/>
              <a:t>Саму загрузку (если данных действительно много) проводить непосредственно на сервере, где расположено хранилище.</a:t>
            </a:r>
            <a:endParaRPr lang="ru-RU"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571472" y="1214422"/>
            <a:ext cx="8143932" cy="78581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Arial" pitchFamily="34" charset="0"/>
                <a:cs typeface="Arial" pitchFamily="34" charset="0"/>
              </a:rPr>
              <a:t>Интерпретация стандартного отклонения</a:t>
            </a:r>
            <a:endParaRPr lang="en-US" sz="11200" b="1" dirty="0">
              <a:solidFill>
                <a:schemeClr val="accent2">
                  <a:lumMod val="75000"/>
                </a:schemeClr>
              </a:solidFill>
              <a:latin typeface="Arial" pitchFamily="34" charset="0"/>
              <a:cs typeface="Arial"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928662" y="2285992"/>
            <a:ext cx="7572428" cy="7858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ru-RU" sz="2400" dirty="0" smtClean="0">
              <a:latin typeface="Arial" pitchFamily="34" charset="0"/>
              <a:cs typeface="Arial" pitchFamily="34" charset="0"/>
            </a:endParaRP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3000" b="1" dirty="0" smtClean="0">
                <a:solidFill>
                  <a:srgbClr val="9F2B22"/>
                </a:solidFill>
                <a:latin typeface="Arial" panose="020B0604020202020204" pitchFamily="34" charset="0"/>
                <a:cs typeface="Arial" panose="020B0604020202020204" pitchFamily="34" charset="0"/>
                <a:sym typeface="PT Sans"/>
              </a:rPr>
              <a:t>Анализ данных. </a:t>
            </a:r>
            <a:r>
              <a:rPr lang="ru-RU" sz="2800" b="1" dirty="0" smtClean="0">
                <a:solidFill>
                  <a:srgbClr val="9F2B22"/>
                </a:solidFill>
                <a:latin typeface="Arial" panose="020B0604020202020204" pitchFamily="34" charset="0"/>
                <a:cs typeface="Arial" panose="020B0604020202020204" pitchFamily="34" charset="0"/>
                <a:sym typeface="PT Sans"/>
              </a:rPr>
              <a:t>Подготовка данных</a:t>
            </a:r>
            <a:endParaRPr lang="en-US" sz="2800" b="1" dirty="0" smtClean="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571736"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714348" y="2143117"/>
            <a:ext cx="6429420" cy="369332"/>
          </a:xfrm>
          <a:prstGeom prst="rect">
            <a:avLst/>
          </a:prstGeom>
        </p:spPr>
        <p:txBody>
          <a:bodyPr wrap="square">
            <a:spAutoFit/>
          </a:bodyPr>
          <a:lstStyle/>
          <a:p>
            <a:r>
              <a:rPr lang="ru-RU" dirty="0" smtClean="0"/>
              <a:t>Можно утверждать, что интервал с границами</a:t>
            </a:r>
            <a:endParaRPr lang="ru-RU" dirty="0"/>
          </a:p>
        </p:txBody>
      </p:sp>
      <p:sp>
        <p:nvSpPr>
          <p:cNvPr id="10" name="Прямоугольник 9"/>
          <p:cNvSpPr/>
          <p:nvPr/>
        </p:nvSpPr>
        <p:spPr>
          <a:xfrm>
            <a:off x="785786" y="2967335"/>
            <a:ext cx="6429420" cy="646331"/>
          </a:xfrm>
          <a:prstGeom prst="rect">
            <a:avLst/>
          </a:prstGeom>
        </p:spPr>
        <p:txBody>
          <a:bodyPr wrap="square">
            <a:spAutoFit/>
          </a:bodyPr>
          <a:lstStyle/>
          <a:p>
            <a:r>
              <a:rPr lang="ru-RU" dirty="0" smtClean="0"/>
              <a:t>содержит, по крайней мере, 3/4 всех данных (75%).</a:t>
            </a:r>
          </a:p>
          <a:p>
            <a:r>
              <a:rPr lang="ru-RU" dirty="0" smtClean="0"/>
              <a:t>Интервал с границами</a:t>
            </a:r>
            <a:endParaRPr lang="ru-RU" dirty="0"/>
          </a:p>
        </p:txBody>
      </p:sp>
      <p:sp>
        <p:nvSpPr>
          <p:cNvPr id="11" name="Прямоугольник 10"/>
          <p:cNvSpPr/>
          <p:nvPr/>
        </p:nvSpPr>
        <p:spPr>
          <a:xfrm>
            <a:off x="857224" y="4143380"/>
            <a:ext cx="6929486" cy="923330"/>
          </a:xfrm>
          <a:prstGeom prst="rect">
            <a:avLst/>
          </a:prstGeom>
        </p:spPr>
        <p:txBody>
          <a:bodyPr wrap="square">
            <a:spAutoFit/>
          </a:bodyPr>
          <a:lstStyle/>
          <a:p>
            <a:r>
              <a:rPr lang="ru-RU" dirty="0" smtClean="0"/>
              <a:t>содержит, по крайней мере, 8/9 всех данных (89,9%).</a:t>
            </a:r>
            <a:r>
              <a:rPr lang="en-US" dirty="0" smtClean="0"/>
              <a:t> </a:t>
            </a:r>
            <a:endParaRPr lang="ru-RU" dirty="0" smtClean="0"/>
          </a:p>
          <a:p>
            <a:r>
              <a:rPr lang="ru-RU" dirty="0" smtClean="0"/>
              <a:t>Значения, которые  не попадают в интервал, можно считать выбросами.</a:t>
            </a:r>
            <a:endParaRPr lang="ru-RU" dirty="0"/>
          </a:p>
        </p:txBody>
      </p:sp>
      <p:pic>
        <p:nvPicPr>
          <p:cNvPr id="12290" name="Picture 2"/>
          <p:cNvPicPr>
            <a:picLocks noChangeAspect="1" noChangeArrowheads="1"/>
          </p:cNvPicPr>
          <p:nvPr/>
        </p:nvPicPr>
        <p:blipFill>
          <a:blip r:embed="rId2"/>
          <a:srcRect/>
          <a:stretch>
            <a:fillRect/>
          </a:stretch>
        </p:blipFill>
        <p:spPr bwMode="auto">
          <a:xfrm>
            <a:off x="3752851" y="2500306"/>
            <a:ext cx="890588" cy="571504"/>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786183" y="3500438"/>
            <a:ext cx="785817" cy="571504"/>
          </a:xfrm>
          <a:prstGeom prst="rect">
            <a:avLst/>
          </a:prstGeom>
          <a:noFill/>
          <a:ln w="9525">
            <a:noFill/>
            <a:miter lim="800000"/>
            <a:headEnd/>
            <a:tailEnd/>
          </a:ln>
          <a:effectLst/>
        </p:spPr>
      </p:pic>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571472" y="1214422"/>
            <a:ext cx="8143932" cy="78581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Arial" pitchFamily="34" charset="0"/>
                <a:cs typeface="Arial" pitchFamily="34" charset="0"/>
              </a:rPr>
              <a:t>Интерпретация стандартного отклонения</a:t>
            </a:r>
            <a:endParaRPr lang="en-US" sz="11200" b="1" dirty="0">
              <a:solidFill>
                <a:schemeClr val="accent2">
                  <a:lumMod val="75000"/>
                </a:schemeClr>
              </a:solidFill>
              <a:latin typeface="Arial" pitchFamily="34" charset="0"/>
              <a:cs typeface="Arial"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928662" y="2285992"/>
            <a:ext cx="7572428" cy="7858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ru-RU" sz="2400" dirty="0" smtClean="0">
              <a:latin typeface="Arial" pitchFamily="34" charset="0"/>
              <a:cs typeface="Arial" pitchFamily="34" charset="0"/>
            </a:endParaRP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3000" b="1" dirty="0" smtClean="0">
                <a:solidFill>
                  <a:srgbClr val="9F2B22"/>
                </a:solidFill>
                <a:latin typeface="Arial" panose="020B0604020202020204" pitchFamily="34" charset="0"/>
                <a:cs typeface="Arial" panose="020B0604020202020204" pitchFamily="34" charset="0"/>
                <a:sym typeface="PT Sans"/>
              </a:rPr>
              <a:t>Анализ данных. </a:t>
            </a:r>
            <a:r>
              <a:rPr lang="ru-RU" sz="2800" b="1" dirty="0" smtClean="0">
                <a:solidFill>
                  <a:srgbClr val="9F2B22"/>
                </a:solidFill>
                <a:latin typeface="Arial" panose="020B0604020202020204" pitchFamily="34" charset="0"/>
                <a:cs typeface="Arial" panose="020B0604020202020204" pitchFamily="34" charset="0"/>
                <a:sym typeface="PT Sans"/>
              </a:rPr>
              <a:t>Подготовка данных</a:t>
            </a:r>
            <a:endParaRPr lang="en-US" sz="2800" b="1" dirty="0" smtClean="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571736"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714348" y="2881780"/>
            <a:ext cx="6429420" cy="461665"/>
          </a:xfrm>
          <a:prstGeom prst="rect">
            <a:avLst/>
          </a:prstGeom>
        </p:spPr>
        <p:txBody>
          <a:bodyPr wrap="square">
            <a:spAutoFit/>
          </a:bodyPr>
          <a:lstStyle/>
          <a:p>
            <a:r>
              <a:rPr lang="ru-RU" sz="2400" dirty="0" smtClean="0"/>
              <a:t>В математической статистике доказывают что….</a:t>
            </a:r>
            <a:endParaRPr lang="ru-RU" sz="2400" dirty="0"/>
          </a:p>
        </p:txBody>
      </p:sp>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571472" y="1214422"/>
            <a:ext cx="8143932" cy="785818"/>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6000" b="1" dirty="0" smtClean="0">
                <a:solidFill>
                  <a:schemeClr val="accent2">
                    <a:lumMod val="75000"/>
                  </a:schemeClr>
                </a:solidFill>
                <a:latin typeface="+mj-lt"/>
              </a:rPr>
              <a:t>Для нормального распределения данных…</a:t>
            </a:r>
            <a:endParaRPr lang="en-US" sz="6000" dirty="0" smtClean="0">
              <a:solidFill>
                <a:schemeClr val="accent2">
                  <a:lumMod val="75000"/>
                </a:schemeClr>
              </a:solidFill>
              <a:latin typeface="+mj-lt"/>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928662" y="2285992"/>
            <a:ext cx="7572428" cy="7858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ru-RU" sz="2400" dirty="0" smtClean="0">
              <a:latin typeface="Arial" pitchFamily="34" charset="0"/>
              <a:cs typeface="Arial" pitchFamily="34" charset="0"/>
            </a:endParaRP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3000" b="1" dirty="0" smtClean="0">
                <a:solidFill>
                  <a:srgbClr val="9F2B22"/>
                </a:solidFill>
                <a:latin typeface="Arial" panose="020B0604020202020204" pitchFamily="34" charset="0"/>
                <a:cs typeface="Arial" panose="020B0604020202020204" pitchFamily="34" charset="0"/>
                <a:sym typeface="PT Sans"/>
              </a:rPr>
              <a:t>Анализ данных. </a:t>
            </a:r>
            <a:r>
              <a:rPr lang="ru-RU" sz="2800" b="1" dirty="0" smtClean="0">
                <a:solidFill>
                  <a:srgbClr val="9F2B22"/>
                </a:solidFill>
                <a:latin typeface="Arial" panose="020B0604020202020204" pitchFamily="34" charset="0"/>
                <a:cs typeface="Arial" panose="020B0604020202020204" pitchFamily="34" charset="0"/>
                <a:sym typeface="PT Sans"/>
              </a:rPr>
              <a:t>Подготовка данных</a:t>
            </a:r>
            <a:endParaRPr lang="en-US" sz="2800" b="1" dirty="0" smtClean="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571736" y="6356350"/>
            <a:ext cx="3714776" cy="365125"/>
          </a:xfrm>
        </p:spPr>
        <p:txBody>
          <a:bodyPr/>
          <a:lstStyle/>
          <a:p>
            <a:r>
              <a:rPr lang="ru-RU" dirty="0" smtClean="0"/>
              <a:t>Кафедра информационно-аналитических систем</a:t>
            </a:r>
            <a:endParaRPr lang="ru-RU" dirty="0"/>
          </a:p>
        </p:txBody>
      </p:sp>
      <p:pic>
        <p:nvPicPr>
          <p:cNvPr id="15362" name="Picture 2"/>
          <p:cNvPicPr>
            <a:picLocks noChangeAspect="1" noChangeArrowheads="1"/>
          </p:cNvPicPr>
          <p:nvPr/>
        </p:nvPicPr>
        <p:blipFill>
          <a:blip r:embed="rId2"/>
          <a:srcRect/>
          <a:stretch>
            <a:fillRect/>
          </a:stretch>
        </p:blipFill>
        <p:spPr bwMode="auto">
          <a:xfrm>
            <a:off x="1663401" y="2571744"/>
            <a:ext cx="5694682" cy="3786194"/>
          </a:xfrm>
          <a:prstGeom prst="rect">
            <a:avLst/>
          </a:prstGeom>
          <a:noFill/>
          <a:ln w="9525">
            <a:noFill/>
            <a:miter lim="800000"/>
            <a:headEnd/>
            <a:tailEnd/>
          </a:ln>
          <a:effectLst/>
        </p:spPr>
      </p:pic>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714348" y="1000108"/>
            <a:ext cx="7324380" cy="7143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4500" b="1" dirty="0" smtClean="0">
                <a:solidFill>
                  <a:schemeClr val="accent2">
                    <a:lumMod val="75000"/>
                  </a:schemeClr>
                </a:solidFill>
                <a:latin typeface="Arial" pitchFamily="34" charset="0"/>
                <a:cs typeface="Arial" pitchFamily="34" charset="0"/>
              </a:rPr>
              <a:t>Контроль диапазонов (итоги)</a:t>
            </a:r>
            <a:endParaRPr lang="en-US" sz="4500"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285720" y="1785926"/>
            <a:ext cx="8429684" cy="49292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ru-RU" sz="2000" dirty="0" smtClean="0"/>
              <a:t>Для определения выбросов используется понятие стандартного отклонения. Как правило – достаточно коэффициента </a:t>
            </a:r>
            <a:r>
              <a:rPr lang="en-US" sz="2000" b="1" dirty="0" smtClean="0"/>
              <a:t>k</a:t>
            </a:r>
            <a:r>
              <a:rPr lang="en-US" sz="2000" dirty="0" smtClean="0"/>
              <a:t> </a:t>
            </a:r>
            <a:r>
              <a:rPr lang="ru-RU" sz="2000" dirty="0" smtClean="0"/>
              <a:t>равного 3. Что делать с пропущенными значениями после исключения выбросов</a:t>
            </a:r>
            <a:r>
              <a:rPr lang="en-US" sz="2000" dirty="0" smtClean="0"/>
              <a:t>? </a:t>
            </a:r>
            <a:r>
              <a:rPr lang="ru-RU" sz="2000" dirty="0" smtClean="0"/>
              <a:t>Аппроксимировать их как средние или (для временных рядов) с помощью ближайших соседей (например, предыдущее и последующее значения).</a:t>
            </a: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142844" y="1214422"/>
            <a:ext cx="8715436" cy="78581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cs typeface="Arial" pitchFamily="34" charset="0"/>
              </a:rPr>
              <a:t>Основные этапы подготовки данных – подведем итог</a:t>
            </a:r>
            <a:endParaRPr lang="en-US" sz="11200" b="1" dirty="0">
              <a:solidFill>
                <a:schemeClr val="accent2">
                  <a:lumMod val="75000"/>
                </a:schemeClr>
              </a:solidFill>
              <a:ea typeface="PT Sans"/>
              <a:cs typeface="Arial" pitchFamily="34" charset="0"/>
              <a:sym typeface="PT Sans"/>
            </a:endParaRPr>
          </a:p>
        </p:txBody>
      </p:sp>
      <p:sp>
        <p:nvSpPr>
          <p:cNvPr id="6" name="Объект 2"/>
          <p:cNvSpPr txBox="1">
            <a:spLocks/>
          </p:cNvSpPr>
          <p:nvPr/>
        </p:nvSpPr>
        <p:spPr>
          <a:xfrm>
            <a:off x="642910" y="2000240"/>
            <a:ext cx="8143932" cy="45005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itchFamily="2" charset="2"/>
              <a:buChar char="q"/>
            </a:pPr>
            <a:r>
              <a:rPr lang="ru-RU" sz="2400" dirty="0" smtClean="0">
                <a:latin typeface="Arial" panose="020B0604020202020204" pitchFamily="34" charset="0"/>
                <a:cs typeface="Arial" panose="020B0604020202020204" pitchFamily="34" charset="0"/>
              </a:rPr>
              <a:t>Загрузка данных в хранилища</a:t>
            </a:r>
          </a:p>
          <a:p>
            <a:pPr marL="0" indent="0">
              <a:buFont typeface="Wingdings" pitchFamily="2" charset="2"/>
              <a:buChar char="q"/>
            </a:pPr>
            <a:r>
              <a:rPr lang="ru-RU" sz="2400" dirty="0" smtClean="0">
                <a:latin typeface="Arial" panose="020B0604020202020204" pitchFamily="34" charset="0"/>
                <a:cs typeface="Arial" panose="020B0604020202020204" pitchFamily="34" charset="0"/>
              </a:rPr>
              <a:t>Разделение данных</a:t>
            </a:r>
          </a:p>
          <a:p>
            <a:pPr marL="0" indent="0">
              <a:buFont typeface="Wingdings" pitchFamily="2" charset="2"/>
              <a:buChar char="q"/>
            </a:pPr>
            <a:r>
              <a:rPr lang="ru-RU" sz="2400" dirty="0" smtClean="0">
                <a:latin typeface="Arial" panose="020B0604020202020204" pitchFamily="34" charset="0"/>
                <a:cs typeface="Arial" panose="020B0604020202020204" pitchFamily="34" charset="0"/>
              </a:rPr>
              <a:t>Приведение данных к одинаковым единицам измерения</a:t>
            </a:r>
          </a:p>
          <a:p>
            <a:pPr marL="0" indent="0">
              <a:buFont typeface="Wingdings" pitchFamily="2" charset="2"/>
              <a:buChar char="q"/>
            </a:pPr>
            <a:r>
              <a:rPr lang="ru-RU" sz="2400" dirty="0" smtClean="0">
                <a:latin typeface="Arial" panose="020B0604020202020204" pitchFamily="34" charset="0"/>
                <a:cs typeface="Arial" panose="020B0604020202020204" pitchFamily="34" charset="0"/>
              </a:rPr>
              <a:t>Преобразование к унифицированной лексике</a:t>
            </a:r>
          </a:p>
          <a:p>
            <a:pPr marL="0" indent="0">
              <a:buFont typeface="Wingdings" pitchFamily="2" charset="2"/>
              <a:buChar char="q"/>
            </a:pPr>
            <a:r>
              <a:rPr lang="ru-RU" sz="2400" dirty="0" smtClean="0">
                <a:latin typeface="Arial" panose="020B0604020202020204" pitchFamily="34" charset="0"/>
                <a:cs typeface="Arial" panose="020B0604020202020204" pitchFamily="34" charset="0"/>
              </a:rPr>
              <a:t>Объединение данных из разных источников</a:t>
            </a:r>
          </a:p>
          <a:p>
            <a:pPr marL="0" indent="0">
              <a:buFont typeface="Wingdings" pitchFamily="2" charset="2"/>
              <a:buChar char="q"/>
            </a:pPr>
            <a:r>
              <a:rPr lang="ru-RU" sz="2400" dirty="0" smtClean="0">
                <a:latin typeface="Arial" panose="020B0604020202020204" pitchFamily="34" charset="0"/>
                <a:cs typeface="Arial" panose="020B0604020202020204" pitchFamily="34" charset="0"/>
              </a:rPr>
              <a:t>Соединение данных из разных источников</a:t>
            </a:r>
          </a:p>
          <a:p>
            <a:pPr marL="0" indent="0">
              <a:buFont typeface="Wingdings" pitchFamily="2" charset="2"/>
              <a:buChar char="q"/>
            </a:pPr>
            <a:r>
              <a:rPr lang="ru-RU" sz="2400" dirty="0" smtClean="0">
                <a:latin typeface="Arial" panose="020B0604020202020204" pitchFamily="34" charset="0"/>
                <a:cs typeface="Arial" panose="020B0604020202020204" pitchFamily="34" charset="0"/>
              </a:rPr>
              <a:t>Заполнение отсутствующих значений</a:t>
            </a:r>
          </a:p>
          <a:p>
            <a:pPr marL="0" indent="0">
              <a:buFont typeface="Wingdings" pitchFamily="2" charset="2"/>
              <a:buChar char="q"/>
            </a:pPr>
            <a:r>
              <a:rPr lang="ru-RU" sz="2400" dirty="0" smtClean="0">
                <a:latin typeface="Arial" panose="020B0604020202020204" pitchFamily="34" charset="0"/>
                <a:cs typeface="Arial" panose="020B0604020202020204" pitchFamily="34" charset="0"/>
              </a:rPr>
              <a:t>Очистка данных (</a:t>
            </a:r>
            <a:r>
              <a:rPr lang="ru-RU" sz="2400" dirty="0" smtClean="0"/>
              <a:t>контроль диапазонов</a:t>
            </a:r>
            <a:r>
              <a:rPr lang="en-US" sz="2400" dirty="0" smtClean="0"/>
              <a:t>,</a:t>
            </a:r>
            <a:r>
              <a:rPr lang="ru-RU" sz="2400" dirty="0" smtClean="0"/>
              <a:t>сравнение с образцом</a:t>
            </a:r>
            <a:r>
              <a:rPr lang="en-US" sz="2400" dirty="0" smtClean="0"/>
              <a:t>/</a:t>
            </a:r>
            <a:r>
              <a:rPr lang="ru-RU" sz="2400" dirty="0" smtClean="0"/>
              <a:t>регулярные выражения</a:t>
            </a:r>
            <a:r>
              <a:rPr lang="en-US" sz="2400" dirty="0" smtClean="0"/>
              <a:t>, </a:t>
            </a:r>
            <a:r>
              <a:rPr lang="ru-RU" sz="2400" dirty="0" smtClean="0"/>
              <a:t>сочетание полей</a:t>
            </a:r>
            <a:r>
              <a:rPr lang="en-US" sz="2400" dirty="0" smtClean="0"/>
              <a:t>, </a:t>
            </a:r>
            <a:r>
              <a:rPr lang="ru-RU" sz="2400" dirty="0" smtClean="0"/>
              <a:t>устранение дубликатов</a:t>
            </a:r>
            <a:r>
              <a:rPr lang="ru-RU" sz="2400" dirty="0" smtClean="0">
                <a:latin typeface="Arial" panose="020B0604020202020204" pitchFamily="34" charset="0"/>
                <a:cs typeface="Arial" panose="020B0604020202020204" pitchFamily="34" charset="0"/>
              </a:rPr>
              <a:t>)</a:t>
            </a:r>
          </a:p>
          <a:p>
            <a:pPr marL="0" indent="0">
              <a:buNone/>
            </a:pPr>
            <a:endParaRPr lang="en-GB" sz="2400" dirty="0" smtClean="0">
              <a:solidFill>
                <a:srgbClr val="800000"/>
              </a:solidFill>
              <a:latin typeface="Arial" pitchFamily="34" charset="0"/>
              <a:cs typeface="Arial" pitchFamily="34" charset="0"/>
            </a:endParaRPr>
          </a:p>
        </p:txBody>
      </p:sp>
      <p:sp>
        <p:nvSpPr>
          <p:cNvPr id="9" name="Объект 2"/>
          <p:cNvSpPr txBox="1">
            <a:spLocks/>
          </p:cNvSpPr>
          <p:nvPr/>
        </p:nvSpPr>
        <p:spPr>
          <a:xfrm>
            <a:off x="1857356" y="116632"/>
            <a:ext cx="7143800"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3000" b="1" dirty="0" smtClean="0">
                <a:solidFill>
                  <a:srgbClr val="9F2B22"/>
                </a:solidFill>
                <a:latin typeface="Arial" panose="020B0604020202020204" pitchFamily="34" charset="0"/>
                <a:cs typeface="Arial" panose="020B0604020202020204" pitchFamily="34" charset="0"/>
                <a:sym typeface="PT Sans"/>
              </a:rPr>
              <a:t>Анализ данных. </a:t>
            </a:r>
            <a:r>
              <a:rPr lang="ru-RU" sz="2800" b="1" dirty="0" smtClean="0">
                <a:solidFill>
                  <a:srgbClr val="9F2B22"/>
                </a:solidFill>
                <a:latin typeface="Arial" panose="020B0604020202020204" pitchFamily="34" charset="0"/>
                <a:cs typeface="Arial" panose="020B0604020202020204" pitchFamily="34" charset="0"/>
                <a:sym typeface="PT Sans"/>
              </a:rPr>
              <a:t>Подготовка данных</a:t>
            </a:r>
            <a:endParaRPr lang="en-US" sz="2800" b="1" dirty="0" smtClean="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a:t>
            </a:r>
            <a:r>
              <a:rPr lang="en-US" dirty="0" smtClean="0"/>
              <a:t>.</a:t>
            </a:r>
            <a:r>
              <a:rPr lang="ru-RU" dirty="0" err="1" smtClean="0"/>
              <a:t>стем</a:t>
            </a:r>
            <a:endParaRPr lang="ru-RU" dirty="0"/>
          </a:p>
        </p:txBody>
      </p:sp>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85728"/>
            <a:ext cx="8229600" cy="714380"/>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b="1" dirty="0"/>
          </a:p>
        </p:txBody>
      </p:sp>
      <p:sp>
        <p:nvSpPr>
          <p:cNvPr id="3" name="Содержимое 2"/>
          <p:cNvSpPr>
            <a:spLocks noGrp="1"/>
          </p:cNvSpPr>
          <p:nvPr>
            <p:ph idx="1"/>
          </p:nvPr>
        </p:nvSpPr>
        <p:spPr>
          <a:xfrm>
            <a:off x="457200" y="2285992"/>
            <a:ext cx="8229600" cy="3840171"/>
          </a:xfrm>
        </p:spPr>
        <p:txBody>
          <a:bodyPr>
            <a:normAutofit fontScale="85000" lnSpcReduction="20000"/>
          </a:bodyPr>
          <a:lstStyle/>
          <a:p>
            <a:pPr marL="0" indent="0" algn="just">
              <a:buNone/>
            </a:pPr>
            <a:r>
              <a:rPr lang="ru-RU" dirty="0" smtClean="0"/>
              <a:t>Рассчитайте дисперсию, стандартное отклонение, а затем определите выбросы в одном из своих </a:t>
            </a:r>
            <a:r>
              <a:rPr lang="en-US" dirty="0" smtClean="0"/>
              <a:t>dataset</a:t>
            </a:r>
            <a:r>
              <a:rPr lang="ru-RU" dirty="0" smtClean="0"/>
              <a:t> (желательно для данных с нормальным распределением).</a:t>
            </a:r>
            <a:r>
              <a:rPr lang="en-US" dirty="0" smtClean="0"/>
              <a:t> </a:t>
            </a:r>
            <a:r>
              <a:rPr lang="ru-RU" dirty="0" smtClean="0"/>
              <a:t>Аппроксимируйте значения после удаления выбросов. Визуализируйте результат (что было и что стало).</a:t>
            </a:r>
            <a:endParaRPr lang="en-US" dirty="0" smtClean="0"/>
          </a:p>
          <a:p>
            <a:pPr marL="0" indent="0">
              <a:buNone/>
            </a:pPr>
            <a:r>
              <a:rPr lang="en-US" dirty="0" smtClean="0"/>
              <a:t> </a:t>
            </a:r>
            <a:endParaRPr lang="ru-RU" dirty="0" smtClean="0"/>
          </a:p>
          <a:p>
            <a:pPr marL="0" indent="0">
              <a:buNone/>
            </a:pPr>
            <a:r>
              <a:rPr lang="ru-RU" b="1" dirty="0" smtClean="0"/>
              <a:t>Примечание</a:t>
            </a:r>
            <a:r>
              <a:rPr lang="ru-RU" dirty="0" smtClean="0"/>
              <a:t>: Срок сдачи</a:t>
            </a:r>
            <a:r>
              <a:rPr lang="en-US" dirty="0" smtClean="0"/>
              <a:t>: 2 </a:t>
            </a:r>
            <a:r>
              <a:rPr lang="ru-RU" dirty="0" smtClean="0"/>
              <a:t>недели с момента выдачи. Задание отправлять по </a:t>
            </a:r>
            <a:r>
              <a:rPr lang="ru-RU" dirty="0" err="1" smtClean="0"/>
              <a:t>адре</a:t>
            </a:r>
            <a:r>
              <a:rPr lang="en-US" dirty="0" smtClean="0"/>
              <a:t>c</a:t>
            </a:r>
            <a:r>
              <a:rPr lang="ru-RU" dirty="0" smtClean="0"/>
              <a:t>у</a:t>
            </a:r>
            <a:r>
              <a:rPr lang="en-US" dirty="0" smtClean="0"/>
              <a:t>: </a:t>
            </a:r>
            <a:r>
              <a:rPr lang="en-US" dirty="0" smtClean="0">
                <a:hlinkClick r:id="rId2"/>
              </a:rPr>
              <a:t>N.Grafeeva@spbu.ru</a:t>
            </a:r>
            <a:r>
              <a:rPr lang="en-US" dirty="0" smtClean="0"/>
              <a:t>.</a:t>
            </a:r>
          </a:p>
          <a:p>
            <a:pPr marL="0" indent="0">
              <a:buNone/>
            </a:pPr>
            <a:r>
              <a:rPr lang="en-US" dirty="0" smtClean="0">
                <a:solidFill>
                  <a:srgbClr val="800000"/>
                </a:solidFill>
                <a:latin typeface="Arial" pitchFamily="34" charset="0"/>
                <a:cs typeface="Arial" pitchFamily="34" charset="0"/>
              </a:rPr>
              <a:t>Topic</a:t>
            </a:r>
            <a:r>
              <a:rPr lang="en-US" smtClean="0">
                <a:solidFill>
                  <a:srgbClr val="800000"/>
                </a:solidFill>
                <a:latin typeface="Arial" pitchFamily="34" charset="0"/>
                <a:cs typeface="Arial" pitchFamily="34" charset="0"/>
              </a:rPr>
              <a:t>: </a:t>
            </a:r>
            <a:r>
              <a:rPr lang="en-US" smtClean="0">
                <a:solidFill>
                  <a:srgbClr val="800000"/>
                </a:solidFill>
                <a:latin typeface="Arial" pitchFamily="34" charset="0"/>
                <a:cs typeface="Arial" pitchFamily="34" charset="0"/>
              </a:rPr>
              <a:t>DataMining_201</a:t>
            </a:r>
            <a:r>
              <a:rPr lang="en-US" smtClean="0">
                <a:solidFill>
                  <a:srgbClr val="800000"/>
                </a:solidFill>
                <a:latin typeface="Arial" pitchFamily="34" charset="0"/>
                <a:cs typeface="Arial" pitchFamily="34" charset="0"/>
              </a:rPr>
              <a:t>9</a:t>
            </a:r>
            <a:r>
              <a:rPr lang="en-US" smtClean="0">
                <a:solidFill>
                  <a:srgbClr val="800000"/>
                </a:solidFill>
                <a:latin typeface="Arial" pitchFamily="34" charset="0"/>
                <a:cs typeface="Arial" pitchFamily="34" charset="0"/>
              </a:rPr>
              <a:t>_job2</a:t>
            </a:r>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5" name="Прямоугольник 4"/>
          <p:cNvSpPr/>
          <p:nvPr/>
        </p:nvSpPr>
        <p:spPr>
          <a:xfrm>
            <a:off x="714348" y="1428736"/>
            <a:ext cx="3500462" cy="523220"/>
          </a:xfrm>
          <a:prstGeom prst="rect">
            <a:avLst/>
          </a:prstGeom>
        </p:spPr>
        <p:txBody>
          <a:bodyPr wrap="square">
            <a:spAutoFit/>
          </a:bodyPr>
          <a:lstStyle/>
          <a:p>
            <a:r>
              <a:rPr lang="ru-RU" sz="2800" b="1" dirty="0" smtClean="0">
                <a:solidFill>
                  <a:schemeClr val="accent2">
                    <a:lumMod val="75000"/>
                  </a:schemeClr>
                </a:solidFill>
                <a:cs typeface="Arial" pitchFamily="34" charset="0"/>
              </a:rPr>
              <a:t>Задание </a:t>
            </a:r>
            <a:r>
              <a:rPr lang="en-US" sz="2800" b="1" dirty="0" smtClean="0">
                <a:solidFill>
                  <a:schemeClr val="accent2">
                    <a:lumMod val="75000"/>
                  </a:schemeClr>
                </a:solidFill>
                <a:cs typeface="Arial" pitchFamily="34" charset="0"/>
              </a:rPr>
              <a:t>2</a:t>
            </a:r>
            <a:endParaRPr lang="en-US" sz="2800" b="1" dirty="0">
              <a:solidFill>
                <a:schemeClr val="accent2">
                  <a:lumMod val="75000"/>
                </a:schemeClr>
              </a:solidFill>
              <a:ea typeface="PT Sans"/>
              <a:cs typeface="Arial" pitchFamily="34" charset="0"/>
              <a:sym typeface="PT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9512" y="1098716"/>
            <a:ext cx="8136904" cy="5426628"/>
          </a:xfrm>
          <a:prstGeom prst="rect">
            <a:avLst/>
          </a:prstGeom>
        </p:spPr>
      </p:pic>
      <p:sp>
        <p:nvSpPr>
          <p:cNvPr id="8" name="Объект 2"/>
          <p:cNvSpPr txBox="1">
            <a:spLocks/>
          </p:cNvSpPr>
          <p:nvPr/>
        </p:nvSpPr>
        <p:spPr>
          <a:xfrm>
            <a:off x="971600" y="1268760"/>
            <a:ext cx="676875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Clr>
                <a:schemeClr val="dk1"/>
              </a:buClr>
              <a:buSzPct val="25000"/>
              <a:buFont typeface="Arial" panose="020B0604020202020204" pitchFamily="34" charset="0"/>
              <a:buNone/>
            </a:pPr>
            <a:r>
              <a:rPr lang="ru-RU" sz="2800" dirty="0" smtClean="0">
                <a:solidFill>
                  <a:schemeClr val="bg1">
                    <a:lumMod val="65000"/>
                  </a:schemeClr>
                </a:solidFill>
                <a:latin typeface="PT Sans"/>
                <a:ea typeface="PT Sans"/>
                <a:cs typeface="PT Sans"/>
                <a:sym typeface="PT Sans"/>
              </a:rPr>
              <a:t>Ваши вопросы</a:t>
            </a:r>
            <a:r>
              <a:rPr lang="en-US" sz="2800" dirty="0" smtClean="0">
                <a:solidFill>
                  <a:schemeClr val="bg1">
                    <a:lumMod val="65000"/>
                  </a:schemeClr>
                </a:solidFill>
                <a:latin typeface="PT Sans"/>
                <a:ea typeface="PT Sans"/>
                <a:cs typeface="PT Sans"/>
                <a:sym typeface="PT Sans"/>
              </a:rPr>
              <a:t>?</a:t>
            </a:r>
            <a:endParaRPr lang="en-US" sz="2800" dirty="0">
              <a:solidFill>
                <a:schemeClr val="bg1">
                  <a:lumMod val="65000"/>
                </a:schemeClr>
              </a:solidFill>
              <a:latin typeface="PT Sans"/>
              <a:ea typeface="PT Sans"/>
              <a:cs typeface="PT Sans"/>
              <a:sym typeface="PT Sans"/>
            </a:endParaRPr>
          </a:p>
        </p:txBody>
      </p:sp>
      <p:sp>
        <p:nvSpPr>
          <p:cNvPr id="7" name="Объект 2"/>
          <p:cNvSpPr txBox="1">
            <a:spLocks/>
          </p:cNvSpPr>
          <p:nvPr/>
        </p:nvSpPr>
        <p:spPr>
          <a:xfrm>
            <a:off x="1785918" y="116632"/>
            <a:ext cx="710656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3000" b="1" dirty="0" smtClean="0">
                <a:solidFill>
                  <a:srgbClr val="9F2B22"/>
                </a:solidFill>
                <a:latin typeface="Arial" panose="020B0604020202020204" pitchFamily="34" charset="0"/>
                <a:cs typeface="Arial" panose="020B0604020202020204" pitchFamily="34" charset="0"/>
                <a:sym typeface="PT Sans"/>
              </a:rPr>
              <a:t>Анализ данных. </a:t>
            </a:r>
            <a:r>
              <a:rPr lang="ru-RU" sz="2800" b="1" dirty="0" smtClean="0">
                <a:solidFill>
                  <a:srgbClr val="9F2B22"/>
                </a:solidFill>
                <a:latin typeface="Arial" panose="020B0604020202020204" pitchFamily="34" charset="0"/>
                <a:cs typeface="Arial" panose="020B0604020202020204" pitchFamily="34" charset="0"/>
                <a:sym typeface="PT Sans"/>
              </a:rPr>
              <a:t>Подготовка данных</a:t>
            </a:r>
            <a:endParaRPr lang="en-US" sz="2800" b="1" dirty="0" smtClean="0">
              <a:solidFill>
                <a:srgbClr val="9F2B22"/>
              </a:solidFill>
              <a:latin typeface="Arial" panose="020B0604020202020204" pitchFamily="34" charset="0"/>
              <a:ea typeface="PT Sans"/>
              <a:cs typeface="Arial" panose="020B0604020202020204" pitchFamily="34" charset="0"/>
              <a:sym typeface="PT Sans"/>
            </a:endParaRPr>
          </a:p>
        </p:txBody>
      </p:sp>
      <p:sp>
        <p:nvSpPr>
          <p:cNvPr id="9" name="Нижний колонтитул 8"/>
          <p:cNvSpPr>
            <a:spLocks noGrp="1"/>
          </p:cNvSpPr>
          <p:nvPr>
            <p:ph type="ftr" sz="quarter" idx="11"/>
          </p:nvPr>
        </p:nvSpPr>
        <p:spPr>
          <a:xfrm>
            <a:off x="2643174" y="6356350"/>
            <a:ext cx="350046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xmlns="" val="527725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071546"/>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b="1" dirty="0"/>
          </a:p>
        </p:txBody>
      </p:sp>
      <p:sp>
        <p:nvSpPr>
          <p:cNvPr id="3" name="Содержимое 2"/>
          <p:cNvSpPr>
            <a:spLocks noGrp="1"/>
          </p:cNvSpPr>
          <p:nvPr>
            <p:ph idx="1"/>
          </p:nvPr>
        </p:nvSpPr>
        <p:spPr>
          <a:xfrm>
            <a:off x="500034" y="1600201"/>
            <a:ext cx="6858048" cy="542915"/>
          </a:xfrm>
        </p:spPr>
        <p:txBody>
          <a:bodyPr>
            <a:normAutofit/>
          </a:bodyPr>
          <a:lstStyle/>
          <a:p>
            <a:pPr>
              <a:buNone/>
            </a:pPr>
            <a:r>
              <a:rPr lang="ru-RU" sz="2800" b="1" dirty="0" smtClean="0">
                <a:solidFill>
                  <a:schemeClr val="accent2">
                    <a:lumMod val="75000"/>
                  </a:schemeClr>
                </a:solidFill>
              </a:rPr>
              <a:t>Разделение данных</a:t>
            </a:r>
            <a:endParaRPr lang="ru-RU" sz="2800" b="1" dirty="0">
              <a:solidFill>
                <a:schemeClr val="accent2">
                  <a:lumMod val="75000"/>
                </a:schemeClr>
              </a:solidFill>
            </a:endParaRPr>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5" name="Прямоугольник 4"/>
          <p:cNvSpPr/>
          <p:nvPr/>
        </p:nvSpPr>
        <p:spPr>
          <a:xfrm>
            <a:off x="428596" y="2214553"/>
            <a:ext cx="7572428" cy="1938992"/>
          </a:xfrm>
          <a:prstGeom prst="rect">
            <a:avLst/>
          </a:prstGeom>
        </p:spPr>
        <p:txBody>
          <a:bodyPr wrap="square">
            <a:spAutoFit/>
          </a:bodyPr>
          <a:lstStyle/>
          <a:p>
            <a:pPr algn="just"/>
            <a:r>
              <a:rPr lang="ru-RU" sz="2000" dirty="0" smtClean="0"/>
              <a:t>Простой пример задачи, с которой сталкиваются многие люди, − это разделение имен и фамилий (или адресов).  У вас может быть база данных, где имена и фамилии прописаны в одной ячейке, а вам нужно их отделить друг от друга. Или у вас уже могут быть отдельные ячейки для имен и фамилий, но в некоторых случаях имена с фамилиями все равно записаны вместе.</a:t>
            </a:r>
            <a:r>
              <a:rPr lang="en-US" sz="2000" dirty="0" smtClean="0"/>
              <a:t> </a:t>
            </a:r>
            <a:r>
              <a:rPr lang="ru-RU" sz="2000" dirty="0" smtClean="0"/>
              <a:t>Например</a:t>
            </a:r>
            <a:r>
              <a:rPr lang="en-US" sz="2000" dirty="0" smtClean="0"/>
              <a:t>:</a:t>
            </a:r>
            <a:endParaRPr lang="ru-RU" sz="2000" dirty="0"/>
          </a:p>
        </p:txBody>
      </p:sp>
      <p:pic>
        <p:nvPicPr>
          <p:cNvPr id="1026" name="Picture 2"/>
          <p:cNvPicPr>
            <a:picLocks noChangeAspect="1" noChangeArrowheads="1"/>
          </p:cNvPicPr>
          <p:nvPr/>
        </p:nvPicPr>
        <p:blipFill>
          <a:blip r:embed="rId2"/>
          <a:srcRect/>
          <a:stretch>
            <a:fillRect/>
          </a:stretch>
        </p:blipFill>
        <p:spPr bwMode="auto">
          <a:xfrm>
            <a:off x="590550" y="4286256"/>
            <a:ext cx="7962900" cy="192882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2984"/>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b="1" dirty="0"/>
          </a:p>
        </p:txBody>
      </p:sp>
      <p:sp>
        <p:nvSpPr>
          <p:cNvPr id="3" name="Содержимое 2"/>
          <p:cNvSpPr>
            <a:spLocks noGrp="1"/>
          </p:cNvSpPr>
          <p:nvPr>
            <p:ph idx="1"/>
          </p:nvPr>
        </p:nvSpPr>
        <p:spPr>
          <a:xfrm>
            <a:off x="714348" y="1285861"/>
            <a:ext cx="7143800" cy="571504"/>
          </a:xfrm>
        </p:spPr>
        <p:txBody>
          <a:bodyPr>
            <a:normAutofit/>
          </a:bodyPr>
          <a:lstStyle/>
          <a:p>
            <a:pPr>
              <a:buNone/>
            </a:pPr>
            <a:r>
              <a:rPr lang="ru-RU" sz="2800" b="1" dirty="0" smtClean="0">
                <a:solidFill>
                  <a:schemeClr val="accent2">
                    <a:lumMod val="75000"/>
                  </a:schemeClr>
                </a:solidFill>
              </a:rPr>
              <a:t>Данные, также требующие разделения…</a:t>
            </a:r>
            <a:endParaRPr lang="ru-RU" sz="2800" b="1" dirty="0">
              <a:solidFill>
                <a:schemeClr val="accent2">
                  <a:lumMod val="75000"/>
                </a:schemeClr>
              </a:solidFill>
            </a:endParaRPr>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2050" name="Picture 2"/>
          <p:cNvPicPr>
            <a:picLocks noChangeAspect="1" noChangeArrowheads="1"/>
          </p:cNvPicPr>
          <p:nvPr/>
        </p:nvPicPr>
        <p:blipFill>
          <a:blip r:embed="rId2"/>
          <a:srcRect/>
          <a:stretch>
            <a:fillRect/>
          </a:stretch>
        </p:blipFill>
        <p:spPr bwMode="auto">
          <a:xfrm>
            <a:off x="719138" y="2000240"/>
            <a:ext cx="7705725" cy="400052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0" y="1142984"/>
            <a:ext cx="8929718" cy="78581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a:p>
            <a:pPr marL="0" indent="0">
              <a:buNone/>
            </a:pPr>
            <a:r>
              <a:rPr lang="ru-RU" sz="9600" b="1" dirty="0" smtClean="0">
                <a:solidFill>
                  <a:schemeClr val="accent2">
                    <a:lumMod val="75000"/>
                  </a:schemeClr>
                </a:solidFill>
                <a:latin typeface="Arial" pitchFamily="34" charset="0"/>
                <a:cs typeface="Arial" pitchFamily="34" charset="0"/>
              </a:rPr>
              <a:t>   Пример (разнообразие имен из реального хранилища)</a:t>
            </a:r>
            <a:endParaRPr lang="en-US" sz="9600" b="1" dirty="0" smtClean="0">
              <a:solidFill>
                <a:schemeClr val="accent2">
                  <a:lumMod val="75000"/>
                </a:schemeClr>
              </a:solidFill>
              <a:latin typeface="Arial" pitchFamily="34" charset="0"/>
              <a:cs typeface="Arial"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Wingdings" pitchFamily="2" charset="2"/>
              <a:buChar char="q"/>
            </a:pPr>
            <a:endParaRPr lang="ru-RU" sz="2400" dirty="0" smtClean="0">
              <a:latin typeface="Arial" panose="020B0604020202020204" pitchFamily="34" charset="0"/>
              <a:cs typeface="Arial" panose="020B0604020202020204" pitchFamily="34" charset="0"/>
            </a:endParaRPr>
          </a:p>
        </p:txBody>
      </p:sp>
      <p:sp>
        <p:nvSpPr>
          <p:cNvPr id="9" name="Объект 2"/>
          <p:cNvSpPr txBox="1">
            <a:spLocks/>
          </p:cNvSpPr>
          <p:nvPr/>
        </p:nvSpPr>
        <p:spPr>
          <a:xfrm>
            <a:off x="1857356" y="116632"/>
            <a:ext cx="7035124"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857488" y="6356350"/>
            <a:ext cx="3500462" cy="365125"/>
          </a:xfrm>
        </p:spPr>
        <p:txBody>
          <a:bodyPr/>
          <a:lstStyle/>
          <a:p>
            <a:r>
              <a:rPr lang="ru-RU" dirty="0" smtClean="0"/>
              <a:t>Кафедра информационно-аналитических систем</a:t>
            </a:r>
            <a:endParaRPr lang="ru-RU" dirty="0"/>
          </a:p>
        </p:txBody>
      </p:sp>
      <p:pic>
        <p:nvPicPr>
          <p:cNvPr id="5122" name="Picture 2"/>
          <p:cNvPicPr>
            <a:picLocks noChangeAspect="1" noChangeArrowheads="1"/>
          </p:cNvPicPr>
          <p:nvPr/>
        </p:nvPicPr>
        <p:blipFill>
          <a:blip r:embed="rId2"/>
          <a:srcRect/>
          <a:stretch>
            <a:fillRect/>
          </a:stretch>
        </p:blipFill>
        <p:spPr bwMode="auto">
          <a:xfrm>
            <a:off x="571472" y="2143116"/>
            <a:ext cx="7929618" cy="3857652"/>
          </a:xfrm>
          <a:prstGeom prst="rect">
            <a:avLst/>
          </a:prstGeom>
          <a:noFill/>
          <a:ln w="9525">
            <a:noFill/>
            <a:miter lim="800000"/>
            <a:headEnd/>
            <a:tailEnd/>
          </a:ln>
          <a:effectLst/>
        </p:spPr>
      </p:pic>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000108"/>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b="1"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Прямоугольник 5"/>
          <p:cNvSpPr/>
          <p:nvPr/>
        </p:nvSpPr>
        <p:spPr>
          <a:xfrm>
            <a:off x="142844" y="1071546"/>
            <a:ext cx="8786874" cy="954107"/>
          </a:xfrm>
          <a:prstGeom prst="rect">
            <a:avLst/>
          </a:prstGeom>
        </p:spPr>
        <p:txBody>
          <a:bodyPr wrap="square">
            <a:spAutoFit/>
          </a:bodyPr>
          <a:lstStyle/>
          <a:p>
            <a:pPr algn="ctr">
              <a:buNone/>
            </a:pPr>
            <a:r>
              <a:rPr lang="ru-RU" sz="2800" b="1" dirty="0" smtClean="0">
                <a:solidFill>
                  <a:schemeClr val="accent2">
                    <a:lumMod val="75000"/>
                  </a:schemeClr>
                </a:solidFill>
              </a:rPr>
              <a:t>Преобразование данных к одинаковым единицам измерения</a:t>
            </a:r>
            <a:endParaRPr lang="ru-RU" sz="2800" b="1" dirty="0">
              <a:solidFill>
                <a:schemeClr val="accent2">
                  <a:lumMod val="75000"/>
                </a:schemeClr>
              </a:solidFill>
            </a:endParaRPr>
          </a:p>
        </p:txBody>
      </p:sp>
      <p:sp>
        <p:nvSpPr>
          <p:cNvPr id="7" name="Содержимое 6"/>
          <p:cNvSpPr>
            <a:spLocks noGrp="1"/>
          </p:cNvSpPr>
          <p:nvPr>
            <p:ph idx="1"/>
          </p:nvPr>
        </p:nvSpPr>
        <p:spPr>
          <a:xfrm>
            <a:off x="457200" y="2000241"/>
            <a:ext cx="4471990" cy="4143403"/>
          </a:xfrm>
        </p:spPr>
        <p:txBody>
          <a:bodyPr>
            <a:normAutofit fontScale="92500" lnSpcReduction="10000"/>
          </a:bodyPr>
          <a:lstStyle/>
          <a:p>
            <a:pPr marL="0" indent="0" algn="just">
              <a:buNone/>
            </a:pPr>
            <a:r>
              <a:rPr lang="ru-RU" sz="2000" dirty="0" smtClean="0"/>
              <a:t>Еще один важный момент при подготовке данных − проверить, чтобы все данные в одной колонке были представлены в одинаковых единицах. Например, у вас могут быть медицинские данные из разных стран, где в одних странах вес измерен в фунтах, а в других − в килограммах. Важно конвертировать все числа или в килограммы, или в фунты, чтобы они измерялись по одной шкале, иначе их нельзя будет сравнивать и агрегировать, и какую бы вы не делали визуализацию таких необработанных данных, она будет выглядеть довольно странно. Например</a:t>
            </a:r>
            <a:r>
              <a:rPr lang="en-US" sz="2000" dirty="0" smtClean="0"/>
              <a:t>:</a:t>
            </a:r>
          </a:p>
          <a:p>
            <a:pPr marL="0" indent="0" algn="just">
              <a:buNone/>
            </a:pPr>
            <a:endParaRPr lang="ru-RU" sz="2000" dirty="0"/>
          </a:p>
        </p:txBody>
      </p:sp>
      <p:pic>
        <p:nvPicPr>
          <p:cNvPr id="3076" name="Picture 4"/>
          <p:cNvPicPr>
            <a:picLocks noChangeAspect="1" noChangeArrowheads="1"/>
          </p:cNvPicPr>
          <p:nvPr/>
        </p:nvPicPr>
        <p:blipFill>
          <a:blip r:embed="rId2"/>
          <a:srcRect/>
          <a:stretch>
            <a:fillRect/>
          </a:stretch>
        </p:blipFill>
        <p:spPr bwMode="auto">
          <a:xfrm>
            <a:off x="5143504" y="1928803"/>
            <a:ext cx="3714776" cy="400052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pPr algn="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ru-RU" sz="2800"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1026" name="Picture 2"/>
          <p:cNvPicPr>
            <a:picLocks noGrp="1" noChangeAspect="1" noChangeArrowheads="1"/>
          </p:cNvPicPr>
          <p:nvPr>
            <p:ph idx="1"/>
          </p:nvPr>
        </p:nvPicPr>
        <p:blipFill>
          <a:blip r:embed="rId2"/>
          <a:srcRect/>
          <a:stretch>
            <a:fillRect/>
          </a:stretch>
        </p:blipFill>
        <p:spPr bwMode="auto">
          <a:xfrm>
            <a:off x="555853" y="2643182"/>
            <a:ext cx="7995728" cy="2428891"/>
          </a:xfrm>
          <a:prstGeom prst="rect">
            <a:avLst/>
          </a:prstGeom>
          <a:noFill/>
          <a:ln w="9525">
            <a:noFill/>
            <a:miter lim="800000"/>
            <a:headEnd/>
            <a:tailEnd/>
          </a:ln>
          <a:effectLst/>
        </p:spPr>
      </p:pic>
      <p:sp>
        <p:nvSpPr>
          <p:cNvPr id="6" name="Прямоугольник 5"/>
          <p:cNvSpPr/>
          <p:nvPr/>
        </p:nvSpPr>
        <p:spPr>
          <a:xfrm>
            <a:off x="142844" y="1142984"/>
            <a:ext cx="8715436" cy="954107"/>
          </a:xfrm>
          <a:prstGeom prst="rect">
            <a:avLst/>
          </a:prstGeom>
        </p:spPr>
        <p:txBody>
          <a:bodyPr wrap="square">
            <a:spAutoFit/>
          </a:bodyPr>
          <a:lstStyle/>
          <a:p>
            <a:pPr algn="ctr">
              <a:buNone/>
            </a:pPr>
            <a:r>
              <a:rPr lang="ru-RU" sz="2800" b="1" dirty="0" smtClean="0">
                <a:solidFill>
                  <a:schemeClr val="accent2">
                    <a:lumMod val="75000"/>
                  </a:schemeClr>
                </a:solidFill>
              </a:rPr>
              <a:t>Пример преобразование данных к одинаковым единицам измерения</a:t>
            </a:r>
            <a:endParaRPr lang="ru-RU" sz="2800" b="1" dirty="0">
              <a:solidFill>
                <a:schemeClr val="accent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285720" y="1142984"/>
            <a:ext cx="7753008" cy="571504"/>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11200" b="1" dirty="0" smtClean="0">
                <a:solidFill>
                  <a:schemeClr val="accent2">
                    <a:lumMod val="75000"/>
                  </a:schemeClr>
                </a:solidFill>
              </a:rPr>
              <a:t>Преобразование к унифицированной лексике</a:t>
            </a:r>
            <a:endParaRPr lang="ru-RU" sz="11200" dirty="0" smtClean="0">
              <a:solidFill>
                <a:schemeClr val="accent2">
                  <a:lumMod val="75000"/>
                </a:schemeClr>
              </a:solidFill>
            </a:endParaRPr>
          </a:p>
          <a:p>
            <a:pPr marL="0" indent="0">
              <a:buNone/>
            </a:pPr>
            <a:endParaRPr lang="en-US" sz="11200" b="1" dirty="0" smtClean="0">
              <a:solidFill>
                <a:schemeClr val="accent2">
                  <a:lumMod val="75000"/>
                </a:schemeClr>
              </a:solidFill>
              <a:latin typeface="Arial" pitchFamily="34" charset="0"/>
              <a:ea typeface="PT Sans"/>
              <a:cs typeface="Arial" pitchFamily="34" charset="0"/>
              <a:sym typeface="PT Sans"/>
            </a:endParaRPr>
          </a:p>
          <a:p>
            <a:pPr marL="0" indent="0">
              <a:spcBef>
                <a:spcPts val="0"/>
              </a:spcBef>
              <a:buClr>
                <a:schemeClr val="dk1"/>
              </a:buClr>
              <a:buSzPct val="25000"/>
              <a:buFont typeface="Arial" panose="020B0604020202020204" pitchFamily="34" charset="0"/>
              <a:buNone/>
            </a:pPr>
            <a:r>
              <a:rPr lang="ru-RU" sz="11200" b="1" dirty="0" smtClean="0">
                <a:solidFill>
                  <a:schemeClr val="accent2">
                    <a:lumMod val="75000"/>
                  </a:schemeClr>
                </a:solidFill>
                <a:latin typeface="Arial" pitchFamily="34" charset="0"/>
                <a:ea typeface="PT Sans"/>
                <a:cs typeface="Arial" pitchFamily="34" charset="0"/>
                <a:sym typeface="PT Sans"/>
              </a:rPr>
              <a:t> </a:t>
            </a:r>
            <a:endParaRPr lang="en-US" sz="11200" b="1"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ru-RU" sz="2400" dirty="0" smtClean="0">
              <a:latin typeface="Arial" panose="020B0604020202020204" pitchFamily="34" charset="0"/>
              <a:cs typeface="Arial" panose="020B0604020202020204" pitchFamily="34" charset="0"/>
            </a:endParaRP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Подготовка данных</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714612"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785926"/>
            <a:ext cx="4214842" cy="4247317"/>
          </a:xfrm>
          <a:prstGeom prst="rect">
            <a:avLst/>
          </a:prstGeom>
        </p:spPr>
        <p:txBody>
          <a:bodyPr wrap="square">
            <a:spAutoFit/>
          </a:bodyPr>
          <a:lstStyle/>
          <a:p>
            <a:pPr algn="just"/>
            <a:r>
              <a:rPr lang="ru-RU" dirty="0" smtClean="0"/>
              <a:t>Одной из самых трудоемких задач при очистке данных является работа с несовместимой информацией. Например, одно из текстовых полей в исходных данных содержит сведения о профильной дисциплине студентов. Один студент может ответить «</a:t>
            </a:r>
            <a:r>
              <a:rPr lang="ru-RU" dirty="0" err="1" smtClean="0"/>
              <a:t>Инф-ка</a:t>
            </a:r>
            <a:r>
              <a:rPr lang="ru-RU" dirty="0" smtClean="0"/>
              <a:t>», другой − «Информатика», а третий − «</a:t>
            </a:r>
            <a:r>
              <a:rPr lang="ru-RU" dirty="0" err="1" smtClean="0"/>
              <a:t>Информ-ка</a:t>
            </a:r>
            <a:r>
              <a:rPr lang="ru-RU" dirty="0" smtClean="0"/>
              <a:t>». Даже если вы знаете, что все эти ответы обозначают одну и ту же дисциплину, они крайне ограничат возможности для агрегирования и могут привести к неадекватным результатам. Необходимо преобразовывать данные к унифицированной лексике.</a:t>
            </a:r>
            <a:endParaRPr lang="ru-RU" dirty="0"/>
          </a:p>
        </p:txBody>
      </p:sp>
      <p:pic>
        <p:nvPicPr>
          <p:cNvPr id="4099" name="Picture 3"/>
          <p:cNvPicPr>
            <a:picLocks noChangeAspect="1" noChangeArrowheads="1"/>
          </p:cNvPicPr>
          <p:nvPr/>
        </p:nvPicPr>
        <p:blipFill>
          <a:blip r:embed="rId2"/>
          <a:srcRect/>
          <a:stretch>
            <a:fillRect/>
          </a:stretch>
        </p:blipFill>
        <p:spPr bwMode="auto">
          <a:xfrm>
            <a:off x="4500562" y="1857364"/>
            <a:ext cx="4500594" cy="4052899"/>
          </a:xfrm>
          <a:prstGeom prst="rect">
            <a:avLst/>
          </a:prstGeom>
          <a:noFill/>
          <a:ln w="9525">
            <a:noFill/>
            <a:miter lim="800000"/>
            <a:headEnd/>
            <a:tailEnd/>
          </a:ln>
          <a:effectLst/>
        </p:spPr>
      </p:pic>
    </p:spTree>
    <p:extLst>
      <p:ext uri="{BB962C8B-B14F-4D97-AF65-F5344CB8AC3E}">
        <p14:creationId xmlns:p14="http://schemas.microsoft.com/office/powerpoint/2010/main" xmlns="" val="3268736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3682</TotalTime>
  <Words>1925</Words>
  <Application>Microsoft Office PowerPoint</Application>
  <PresentationFormat>Экран (4:3)</PresentationFormat>
  <Paragraphs>264</Paragraphs>
  <Slides>36</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36</vt:i4>
      </vt:variant>
    </vt:vector>
  </HeadingPairs>
  <TitlesOfParts>
    <vt:vector size="37" baseType="lpstr">
      <vt:lpstr>Тема Office</vt:lpstr>
      <vt:lpstr>Слайд 1</vt:lpstr>
      <vt:lpstr>Слайд 2</vt:lpstr>
      <vt:lpstr>Анализ данных. Подготовка данных </vt:lpstr>
      <vt:lpstr>Анализ данных. Подготовка данных</vt:lpstr>
      <vt:lpstr>Анализ данных. Подготовка данных</vt:lpstr>
      <vt:lpstr>Слайд 6</vt:lpstr>
      <vt:lpstr>Анализ данных. Подготовка данных</vt:lpstr>
      <vt:lpstr>Анализ данных. Подготовка данных</vt:lpstr>
      <vt:lpstr>Слайд 9</vt:lpstr>
      <vt:lpstr>Анализ данных. Подготовка данных</vt:lpstr>
      <vt:lpstr>Анализ данных. Подготовка данных</vt:lpstr>
      <vt:lpstr>Анализ данных. Подготовка данных</vt:lpstr>
      <vt:lpstr>Анализ данных. Подготовка данных</vt:lpstr>
      <vt:lpstr>Анализ данных. Подготовка данных</vt:lpstr>
      <vt:lpstr>Анализ данных. Подготовка данных</vt:lpstr>
      <vt:lpstr>Слайд 16</vt:lpstr>
      <vt:lpstr>Слайд 17</vt:lpstr>
      <vt:lpstr>Слайд 18</vt:lpstr>
      <vt:lpstr>Слайд 19</vt:lpstr>
      <vt:lpstr>Слайд 20</vt:lpstr>
      <vt:lpstr>Слайд 21</vt:lpstr>
      <vt:lpstr>Слайд 22</vt:lpstr>
      <vt:lpstr>Контроль диапазонов</vt:lpstr>
      <vt:lpstr>Слайд 24</vt:lpstr>
      <vt:lpstr>Анализ данных. Подготовка данных</vt:lpstr>
      <vt:lpstr>Анализ данных. Подготовка данных</vt:lpstr>
      <vt:lpstr>Пример (вычисление дисперсии)</vt:lpstr>
      <vt:lpstr>Слайд 28</vt:lpstr>
      <vt:lpstr>Неравенство Чебышева</vt:lpstr>
      <vt:lpstr>Слайд 30</vt:lpstr>
      <vt:lpstr>Слайд 31</vt:lpstr>
      <vt:lpstr>Слайд 32</vt:lpstr>
      <vt:lpstr>Слайд 33</vt:lpstr>
      <vt:lpstr>Слайд 34</vt:lpstr>
      <vt:lpstr>Анализ данных. Подготовка данных</vt:lpstr>
      <vt:lpstr>Слайд 36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Баранова Ольга Владимировна</dc:creator>
  <cp:lastModifiedBy>GRAFEEVA</cp:lastModifiedBy>
  <cp:revision>293</cp:revision>
  <dcterms:created xsi:type="dcterms:W3CDTF">2015-06-09T11:05:16Z</dcterms:created>
  <dcterms:modified xsi:type="dcterms:W3CDTF">2019-09-13T15:57:33Z</dcterms:modified>
</cp:coreProperties>
</file>