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77" r:id="rId8"/>
    <p:sldId id="278" r:id="rId9"/>
    <p:sldId id="280" r:id="rId10"/>
    <p:sldId id="281" r:id="rId11"/>
    <p:sldId id="291" r:id="rId12"/>
    <p:sldId id="269" r:id="rId13"/>
    <p:sldId id="293" r:id="rId14"/>
    <p:sldId id="292" r:id="rId15"/>
    <p:sldId id="270" r:id="rId16"/>
    <p:sldId id="271" r:id="rId17"/>
    <p:sldId id="294" r:id="rId18"/>
    <p:sldId id="276" r:id="rId19"/>
    <p:sldId id="274" r:id="rId20"/>
    <p:sldId id="275" r:id="rId21"/>
    <p:sldId id="272" r:id="rId22"/>
    <p:sldId id="273" r:id="rId23"/>
    <p:sldId id="282" r:id="rId24"/>
    <p:sldId id="284" r:id="rId25"/>
    <p:sldId id="287" r:id="rId26"/>
    <p:sldId id="288" r:id="rId27"/>
    <p:sldId id="289" r:id="rId28"/>
    <p:sldId id="290" r:id="rId29"/>
    <p:sldId id="262" r:id="rId30"/>
    <p:sldId id="263" r:id="rId31"/>
    <p:sldId id="264" r:id="rId32"/>
    <p:sldId id="295" r:id="rId33"/>
    <p:sldId id="285" r:id="rId34"/>
    <p:sldId id="286" r:id="rId35"/>
    <p:sldId id="265" r:id="rId36"/>
    <p:sldId id="266" r:id="rId37"/>
    <p:sldId id="302" r:id="rId38"/>
    <p:sldId id="296" r:id="rId39"/>
    <p:sldId id="299" r:id="rId40"/>
    <p:sldId id="300" r:id="rId41"/>
    <p:sldId id="297" r:id="rId42"/>
    <p:sldId id="298" r:id="rId43"/>
    <p:sldId id="303" r:id="rId44"/>
    <p:sldId id="304" r:id="rId45"/>
    <p:sldId id="301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0" d="100"/>
          <a:sy n="140" d="100"/>
        </p:scale>
        <p:origin x="-8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F80-CF27-44F8-8EA8-F05930E26A48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33-DB96-4A5E-953A-1E4F8C82C3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8249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F80-CF27-44F8-8EA8-F05930E26A48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33-DB96-4A5E-953A-1E4F8C82C3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515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F80-CF27-44F8-8EA8-F05930E26A48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33-DB96-4A5E-953A-1E4F8C82C3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925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F80-CF27-44F8-8EA8-F05930E26A48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33-DB96-4A5E-953A-1E4F8C82C3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1789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F80-CF27-44F8-8EA8-F05930E26A48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33-DB96-4A5E-953A-1E4F8C82C3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3806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F80-CF27-44F8-8EA8-F05930E26A48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33-DB96-4A5E-953A-1E4F8C82C3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3299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F80-CF27-44F8-8EA8-F05930E26A48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33-DB96-4A5E-953A-1E4F8C82C3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7645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F80-CF27-44F8-8EA8-F05930E26A48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33-DB96-4A5E-953A-1E4F8C82C3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2078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F80-CF27-44F8-8EA8-F05930E26A48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33-DB96-4A5E-953A-1E4F8C82C3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782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F80-CF27-44F8-8EA8-F05930E26A48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33-DB96-4A5E-953A-1E4F8C82C3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1728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5F80-CF27-44F8-8EA8-F05930E26A48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E8D33-DB96-4A5E-953A-1E4F8C82C3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5061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45F80-CF27-44F8-8EA8-F05930E26A48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8D33-DB96-4A5E-953A-1E4F8C82C3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489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interactive/2016/06/10/upshot/voting-habits-turnout-partisanship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shingtonpost.com/graphics/politics/2016-election/election-results-from-coast-to-coast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N.Grafeeva@spbu.r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Графеева</a:t>
            </a:r>
            <a:r>
              <a:rPr lang="ru-RU" dirty="0" smtClean="0"/>
              <a:t> Н.Г.</a:t>
            </a:r>
          </a:p>
          <a:p>
            <a:r>
              <a:rPr lang="ru-RU" dirty="0" smtClean="0"/>
              <a:t>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2862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Линейные графики используются для отображения количественного значения в течение непрерывного </a:t>
            </a:r>
            <a:r>
              <a:rPr lang="ru-RU" dirty="0" smtClean="0"/>
              <a:t>интервала. </a:t>
            </a:r>
            <a:r>
              <a:rPr lang="ru-RU" dirty="0"/>
              <a:t>Чаще всего он используется для отображения тенденций и </a:t>
            </a:r>
            <a:r>
              <a:rPr lang="ru-RU" dirty="0" smtClean="0"/>
              <a:t>отношений</a:t>
            </a:r>
            <a:r>
              <a:rPr lang="en-US" dirty="0" smtClean="0"/>
              <a:t> </a:t>
            </a:r>
            <a:r>
              <a:rPr lang="ru-RU" dirty="0" smtClean="0"/>
              <a:t>между категориями </a:t>
            </a:r>
            <a:r>
              <a:rPr lang="ru-RU" dirty="0"/>
              <a:t>(при группировании с другими линиями). Линейные графики также помогают </a:t>
            </a:r>
            <a:r>
              <a:rPr lang="ru-RU" dirty="0" smtClean="0"/>
              <a:t>отобразить "картину в целом" </a:t>
            </a:r>
            <a:r>
              <a:rPr lang="ru-RU" dirty="0"/>
              <a:t>за промежуток времени, чтобы увидеть, как она развивалась за этот период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При группировке нескольких линий необходимо отображать линии разными цветами и указывать в легенде какая линия чему соответствует.</a:t>
            </a:r>
          </a:p>
        </p:txBody>
      </p:sp>
    </p:spTree>
    <p:extLst>
      <p:ext uri="{BB962C8B-B14F-4D97-AF65-F5344CB8AC3E}">
        <p14:creationId xmlns:p14="http://schemas.microsoft.com/office/powerpoint/2010/main" xmlns="" val="428366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Bar chart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3" y="1460576"/>
            <a:ext cx="7560841" cy="398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2312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Bar </a:t>
            </a:r>
            <a:r>
              <a:rPr lang="en-US" b="1" dirty="0" smtClean="0"/>
              <a:t>Chart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493096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i="1" dirty="0" smtClean="0"/>
              <a:t>Column Graph - </a:t>
            </a:r>
            <a:r>
              <a:rPr lang="ru-RU" i="1" dirty="0" smtClean="0"/>
              <a:t>синоним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Bar </a:t>
            </a:r>
            <a:r>
              <a:rPr lang="en-US" dirty="0"/>
              <a:t>Chart </a:t>
            </a:r>
            <a:r>
              <a:rPr lang="ru-RU" dirty="0" smtClean="0"/>
              <a:t> отображает различные категории (выделяя их цветом) и отвечает на вопрос </a:t>
            </a:r>
            <a:r>
              <a:rPr lang="en-US" dirty="0" smtClean="0"/>
              <a:t>“</a:t>
            </a:r>
            <a:r>
              <a:rPr lang="ru-RU" dirty="0" smtClean="0"/>
              <a:t>Как много</a:t>
            </a:r>
            <a:r>
              <a:rPr lang="en-US" dirty="0" smtClean="0"/>
              <a:t>”</a:t>
            </a:r>
            <a:r>
              <a:rPr lang="ru-RU" dirty="0" smtClean="0"/>
              <a:t> для каждой категории.</a:t>
            </a:r>
          </a:p>
          <a:p>
            <a:pPr algn="just"/>
            <a:r>
              <a:rPr lang="ru-RU" dirty="0" smtClean="0"/>
              <a:t>Есть два варианта отображения категорий – вертикальная и горизонтальная.</a:t>
            </a:r>
          </a:p>
          <a:p>
            <a:pPr algn="just"/>
            <a:r>
              <a:rPr lang="ru-RU" dirty="0" smtClean="0"/>
              <a:t>Категории выделяются цветом и идентифицируются легендой.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03244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1945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Pictograph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9781"/>
            <a:ext cx="8229600" cy="428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837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Pictograph</a:t>
            </a:r>
            <a:r>
              <a:rPr lang="en-US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146875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Pictograph</a:t>
            </a:r>
            <a:r>
              <a:rPr lang="ru-RU" dirty="0"/>
              <a:t> - это график, в котором значки, также известные как пиктограммы, представляют собой числа, чтобы сделать их более интересными и понятными. Все значки должны быть одинакового размера, а</a:t>
            </a:r>
            <a:r>
              <a:rPr lang="ru-RU" dirty="0" smtClean="0"/>
              <a:t> </a:t>
            </a:r>
            <a:r>
              <a:rPr lang="ru-RU" dirty="0"/>
              <a:t>дроби </a:t>
            </a:r>
            <a:r>
              <a:rPr lang="ru-RU" dirty="0" smtClean="0"/>
              <a:t>обычно представляются </a:t>
            </a:r>
            <a:r>
              <a:rPr lang="ru-RU" dirty="0"/>
              <a:t>частью значка. Каждый значок представляет процент от общего значения.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68960"/>
            <a:ext cx="777686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214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Box </a:t>
            </a:r>
            <a:r>
              <a:rPr lang="en-US" b="1" dirty="0" smtClean="0"/>
              <a:t>Plot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301081"/>
            <a:ext cx="706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03285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Box Plot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A </a:t>
            </a:r>
            <a:r>
              <a:rPr lang="en-US" dirty="0"/>
              <a:t>Box </a:t>
            </a:r>
            <a:r>
              <a:rPr lang="en-US" dirty="0" smtClean="0"/>
              <a:t> Plot  - </a:t>
            </a:r>
            <a:r>
              <a:rPr lang="ru-RU" dirty="0" smtClean="0"/>
              <a:t>удобный </a:t>
            </a:r>
            <a:r>
              <a:rPr lang="ru-RU" dirty="0"/>
              <a:t>способ наглядного отображения групп числовых данных с помощью </a:t>
            </a:r>
            <a:r>
              <a:rPr lang="ru-RU" dirty="0" smtClean="0"/>
              <a:t> квартилей. </a:t>
            </a:r>
            <a:r>
              <a:rPr lang="ru-RU" dirty="0"/>
              <a:t>Линии, идущие параллельно от коробок, известны как" усы", которые используются для обозначения изменчивости вне верхней и нижней квартилей. Окрестности иногда прорисовываются как отдельные точки, которые находятся </a:t>
            </a:r>
            <a:r>
              <a:rPr lang="ru-RU" dirty="0" smtClean="0"/>
              <a:t> на линии </a:t>
            </a:r>
            <a:r>
              <a:rPr lang="ru-RU" dirty="0"/>
              <a:t>с усами. </a:t>
            </a:r>
            <a:r>
              <a:rPr lang="ru-RU" dirty="0" smtClean="0"/>
              <a:t> Коробки с усами могут </a:t>
            </a:r>
            <a:r>
              <a:rPr lang="ru-RU" dirty="0"/>
              <a:t>быть нарисованы вертикально или горизонтально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28801"/>
            <a:ext cx="4104456" cy="449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0909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Pie Charts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2025" y="1932781"/>
            <a:ext cx="721995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6411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Pie </a:t>
            </a:r>
            <a:r>
              <a:rPr lang="en-US" b="1" dirty="0" smtClean="0"/>
              <a:t>Charts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720" y="1285860"/>
            <a:ext cx="4214842" cy="52149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 err="1"/>
              <a:t>Pie</a:t>
            </a:r>
            <a:r>
              <a:rPr lang="ru-RU" sz="1800" dirty="0"/>
              <a:t> диаграммы помогают показать пропорции и процентные доли между категориями, разделяя круг на пропорциональные сегменты. Каждая длина дуги представляет собой долю каждой категории, а весь круг представляет собой сумму всех данных, </a:t>
            </a:r>
            <a:r>
              <a:rPr lang="ru-RU" sz="1800" dirty="0" smtClean="0"/>
              <a:t>равную </a:t>
            </a:r>
            <a:r>
              <a:rPr lang="ru-RU" sz="1800" dirty="0"/>
              <a:t>100</a:t>
            </a:r>
            <a:r>
              <a:rPr lang="ru-RU" sz="1800" dirty="0" smtClean="0"/>
              <a:t>%. Круговые </a:t>
            </a:r>
            <a:r>
              <a:rPr lang="ru-RU" sz="1800" dirty="0"/>
              <a:t>диаграммы идеально подходят для </a:t>
            </a:r>
            <a:r>
              <a:rPr lang="ru-RU" sz="1800" dirty="0" smtClean="0"/>
              <a:t>представления </a:t>
            </a:r>
            <a:r>
              <a:rPr lang="ru-RU" sz="1800" dirty="0"/>
              <a:t>о пропорциональном распределении данных. </a:t>
            </a:r>
            <a:r>
              <a:rPr lang="ru-RU" sz="1800" dirty="0" smtClean="0"/>
              <a:t>Основным недостатком </a:t>
            </a:r>
            <a:r>
              <a:rPr lang="ru-RU" sz="1800" dirty="0"/>
              <a:t>круговых диаграмм </a:t>
            </a:r>
            <a:r>
              <a:rPr lang="ru-RU" sz="1800" dirty="0" smtClean="0"/>
              <a:t>можно считать то, что они не </a:t>
            </a:r>
            <a:r>
              <a:rPr lang="ru-RU" sz="1800" dirty="0"/>
              <a:t>могут отображать больше, чем несколько значений, потому что по мере увеличения числа показанных значений размер каждого сегмента/среза становится меньше. Это делает их непригодными для больших объемов данных.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3960440" cy="305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797152"/>
            <a:ext cx="367240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00509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Scatter</a:t>
            </a:r>
            <a:r>
              <a:rPr lang="ru-RU" b="1" dirty="0" smtClean="0"/>
              <a:t> </a:t>
            </a:r>
            <a:r>
              <a:rPr lang="en-US" b="1" dirty="0" smtClean="0"/>
              <a:t>plot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304256"/>
            <a:ext cx="7061200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1417637"/>
            <a:ext cx="8734747" cy="43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669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 smtClean="0"/>
              <a:t>К способам визуального или графического представления данных относят графики, диаграммы, схемы, карты и т.п.</a:t>
            </a:r>
          </a:p>
          <a:p>
            <a:pPr algn="just"/>
            <a:r>
              <a:rPr lang="ru-RU" dirty="0" smtClean="0"/>
              <a:t>Визуализация традиционно рассматривалась как вспомогательное средство при анализе данных, однако в последнее время все больше исследований говорят о ее самостоятельной роли при анализе данных.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670" y="3643314"/>
            <a:ext cx="4228522" cy="228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3891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Scatter</a:t>
            </a:r>
            <a:r>
              <a:rPr lang="ru-RU" b="1" dirty="0"/>
              <a:t> </a:t>
            </a:r>
            <a:r>
              <a:rPr lang="en-US" b="1" dirty="0"/>
              <a:t>plot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sz="2900" dirty="0" smtClean="0"/>
              <a:t>Синонимы - </a:t>
            </a:r>
            <a:r>
              <a:rPr lang="en-US" sz="2900" i="1" dirty="0"/>
              <a:t> Scatter Graph, Point Graph, X-Y Plot, Scatter Chart </a:t>
            </a:r>
            <a:r>
              <a:rPr lang="ru-RU" sz="2900" i="1" dirty="0" smtClean="0"/>
              <a:t>или</a:t>
            </a:r>
            <a:r>
              <a:rPr lang="en-US" sz="2900" i="1" dirty="0" smtClean="0"/>
              <a:t> </a:t>
            </a:r>
            <a:r>
              <a:rPr lang="en-US" sz="2900" i="1" dirty="0" err="1"/>
              <a:t>Scattergram</a:t>
            </a:r>
            <a:r>
              <a:rPr lang="en-US" sz="2900" dirty="0"/>
              <a:t>.</a:t>
            </a:r>
          </a:p>
          <a:p>
            <a:pPr marL="0" indent="0" algn="just">
              <a:buNone/>
            </a:pPr>
            <a:r>
              <a:rPr lang="ru-RU" sz="2900" dirty="0"/>
              <a:t>Диаграммы рассеивания </a:t>
            </a:r>
            <a:r>
              <a:rPr lang="ru-RU" sz="2900" dirty="0" smtClean="0"/>
              <a:t>используют декартовы координаты для отображения значений </a:t>
            </a:r>
            <a:r>
              <a:rPr lang="ru-RU" sz="2900" dirty="0"/>
              <a:t>двух переменных. </a:t>
            </a:r>
            <a:r>
              <a:rPr lang="ru-RU" sz="2900" dirty="0" smtClean="0"/>
              <a:t>Такое отображение переменных по </a:t>
            </a:r>
            <a:r>
              <a:rPr lang="ru-RU" sz="2900" dirty="0"/>
              <a:t>каждой </a:t>
            </a:r>
            <a:r>
              <a:rPr lang="ru-RU" sz="2900" dirty="0" smtClean="0"/>
              <a:t>оси позволяет визуально предположить, </a:t>
            </a:r>
            <a:r>
              <a:rPr lang="ru-RU" sz="2900" dirty="0"/>
              <a:t>существует ли связь или корреляция между двумя переменными</a:t>
            </a:r>
            <a:r>
              <a:rPr lang="ru-RU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43063"/>
            <a:ext cx="3312368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62037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Bubble </a:t>
            </a:r>
            <a:r>
              <a:rPr lang="en-US" b="1" dirty="0" smtClean="0"/>
              <a:t>Chart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0925" y="2301081"/>
            <a:ext cx="70421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7026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Bubble Chart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720" y="1285860"/>
            <a:ext cx="4214272" cy="4840303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Пузырьковые диаграммы </a:t>
            </a:r>
            <a:r>
              <a:rPr lang="ru-RU" dirty="0"/>
              <a:t>очень похожи на диаграммы </a:t>
            </a:r>
            <a:r>
              <a:rPr lang="ru-RU" dirty="0" smtClean="0"/>
              <a:t>рассеивания</a:t>
            </a:r>
            <a:r>
              <a:rPr lang="ru-RU" dirty="0"/>
              <a:t>, так как каждая позиция пузыря определяется двумя координатами. Кроме того, размер окружности в каждой точке отражает дополнительное </a:t>
            </a:r>
            <a:r>
              <a:rPr lang="ru-RU" dirty="0" smtClean="0"/>
              <a:t>измерение. </a:t>
            </a:r>
            <a:r>
              <a:rPr lang="ru-RU" dirty="0"/>
              <a:t>Из-за этого пузырьковые диаграммы позволяют проводить сравнение трех переменных, что позволяет легко визуализировать сложные взаимозависимости, которые не видны в </a:t>
            </a:r>
            <a:r>
              <a:rPr lang="ru-RU" dirty="0" smtClean="0"/>
              <a:t>диаграммах для двух </a:t>
            </a:r>
            <a:r>
              <a:rPr lang="ru-RU" dirty="0"/>
              <a:t>переменных 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Цвета также могут использоваться для различения категорий или для представления дополнительной </a:t>
            </a:r>
            <a:r>
              <a:rPr lang="ru-RU" dirty="0" smtClean="0"/>
              <a:t>переменной.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801"/>
            <a:ext cx="4104455" cy="410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214026"/>
            <a:ext cx="2808312" cy="109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6239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Candlestick </a:t>
            </a:r>
            <a:r>
              <a:rPr lang="en-US" b="1" dirty="0" smtClean="0"/>
              <a:t>Chart</a:t>
            </a:r>
            <a:endParaRPr lang="ru-R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301081"/>
            <a:ext cx="7035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8633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Candlestick Chart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82341"/>
            <a:ext cx="3456384" cy="407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24627" y="1357298"/>
            <a:ext cx="43204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Этот тип диаграммы используется в качестве инструмента для визуализации и анализа движения цены для ценных бумаг, производных, валюты, акций, облигаций и т. д. Диаграммы состоят из свечей, представляющих торговую деятельность за фиксированный период времени, и отображаю цену открытия, цену закрытия, минимальную и максимальную цену за этот период. Окраска используется для того, чтобы различать свечи, у которых цена открытия была больше цены закрытия и наоборот.</a:t>
            </a:r>
          </a:p>
        </p:txBody>
      </p:sp>
    </p:spTree>
    <p:extLst>
      <p:ext uri="{BB962C8B-B14F-4D97-AF65-F5344CB8AC3E}">
        <p14:creationId xmlns:p14="http://schemas.microsoft.com/office/powerpoint/2010/main" xmlns="" val="2593227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Тепловые </a:t>
            </a:r>
            <a:r>
              <a:rPr lang="ru-RU" b="1" dirty="0" smtClean="0"/>
              <a:t>карты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600" dirty="0"/>
              <a:t>Термин «</a:t>
            </a:r>
            <a:r>
              <a:rPr lang="ru-RU" sz="2600" b="1" dirty="0"/>
              <a:t>тепловая карта</a:t>
            </a:r>
            <a:r>
              <a:rPr lang="ru-RU" sz="2600" dirty="0"/>
              <a:t>» ввел разработчик программного обеспечения </a:t>
            </a:r>
            <a:r>
              <a:rPr lang="ru-RU" sz="2600" dirty="0" err="1"/>
              <a:t>Кормак</a:t>
            </a:r>
            <a:r>
              <a:rPr lang="ru-RU" sz="2600" dirty="0"/>
              <a:t> </a:t>
            </a:r>
            <a:r>
              <a:rPr lang="ru-RU" sz="2600" dirty="0" err="1"/>
              <a:t>Кинни</a:t>
            </a:r>
            <a:r>
              <a:rPr lang="ru-RU" sz="2600" dirty="0"/>
              <a:t> в 1991 г. в описании 2D дисплея, который показывал информацию финансового рынка в режиме реального времени.</a:t>
            </a:r>
          </a:p>
          <a:p>
            <a:pPr algn="just"/>
            <a:r>
              <a:rPr lang="ru-RU" sz="2600" b="1" dirty="0"/>
              <a:t>Тепловые карты </a:t>
            </a:r>
            <a:r>
              <a:rPr lang="ru-RU" sz="2600" dirty="0"/>
              <a:t>– это тип визуализации, в которой цвет выступает в качестве дополнительного измерения. Тепловые карты позволяют увидеть важные переменные в цвете как функцию двух других переменных.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82012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Тепловые </a:t>
            </a:r>
            <a:r>
              <a:rPr lang="ru-RU" b="1" dirty="0" smtClean="0"/>
              <a:t>карты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b="1" dirty="0" smtClean="0"/>
              <a:t>Плотность </a:t>
            </a:r>
            <a:r>
              <a:rPr lang="ru-RU" sz="2200" b="1" dirty="0"/>
              <a:t>населения.</a:t>
            </a:r>
            <a:r>
              <a:rPr lang="ru-RU" sz="2200" dirty="0"/>
              <a:t> Простейший пример цветовой карты, знакомый нам с детства – карта региона, на которой цветом показана плотность населения. Можно составить рейтинг </a:t>
            </a:r>
            <a:r>
              <a:rPr lang="ru-RU" sz="2200" dirty="0" smtClean="0"/>
              <a:t>регионов </a:t>
            </a:r>
            <a:r>
              <a:rPr lang="ru-RU" sz="2200" dirty="0"/>
              <a:t>Африки по плотности населения, а можно визуализировать те же данные при помощи тепловой карты, которая наглядно покажет эту информацию.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51794"/>
            <a:ext cx="3816424" cy="432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05862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Тепловые карты</a:t>
            </a:r>
            <a:r>
              <a:rPr lang="ru-RU" b="1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/>
              <a:t>Тепловая карта на службе таксистов. </a:t>
            </a:r>
            <a:r>
              <a:rPr lang="ru-RU" sz="2000" dirty="0" smtClean="0"/>
              <a:t>Это </a:t>
            </a:r>
            <a:r>
              <a:rPr lang="ru-RU" sz="2000" dirty="0"/>
              <a:t>уже корпоративное использование тепловых карт – крупная служба такси </a:t>
            </a:r>
            <a:r>
              <a:rPr lang="ru-RU" sz="2000" b="1" dirty="0" err="1"/>
              <a:t>Uber</a:t>
            </a:r>
            <a:r>
              <a:rPr lang="ru-RU" sz="2000" dirty="0"/>
              <a:t> с помощью тепловых карт помогает своим водителям определить, где сейчас находится больше всего потенциальных клиентов. На карте города красным подсвечиваются зоны с наибольшим количеством заказов такси за последний час.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16831"/>
            <a:ext cx="3384375" cy="41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66122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Тепловые карты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Тепловые карты в </a:t>
            </a:r>
            <a:r>
              <a:rPr lang="ru-RU" b="1" dirty="0" smtClean="0"/>
              <a:t>таблице. </a:t>
            </a:r>
            <a:r>
              <a:rPr lang="ru-RU" dirty="0" smtClean="0"/>
              <a:t>Тепловые </a:t>
            </a:r>
            <a:r>
              <a:rPr lang="ru-RU" dirty="0"/>
              <a:t>карты облегчают процесс восприятия больших массивов данных и необязательно связаны с отображением информации на географической карте. Ниже Вы видите, как выигрывает простая плоская </a:t>
            </a:r>
            <a:r>
              <a:rPr lang="ru-RU" dirty="0" smtClean="0"/>
              <a:t>таблица </a:t>
            </a:r>
            <a:r>
              <a:rPr lang="ru-RU" dirty="0"/>
              <a:t>от добавления тепловой карты, и насколько облегчается первоначальное восприятие данных.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03550"/>
            <a:ext cx="7056784" cy="114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09120"/>
            <a:ext cx="705678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10980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Что делать с данными, имеющими более трех измерений</a:t>
            </a:r>
            <a:r>
              <a:rPr lang="en-US" b="1" dirty="0" smtClean="0"/>
              <a:t>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Если набор данных имеет более трех измерений, то существуют специальные методы визуализации или методы, понижающие размерность до 2 или 3 измерений. Такие методы существуют, в частности, факторный анализ. Рассмотрим некоторые из методов визуализации (факторный анализ сейчас рассматривать не будем).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966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методов визуализации позволяет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Представлять пользователю информацию в наглядном виде.</a:t>
            </a:r>
          </a:p>
          <a:p>
            <a:r>
              <a:rPr lang="ru-RU" dirty="0" smtClean="0"/>
              <a:t>Компактно описывать закономерности, присущие набору данных.</a:t>
            </a:r>
          </a:p>
          <a:p>
            <a:r>
              <a:rPr lang="ru-RU" dirty="0" smtClean="0"/>
              <a:t>Сжимать информацию.</a:t>
            </a:r>
          </a:p>
          <a:p>
            <a:r>
              <a:rPr lang="ru-RU" dirty="0" smtClean="0"/>
              <a:t>Обнаруживать пропуски в данных.</a:t>
            </a:r>
          </a:p>
          <a:p>
            <a:r>
              <a:rPr lang="ru-RU" dirty="0" smtClean="0"/>
              <a:t>Обнаруживать шумы и выбросы в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929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Наиболее известные способы представления многомерных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ru-RU" dirty="0" smtClean="0"/>
              <a:t>Параллельные координаты</a:t>
            </a:r>
          </a:p>
          <a:p>
            <a:r>
              <a:rPr lang="ru-RU" dirty="0" smtClean="0"/>
              <a:t>Радарные диаграммы</a:t>
            </a:r>
          </a:p>
          <a:p>
            <a:r>
              <a:rPr lang="ru-RU" dirty="0"/>
              <a:t>Лица Чернова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6479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Параллельные координаты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94465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В параллельных координатах график представляется как объединение двумерных проекций многомерного набора данных.</a:t>
            </a:r>
            <a:r>
              <a:rPr lang="en-US" dirty="0" smtClean="0"/>
              <a:t> </a:t>
            </a:r>
            <a:r>
              <a:rPr lang="ru-RU" dirty="0" smtClean="0"/>
              <a:t>Параллельные проекции могут отображаться как по вертикали, так и по горизонтали.</a:t>
            </a:r>
            <a:endParaRPr lang="en-US" dirty="0" smtClean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708920"/>
            <a:ext cx="6912768" cy="295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6258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Параллельные координаты</a:t>
            </a:r>
            <a:endParaRPr lang="ru-RU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1" y="2857496"/>
            <a:ext cx="5643603" cy="321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85720" y="1285860"/>
            <a:ext cx="8358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Широко распространенный способ представления биржевых данных в виде составного графика (или графика с параллельными координатами). На одной проекции – время и цена сделки, на второй – время и объем.  График можно было бы расширить еще двумя проекциями – время и количество поданных заявок на покупку и время и количество поданных заявок на продажу.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42122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Radar </a:t>
            </a:r>
            <a:r>
              <a:rPr lang="en-US" b="1" dirty="0" smtClean="0"/>
              <a:t>Chart</a:t>
            </a:r>
            <a:endParaRPr lang="ru-RU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307431"/>
            <a:ext cx="705485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79417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Radar Chart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761689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dirty="0"/>
              <a:t>Радарные диаграммы-это способ </a:t>
            </a:r>
            <a:r>
              <a:rPr lang="ru-RU" dirty="0" smtClean="0"/>
              <a:t>сравнения значений  </a:t>
            </a:r>
            <a:r>
              <a:rPr lang="ru-RU" dirty="0"/>
              <a:t>нескольких количественных </a:t>
            </a:r>
            <a:r>
              <a:rPr lang="ru-RU" dirty="0" smtClean="0"/>
              <a:t>переменных (если они соизмеримы). </a:t>
            </a:r>
            <a:r>
              <a:rPr lang="ru-RU" dirty="0"/>
              <a:t>Каждой переменной предоставляется ось, начинающаяся с центра. Все оси расположены радиально, с одинаковыми расстояниями между </a:t>
            </a:r>
            <a:r>
              <a:rPr lang="ru-RU" dirty="0" smtClean="0"/>
              <a:t>собой. </a:t>
            </a:r>
            <a:r>
              <a:rPr lang="ru-RU" dirty="0"/>
              <a:t>В качестве направляющей часто используются линии сетки, соединяющиеся между осями. Каждое значение переменной прорисовывается вдоль своей отдельной </a:t>
            </a:r>
            <a:r>
              <a:rPr lang="ru-RU" dirty="0" smtClean="0"/>
              <a:t>оси. Все отложенные значения соединяются </a:t>
            </a:r>
            <a:r>
              <a:rPr lang="ru-RU" dirty="0"/>
              <a:t>вместе, чтобы сформировать полигон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Для каждого наблюдения рисуется свой </a:t>
            </a:r>
            <a:r>
              <a:rPr lang="en-US" dirty="0" smtClean="0"/>
              <a:t>polygon.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7" y="2276872"/>
            <a:ext cx="4032449" cy="411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1080119" cy="28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85037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Лица Чернова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Основная идея – кодирование значений переменных в чертах человеческого лица. Для каждого наблюдения рисуется отдельное лицо. На каждом лице относительные значения переменных отображаются как размеры отдельных черт лица (например, длина и ширина  носа, размер глаз, угол между бровями и т.п.). Такой анализ основан на способности человека интуитивно находить сходства и различия в чертах лица.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32102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(лица Чернова)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338437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60847"/>
            <a:ext cx="4536504" cy="312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7226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(</a:t>
            </a:r>
            <a:r>
              <a:rPr lang="en-US" dirty="0" smtClean="0"/>
              <a:t>booking</a:t>
            </a:r>
            <a:r>
              <a:rPr lang="ru-RU" dirty="0" smtClean="0"/>
              <a:t>.</a:t>
            </a:r>
            <a:r>
              <a:rPr lang="en-US" dirty="0" smtClean="0"/>
              <a:t>com)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способы визуализации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Нет никаких ограничений в способах представления информации. Существующие шаблоны</a:t>
            </a:r>
            <a:r>
              <a:rPr lang="en-US" dirty="0" smtClean="0"/>
              <a:t> </a:t>
            </a:r>
            <a:r>
              <a:rPr lang="ru-RU" dirty="0" smtClean="0"/>
              <a:t>в виде диаграмм и графиков – всего лишь начальные идеи. Главное – донести информацию в как можно более выразительном виде. Рассмотрим несколько примеров.</a:t>
            </a:r>
            <a:endParaRPr lang="en-US" dirty="0" smtClean="0"/>
          </a:p>
          <a:p>
            <a:pPr marL="0" indent="0"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Стандартное представление транспортных потоков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7746" y="1600200"/>
            <a:ext cx="48685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визуализации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Методы визуализации в зависимости от количества используемых измерений принято делить на две группы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Методы визуализаций для одного, двух и трех измерений.</a:t>
            </a:r>
          </a:p>
          <a:p>
            <a:r>
              <a:rPr lang="ru-RU" dirty="0" smtClean="0"/>
              <a:t>Методы визуализации для измерений больше трех.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1286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Нестандартное представление транспортных потоков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3500" y="2186781"/>
            <a:ext cx="6477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голосует Америка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https://www.nytimes.com/interactive/2016/06/10/upshot/voting-habits-turnout-partisanship.html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929718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Как Трамп перекроил избирательную карту от побережья до побережья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https://www.washingtonpost.com/graphics/politics/2016-election/election-results-from-coast-to-coast/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Ханс</a:t>
            </a:r>
            <a:r>
              <a:rPr lang="ru-RU" b="1" dirty="0" smtClean="0"/>
              <a:t> </a:t>
            </a:r>
            <a:r>
              <a:rPr lang="ru-RU" b="1" dirty="0" err="1" smtClean="0"/>
              <a:t>Рослинг</a:t>
            </a:r>
            <a:r>
              <a:rPr lang="ru-RU" b="1" dirty="0" smtClean="0"/>
              <a:t>: Самая лучшая статистика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https://ideanomics.ru/lectures/14772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 </a:t>
            </a:r>
            <a:r>
              <a:rPr lang="ru-RU" dirty="0" smtClean="0"/>
              <a:t>лучших инструментов для визуализации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https://freelance.today/poleznoe/20-luchshih-instrumentov-dlya-vizualizacii-dannyh.html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Задание </a:t>
            </a:r>
            <a:r>
              <a:rPr lang="ru-RU" b="1" smtClean="0"/>
              <a:t>4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Визуализируйте какой-нибудь свой </a:t>
            </a:r>
            <a:r>
              <a:rPr lang="en-US" dirty="0" smtClean="0"/>
              <a:t>dataset </a:t>
            </a:r>
            <a:r>
              <a:rPr lang="ru-RU" dirty="0" smtClean="0"/>
              <a:t>в интерактивно-анимационной манере (примеры можно подсмотреть в </a:t>
            </a:r>
            <a:r>
              <a:rPr lang="en-US" dirty="0" smtClean="0"/>
              <a:t>GOOGLE CHART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Примечание</a:t>
            </a:r>
            <a:r>
              <a:rPr lang="ru-RU" dirty="0" smtClean="0"/>
              <a:t>: Срок сдачи</a:t>
            </a:r>
            <a:r>
              <a:rPr lang="en-US" dirty="0" smtClean="0"/>
              <a:t>: 2 </a:t>
            </a:r>
            <a:r>
              <a:rPr lang="ru-RU" dirty="0" smtClean="0"/>
              <a:t>недели с момента выдачи. Задание отправлять по </a:t>
            </a:r>
            <a:r>
              <a:rPr lang="ru-RU" dirty="0" err="1" smtClean="0"/>
              <a:t>адре</a:t>
            </a:r>
            <a:r>
              <a:rPr lang="en-US" dirty="0" smtClean="0"/>
              <a:t>c</a:t>
            </a:r>
            <a:r>
              <a:rPr lang="ru-RU" dirty="0" smtClean="0"/>
              <a:t>у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N.Grafeeva@spbu.ru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cs typeface="Arial" pitchFamily="34" charset="0"/>
              </a:rPr>
              <a:t>Topic: </a:t>
            </a:r>
            <a:r>
              <a:rPr lang="en-US" dirty="0" smtClean="0">
                <a:cs typeface="Arial" pitchFamily="34" charset="0"/>
              </a:rPr>
              <a:t>DataMining_201</a:t>
            </a:r>
            <a:r>
              <a:rPr lang="ru-RU" dirty="0" smtClean="0">
                <a:cs typeface="Arial" pitchFamily="34" charset="0"/>
              </a:rPr>
              <a:t>9</a:t>
            </a:r>
            <a:r>
              <a:rPr lang="en-US" dirty="0" smtClean="0">
                <a:cs typeface="Arial" pitchFamily="34" charset="0"/>
              </a:rPr>
              <a:t>_job</a:t>
            </a:r>
            <a:r>
              <a:rPr lang="ru-RU" dirty="0" smtClean="0">
                <a:cs typeface="Arial" pitchFamily="34" charset="0"/>
              </a:rPr>
              <a:t>4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Методы визуализации для одного, двух и трех измерений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164307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К первой группе относятся достаточно хорошо известные способы визуализации. Однако среди них особо следует отметить двумерные изображения, как наиболее естественно воспринимаемые человеческим глазом.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4026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Histogram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3466728" cy="21145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Гистограмма  отображает частоту появления данных. Позволяет установить где концентрируются основные данные и увидеть выбросы.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84784"/>
            <a:ext cx="4032448" cy="443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0822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Word </a:t>
            </a:r>
            <a:r>
              <a:rPr lang="en-US" b="1" dirty="0" smtClean="0"/>
              <a:t>Cloud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63284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8616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Cloud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173166" cy="4525963"/>
          </a:xfrm>
        </p:spPr>
        <p:txBody>
          <a:bodyPr>
            <a:normAutofit/>
          </a:bodyPr>
          <a:lstStyle/>
          <a:p>
            <a:r>
              <a:rPr lang="en-US" sz="2000" b="1" i="1" dirty="0" smtClean="0"/>
              <a:t>Tag Clouds</a:t>
            </a:r>
            <a:r>
              <a:rPr lang="ru-RU" sz="2000" b="1" i="1" dirty="0" smtClean="0"/>
              <a:t> – синоним.</a:t>
            </a:r>
            <a:endParaRPr lang="en-US" sz="2000" b="1" dirty="0"/>
          </a:p>
          <a:p>
            <a:pPr algn="just"/>
            <a:r>
              <a:rPr lang="ru-RU" sz="2200" dirty="0" smtClean="0"/>
              <a:t>Метод визуализации, позволяющий отобразить частоту использования слов в тексте. Цвет может использоваться для разбивки слов на категории (по частоте использования). Не отображает точные значения, однако весьма удобен для восприятия.</a:t>
            </a:r>
            <a:endParaRPr lang="en-US" sz="2200" dirty="0"/>
          </a:p>
          <a:p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33563"/>
            <a:ext cx="4032448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1845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 Graph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916832"/>
            <a:ext cx="7248290" cy="3907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01345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1357</Words>
  <Application>Microsoft Office PowerPoint</Application>
  <PresentationFormat>Экран (4:3)</PresentationFormat>
  <Paragraphs>113</Paragraphs>
  <Slides>45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Тема Office</vt:lpstr>
      <vt:lpstr>Визуализация данных</vt:lpstr>
      <vt:lpstr>Визуализация данных</vt:lpstr>
      <vt:lpstr>Применение методов визуализации позволяет:</vt:lpstr>
      <vt:lpstr>Методы визуализации</vt:lpstr>
      <vt:lpstr>Методы визуализации для одного, двух и трех измерений</vt:lpstr>
      <vt:lpstr>Histogram</vt:lpstr>
      <vt:lpstr>Word Cloud</vt:lpstr>
      <vt:lpstr>Word Cloud</vt:lpstr>
      <vt:lpstr>Line Graph</vt:lpstr>
      <vt:lpstr>Line Graph</vt:lpstr>
      <vt:lpstr>Bar chart</vt:lpstr>
      <vt:lpstr>Bar Chart</vt:lpstr>
      <vt:lpstr>Pictograph</vt:lpstr>
      <vt:lpstr>Pictograph </vt:lpstr>
      <vt:lpstr>Box Plot</vt:lpstr>
      <vt:lpstr>Box Plot</vt:lpstr>
      <vt:lpstr>Pie Charts</vt:lpstr>
      <vt:lpstr>Pie Charts</vt:lpstr>
      <vt:lpstr>Scatter plot</vt:lpstr>
      <vt:lpstr>Scatter plot</vt:lpstr>
      <vt:lpstr>Bubble Chart</vt:lpstr>
      <vt:lpstr>Bubble Chart</vt:lpstr>
      <vt:lpstr>Candlestick Chart</vt:lpstr>
      <vt:lpstr>Candlestick Chart</vt:lpstr>
      <vt:lpstr>Тепловые карты</vt:lpstr>
      <vt:lpstr>Тепловые карты</vt:lpstr>
      <vt:lpstr>Тепловые карты </vt:lpstr>
      <vt:lpstr>Тепловые карты</vt:lpstr>
      <vt:lpstr>Что делать с данными, имеющими более трех измерений?</vt:lpstr>
      <vt:lpstr>Наиболее известные способы представления многомерных данных</vt:lpstr>
      <vt:lpstr>Параллельные координаты</vt:lpstr>
      <vt:lpstr>Параллельные координаты</vt:lpstr>
      <vt:lpstr>Radar Chart</vt:lpstr>
      <vt:lpstr>Radar Chart</vt:lpstr>
      <vt:lpstr>Лица Чернова</vt:lpstr>
      <vt:lpstr>Пример (лица Чернова)</vt:lpstr>
      <vt:lpstr>Пример использования (booking.com)</vt:lpstr>
      <vt:lpstr>Другие способы визуализации</vt:lpstr>
      <vt:lpstr>Стандартное представление транспортных потоков</vt:lpstr>
      <vt:lpstr>Нестандартное представление транспортных потоков</vt:lpstr>
      <vt:lpstr>Как голосует Америка</vt:lpstr>
      <vt:lpstr>Как Трамп перекроил избирательную карту от побережья до побережья</vt:lpstr>
      <vt:lpstr>Ханс Рослинг: Самая лучшая статистика</vt:lpstr>
      <vt:lpstr>20 лучших инструментов для визуализации</vt:lpstr>
      <vt:lpstr>Задание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данных</dc:title>
  <dc:creator>User</dc:creator>
  <cp:lastModifiedBy>GRAFEEVA</cp:lastModifiedBy>
  <cp:revision>93</cp:revision>
  <dcterms:created xsi:type="dcterms:W3CDTF">2017-10-09T19:59:54Z</dcterms:created>
  <dcterms:modified xsi:type="dcterms:W3CDTF">2019-10-11T19:32:14Z</dcterms:modified>
</cp:coreProperties>
</file>