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7" r:id="rId3"/>
    <p:sldId id="348" r:id="rId4"/>
    <p:sldId id="349" r:id="rId5"/>
    <p:sldId id="350" r:id="rId6"/>
    <p:sldId id="351" r:id="rId7"/>
    <p:sldId id="369" r:id="rId8"/>
    <p:sldId id="353" r:id="rId9"/>
    <p:sldId id="354" r:id="rId10"/>
    <p:sldId id="355" r:id="rId11"/>
    <p:sldId id="370" r:id="rId12"/>
    <p:sldId id="371" r:id="rId13"/>
    <p:sldId id="372" r:id="rId14"/>
    <p:sldId id="373" r:id="rId15"/>
    <p:sldId id="356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90" r:id="rId24"/>
    <p:sldId id="381" r:id="rId25"/>
    <p:sldId id="382" r:id="rId26"/>
    <p:sldId id="391" r:id="rId27"/>
    <p:sldId id="383" r:id="rId28"/>
    <p:sldId id="384" r:id="rId29"/>
    <p:sldId id="27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5" autoAdjust="0"/>
    <p:restoredTop sz="86368" autoAdjust="0"/>
  </p:normalViewPr>
  <p:slideViewPr>
    <p:cSldViewPr>
      <p:cViewPr>
        <p:scale>
          <a:sx n="110" d="100"/>
          <a:sy n="110" d="100"/>
        </p:scale>
        <p:origin x="-251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15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5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851-B03D-4F7C-95AC-65F85261D73B}" type="datetimeFigureOut">
              <a:rPr lang="ru-RU" smtClean="0"/>
              <a:pPr/>
              <a:t>11.10.2019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6C44-C8B3-43B4-A657-2299F1A0E0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11.10.2019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A4-8902-4CE2-B8C6-02A4F11FF7AA}" type="datetime1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2189-EFE4-4B3B-BE26-72CCEC44CAED}" type="datetime1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933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12C-0C76-4266-8F5C-CAE211B053EB}" type="datetime1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66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535-7149-4E59-8274-C30D4B53A893}" type="datetime1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3BA-5BE5-46B2-A693-DB6E10C33A55}" type="datetime1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935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AB1-996B-437A-8688-A151BBB6CBE8}" type="datetime1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34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D829-0EBB-4CF1-9012-B500853E42A1}" type="datetime1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731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BBFC-C937-4C0D-9D8E-18BA5D16049C}" type="datetime1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246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A9A8-525F-4B90-912E-6DE17100641D}" type="datetime1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49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F3A-EF59-4D48-A8F1-63801669CB7A}" type="datetime1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64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72EC-2878-4B3D-9678-6EA052BCAB95}" type="datetime1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064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136C-E0A1-4012-8BF1-05B9B9D58020}" type="datetime1">
              <a:rPr lang="ru-RU" smtClean="0"/>
              <a:pPr/>
              <a:t>11.10.2019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N.Grafeeva@spbu.ru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2492896"/>
            <a:ext cx="74168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  <a:p>
            <a:pPr algn="r"/>
            <a:r>
              <a:rPr lang="ru-RU" sz="3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Преобразование и нормировка данных</a:t>
            </a:r>
          </a:p>
          <a:p>
            <a:pPr algn="r"/>
            <a:r>
              <a:rPr lang="ru-RU" sz="24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Графеева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Н.Г.</a:t>
            </a:r>
          </a:p>
          <a:p>
            <a:pPr algn="r"/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24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33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Преобразование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Преобразование квадратного корня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214554"/>
            <a:ext cx="6642518" cy="380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Преобразование данных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7441" y="1500174"/>
            <a:ext cx="690634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Преобразование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dirty="0" smtClean="0"/>
              <a:t>Выбор подходящего преобразования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Возможных преобразований много. Как выбрать подходящее преобразование? Ответ на этот вопрос не очевиден, хотя формальные статистические методы для выбора преобразования существуют.  Если не вникать в эти теории, то общая стратегия выбора преобразования заключается в том, чтобы четко определить цель преобразования (например, визуализация определенного типа), а затем  применить наиболее используемые преобразования, такие как логарифмы, квадратный корень, квадрат, обратная дробь  и выбрать лучший метод, исходя из цели и полученных результатов.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Преобразование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4000" b="1" dirty="0" smtClean="0"/>
              <a:t>Единицы измерения и обратные преобразования</a:t>
            </a:r>
            <a:endParaRPr lang="ru-RU" sz="4000" dirty="0" smtClean="0"/>
          </a:p>
          <a:p>
            <a:pPr marL="0" indent="0" algn="just">
              <a:buNone/>
            </a:pPr>
            <a:r>
              <a:rPr lang="ru-RU" dirty="0" smtClean="0"/>
              <a:t>Поскольку методы преобразования включают в себя применение к исходным данным математических функций, то необходимо обратить внимание на изменение  единиц измерения данных. Например, при применении логарифмической функции к переменной численности 100-балльников, единицей измерения становится логарифм численности. Значит, при представлении данных на графиках и диаграммах надо явно указывать, какие именно преобразования были проведены, и в каких единицах измерения отображены данные. Если преобразованные данные использовались для вычисления статистик, то надо не забыть провести обратное преобразование, чтобы представить результат в начальных единицах измерения. Например, если было применено преобразование квадратного корня, необходимо совершить обратное преобразование, и возвести конечный результат в квадрат.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Нормировка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62598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b="1" dirty="0" smtClean="0"/>
              <a:t>Нормировка данных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Нормировка данных – еще одна процедура возможной предварительной обработки данных.  Назначение нормировки – обеспечение возможности для сравнения, агрегации и дальнейшей визуализации значений нескольких переменных из различных шкал. </a:t>
            </a:r>
          </a:p>
          <a:p>
            <a:pPr marL="0" indent="0" algn="just">
              <a:buNone/>
            </a:pPr>
            <a:r>
              <a:rPr lang="ru-RU" dirty="0" smtClean="0"/>
              <a:t>Попытаемся аргументировать целесообразность нормировки на конкретном примере.</a:t>
            </a:r>
          </a:p>
          <a:p>
            <a:pPr marL="0" indent="0" algn="just">
              <a:buNone/>
            </a:pPr>
            <a:r>
              <a:rPr lang="ru-RU" dirty="0" smtClean="0"/>
              <a:t>В распоряжении педагогического совета школы есть одна путевка в Артек и следующие сведения об учащихся.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1"/>
            <a:ext cx="8143932" cy="396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Будем условно считать, что все грамоты приблизительно одного порядка и среди них нет каких-то невероятно выдающихся. Перед педсоветом стоит задача найти (а в дальнейшем опубликовать) формальный критерий, по которому будет отобран претендент на единственную путевку в Артек. Как найти этот критерий? Задача состоит в том, чтобы каждому школьнику сопоставить  одно число, которое будет представлять все его достижения, а затем на основании этих чисел составить рейтинг школьников и выявить первого претендента. Если бы все переменные и отметки измерялись в одинаковых шкалах и единицах измерения, можно было бы предложить сложить все значения, но это очень грубый подход, так как спортивные грамоты выдаются гораздо чаще других, и спортивные достижения тут же перекроют все остальные. Выход – нормировка значений переменных, а затем вычисление на их основе итогового критерия (целевой функции).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21497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sz="4500" b="1" dirty="0" smtClean="0"/>
              <a:t>Почему нужна нормировка показателей?</a:t>
            </a:r>
            <a:endParaRPr lang="ru-RU" sz="4500" dirty="0" smtClean="0"/>
          </a:p>
          <a:p>
            <a:pPr marL="0" indent="0" algn="just">
              <a:buNone/>
            </a:pPr>
            <a:r>
              <a:rPr lang="ru-RU" dirty="0" smtClean="0"/>
              <a:t>Обычно выраженность некоторого качества описывают числом. Переменная </a:t>
            </a:r>
            <a:r>
              <a:rPr lang="ru-RU" dirty="0" err="1" smtClean="0"/>
              <a:t>х</a:t>
            </a:r>
            <a:r>
              <a:rPr lang="ru-RU" dirty="0" smtClean="0"/>
              <a:t> меняется от некоторого минимального значения </a:t>
            </a:r>
            <a:r>
              <a:rPr lang="ru-RU" dirty="0" err="1" smtClean="0"/>
              <a:t>x</a:t>
            </a:r>
            <a:r>
              <a:rPr lang="ru-RU" baseline="-25000" dirty="0" err="1" smtClean="0"/>
              <a:t>min</a:t>
            </a:r>
            <a:r>
              <a:rPr lang="ru-RU" dirty="0" smtClean="0"/>
              <a:t> (отражающего отсутствие качества) до некоторого максимального значения </a:t>
            </a:r>
            <a:r>
              <a:rPr lang="ru-RU" dirty="0" err="1" smtClean="0"/>
              <a:t>x</a:t>
            </a:r>
            <a:r>
              <a:rPr lang="ru-RU" baseline="-25000" dirty="0" err="1" smtClean="0"/>
              <a:t>max</a:t>
            </a:r>
            <a:r>
              <a:rPr lang="ru-RU" dirty="0" smtClean="0"/>
              <a:t> (высшая степень проявления качества). Наличие критерия качества позволяет решать проблему сравнения двух объектов, но только по этому показателю. Но при этом надо  помнить, в каких пределах меняется показатель. А диапазоны разброса значений и единицы измерений для разных переменных — самые разнообразные… Кроме того иногда необходимо оценивать, насколько близко конкретное значение к краям диапазона или к его середине. Если же речь идет о сравнении или агрегировании по различным показателям — дело обстоит совсем плохо. А ведь именно показатель качества интерпретируется как </a:t>
            </a:r>
            <a:r>
              <a:rPr lang="ru-RU" b="1" dirty="0" smtClean="0"/>
              <a:t>степень выраженности</a:t>
            </a:r>
            <a:r>
              <a:rPr lang="ru-RU" dirty="0" smtClean="0"/>
              <a:t> качества. А степени выраженности сравнивать и агрегировать можно и нужно!!! Но для этого показатели следует привести к одной шкале так, чтобы минимальное и максимальное значения для различных переменных  совпадали. Такое преобразование и называется </a:t>
            </a:r>
            <a:r>
              <a:rPr lang="ru-RU" i="1" dirty="0" smtClean="0"/>
              <a:t>нормировкой</a:t>
            </a:r>
            <a:r>
              <a:rPr lang="ru-RU" dirty="0" smtClean="0"/>
              <a:t>. После этого преобразования можно сравнивать и агрегировать разнообразные показатели, полученные различными методиками.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457203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 smtClean="0"/>
              <a:t>    2 класса числовых показателей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    При всем разнообразии числовых характеристик объектов  из них можно выделить два широких класса:</a:t>
            </a:r>
          </a:p>
          <a:p>
            <a:pPr lvl="0" algn="just"/>
            <a:r>
              <a:rPr lang="ru-RU" b="1" dirty="0" smtClean="0"/>
              <a:t>униполярные</a:t>
            </a:r>
            <a:r>
              <a:rPr lang="ru-RU" dirty="0" smtClean="0"/>
              <a:t>, выражающие только степень наличия некоторого качества (например, интенсивный цвет или очень хорошая отметка);</a:t>
            </a:r>
          </a:p>
          <a:p>
            <a:pPr lvl="0" algn="just"/>
            <a:r>
              <a:rPr lang="ru-RU" b="1" dirty="0" smtClean="0"/>
              <a:t>биполярные</a:t>
            </a:r>
            <a:r>
              <a:rPr lang="ru-RU" dirty="0" smtClean="0"/>
              <a:t>, отражающие не только степень наличия качества, но и его «направленность».</a:t>
            </a:r>
          </a:p>
          <a:p>
            <a:pPr marL="0" indent="0" algn="just">
              <a:buNone/>
            </a:pPr>
            <a:r>
              <a:rPr lang="ru-RU" dirty="0" smtClean="0"/>
              <a:t>Методы нормировки различаются для этих классов. Рассмотрим  некоторые из них.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b="1" dirty="0" smtClean="0"/>
              <a:t>Нормировка униполярного показателя в диапазоне от 0 до 1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Обычно униполярные показатели нормируются в диапазоне от 0 до 1. В качестве функции нормировки может выступать любая функция  </a:t>
            </a:r>
            <a:r>
              <a:rPr lang="en-US" dirty="0" smtClean="0"/>
              <a:t>y</a:t>
            </a:r>
            <a:r>
              <a:rPr lang="ru-RU" dirty="0" smtClean="0"/>
              <a:t> = </a:t>
            </a:r>
            <a:r>
              <a:rPr lang="en-US" dirty="0" smtClean="0"/>
              <a:t>f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ru-RU" dirty="0" smtClean="0"/>
              <a:t>) обладающая следующими свойствами: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/>
              <a:t>   </a:t>
            </a:r>
            <a:r>
              <a:rPr lang="en-US" dirty="0" smtClean="0"/>
              <a:t>y(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dirty="0" smtClean="0"/>
              <a:t>)=0; y(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smtClean="0"/>
              <a:t>)=1; 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en-US" dirty="0" smtClean="0"/>
              <a:t>&gt;0   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Рассмотрим два возможных варианта такой функции, безусловно обладающих упомянутыми выше свойствами.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Преобразование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Преобразование данных − одна из распространенных процедур предварительной обработки данных, способная продемонстрировать характерные особенности, скрытые в данных и не видимые в их первоначальной форме. </a:t>
            </a:r>
          </a:p>
          <a:p>
            <a:r>
              <a:rPr lang="ru-RU" sz="2400" dirty="0" smtClean="0"/>
              <a:t>Попытаемся аргументировать необходимость проведения преобразований на конкретном примере. В нашем распоряжении есть агрегированные данные о результатах ЕГЭ за 2018 год. Нет никакого сомнения, что они достоверны. Это данные из официальных релизов </a:t>
            </a:r>
            <a:r>
              <a:rPr lang="ru-RU" sz="2400" dirty="0" err="1" smtClean="0"/>
              <a:t>Рособрнадзора</a:t>
            </a:r>
            <a:r>
              <a:rPr lang="ru-RU" sz="2400" dirty="0" smtClean="0"/>
              <a:t>.  </a:t>
            </a:r>
          </a:p>
          <a:p>
            <a:pPr algn="just">
              <a:buNone/>
            </a:pPr>
            <a:r>
              <a:rPr lang="ru-RU" sz="2200" dirty="0" smtClean="0"/>
              <a:t>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454" y="1714487"/>
            <a:ext cx="7199535" cy="414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428736"/>
            <a:ext cx="8786874" cy="2857520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sz="3400" b="1" dirty="0" smtClean="0"/>
              <a:t>Нормировка биполярных показателей в диапазоне от -1 до 1</a:t>
            </a:r>
            <a:endParaRPr lang="en-US" sz="3400" b="1" dirty="0" smtClean="0"/>
          </a:p>
          <a:p>
            <a:pPr marL="0" indent="0" algn="ctr">
              <a:buNone/>
            </a:pPr>
            <a:endParaRPr lang="ru-RU" sz="3400" dirty="0" smtClean="0"/>
          </a:p>
          <a:p>
            <a:pPr marL="0" indent="0" algn="just">
              <a:buNone/>
            </a:pPr>
            <a:r>
              <a:rPr lang="ru-RU" dirty="0" smtClean="0"/>
              <a:t>Биполярные  показатели обычно  нормируются в диапазоне от -1 до 1. В качестве функции нормировки может выступать любая функция </a:t>
            </a:r>
            <a:r>
              <a:rPr lang="en-US" dirty="0" smtClean="0"/>
              <a:t>y</a:t>
            </a:r>
            <a:r>
              <a:rPr lang="ru-RU" dirty="0" smtClean="0"/>
              <a:t> = </a:t>
            </a:r>
            <a:r>
              <a:rPr lang="en-US" dirty="0" smtClean="0"/>
              <a:t>f</a:t>
            </a:r>
            <a:r>
              <a:rPr lang="ru-RU" dirty="0" smtClean="0"/>
              <a:t>(</a:t>
            </a:r>
            <a:r>
              <a:rPr lang="en-US" dirty="0" smtClean="0"/>
              <a:t>x</a:t>
            </a:r>
            <a:r>
              <a:rPr lang="ru-RU" dirty="0" smtClean="0"/>
              <a:t>) обладающая следующими свойствами:</a:t>
            </a:r>
            <a:endParaRPr lang="en-US" dirty="0" smtClean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y(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min</a:t>
            </a:r>
            <a:r>
              <a:rPr lang="en-US" dirty="0" smtClean="0"/>
              <a:t>)=-1; y(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max</a:t>
            </a:r>
            <a:r>
              <a:rPr lang="en-US" dirty="0" smtClean="0"/>
              <a:t>)=1; </a:t>
            </a:r>
            <a:r>
              <a:rPr lang="en-US" dirty="0" err="1" smtClean="0"/>
              <a:t>dy</a:t>
            </a:r>
            <a:r>
              <a:rPr lang="en-US" dirty="0" smtClean="0"/>
              <a:t>/</a:t>
            </a:r>
            <a:r>
              <a:rPr lang="en-US" dirty="0" err="1" smtClean="0"/>
              <a:t>dx</a:t>
            </a:r>
            <a:r>
              <a:rPr lang="en-US" dirty="0" smtClean="0"/>
              <a:t>&gt;0   </a:t>
            </a:r>
          </a:p>
          <a:p>
            <a:pPr marL="0" indent="0" algn="ctr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На экране приведен возможный пример такой линейной функции, основанной на минимальных и максимальных значениях: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000504"/>
            <a:ext cx="307183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42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Итак, кто поедет в Артек?</a:t>
            </a:r>
            <a:endParaRPr lang="ru-RU" dirty="0" smtClean="0"/>
          </a:p>
          <a:p>
            <a:pPr marL="0" indent="0" algn="just">
              <a:buNone/>
            </a:pPr>
            <a:r>
              <a:rPr lang="ru-RU" sz="2400" dirty="0" smtClean="0"/>
              <a:t>Рассмотрим все показатели нашего примера с учащимися. Все они - униполярные. Воспользуемся формулой линейного преобразования униполярных показателей и нормируем наши исходные данные. Посмотрим, что получилось.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5"/>
            <a:ext cx="700092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642910" y="4572008"/>
            <a:ext cx="81439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Что дальше? Необходимо задать целевую функцию на основе нормированных значений. Может это просто сумма нормированных значений? Если это так, то в нашем распоряжении есть прекрасное средство для визуализации – гистограмма с накоплением. Она сама суммирует показатели и наша задача их всего лишь правильно задать. Построим гистограмму с накоплением на основе нормированных значений и увидим следующий результат: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16620"/>
            <a:ext cx="6143668" cy="389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Однако оказалось, что педагогический совет настаивает, чтобы вдвое усилить значимость нормированного балла за успеваемость в школе, т.е. если все остальные нормированные значения войдут в целевую функцию с коэффициентом 1, то у нормированного среднего балла будет коэффициент значимости – 2.  Итоговая формула для  целевой функции :</a:t>
            </a:r>
            <a:endParaRPr lang="en-US" dirty="0" smtClean="0"/>
          </a:p>
          <a:p>
            <a:pPr marL="0" indent="0" algn="just">
              <a:buNone/>
            </a:pPr>
            <a:endParaRPr lang="ru-RU" dirty="0" smtClean="0"/>
          </a:p>
          <a:p>
            <a:pPr>
              <a:buNone/>
            </a:pPr>
            <a:r>
              <a:rPr lang="en-US" b="1" dirty="0" smtClean="0"/>
              <a:t>2 * Norm(Average score for the period of study) </a:t>
            </a:r>
            <a:endParaRPr lang="ru-RU" dirty="0" smtClean="0"/>
          </a:p>
          <a:p>
            <a:pPr>
              <a:buNone/>
            </a:pPr>
            <a:r>
              <a:rPr lang="en-US" b="1" dirty="0" smtClean="0"/>
              <a:t>+ Norm(Number of certificates for participation in art competitions) </a:t>
            </a:r>
            <a:endParaRPr lang="ru-RU" dirty="0" smtClean="0"/>
          </a:p>
          <a:p>
            <a:pPr>
              <a:buNone/>
            </a:pPr>
            <a:r>
              <a:rPr lang="en-US" b="1" dirty="0" smtClean="0"/>
              <a:t>+ Norm(Number of certificates for participation in intellectual competitions) </a:t>
            </a:r>
            <a:endParaRPr lang="ru-RU" dirty="0" smtClean="0"/>
          </a:p>
          <a:p>
            <a:pPr>
              <a:buNone/>
            </a:pPr>
            <a:r>
              <a:rPr lang="en-US" b="1" dirty="0" smtClean="0"/>
              <a:t>+ Norm(Number of certificates for participation in sports events)</a:t>
            </a:r>
          </a:p>
          <a:p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Для того, чтобы использовать все ту же диаграмму с накоплением, можем удвоить значения показателя за успеваемость в таблице и на ее основе опять построить диаграмму.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642942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857364"/>
            <a:ext cx="7241073" cy="36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000100" y="5286388"/>
            <a:ext cx="7429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К счастью победитель оказался один. Это – Иннокентий. В противном случае пришлось бы искать дополнительные критерии отбора претендентов.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3050" y="1500175"/>
            <a:ext cx="60579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 Нормировка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ru-RU" sz="11200" b="1" dirty="0" smtClean="0"/>
              <a:t>Задание </a:t>
            </a:r>
            <a:r>
              <a:rPr lang="ru-RU" sz="11200" b="1" dirty="0" smtClean="0"/>
              <a:t>6</a:t>
            </a:r>
            <a:endParaRPr lang="ru-RU" sz="11200" b="1" dirty="0" smtClean="0"/>
          </a:p>
          <a:p>
            <a:pPr marL="0" indent="0" algn="just">
              <a:buNone/>
            </a:pPr>
            <a:r>
              <a:rPr lang="ru-RU" sz="7400" dirty="0" smtClean="0"/>
              <a:t>Семен окончил Университет и решил снять себе квартиру.  Семен был готов проехать несколько остановок на метро.  Конечно, лучше, если этих остановок будет поменьше. Но от метро до квартиры Семену было принципиально добираться пешком - не более 20 минут.  И, конечно, хотелось снять квартиру поближе к метро. Состояние квартиры Семена интересовало не слишком, но он готов был посмотреть 3 возможных варианта. Последний важный момент - цена вопроса. Все факторы показались Семену равнозначными. В таблице  (в своем варианте задания</a:t>
            </a:r>
            <a:r>
              <a:rPr lang="en-US" sz="7400" dirty="0" smtClean="0"/>
              <a:t> (</a:t>
            </a:r>
            <a:r>
              <a:rPr lang="ru-RU" sz="7400" dirty="0" smtClean="0"/>
              <a:t>Ваш номер в списке группы </a:t>
            </a:r>
            <a:r>
              <a:rPr lang="ru-RU" sz="7400" dirty="0" err="1" smtClean="0"/>
              <a:t>mod</a:t>
            </a:r>
            <a:r>
              <a:rPr lang="ru-RU" sz="7400" dirty="0" smtClean="0"/>
              <a:t> 6 + 1</a:t>
            </a:r>
            <a:r>
              <a:rPr lang="en-US" sz="7400" dirty="0" smtClean="0"/>
              <a:t>)</a:t>
            </a:r>
            <a:r>
              <a:rPr lang="ru-RU" sz="7400" dirty="0" smtClean="0"/>
              <a:t> в файле Нормировка</a:t>
            </a:r>
            <a:r>
              <a:rPr lang="en-US" sz="7400" dirty="0" smtClean="0"/>
              <a:t>.</a:t>
            </a:r>
            <a:r>
              <a:rPr lang="en-US" sz="7400" dirty="0" err="1" smtClean="0"/>
              <a:t>xlsx</a:t>
            </a:r>
            <a:r>
              <a:rPr lang="ru-RU" sz="7400" dirty="0" smtClean="0"/>
              <a:t>) Вы видите возможные варианты квартир, которые рассматривал Семен. В первом столбце ID квартиры, во втором - расстояние до метро пешком (в минутах). В третьем столбце количество остановок на метро, которые надо проехать, чтобы добраться до места работы. И последний столбец - стоимость аренды в месяц (в тысячах рублей). Помогите Семену выбрать три лучших варианта  по совокупности параметров. </a:t>
            </a:r>
            <a:endParaRPr lang="en-US" sz="7400" dirty="0" smtClean="0"/>
          </a:p>
          <a:p>
            <a:pPr marL="0" indent="0">
              <a:buNone/>
            </a:pPr>
            <a:r>
              <a:rPr lang="ru-RU" sz="7400" b="1" dirty="0" smtClean="0"/>
              <a:t>Примечание</a:t>
            </a:r>
            <a:r>
              <a:rPr lang="ru-RU" sz="7400" dirty="0" smtClean="0"/>
              <a:t>: Срок сдачи</a:t>
            </a:r>
            <a:r>
              <a:rPr lang="en-US" sz="7400" dirty="0" smtClean="0"/>
              <a:t>: 2 </a:t>
            </a:r>
            <a:r>
              <a:rPr lang="ru-RU" sz="7400" dirty="0" smtClean="0"/>
              <a:t>недели с момента выдачи. Задание отправлять по </a:t>
            </a:r>
            <a:r>
              <a:rPr lang="ru-RU" sz="7400" dirty="0" err="1" smtClean="0"/>
              <a:t>адре</a:t>
            </a:r>
            <a:r>
              <a:rPr lang="en-US" sz="7400" dirty="0" smtClean="0"/>
              <a:t>c</a:t>
            </a:r>
            <a:r>
              <a:rPr lang="ru-RU" sz="7400" dirty="0" smtClean="0"/>
              <a:t>у</a:t>
            </a:r>
            <a:r>
              <a:rPr lang="en-US" sz="7400" dirty="0" smtClean="0"/>
              <a:t>: </a:t>
            </a:r>
            <a:r>
              <a:rPr lang="en-US" sz="7400" dirty="0" smtClean="0">
                <a:hlinkClick r:id="rId2"/>
              </a:rPr>
              <a:t>N.Grafeeva@spbu.ru</a:t>
            </a:r>
            <a:r>
              <a:rPr lang="en-US" sz="7400" dirty="0" smtClean="0"/>
              <a:t>.</a:t>
            </a:r>
          </a:p>
          <a:p>
            <a:pPr marL="0" indent="0">
              <a:buNone/>
            </a:pPr>
            <a:r>
              <a:rPr lang="en-US" sz="7400" dirty="0" smtClean="0">
                <a:cs typeface="Arial" pitchFamily="34" charset="0"/>
              </a:rPr>
              <a:t>Topic: </a:t>
            </a:r>
            <a:r>
              <a:rPr lang="en-US" sz="7400" dirty="0" smtClean="0">
                <a:cs typeface="Arial" pitchFamily="34" charset="0"/>
              </a:rPr>
              <a:t>DataMining_201</a:t>
            </a:r>
            <a:r>
              <a:rPr lang="ru-RU" sz="7400" dirty="0" smtClean="0">
                <a:cs typeface="Arial" pitchFamily="34" charset="0"/>
              </a:rPr>
              <a:t>9</a:t>
            </a:r>
            <a:r>
              <a:rPr lang="en-US" sz="7400" smtClean="0">
                <a:cs typeface="Arial" pitchFamily="34" charset="0"/>
              </a:rPr>
              <a:t>_job6</a:t>
            </a:r>
            <a:endParaRPr lang="en-US" sz="7400" dirty="0" smtClean="0">
              <a:cs typeface="Arial" pitchFamily="34" charset="0"/>
            </a:endParaRPr>
          </a:p>
          <a:p>
            <a:pPr marL="0" indent="0">
              <a:buNone/>
            </a:pPr>
            <a:r>
              <a:rPr lang="ru-RU" sz="7400" dirty="0" smtClean="0"/>
              <a:t>Цена пункта задания – 5 баллов.</a:t>
            </a:r>
          </a:p>
          <a:p>
            <a:pPr marL="0" indent="0" algn="just">
              <a:buNone/>
            </a:pPr>
            <a:endParaRPr lang="en-US" sz="3600" dirty="0" smtClean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8716"/>
            <a:ext cx="8136904" cy="542662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71600" y="1268760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Ваши вопросы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30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b="1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77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Преобразование данных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1146" y="1571612"/>
            <a:ext cx="5675498" cy="439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Преобразование данных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5309" y="1214422"/>
            <a:ext cx="7328591" cy="516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Преобразование данных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98616" y="1285860"/>
            <a:ext cx="7112145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Преобразование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/>
              <a:t>Возможно,  на последнем слайде стало немного лучше. География стала выглядеть более убедительно. Однако Английский и Французский языки, по-прежнему, практически не видны на диаграмме. Причина, по которой указанные значения не видны – большой разброс значений среди агрегированных данных. Что делать с такими данными и как их визуализировать? Возможное решение – преобразование данных таким образом, чтобы разброс значений уменьшился, а сами данные стали, как минимум соизмеримыми. Существует много различных методов преобразования. Рассмотрим наиболее традиционные и обсудим, как эта трансформация влияет на визуализацию.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Преобразование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1600201"/>
            <a:ext cx="7215238" cy="614353"/>
          </a:xfrm>
        </p:spPr>
        <p:txBody>
          <a:bodyPr/>
          <a:lstStyle/>
          <a:p>
            <a:pPr>
              <a:buNone/>
            </a:pPr>
            <a:r>
              <a:rPr lang="ru-RU" b="1" dirty="0" smtClean="0"/>
              <a:t>Распространенные преобразования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7"/>
            <a:ext cx="6000792" cy="364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Преобразование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Логарифмическое преобразование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698223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Преобразование данных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0573" y="1500174"/>
            <a:ext cx="6459323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5490</TotalTime>
  <Words>1546</Words>
  <Application>Microsoft Office PowerPoint</Application>
  <PresentationFormat>Экран (4:3)</PresentationFormat>
  <Paragraphs>118</Paragraphs>
  <Slides>29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Слайд 1</vt:lpstr>
      <vt:lpstr>Анализ данных.  Преобразование данных</vt:lpstr>
      <vt:lpstr>Анализ данных.  Преобразование данных</vt:lpstr>
      <vt:lpstr>Анализ данных.  Преобразование данных</vt:lpstr>
      <vt:lpstr>Анализ данных.  Преобразование данных</vt:lpstr>
      <vt:lpstr>Анализ данных.  Преобразование данных</vt:lpstr>
      <vt:lpstr>Анализ данных.  Преобразование данных</vt:lpstr>
      <vt:lpstr>Анализ данных.  Преобразование данных</vt:lpstr>
      <vt:lpstr>Анализ данных.  Преобразование данных</vt:lpstr>
      <vt:lpstr>Анализ данных.  Преобразование данных</vt:lpstr>
      <vt:lpstr>Анализ данных.  Преобразование данных</vt:lpstr>
      <vt:lpstr>Анализ данных.  Преобразование данных</vt:lpstr>
      <vt:lpstr>Анализ данных.  Преобразование данных</vt:lpstr>
      <vt:lpstr>Анализ данных.  Нормировка данных</vt:lpstr>
      <vt:lpstr>Анализ данных.   Нормировка данных</vt:lpstr>
      <vt:lpstr>Анализ данных.   Нормировка данных</vt:lpstr>
      <vt:lpstr>Анализ данных.   Нормировка данных</vt:lpstr>
      <vt:lpstr>Анализ данных.   Нормировка данных</vt:lpstr>
      <vt:lpstr>Анализ данных.   Нормировка данных</vt:lpstr>
      <vt:lpstr>Анализ данных.   Нормировка данных</vt:lpstr>
      <vt:lpstr>Анализ данных.   Нормировка данных</vt:lpstr>
      <vt:lpstr>Анализ данных.   Нормировка данных</vt:lpstr>
      <vt:lpstr>Анализ данных.   Нормировка данных</vt:lpstr>
      <vt:lpstr>Анализ данных.   Нормировка данных</vt:lpstr>
      <vt:lpstr>Анализ данных.   Нормировка данных</vt:lpstr>
      <vt:lpstr>Анализ данных.   Нормировка данных</vt:lpstr>
      <vt:lpstr>Анализ данных.   Нормировка данных</vt:lpstr>
      <vt:lpstr>Анализ данных.   Нормировка данных</vt:lpstr>
      <vt:lpstr>Слайд 29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GRAFEEVA</cp:lastModifiedBy>
  <cp:revision>450</cp:revision>
  <dcterms:created xsi:type="dcterms:W3CDTF">2015-06-09T11:05:16Z</dcterms:created>
  <dcterms:modified xsi:type="dcterms:W3CDTF">2019-10-11T19:38:22Z</dcterms:modified>
</cp:coreProperties>
</file>