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6" r:id="rId2"/>
    <p:sldId id="340" r:id="rId3"/>
    <p:sldId id="341" r:id="rId4"/>
    <p:sldId id="369" r:id="rId5"/>
    <p:sldId id="372" r:id="rId6"/>
    <p:sldId id="343" r:id="rId7"/>
    <p:sldId id="344" r:id="rId8"/>
    <p:sldId id="345" r:id="rId9"/>
    <p:sldId id="346" r:id="rId10"/>
    <p:sldId id="347" r:id="rId11"/>
    <p:sldId id="348" r:id="rId12"/>
    <p:sldId id="349" r:id="rId13"/>
    <p:sldId id="350" r:id="rId14"/>
    <p:sldId id="277" r:id="rId15"/>
  </p:sldIdLst>
  <p:sldSz cx="9144000" cy="6858000" type="screen4x3"/>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F2B22"/>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Средний стиль 2 - акцент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Средний стиль 2 - акцент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Светлый стиль 3 - акцент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Светлый стиль 2 - акцент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38B1855-1B75-4FBE-930C-398BA8C253C6}" styleName="Стиль из темы 2 - акцент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aximized">
    <p:restoredLeft sz="34555" autoAdjust="0"/>
    <p:restoredTop sz="86322" autoAdjust="0"/>
  </p:normalViewPr>
  <p:slideViewPr>
    <p:cSldViewPr>
      <p:cViewPr>
        <p:scale>
          <a:sx n="110" d="100"/>
          <a:sy n="110" d="100"/>
        </p:scale>
        <p:origin x="-1644" y="132"/>
      </p:cViewPr>
      <p:guideLst>
        <p:guide orient="horz" pos="2160"/>
        <p:guide pos="2880"/>
      </p:guideLst>
    </p:cSldViewPr>
  </p:slideViewPr>
  <p:outlineViewPr>
    <p:cViewPr>
      <p:scale>
        <a:sx n="33" d="100"/>
        <a:sy n="33" d="100"/>
      </p:scale>
      <p:origin x="264" y="15120"/>
    </p:cViewPr>
  </p:outlineViewPr>
  <p:notesTextViewPr>
    <p:cViewPr>
      <p:scale>
        <a:sx n="1" d="1"/>
        <a:sy n="1" d="1"/>
      </p:scale>
      <p:origin x="0" y="0"/>
    </p:cViewPr>
  </p:notesTextViewPr>
  <p:sorterViewPr>
    <p:cViewPr>
      <p:scale>
        <a:sx n="66" d="100"/>
        <a:sy n="66" d="100"/>
      </p:scale>
      <p:origin x="0" y="0"/>
    </p:cViewPr>
  </p:sorterViewPr>
  <p:notesViewPr>
    <p:cSldViewPr>
      <p:cViewPr varScale="1">
        <p:scale>
          <a:sx n="97" d="100"/>
          <a:sy n="97" d="100"/>
        </p:scale>
        <p:origin x="-3654"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1D2851-B03D-4F7C-95AC-65F85261D73B}" type="datetimeFigureOut">
              <a:rPr lang="ru-RU" smtClean="0"/>
              <a:pPr/>
              <a:t>25.10.2019</a:t>
            </a:fld>
            <a:endParaRPr lang="ru-RU"/>
          </a:p>
        </p:txBody>
      </p:sp>
      <p:sp>
        <p:nvSpPr>
          <p:cNvPr id="4" name="Нижний колонтитул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87B6C44-C8B3-43B4-A657-2299F1A0E09F}" type="slidenum">
              <a:rPr lang="ru-RU" smtClean="0"/>
              <a:pPr/>
              <a:t>‹#›</a:t>
            </a:fld>
            <a:endParaRPr lang="ru-RU"/>
          </a:p>
        </p:txBody>
      </p:sp>
    </p:spTree>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dirty="0"/>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86FABA-D603-46B8-94C7-F73A40963B6B}" type="datetimeFigureOut">
              <a:rPr lang="ru-RU" smtClean="0"/>
              <a:pPr/>
              <a:t>25.10.2019</a:t>
            </a:fld>
            <a:endParaRPr lang="ru-RU" dirty="0"/>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dirty="0"/>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dirty="0"/>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C2C539-D2AA-42BB-9DB2-01C91D0B00A3}" type="slidenum">
              <a:rPr lang="ru-RU" smtClean="0"/>
              <a:pPr/>
              <a:t>‹#›</a:t>
            </a:fld>
            <a:endParaRPr lang="ru-RU" dirty="0"/>
          </a:p>
        </p:txBody>
      </p:sp>
    </p:spTree>
    <p:extLst>
      <p:ext uri="{BB962C8B-B14F-4D97-AF65-F5344CB8AC3E}">
        <p14:creationId xmlns="" xmlns:p14="http://schemas.microsoft.com/office/powerpoint/2010/main" val="69201553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normAutofit/>
          </a:bodyPr>
          <a:lstStyle/>
          <a:p>
            <a:endParaRPr lang="ru-RU"/>
          </a:p>
        </p:txBody>
      </p:sp>
      <p:sp>
        <p:nvSpPr>
          <p:cNvPr id="4" name="Номер слайда 3"/>
          <p:cNvSpPr>
            <a:spLocks noGrp="1"/>
          </p:cNvSpPr>
          <p:nvPr>
            <p:ph type="sldNum" sz="quarter" idx="10"/>
          </p:nvPr>
        </p:nvSpPr>
        <p:spPr/>
        <p:txBody>
          <a:bodyPr/>
          <a:lstStyle/>
          <a:p>
            <a:fld id="{A6C2C539-D2AA-42BB-9DB2-01C91D0B00A3}" type="slidenum">
              <a:rPr lang="ru-RU" smtClean="0"/>
              <a:pPr/>
              <a:t>1</a:t>
            </a:fld>
            <a:endParaRPr lang="ru-RU" dirty="0"/>
          </a:p>
        </p:txBody>
      </p:sp>
      <p:sp>
        <p:nvSpPr>
          <p:cNvPr id="5" name="Дата 4"/>
          <p:cNvSpPr>
            <a:spLocks noGrp="1"/>
          </p:cNvSpPr>
          <p:nvPr>
            <p:ph type="dt" idx="11"/>
          </p:nvPr>
        </p:nvSpPr>
        <p:spPr/>
        <p:txBody>
          <a:bodyPr/>
          <a:lstStyle/>
          <a:p>
            <a:fld id="{2E86FABA-D603-46B8-94C7-F73A40963B6B}" type="datetimeFigureOut">
              <a:rPr lang="ru-RU" smtClean="0"/>
              <a:pPr/>
              <a:t>25.10.2019</a:t>
            </a:fld>
            <a:endParaRPr lang="ru-RU"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470025"/>
          </a:xfrm>
        </p:spPr>
        <p:txBody>
          <a:bodyPr/>
          <a:lstStyle/>
          <a:p>
            <a:r>
              <a:rPr lang="ru-RU" smtClean="0"/>
              <a:t>Образец заголовка</a:t>
            </a:r>
            <a:endParaRPr lang="ru-RU"/>
          </a:p>
        </p:txBody>
      </p:sp>
      <p:sp>
        <p:nvSpPr>
          <p:cNvPr id="3" name="Подзаголовок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5B278AA4-8902-4CE2-B8C6-02A4F11FF7AA}" type="datetime1">
              <a:rPr lang="ru-RU" smtClean="0"/>
              <a:pPr/>
              <a:t>25.10.2019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28498825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8942189-EFE4-4B3B-BE26-72CCEC44CAED}" type="datetime1">
              <a:rPr lang="ru-RU" smtClean="0"/>
              <a:pPr/>
              <a:t>25.10.2019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3693322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1476012C-0C76-4266-8F5C-CAE211B053EB}" type="datetime1">
              <a:rPr lang="ru-RU" smtClean="0"/>
              <a:pPr/>
              <a:t>25.10.2019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306640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64C4D535-7149-4E59-8274-C30D4B53A893}" type="datetime1">
              <a:rPr lang="ru-RU" smtClean="0"/>
              <a:pPr/>
              <a:t>25.10.2019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4064220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722313" y="4406900"/>
            <a:ext cx="7772400" cy="1362075"/>
          </a:xfrm>
        </p:spPr>
        <p:txBody>
          <a:bodyPr anchor="t"/>
          <a:lstStyle>
            <a:lvl1pPr algn="l">
              <a:defRPr sz="4000" b="1" cap="all"/>
            </a:lvl1pPr>
          </a:lstStyle>
          <a:p>
            <a:r>
              <a:rPr lang="ru-RU" smtClean="0"/>
              <a:t>Образец заголовка</a:t>
            </a:r>
            <a:endParaRPr lang="ru-RU"/>
          </a:p>
        </p:txBody>
      </p:sp>
      <p:sp>
        <p:nvSpPr>
          <p:cNvPr id="3" name="Текст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C135B3BA-5BE5-46B2-A693-DB6E10C33A55}" type="datetime1">
              <a:rPr lang="ru-RU" smtClean="0"/>
              <a:pPr/>
              <a:t>25.10.2019</a:t>
            </a:fld>
            <a:endParaRPr lang="ru-RU" dirty="0"/>
          </a:p>
        </p:txBody>
      </p:sp>
      <p:sp>
        <p:nvSpPr>
          <p:cNvPr id="5" name="Нижний колонтитул 4"/>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2693577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A958AB1-996B-437A-8688-A151BBB6CBE8}" type="datetime1">
              <a:rPr lang="ru-RU" smtClean="0"/>
              <a:pPr/>
              <a:t>25.10.2019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634045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lstStyle>
          <a:p>
            <a:r>
              <a:rPr lang="ru-RU" smtClean="0"/>
              <a:t>Образец заголовка</a:t>
            </a:r>
            <a:endParaRPr lang="ru-RU"/>
          </a:p>
        </p:txBody>
      </p:sp>
      <p:sp>
        <p:nvSpPr>
          <p:cNvPr id="3" name="Текст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5209D829-0EBB-4CF1-9012-B500853E42A1}" type="datetime1">
              <a:rPr lang="ru-RU" smtClean="0"/>
              <a:pPr/>
              <a:t>25.10.2019</a:t>
            </a:fld>
            <a:endParaRPr lang="ru-RU" dirty="0"/>
          </a:p>
        </p:txBody>
      </p:sp>
      <p:sp>
        <p:nvSpPr>
          <p:cNvPr id="8" name="Нижний колонтитул 7"/>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9" name="Номер слайда 8"/>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2373154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CEDDBBFC-C937-4C0D-9D8E-18BA5D16049C}" type="datetime1">
              <a:rPr lang="ru-RU" smtClean="0"/>
              <a:pPr/>
              <a:t>25.10.2019</a:t>
            </a:fld>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5" name="Номер слайда 4"/>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29246476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D2B0A9A8-525F-4B90-912E-6DE17100641D}" type="datetime1">
              <a:rPr lang="ru-RU" smtClean="0"/>
              <a:pPr/>
              <a:t>25.10.2019</a:t>
            </a:fld>
            <a:endParaRPr lang="ru-RU" dirty="0"/>
          </a:p>
        </p:txBody>
      </p:sp>
      <p:sp>
        <p:nvSpPr>
          <p:cNvPr id="3" name="Нижний колонтитул 2"/>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4" name="Номер слайда 3"/>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35497745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ru-RU"/>
          </a:p>
        </p:txBody>
      </p:sp>
      <p:sp>
        <p:nvSpPr>
          <p:cNvPr id="3" name="Объект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460A2F3A-EF59-4D48-A8F1-63801669CB7A}" type="datetime1">
              <a:rPr lang="ru-RU" smtClean="0"/>
              <a:pPr/>
              <a:t>25.10.2019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2364735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ru-RU"/>
          </a:p>
        </p:txBody>
      </p:sp>
      <p:sp>
        <p:nvSpPr>
          <p:cNvPr id="3" name="Рисунок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dirty="0"/>
          </a:p>
        </p:txBody>
      </p:sp>
      <p:sp>
        <p:nvSpPr>
          <p:cNvPr id="4" name="Текст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Дата 4"/>
          <p:cNvSpPr>
            <a:spLocks noGrp="1"/>
          </p:cNvSpPr>
          <p:nvPr>
            <p:ph type="dt" sz="half" idx="10"/>
          </p:nvPr>
        </p:nvSpPr>
        <p:spPr/>
        <p:txBody>
          <a:bodyPr/>
          <a:lstStyle/>
          <a:p>
            <a:fld id="{1A2772EC-2878-4B3D-9678-6EA052BCAB95}" type="datetime1">
              <a:rPr lang="ru-RU" smtClean="0"/>
              <a:pPr/>
              <a:t>25.10.2019</a:t>
            </a:fld>
            <a:endParaRPr lang="ru-RU" dirty="0"/>
          </a:p>
        </p:txBody>
      </p:sp>
      <p:sp>
        <p:nvSpPr>
          <p:cNvPr id="6" name="Нижний колонтитул 5"/>
          <p:cNvSpPr>
            <a:spLocks noGrp="1"/>
          </p:cNvSpPr>
          <p:nvPr>
            <p:ph type="ftr" sz="quarter" idx="11"/>
          </p:nvPr>
        </p:nvSpPr>
        <p:spPr/>
        <p:txBody>
          <a:bodyPr/>
          <a:lstStyle/>
          <a:p>
            <a:r>
              <a:rPr lang="ru-RU" smtClean="0"/>
              <a:t>Кафедра информационно-аналитических систем</a:t>
            </a:r>
            <a:endParaRPr lang="ru-RU" dirty="0"/>
          </a:p>
        </p:txBody>
      </p:sp>
      <p:sp>
        <p:nvSpPr>
          <p:cNvPr id="7" name="Номер слайда 6"/>
          <p:cNvSpPr>
            <a:spLocks noGrp="1"/>
          </p:cNvSpPr>
          <p:nvPr>
            <p:ph type="sldNum" sz="quarter" idx="12"/>
          </p:nvPr>
        </p:nvSpPr>
        <p:spPr/>
        <p:txBody>
          <a:body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3006454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ru-RU"/>
          </a:p>
        </p:txBody>
      </p:sp>
      <p:sp>
        <p:nvSpPr>
          <p:cNvPr id="3" name="Текст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7D136C-E0A1-4012-8BF1-05B9B9D58020}" type="datetime1">
              <a:rPr lang="ru-RU" smtClean="0"/>
              <a:pPr/>
              <a:t>25.10.2019</a:t>
            </a:fld>
            <a:endParaRPr lang="ru-RU" dirty="0"/>
          </a:p>
        </p:txBody>
      </p:sp>
      <p:sp>
        <p:nvSpPr>
          <p:cNvPr id="5" name="Нижний колонтитул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Кафедра информационно-аналитических систем</a:t>
            </a:r>
            <a:endParaRPr lang="ru-RU" dirty="0"/>
          </a:p>
        </p:txBody>
      </p:sp>
      <p:sp>
        <p:nvSpPr>
          <p:cNvPr id="6" name="Номер слайда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743867-4E32-4E2D-8739-58246E7E28D2}" type="slidenum">
              <a:rPr lang="ru-RU" smtClean="0"/>
              <a:pPr/>
              <a:t>‹#›</a:t>
            </a:fld>
            <a:endParaRPr lang="ru-RU" dirty="0"/>
          </a:p>
        </p:txBody>
      </p:sp>
    </p:spTree>
    <p:extLst>
      <p:ext uri="{BB962C8B-B14F-4D97-AF65-F5344CB8AC3E}">
        <p14:creationId xmlns="" xmlns:p14="http://schemas.microsoft.com/office/powerpoint/2010/main" val="37440394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1259632" y="2492896"/>
            <a:ext cx="7416823" cy="2862322"/>
          </a:xfrm>
          <a:prstGeom prst="rect">
            <a:avLst/>
          </a:prstGeom>
        </p:spPr>
        <p:txBody>
          <a:bodyPr wrap="square">
            <a:spAutoFit/>
          </a:bodyPr>
          <a:lstStyle/>
          <a:p>
            <a:pPr algn="r"/>
            <a:r>
              <a:rPr lang="ru-RU" sz="4800" b="1" dirty="0" smtClean="0">
                <a:solidFill>
                  <a:schemeClr val="bg1"/>
                </a:solidFill>
                <a:latin typeface="Arial" panose="020B0604020202020204" pitchFamily="34" charset="0"/>
                <a:cs typeface="Arial" panose="020B0604020202020204" pitchFamily="34" charset="0"/>
              </a:rPr>
              <a:t> </a:t>
            </a:r>
            <a:r>
              <a:rPr lang="ru-RU" sz="4800" b="1" dirty="0" smtClean="0">
                <a:solidFill>
                  <a:srgbClr val="9F2B22"/>
                </a:solidFill>
                <a:latin typeface="Arial" panose="020B0604020202020204" pitchFamily="34" charset="0"/>
                <a:cs typeface="Arial" panose="020B0604020202020204" pitchFamily="34" charset="0"/>
              </a:rPr>
              <a:t>Анализ данных</a:t>
            </a:r>
          </a:p>
          <a:p>
            <a:pPr algn="r"/>
            <a:r>
              <a:rPr lang="ru-RU" sz="3600" b="1" dirty="0" smtClean="0">
                <a:solidFill>
                  <a:srgbClr val="9F2B22"/>
                </a:solidFill>
                <a:latin typeface="Arial" panose="020B0604020202020204" pitchFamily="34" charset="0"/>
                <a:cs typeface="Arial" panose="020B0604020202020204" pitchFamily="34" charset="0"/>
              </a:rPr>
              <a:t>Основные задачи МО</a:t>
            </a:r>
          </a:p>
          <a:p>
            <a:pPr algn="r"/>
            <a:r>
              <a:rPr lang="ru-RU" sz="2400" b="1" dirty="0" err="1" smtClean="0">
                <a:solidFill>
                  <a:schemeClr val="bg1">
                    <a:lumMod val="50000"/>
                  </a:schemeClr>
                </a:solidFill>
                <a:latin typeface="Arial" panose="020B0604020202020204" pitchFamily="34" charset="0"/>
                <a:cs typeface="Arial" panose="020B0604020202020204" pitchFamily="34" charset="0"/>
              </a:rPr>
              <a:t>Графеева</a:t>
            </a:r>
            <a:r>
              <a:rPr lang="ru-RU" sz="2400" b="1" dirty="0" smtClean="0">
                <a:solidFill>
                  <a:schemeClr val="bg1">
                    <a:lumMod val="50000"/>
                  </a:schemeClr>
                </a:solidFill>
                <a:latin typeface="Arial" panose="020B0604020202020204" pitchFamily="34" charset="0"/>
                <a:cs typeface="Arial" panose="020B0604020202020204" pitchFamily="34" charset="0"/>
              </a:rPr>
              <a:t> Н.Г.</a:t>
            </a:r>
          </a:p>
          <a:p>
            <a:pPr algn="r"/>
            <a:r>
              <a:rPr lang="ru-RU" sz="2400" b="1" dirty="0" smtClean="0">
                <a:solidFill>
                  <a:schemeClr val="bg1">
                    <a:lumMod val="50000"/>
                  </a:schemeClr>
                </a:solidFill>
                <a:latin typeface="Arial" panose="020B0604020202020204" pitchFamily="34" charset="0"/>
                <a:cs typeface="Arial" panose="020B0604020202020204" pitchFamily="34" charset="0"/>
              </a:rPr>
              <a:t>2019</a:t>
            </a:r>
          </a:p>
          <a:p>
            <a:pPr algn="r"/>
            <a:r>
              <a:rPr lang="ru-RU" sz="4800" b="1" dirty="0" smtClean="0">
                <a:solidFill>
                  <a:srgbClr val="9F2B22"/>
                </a:solidFill>
                <a:latin typeface="Arial" panose="020B0604020202020204" pitchFamily="34" charset="0"/>
                <a:cs typeface="Arial" panose="020B0604020202020204" pitchFamily="34" charset="0"/>
              </a:rPr>
              <a:t> </a:t>
            </a:r>
            <a:r>
              <a:rPr lang="ru-RU" sz="4800" b="1" dirty="0" smtClean="0">
                <a:solidFill>
                  <a:schemeClr val="bg1"/>
                </a:solidFill>
                <a:latin typeface="Arial" panose="020B0604020202020204" pitchFamily="34" charset="0"/>
                <a:cs typeface="Arial" panose="020B0604020202020204" pitchFamily="34" charset="0"/>
              </a:rPr>
              <a:t>данных</a:t>
            </a:r>
            <a:endParaRPr lang="ru-RU" sz="4800" b="1" dirty="0">
              <a:solidFill>
                <a:schemeClr val="bg1"/>
              </a:solidFill>
              <a:latin typeface="Arial" panose="020B0604020202020204" pitchFamily="34" charset="0"/>
              <a:cs typeface="Arial" panose="020B0604020202020204" pitchFamily="34" charset="0"/>
            </a:endParaRPr>
          </a:p>
        </p:txBody>
      </p:sp>
      <p:sp>
        <p:nvSpPr>
          <p:cNvPr id="3" name="Нижний колонтитул 2"/>
          <p:cNvSpPr>
            <a:spLocks noGrp="1"/>
          </p:cNvSpPr>
          <p:nvPr>
            <p:ph type="ftr" sz="quarter" idx="11"/>
          </p:nvPr>
        </p:nvSpPr>
        <p:spPr>
          <a:xfrm>
            <a:off x="2357422" y="6356350"/>
            <a:ext cx="385765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203366113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357158" y="1071546"/>
            <a:ext cx="8501122" cy="4857784"/>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mj-lt"/>
              </a:rPr>
              <a:t>Обучение без учителя</a:t>
            </a:r>
          </a:p>
          <a:p>
            <a:pPr marL="0" indent="0" algn="just">
              <a:buNone/>
            </a:pPr>
            <a:r>
              <a:rPr lang="ru-RU" sz="9600" dirty="0" smtClean="0"/>
              <a:t>При таком подходе алгоритмы учатся самостоятельно, без какого-либо контроля и без какой-либо конечной функции. Этот метод используется для поиска скрытых закономерностей и взаимосвязей в предложенных данных. Как правило, обучение без учителя используется для решения 2-ух основных задач: сокращение размерности (уменьшение количества предикторов) и кластеризация. В этом подходе есть набор наблюдений, но полностью отсутствует отклик на них. Какой же статистический анализ в принципе возможен, если на данные нет никакого предварительного отклика? В этом случае нас может интересовать вопрос поиска закономерностей. Такими вопросами занимается, например, </a:t>
            </a:r>
            <a:r>
              <a:rPr lang="ru-RU" sz="9600" b="1" i="1" dirty="0" smtClean="0"/>
              <a:t>кластерный анализ</a:t>
            </a:r>
            <a:r>
              <a:rPr lang="ru-RU" sz="9600" dirty="0" smtClean="0"/>
              <a:t>. Кластерный анализ на базе предикторов </a:t>
            </a:r>
            <a:r>
              <a:rPr lang="ru-RU" sz="9600" i="1" dirty="0" smtClean="0"/>
              <a:t>X </a:t>
            </a:r>
            <a:r>
              <a:rPr lang="ru-RU" sz="9600" dirty="0" smtClean="0"/>
              <a:t>= (</a:t>
            </a:r>
            <a:r>
              <a:rPr lang="ru-RU" sz="9600" i="1" dirty="0" smtClean="0"/>
              <a:t>X</a:t>
            </a:r>
            <a:r>
              <a:rPr lang="ru-RU" sz="9600" dirty="0" smtClean="0"/>
              <a:t>1, </a:t>
            </a:r>
            <a:r>
              <a:rPr lang="ru-RU" sz="9600" i="1" dirty="0" smtClean="0"/>
              <a:t>X</a:t>
            </a:r>
            <a:r>
              <a:rPr lang="ru-RU" sz="9600" dirty="0" smtClean="0"/>
              <a:t>2,..., </a:t>
            </a:r>
            <a:r>
              <a:rPr lang="ru-RU" sz="9600" i="1" dirty="0" err="1" smtClean="0"/>
              <a:t>Xp</a:t>
            </a:r>
            <a:r>
              <a:rPr lang="ru-RU" sz="9600" i="1" dirty="0" smtClean="0"/>
              <a:t> </a:t>
            </a:r>
            <a:r>
              <a:rPr lang="ru-RU" sz="9600" dirty="0" smtClean="0"/>
              <a:t>) пытается понять, попадают ли наблюдения в  разные группы.</a:t>
            </a:r>
          </a:p>
          <a:p>
            <a:pPr marL="0" indent="0">
              <a:buNone/>
            </a:pPr>
            <a:endParaRPr lang="ru-RU" sz="11200" b="1" dirty="0" smtClean="0">
              <a:solidFill>
                <a:schemeClr val="accent2">
                  <a:lumMod val="75000"/>
                </a:schemeClr>
              </a:solidFill>
              <a:latin typeface="+mj-lt"/>
            </a:endParaRPr>
          </a:p>
          <a:p>
            <a:pPr marL="0" indent="0">
              <a:buNone/>
            </a:pPr>
            <a:endParaRPr lang="ru-RU" sz="11200" b="1" dirty="0" smtClean="0">
              <a:solidFill>
                <a:schemeClr val="accent2">
                  <a:lumMod val="75000"/>
                </a:schemeClr>
              </a:solidFill>
              <a:latin typeface="+mj-lt"/>
            </a:endParaRPr>
          </a:p>
          <a:p>
            <a:pPr marL="0" indent="0">
              <a:buNone/>
            </a:pPr>
            <a:endParaRPr lang="ru-RU" sz="9600" dirty="0" smtClean="0"/>
          </a:p>
          <a:p>
            <a:pPr marL="0" indent="0" algn="just">
              <a:buNone/>
            </a:pPr>
            <a:endParaRPr lang="ru-RU" sz="6000" dirty="0" smtClean="0"/>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p>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Основные задачи МО</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928670"/>
            <a:ext cx="8072494" cy="5000660"/>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mj-lt"/>
              </a:rPr>
              <a:t>Задачи классификации</a:t>
            </a:r>
          </a:p>
          <a:p>
            <a:pPr marL="0" indent="0" algn="just">
              <a:buNone/>
            </a:pPr>
            <a:r>
              <a:rPr lang="ru-RU" sz="9600" dirty="0" smtClean="0"/>
              <a:t>Анализируя данные, часто нужно определить, к какому из известных классов относится исследуемый объект. Например</a:t>
            </a:r>
            <a:r>
              <a:rPr lang="en-US" sz="9600" dirty="0" smtClean="0"/>
              <a:t>:</a:t>
            </a:r>
            <a:endParaRPr lang="ru-RU" sz="9600" dirty="0" smtClean="0"/>
          </a:p>
          <a:p>
            <a:pPr marL="0" indent="0" algn="just"/>
            <a:r>
              <a:rPr lang="ru-RU" sz="9600" dirty="0" smtClean="0"/>
              <a:t>когда человек приходит в банк, чтобы взять кредит, сотрудник банка должен выяснить: кредитоспособен человек или нет. </a:t>
            </a:r>
          </a:p>
          <a:p>
            <a:pPr marL="0" indent="0" algn="just"/>
            <a:r>
              <a:rPr lang="ru-RU" sz="9600" dirty="0" smtClean="0"/>
              <a:t>обнаружение спама в электронной почте. Программа - почтовый клиент должна определить, принадлежит ли письмо нежелательной почте (спаму) или нет. Разумеется, это делается на основе различных данных, как, таких как, количество адресатов, количество слов «купить», «продать», «заработать», «репутации» данного адреса у почтового клиента. </a:t>
            </a:r>
          </a:p>
          <a:p>
            <a:pPr marL="0" indent="0" algn="just"/>
            <a:r>
              <a:rPr lang="ru-RU" sz="9600" dirty="0" smtClean="0"/>
              <a:t>задача распознавания рукописных цифр (в которой 10 возможных исходов)</a:t>
            </a:r>
          </a:p>
          <a:p>
            <a:pPr marL="0" indent="0" algn="just">
              <a:buNone/>
            </a:pPr>
            <a:endParaRPr lang="ru-RU" sz="9600" dirty="0" smtClean="0"/>
          </a:p>
          <a:p>
            <a:pPr marL="0" indent="0" algn="just">
              <a:buNone/>
            </a:pPr>
            <a:endParaRPr lang="ru-RU" sz="6000" dirty="0" smtClean="0"/>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642910" y="1928802"/>
            <a:ext cx="7858180" cy="4214842"/>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p>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Основные задачи МО</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1142984"/>
            <a:ext cx="8072494" cy="478634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mj-lt"/>
              </a:rPr>
              <a:t>Задачи регрессии</a:t>
            </a:r>
            <a:endParaRPr lang="ru-RU" sz="11200" b="1" dirty="0" smtClean="0">
              <a:solidFill>
                <a:schemeClr val="accent2">
                  <a:lumMod val="75000"/>
                </a:schemeClr>
              </a:solidFill>
              <a:latin typeface="+mj-lt"/>
              <a:cs typeface="Arial" panose="020B0604020202020204" pitchFamily="34" charset="0"/>
            </a:endParaRPr>
          </a:p>
          <a:p>
            <a:pPr marL="0" indent="0" algn="just">
              <a:buNone/>
            </a:pPr>
            <a:r>
              <a:rPr lang="ru-RU" sz="11200" dirty="0" smtClean="0">
                <a:latin typeface="+mj-lt"/>
                <a:cs typeface="Arial" panose="020B0604020202020204" pitchFamily="34" charset="0"/>
              </a:rPr>
              <a:t>Отличаются от задач классификации тем, что заранее не известно количество различных возможных откликов. Например, отклик – вещественное число или число из натурального ряда, который в принципе бесконечен. Примеры</a:t>
            </a:r>
            <a:r>
              <a:rPr lang="en-US" sz="11200" dirty="0" smtClean="0">
                <a:latin typeface="+mj-lt"/>
                <a:cs typeface="Arial" panose="020B0604020202020204" pitchFamily="34" charset="0"/>
              </a:rPr>
              <a:t>:</a:t>
            </a:r>
          </a:p>
          <a:p>
            <a:pPr marL="0" indent="0" algn="just"/>
            <a:r>
              <a:rPr lang="ru-RU" sz="11200" dirty="0" smtClean="0">
                <a:latin typeface="+mj-lt"/>
                <a:cs typeface="Arial" panose="020B0604020202020204" pitchFamily="34" charset="0"/>
              </a:rPr>
              <a:t>прогнозирование стоимости квартиры</a:t>
            </a:r>
          </a:p>
          <a:p>
            <a:pPr marL="0" indent="0" algn="just"/>
            <a:r>
              <a:rPr lang="ru-RU" sz="11200" dirty="0" smtClean="0">
                <a:latin typeface="+mj-lt"/>
                <a:cs typeface="Arial" panose="020B0604020202020204" pitchFamily="34" charset="0"/>
              </a:rPr>
              <a:t>прогнозирование потребления какого-либо вида продукции</a:t>
            </a:r>
          </a:p>
          <a:p>
            <a:pPr marL="0" indent="0" algn="just"/>
            <a:r>
              <a:rPr lang="ru-RU" sz="11200" dirty="0" smtClean="0">
                <a:latin typeface="+mj-lt"/>
                <a:cs typeface="Arial" panose="020B0604020202020204" pitchFamily="34" charset="0"/>
              </a:rPr>
              <a:t>прогнозирование урожая</a:t>
            </a:r>
          </a:p>
          <a:p>
            <a:pPr marL="0" indent="0">
              <a:buNone/>
            </a:pPr>
            <a:endParaRPr lang="ru-RU" sz="11200" dirty="0" smtClean="0">
              <a:latin typeface="+mj-lt"/>
              <a:cs typeface="Arial" panose="020B0604020202020204" pitchFamily="34" charset="0"/>
            </a:endParaRPr>
          </a:p>
          <a:p>
            <a:pPr marL="0" indent="0" algn="just">
              <a:buNone/>
            </a:pPr>
            <a:endParaRPr lang="ru-RU" sz="9600" dirty="0" smtClean="0"/>
          </a:p>
          <a:p>
            <a:pPr marL="0" indent="0" algn="just">
              <a:buNone/>
            </a:pPr>
            <a:endParaRPr lang="ru-RU" sz="6000" dirty="0" smtClean="0"/>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p>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Основные задачи МО</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1000108"/>
            <a:ext cx="8072494" cy="4929222"/>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mj-lt"/>
              </a:rPr>
              <a:t>Задачи кластеризации</a:t>
            </a:r>
            <a:endParaRPr lang="ru-RU" sz="9600" dirty="0" smtClean="0"/>
          </a:p>
          <a:p>
            <a:pPr marL="0" indent="0" algn="just">
              <a:buNone/>
            </a:pPr>
            <a:r>
              <a:rPr lang="ru-RU" sz="9600" dirty="0" smtClean="0"/>
              <a:t>Задача кластеризации состоит в разделении «похожих» объектов на группы, которые называют кластерами. Следует сразу отметить важное различие между задачей классификации и задачей кластеризации. Решая задачу классификации, мы относим каждый элемент в определенный класс с заранее известными параметрами, полученными на этапе обучения, причем число классов строго ограничено. Кластеризация же – это разбиение множества на группы, параметры которых заранее неизвестны, а количество кластеров может варьироваться. Примеры</a:t>
            </a:r>
            <a:r>
              <a:rPr lang="en-US" sz="9600" dirty="0" smtClean="0"/>
              <a:t>:</a:t>
            </a:r>
          </a:p>
          <a:p>
            <a:pPr marL="0" indent="0" algn="just"/>
            <a:r>
              <a:rPr lang="ru-RU" sz="9600" dirty="0" smtClean="0"/>
              <a:t>разбиение потребителей товаров на группы</a:t>
            </a:r>
          </a:p>
          <a:p>
            <a:pPr marL="0" indent="0" algn="just"/>
            <a:r>
              <a:rPr lang="ru-RU" sz="9600" dirty="0" smtClean="0"/>
              <a:t>разбиение остановок общественного транспорта на близкие по географической локации группы.</a:t>
            </a:r>
          </a:p>
          <a:p>
            <a:pPr marL="0" indent="0" algn="just">
              <a:buNone/>
            </a:pPr>
            <a:r>
              <a:rPr lang="ru-RU" sz="9600" dirty="0" smtClean="0"/>
              <a:t> </a:t>
            </a:r>
          </a:p>
          <a:p>
            <a:pPr marL="0" indent="0">
              <a:buNone/>
            </a:pPr>
            <a:endParaRPr lang="ru-RU" sz="11200" b="1" dirty="0" smtClean="0">
              <a:solidFill>
                <a:schemeClr val="accent2">
                  <a:lumMod val="75000"/>
                </a:schemeClr>
              </a:solidFill>
              <a:latin typeface="+mj-lt"/>
              <a:cs typeface="Arial" panose="020B0604020202020204" pitchFamily="34" charset="0"/>
            </a:endParaRPr>
          </a:p>
          <a:p>
            <a:pPr marL="0" indent="0" algn="just">
              <a:buNone/>
            </a:pPr>
            <a:endParaRPr lang="ru-RU" sz="9600" dirty="0" smtClean="0"/>
          </a:p>
          <a:p>
            <a:pPr marL="0" indent="0" algn="just">
              <a:buNone/>
            </a:pPr>
            <a:endParaRPr lang="ru-RU" sz="6000" dirty="0" smtClean="0"/>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p>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Основные задачи МО</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Рисунок 2"/>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79512" y="1098716"/>
            <a:ext cx="8136904" cy="5426628"/>
          </a:xfrm>
          <a:prstGeom prst="rect">
            <a:avLst/>
          </a:prstGeom>
        </p:spPr>
      </p:pic>
      <p:sp>
        <p:nvSpPr>
          <p:cNvPr id="8" name="Объект 2"/>
          <p:cNvSpPr txBox="1">
            <a:spLocks/>
          </p:cNvSpPr>
          <p:nvPr/>
        </p:nvSpPr>
        <p:spPr>
          <a:xfrm>
            <a:off x="971600" y="1268760"/>
            <a:ext cx="6768752" cy="864096"/>
          </a:xfrm>
          <a:prstGeom prst="rect">
            <a:avLst/>
          </a:prstGeom>
        </p:spPr>
        <p:txBody>
          <a:bodyPr vert="horz" lIns="91440" tIns="45720" rIns="91440" bIns="45720" rtlCol="0" anchor="ct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spcBef>
                <a:spcPts val="0"/>
              </a:spcBef>
              <a:buClr>
                <a:schemeClr val="dk1"/>
              </a:buClr>
              <a:buSzPct val="25000"/>
              <a:buFont typeface="Arial" panose="020B0604020202020204" pitchFamily="34" charset="0"/>
              <a:buNone/>
            </a:pPr>
            <a:r>
              <a:rPr lang="ru-RU" sz="2800" dirty="0" smtClean="0">
                <a:solidFill>
                  <a:schemeClr val="bg1">
                    <a:lumMod val="65000"/>
                  </a:schemeClr>
                </a:solidFill>
                <a:latin typeface="PT Sans"/>
                <a:ea typeface="PT Sans"/>
                <a:cs typeface="PT Sans"/>
                <a:sym typeface="PT Sans"/>
              </a:rPr>
              <a:t>Ваши вопросы</a:t>
            </a:r>
            <a:r>
              <a:rPr lang="en-US" sz="2800" dirty="0" smtClean="0">
                <a:solidFill>
                  <a:schemeClr val="bg1">
                    <a:lumMod val="65000"/>
                  </a:schemeClr>
                </a:solidFill>
                <a:latin typeface="PT Sans"/>
                <a:ea typeface="PT Sans"/>
                <a:cs typeface="PT Sans"/>
                <a:sym typeface="PT Sans"/>
              </a:rPr>
              <a:t>?</a:t>
            </a:r>
            <a:endParaRPr lang="en-US" sz="2800" dirty="0">
              <a:solidFill>
                <a:schemeClr val="bg1">
                  <a:lumMod val="65000"/>
                </a:schemeClr>
              </a:solidFill>
              <a:latin typeface="PT Sans"/>
              <a:ea typeface="PT Sans"/>
              <a:cs typeface="PT Sans"/>
              <a:sym typeface="PT Sans"/>
            </a:endParaRPr>
          </a:p>
        </p:txBody>
      </p:sp>
      <p:sp>
        <p:nvSpPr>
          <p:cNvPr id="7" name="Объект 2"/>
          <p:cNvSpPr txBox="1">
            <a:spLocks/>
          </p:cNvSpPr>
          <p:nvPr/>
        </p:nvSpPr>
        <p:spPr>
          <a:xfrm>
            <a:off x="1785918" y="116632"/>
            <a:ext cx="7106562" cy="864096"/>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 </a:t>
            </a:r>
          </a:p>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временных рядов</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9" name="Нижний колонтитул 8"/>
          <p:cNvSpPr>
            <a:spLocks noGrp="1"/>
          </p:cNvSpPr>
          <p:nvPr>
            <p:ph type="ftr" sz="quarter" idx="11"/>
          </p:nvPr>
        </p:nvSpPr>
        <p:spPr>
          <a:xfrm>
            <a:off x="2643174" y="6356350"/>
            <a:ext cx="3500462"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5277252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1142984"/>
            <a:ext cx="8072494" cy="478634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mj-lt"/>
              </a:rPr>
              <a:t>Основная идея</a:t>
            </a:r>
            <a:endParaRPr lang="ru-RU" sz="11200" b="1" dirty="0" smtClean="0">
              <a:solidFill>
                <a:schemeClr val="accent2">
                  <a:lumMod val="75000"/>
                </a:schemeClr>
              </a:solidFill>
              <a:latin typeface="+mj-lt"/>
              <a:cs typeface="Arial" panose="020B0604020202020204" pitchFamily="34" charset="0"/>
            </a:endParaRPr>
          </a:p>
          <a:p>
            <a:pPr marL="0" indent="0" algn="just">
              <a:buNone/>
            </a:pPr>
            <a:r>
              <a:rPr lang="ru-RU" sz="9600" dirty="0" smtClean="0"/>
              <a:t>МО – это одно из направлений Анализа данных, относящегося к сфере информационных технологий. Машинное обучение использует математические методы, чтобы дать компьютерам возможность "учиться", а основная идея МО заключается в использовании предыдущего опыта для принятия решений в будущем.</a:t>
            </a:r>
          </a:p>
          <a:p>
            <a:pPr marL="0" indent="0" algn="just">
              <a:buNone/>
            </a:pPr>
            <a:endParaRPr lang="ru-RU" sz="6000" dirty="0" smtClean="0"/>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p>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Основные задачи МО</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1142984"/>
            <a:ext cx="8072494" cy="478634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mj-lt"/>
              </a:rPr>
              <a:t>Основная задача</a:t>
            </a:r>
            <a:endParaRPr lang="ru-RU" sz="11200" b="1" dirty="0" smtClean="0">
              <a:solidFill>
                <a:schemeClr val="accent2">
                  <a:lumMod val="75000"/>
                </a:schemeClr>
              </a:solidFill>
              <a:latin typeface="+mj-lt"/>
              <a:cs typeface="Arial" panose="020B0604020202020204" pitchFamily="34" charset="0"/>
            </a:endParaRPr>
          </a:p>
          <a:p>
            <a:pPr marL="0" indent="0" algn="just">
              <a:buNone/>
            </a:pPr>
            <a:r>
              <a:rPr lang="ru-RU" sz="9600" dirty="0" smtClean="0"/>
              <a:t>Основная задача МО состоит в обнаружении и формализации различных закономерностей или в создании некоего правила, основываясь на примерах для обучения. Именно благодаря такому подходу можно обнаружить сложные закономерности (если они, в принципе, есть), которые не видны или не вполне очевидны человеку. А имея достаточно большой набор исходных данных становится возможным научить компьютер вести себя похожим образом.  Для обработки огромного количества данных и построения моделей используется, аппарат математической статистики. Чтобы понять с какого рода задачами нам придется сталкиваться, и как мы их будем описывать математическим языком, разберем конкретный пример.</a:t>
            </a:r>
          </a:p>
          <a:p>
            <a:pPr marL="0" indent="0" algn="just">
              <a:buNone/>
            </a:pPr>
            <a:endParaRPr lang="ru-RU" sz="6000" dirty="0" smtClean="0"/>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p>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Основные задачи МО</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42852"/>
            <a:ext cx="8229600" cy="928694"/>
          </a:xfrm>
        </p:spPr>
        <p:txBody>
          <a:bodyPr>
            <a:normAutofit fontScale="90000"/>
          </a:bodyPr>
          <a:lstStyle/>
          <a:p>
            <a:pPr marL="0" indent="0" algn="r">
              <a:spcBef>
                <a:spcPts val="0"/>
              </a:spcBef>
            </a:pPr>
            <a:r>
              <a:rPr lang="ru-RU" sz="3100" b="1" dirty="0" smtClean="0">
                <a:solidFill>
                  <a:srgbClr val="9F2B22"/>
                </a:solidFill>
                <a:latin typeface="Arial" panose="020B0604020202020204" pitchFamily="34" charset="0"/>
                <a:cs typeface="Arial" panose="020B0604020202020204" pitchFamily="34" charset="0"/>
                <a:sym typeface="PT Sans"/>
              </a:rPr>
              <a:t>Анализ данных.</a:t>
            </a:r>
            <a:br>
              <a:rPr lang="ru-RU" sz="3100" b="1" dirty="0" smtClean="0">
                <a:solidFill>
                  <a:srgbClr val="9F2B22"/>
                </a:solidFill>
                <a:latin typeface="Arial" panose="020B0604020202020204" pitchFamily="34" charset="0"/>
                <a:cs typeface="Arial" panose="020B0604020202020204" pitchFamily="34" charset="0"/>
                <a:sym typeface="PT Sans"/>
              </a:rPr>
            </a:br>
            <a:r>
              <a:rPr lang="ru-RU" sz="3100" b="1" dirty="0" smtClean="0">
                <a:solidFill>
                  <a:srgbClr val="9F2B22"/>
                </a:solidFill>
                <a:latin typeface="Arial" panose="020B0604020202020204" pitchFamily="34" charset="0"/>
                <a:cs typeface="Arial" panose="020B0604020202020204" pitchFamily="34" charset="0"/>
                <a:sym typeface="PT Sans"/>
              </a:rPr>
              <a:t>Основные задачи МО</a:t>
            </a:r>
            <a:endParaRPr lang="ru-RU" dirty="0"/>
          </a:p>
        </p:txBody>
      </p:sp>
      <p:sp>
        <p:nvSpPr>
          <p:cNvPr id="4" name="Нижний колонтитул 3"/>
          <p:cNvSpPr>
            <a:spLocks noGrp="1"/>
          </p:cNvSpPr>
          <p:nvPr>
            <p:ph type="ftr" sz="quarter" idx="11"/>
          </p:nvPr>
        </p:nvSpPr>
        <p:spPr/>
        <p:txBody>
          <a:bodyPr/>
          <a:lstStyle/>
          <a:p>
            <a:r>
              <a:rPr lang="ru-RU" smtClean="0"/>
              <a:t>Кафедра информационно-аналитических систем</a:t>
            </a:r>
            <a:endParaRPr lang="ru-RU" dirty="0"/>
          </a:p>
        </p:txBody>
      </p:sp>
      <p:pic>
        <p:nvPicPr>
          <p:cNvPr id="49154" name="Picture 2"/>
          <p:cNvPicPr>
            <a:picLocks noGrp="1" noChangeAspect="1" noChangeArrowheads="1"/>
          </p:cNvPicPr>
          <p:nvPr>
            <p:ph idx="1"/>
          </p:nvPr>
        </p:nvPicPr>
        <p:blipFill>
          <a:blip r:embed="rId2"/>
          <a:srcRect/>
          <a:stretch>
            <a:fillRect/>
          </a:stretch>
        </p:blipFill>
        <p:spPr bwMode="auto">
          <a:xfrm>
            <a:off x="584980" y="1714488"/>
            <a:ext cx="8101819" cy="43662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42852"/>
            <a:ext cx="8229600" cy="785818"/>
          </a:xfrm>
        </p:spPr>
        <p:txBody>
          <a:bodyPr>
            <a:noAutofit/>
          </a:bodyPr>
          <a:lstStyle/>
          <a:p>
            <a:pPr algn="r"/>
            <a:r>
              <a:rPr lang="ru-RU" sz="3000" b="1" dirty="0" smtClean="0">
                <a:solidFill>
                  <a:srgbClr val="9F2B22"/>
                </a:solidFill>
                <a:latin typeface="Arial" panose="020B0604020202020204" pitchFamily="34" charset="0"/>
                <a:cs typeface="Arial" panose="020B0604020202020204" pitchFamily="34" charset="0"/>
                <a:sym typeface="PT Sans"/>
              </a:rPr>
              <a:t>Анализ данных.</a:t>
            </a:r>
            <a:br>
              <a:rPr lang="ru-RU" sz="3000" b="1" dirty="0" smtClean="0">
                <a:solidFill>
                  <a:srgbClr val="9F2B22"/>
                </a:solidFill>
                <a:latin typeface="Arial" panose="020B0604020202020204" pitchFamily="34" charset="0"/>
                <a:cs typeface="Arial" panose="020B0604020202020204" pitchFamily="34" charset="0"/>
                <a:sym typeface="PT Sans"/>
              </a:rPr>
            </a:br>
            <a:r>
              <a:rPr lang="ru-RU" sz="3000" b="1" dirty="0" smtClean="0">
                <a:solidFill>
                  <a:srgbClr val="9F2B22"/>
                </a:solidFill>
                <a:latin typeface="Arial" panose="020B0604020202020204" pitchFamily="34" charset="0"/>
                <a:cs typeface="Arial" panose="020B0604020202020204" pitchFamily="34" charset="0"/>
                <a:sym typeface="PT Sans"/>
              </a:rPr>
              <a:t>Основные задачи МО</a:t>
            </a:r>
            <a:endParaRPr lang="ru-RU" sz="3000" dirty="0"/>
          </a:p>
        </p:txBody>
      </p:sp>
      <p:sp>
        <p:nvSpPr>
          <p:cNvPr id="3" name="Текст 2"/>
          <p:cNvSpPr>
            <a:spLocks noGrp="1"/>
          </p:cNvSpPr>
          <p:nvPr>
            <p:ph type="body" idx="1"/>
          </p:nvPr>
        </p:nvSpPr>
        <p:spPr/>
        <p:txBody>
          <a:bodyPr/>
          <a:lstStyle/>
          <a:p>
            <a:r>
              <a:rPr lang="ru-RU" dirty="0" smtClean="0"/>
              <a:t>Расстояние до метро и цена</a:t>
            </a:r>
            <a:endParaRPr lang="ru-RU" dirty="0"/>
          </a:p>
        </p:txBody>
      </p:sp>
      <p:sp>
        <p:nvSpPr>
          <p:cNvPr id="5" name="Текст 4"/>
          <p:cNvSpPr>
            <a:spLocks noGrp="1"/>
          </p:cNvSpPr>
          <p:nvPr>
            <p:ph type="body" sz="quarter" idx="3"/>
          </p:nvPr>
        </p:nvSpPr>
        <p:spPr/>
        <p:txBody>
          <a:bodyPr>
            <a:normAutofit fontScale="92500"/>
          </a:bodyPr>
          <a:lstStyle/>
          <a:p>
            <a:r>
              <a:rPr lang="ru-RU" dirty="0" smtClean="0"/>
              <a:t>Количество кв. метров и цена</a:t>
            </a:r>
            <a:endParaRPr lang="ru-RU" dirty="0"/>
          </a:p>
        </p:txBody>
      </p:sp>
      <p:sp>
        <p:nvSpPr>
          <p:cNvPr id="7" name="Нижний колонтитул 6"/>
          <p:cNvSpPr>
            <a:spLocks noGrp="1"/>
          </p:cNvSpPr>
          <p:nvPr>
            <p:ph type="ftr" sz="quarter" idx="11"/>
          </p:nvPr>
        </p:nvSpPr>
        <p:spPr/>
        <p:txBody>
          <a:bodyPr/>
          <a:lstStyle/>
          <a:p>
            <a:r>
              <a:rPr lang="ru-RU" smtClean="0"/>
              <a:t>Кафедра информационно-аналитических систем</a:t>
            </a:r>
            <a:endParaRPr lang="ru-RU" dirty="0"/>
          </a:p>
        </p:txBody>
      </p:sp>
      <p:pic>
        <p:nvPicPr>
          <p:cNvPr id="2050" name="Picture 2"/>
          <p:cNvPicPr>
            <a:picLocks noGrp="1" noChangeAspect="1" noChangeArrowheads="1"/>
          </p:cNvPicPr>
          <p:nvPr>
            <p:ph sz="half" idx="2"/>
          </p:nvPr>
        </p:nvPicPr>
        <p:blipFill>
          <a:blip r:embed="rId2"/>
          <a:srcRect/>
          <a:stretch>
            <a:fillRect/>
          </a:stretch>
        </p:blipFill>
        <p:spPr bwMode="auto">
          <a:xfrm>
            <a:off x="457200" y="2571745"/>
            <a:ext cx="4040188" cy="2868424"/>
          </a:xfrm>
          <a:prstGeom prst="rect">
            <a:avLst/>
          </a:prstGeom>
          <a:noFill/>
          <a:ln w="9525">
            <a:noFill/>
            <a:miter lim="800000"/>
            <a:headEnd/>
            <a:tailEnd/>
          </a:ln>
          <a:effectLst/>
        </p:spPr>
      </p:pic>
      <p:pic>
        <p:nvPicPr>
          <p:cNvPr id="2051" name="Picture 3"/>
          <p:cNvPicPr>
            <a:picLocks noGrp="1" noChangeAspect="1" noChangeArrowheads="1"/>
          </p:cNvPicPr>
          <p:nvPr>
            <p:ph sz="quarter" idx="4"/>
          </p:nvPr>
        </p:nvPicPr>
        <p:blipFill>
          <a:blip r:embed="rId3"/>
          <a:srcRect/>
          <a:stretch>
            <a:fillRect/>
          </a:stretch>
        </p:blipFill>
        <p:spPr bwMode="auto">
          <a:xfrm>
            <a:off x="4645025" y="2643182"/>
            <a:ext cx="4041775" cy="2755606"/>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1142984"/>
            <a:ext cx="8072494" cy="478634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mj-lt"/>
              </a:rPr>
              <a:t>Задача в терминах МО</a:t>
            </a:r>
            <a:endParaRPr lang="ru-RU" sz="11200" b="1" dirty="0" smtClean="0">
              <a:solidFill>
                <a:schemeClr val="accent2">
                  <a:lumMod val="75000"/>
                </a:schemeClr>
              </a:solidFill>
              <a:latin typeface="+mj-lt"/>
              <a:cs typeface="Arial" panose="020B0604020202020204" pitchFamily="34" charset="0"/>
            </a:endParaRPr>
          </a:p>
          <a:p>
            <a:pPr algn="just"/>
            <a:r>
              <a:rPr lang="ru-RU" sz="9600" dirty="0" smtClean="0"/>
              <a:t>Нужно построить какую-то </a:t>
            </a:r>
            <a:r>
              <a:rPr lang="ru-RU" sz="9600" b="1" i="1" dirty="0" smtClean="0"/>
              <a:t>модель</a:t>
            </a:r>
            <a:r>
              <a:rPr lang="ru-RU" sz="9600" dirty="0" smtClean="0"/>
              <a:t>, которая будет предсказывать стоимость квартиры по заданным параметрам. Это и есть одна из классических задач МО – задача </a:t>
            </a:r>
            <a:r>
              <a:rPr lang="ru-RU" sz="9600" b="1" i="1" dirty="0" smtClean="0"/>
              <a:t>регрессии</a:t>
            </a:r>
            <a:r>
              <a:rPr lang="ru-RU" sz="9600" dirty="0" smtClean="0"/>
              <a:t>.</a:t>
            </a:r>
          </a:p>
          <a:p>
            <a:pPr algn="just"/>
            <a:r>
              <a:rPr lang="ru-RU" sz="9600" dirty="0" smtClean="0"/>
              <a:t>В рассматриваемом примере площадь квартиры, количество комнат, этаж и проч. – входные переменные. Их часто называют </a:t>
            </a:r>
            <a:r>
              <a:rPr lang="ru-RU" sz="9600" b="1" i="1" dirty="0" smtClean="0"/>
              <a:t>предикторами</a:t>
            </a:r>
            <a:r>
              <a:rPr lang="ru-RU" sz="9600" dirty="0" smtClean="0"/>
              <a:t>, независимыми переменными или просто переменными и обозначают </a:t>
            </a:r>
            <a:r>
              <a:rPr lang="en-US" sz="9600" dirty="0" smtClean="0"/>
              <a:t>X</a:t>
            </a:r>
            <a:r>
              <a:rPr lang="en-US" sz="9600" baseline="-25000" dirty="0" smtClean="0"/>
              <a:t>1</a:t>
            </a:r>
            <a:r>
              <a:rPr lang="en-US" sz="9600" dirty="0" smtClean="0"/>
              <a:t>,X</a:t>
            </a:r>
            <a:r>
              <a:rPr lang="en-US" sz="9600" baseline="-25000" dirty="0" smtClean="0"/>
              <a:t>2</a:t>
            </a:r>
            <a:r>
              <a:rPr lang="en-US" sz="9600" dirty="0" smtClean="0"/>
              <a:t>,…X</a:t>
            </a:r>
            <a:r>
              <a:rPr lang="en-US" sz="9600" baseline="-25000" dirty="0" smtClean="0"/>
              <a:t>N</a:t>
            </a:r>
            <a:r>
              <a:rPr lang="ru-RU" sz="9600" baseline="-25000" dirty="0" smtClean="0"/>
              <a:t> </a:t>
            </a:r>
            <a:r>
              <a:rPr lang="ru-RU" sz="9600" dirty="0" smtClean="0"/>
              <a:t> </a:t>
            </a:r>
          </a:p>
          <a:p>
            <a:pPr algn="just"/>
            <a:r>
              <a:rPr lang="ru-RU" sz="9600" dirty="0" smtClean="0"/>
              <a:t>Величина на выходе – это цена квартиры, которая основывается на некоторых значениях предикторов. Ее часто называют </a:t>
            </a:r>
            <a:r>
              <a:rPr lang="ru-RU" sz="9600" b="1" i="1" dirty="0" smtClean="0"/>
              <a:t>откликом</a:t>
            </a:r>
            <a:r>
              <a:rPr lang="ru-RU" sz="9600" dirty="0" smtClean="0"/>
              <a:t> или зависимой переменной и обозначают Y</a:t>
            </a:r>
          </a:p>
          <a:p>
            <a:pPr marL="0" indent="0" algn="just">
              <a:buNone/>
            </a:pPr>
            <a:endParaRPr lang="ru-RU" sz="6000" dirty="0" smtClean="0"/>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p>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Основные задачи МО</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1142984"/>
            <a:ext cx="8072494" cy="478634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mj-lt"/>
              </a:rPr>
              <a:t>Математическая постановка задачи</a:t>
            </a:r>
            <a:endParaRPr lang="ru-RU" sz="11200" b="1" dirty="0" smtClean="0">
              <a:solidFill>
                <a:schemeClr val="accent2">
                  <a:lumMod val="75000"/>
                </a:schemeClr>
              </a:solidFill>
              <a:latin typeface="+mj-lt"/>
              <a:cs typeface="Arial" panose="020B0604020202020204" pitchFamily="34" charset="0"/>
            </a:endParaRPr>
          </a:p>
          <a:p>
            <a:pPr marL="0" indent="0" algn="just">
              <a:buNone/>
            </a:pPr>
            <a:r>
              <a:rPr lang="ru-RU" sz="9600" dirty="0" smtClean="0"/>
              <a:t>Необходимо найти такую функцию </a:t>
            </a:r>
            <a:r>
              <a:rPr lang="en-US" sz="9600" dirty="0" smtClean="0"/>
              <a:t>F, </a:t>
            </a:r>
            <a:r>
              <a:rPr lang="ru-RU" sz="9600" dirty="0" smtClean="0"/>
              <a:t>что</a:t>
            </a:r>
            <a:r>
              <a:rPr lang="en-US" sz="9600" dirty="0" smtClean="0"/>
              <a:t>:</a:t>
            </a:r>
          </a:p>
          <a:p>
            <a:pPr marL="0" indent="0" algn="just">
              <a:buNone/>
            </a:pPr>
            <a:endParaRPr lang="en-US" sz="9600" dirty="0" smtClean="0"/>
          </a:p>
          <a:p>
            <a:pPr marL="0" indent="0" algn="ctr">
              <a:buNone/>
            </a:pPr>
            <a:r>
              <a:rPr lang="en-US" sz="9600" dirty="0" smtClean="0"/>
              <a:t>Y = F(X</a:t>
            </a:r>
            <a:r>
              <a:rPr lang="en-US" sz="9600" baseline="-25000" dirty="0" smtClean="0"/>
              <a:t>1</a:t>
            </a:r>
            <a:r>
              <a:rPr lang="en-US" sz="9600" dirty="0" smtClean="0"/>
              <a:t>,X</a:t>
            </a:r>
            <a:r>
              <a:rPr lang="en-US" sz="9600" baseline="-25000" dirty="0" smtClean="0"/>
              <a:t>2</a:t>
            </a:r>
            <a:r>
              <a:rPr lang="en-US" sz="9600" dirty="0" smtClean="0"/>
              <a:t>,…X</a:t>
            </a:r>
            <a:r>
              <a:rPr lang="en-US" sz="9600" baseline="-25000" dirty="0" smtClean="0"/>
              <a:t>N</a:t>
            </a:r>
            <a:r>
              <a:rPr lang="en-US" sz="9600" dirty="0" smtClean="0"/>
              <a:t>) +</a:t>
            </a:r>
            <a:r>
              <a:rPr lang="ru-RU" sz="9600" dirty="0" smtClean="0"/>
              <a:t> </a:t>
            </a:r>
            <a:r>
              <a:rPr lang="en-US" sz="9600" dirty="0" smtClean="0"/>
              <a:t>Ɛ</a:t>
            </a:r>
          </a:p>
          <a:p>
            <a:pPr marL="0" indent="0" algn="ctr">
              <a:buNone/>
            </a:pPr>
            <a:endParaRPr lang="en-US" sz="9600" dirty="0" smtClean="0"/>
          </a:p>
          <a:p>
            <a:pPr marL="0" indent="0">
              <a:buNone/>
            </a:pPr>
            <a:r>
              <a:rPr lang="ru-RU" sz="9600" dirty="0" smtClean="0"/>
              <a:t>Где </a:t>
            </a:r>
            <a:r>
              <a:rPr lang="en-US" sz="9600" dirty="0" smtClean="0"/>
              <a:t>X</a:t>
            </a:r>
            <a:r>
              <a:rPr lang="en-US" sz="9600" baseline="-25000" dirty="0" smtClean="0"/>
              <a:t>1</a:t>
            </a:r>
            <a:r>
              <a:rPr lang="en-US" sz="9600" dirty="0" smtClean="0"/>
              <a:t>,X</a:t>
            </a:r>
            <a:r>
              <a:rPr lang="en-US" sz="9600" baseline="-25000" dirty="0" smtClean="0"/>
              <a:t>2</a:t>
            </a:r>
            <a:r>
              <a:rPr lang="en-US" sz="9600" dirty="0" smtClean="0"/>
              <a:t>,…X</a:t>
            </a:r>
            <a:r>
              <a:rPr lang="en-US" sz="9600" baseline="-25000" dirty="0" smtClean="0"/>
              <a:t>N</a:t>
            </a:r>
            <a:r>
              <a:rPr lang="ru-RU" sz="9600" baseline="-25000" dirty="0" smtClean="0"/>
              <a:t>  </a:t>
            </a:r>
            <a:r>
              <a:rPr lang="ru-RU" sz="9600" dirty="0" smtClean="0"/>
              <a:t>- предикторы,</a:t>
            </a:r>
          </a:p>
          <a:p>
            <a:pPr marL="0" indent="0">
              <a:buNone/>
            </a:pPr>
            <a:r>
              <a:rPr lang="en-US" sz="9600" dirty="0" smtClean="0"/>
              <a:t>Y – </a:t>
            </a:r>
            <a:r>
              <a:rPr lang="ru-RU" sz="9600" dirty="0" smtClean="0"/>
              <a:t>отклик,</a:t>
            </a:r>
          </a:p>
          <a:p>
            <a:pPr marL="0" indent="0" algn="just">
              <a:buNone/>
            </a:pPr>
            <a:r>
              <a:rPr lang="en-US" sz="9600" dirty="0" smtClean="0"/>
              <a:t>Ɛ</a:t>
            </a:r>
            <a:r>
              <a:rPr lang="ru-RU" sz="9600" dirty="0" smtClean="0"/>
              <a:t> - случайная ошибка, которая не зависит от </a:t>
            </a:r>
            <a:r>
              <a:rPr lang="ru-RU" sz="9600" i="1" dirty="0" smtClean="0"/>
              <a:t>X</a:t>
            </a:r>
            <a:r>
              <a:rPr lang="ru-RU" sz="9600" dirty="0" smtClean="0"/>
              <a:t> и имеет нулевое математическое ожидание, т.е. среднее значение величины </a:t>
            </a:r>
            <a:r>
              <a:rPr lang="en-US" sz="9600" dirty="0" smtClean="0"/>
              <a:t>Ɛ </a:t>
            </a:r>
            <a:r>
              <a:rPr lang="ru-RU" sz="9600" dirty="0" smtClean="0"/>
              <a:t>равно нулю, а ошибки в большую или меньшую сторону компенсируют друг друга.</a:t>
            </a:r>
          </a:p>
          <a:p>
            <a:pPr marL="0" indent="0">
              <a:buNone/>
            </a:pPr>
            <a:endParaRPr lang="ru-RU" sz="9600" dirty="0" smtClean="0"/>
          </a:p>
          <a:p>
            <a:pPr marL="0" indent="0">
              <a:buNone/>
            </a:pPr>
            <a:endParaRPr lang="ru-RU" sz="9600" dirty="0" smtClean="0"/>
          </a:p>
          <a:p>
            <a:pPr marL="0" indent="0">
              <a:buNone/>
            </a:pPr>
            <a:endParaRPr lang="ru-RU" sz="9600" dirty="0" smtClean="0"/>
          </a:p>
          <a:p>
            <a:pPr marL="0" indent="0" algn="just">
              <a:buNone/>
            </a:pPr>
            <a:endParaRPr lang="ru-RU" sz="6000" dirty="0" smtClean="0"/>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p>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Основные задачи МО</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1142984"/>
            <a:ext cx="8072494" cy="478634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mj-lt"/>
              </a:rPr>
              <a:t>Типы обучения</a:t>
            </a:r>
          </a:p>
          <a:p>
            <a:pPr marL="0" indent="0">
              <a:buNone/>
            </a:pPr>
            <a:endParaRPr lang="ru-RU" sz="11200" b="1" dirty="0" smtClean="0">
              <a:solidFill>
                <a:schemeClr val="accent2">
                  <a:lumMod val="75000"/>
                </a:schemeClr>
              </a:solidFill>
              <a:latin typeface="+mj-lt"/>
            </a:endParaRPr>
          </a:p>
          <a:p>
            <a:pPr marL="0" indent="0" algn="just">
              <a:buNone/>
            </a:pPr>
            <a:r>
              <a:rPr lang="ru-RU" sz="9600" dirty="0" smtClean="0"/>
              <a:t>В широком смысле методы, которые используются в МО, можно разделить на 2 основных направления:</a:t>
            </a:r>
          </a:p>
          <a:p>
            <a:pPr marL="0" indent="0" algn="just">
              <a:buNone/>
            </a:pPr>
            <a:r>
              <a:rPr lang="ru-RU" sz="9600" dirty="0" smtClean="0"/>
              <a:t> </a:t>
            </a:r>
          </a:p>
          <a:p>
            <a:pPr marL="0" indent="0" algn="just"/>
            <a:r>
              <a:rPr lang="ru-RU" sz="9600" dirty="0" smtClean="0"/>
              <a:t> </a:t>
            </a:r>
            <a:r>
              <a:rPr lang="ru-RU" sz="9600" b="1" i="1" dirty="0" smtClean="0"/>
              <a:t>обучение с учителем</a:t>
            </a:r>
          </a:p>
          <a:p>
            <a:pPr marL="0" indent="0" algn="just"/>
            <a:r>
              <a:rPr lang="ru-RU" sz="9600" b="1" i="1" dirty="0" smtClean="0"/>
              <a:t> обучение без учителя </a:t>
            </a:r>
          </a:p>
          <a:p>
            <a:pPr marL="0" indent="0" algn="just">
              <a:buNone/>
            </a:pPr>
            <a:endParaRPr lang="ru-RU" sz="9600" dirty="0" smtClean="0"/>
          </a:p>
          <a:p>
            <a:pPr marL="0" indent="0" algn="just">
              <a:buNone/>
            </a:pPr>
            <a:endParaRPr lang="ru-RU" sz="8000" b="1" dirty="0" smtClean="0">
              <a:solidFill>
                <a:schemeClr val="accent2">
                  <a:lumMod val="75000"/>
                </a:schemeClr>
              </a:solidFill>
              <a:latin typeface="+mj-lt"/>
            </a:endParaRPr>
          </a:p>
          <a:p>
            <a:pPr marL="0" indent="0">
              <a:buNone/>
            </a:pPr>
            <a:endParaRPr lang="ru-RU" sz="11200" b="1" dirty="0" smtClean="0">
              <a:solidFill>
                <a:schemeClr val="accent2">
                  <a:lumMod val="75000"/>
                </a:schemeClr>
              </a:solidFill>
              <a:latin typeface="+mj-lt"/>
            </a:endParaRPr>
          </a:p>
          <a:p>
            <a:pPr marL="0" indent="0">
              <a:buNone/>
            </a:pPr>
            <a:r>
              <a:rPr lang="ru-RU" sz="11200" b="1" dirty="0" smtClean="0">
                <a:solidFill>
                  <a:schemeClr val="accent2">
                    <a:lumMod val="75000"/>
                  </a:schemeClr>
                </a:solidFill>
                <a:latin typeface="+mj-lt"/>
              </a:rPr>
              <a:t> </a:t>
            </a:r>
            <a:endParaRPr lang="ru-RU" sz="9600" dirty="0" smtClean="0"/>
          </a:p>
          <a:p>
            <a:pPr marL="0" indent="0" algn="just">
              <a:buNone/>
            </a:pPr>
            <a:endParaRPr lang="ru-RU" sz="6000" dirty="0" smtClean="0"/>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785786" y="2214554"/>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p>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Основные принципы МО</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Объект 2"/>
          <p:cNvSpPr txBox="1">
            <a:spLocks/>
          </p:cNvSpPr>
          <p:nvPr/>
        </p:nvSpPr>
        <p:spPr>
          <a:xfrm>
            <a:off x="571472" y="1142984"/>
            <a:ext cx="8072494" cy="4786346"/>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endParaRPr lang="en-US" dirty="0"/>
          </a:p>
          <a:p>
            <a:pPr marL="0" indent="0">
              <a:buNone/>
            </a:pPr>
            <a:r>
              <a:rPr lang="ru-RU" sz="11200" b="1" dirty="0" smtClean="0">
                <a:solidFill>
                  <a:schemeClr val="accent2">
                    <a:lumMod val="75000"/>
                  </a:schemeClr>
                </a:solidFill>
                <a:latin typeface="+mj-lt"/>
              </a:rPr>
              <a:t>Обучение с учителем</a:t>
            </a:r>
            <a:endParaRPr lang="ru-RU" sz="11200" b="1" dirty="0" smtClean="0">
              <a:solidFill>
                <a:schemeClr val="accent2">
                  <a:lumMod val="75000"/>
                </a:schemeClr>
              </a:solidFill>
              <a:latin typeface="+mj-lt"/>
              <a:cs typeface="Arial" panose="020B0604020202020204" pitchFamily="34" charset="0"/>
            </a:endParaRPr>
          </a:p>
          <a:p>
            <a:pPr marL="0" indent="0" algn="just">
              <a:buNone/>
            </a:pPr>
            <a:r>
              <a:rPr lang="ru-RU" sz="9600" dirty="0" smtClean="0"/>
              <a:t>Такой подход предполагает обучение, в результате которого компьютер выявляет зависимость между различными переменными и искомой функцией. Этот способ похож на процесс, когда учитель оценивает текущие задания, доклады своих студентов, курсовые работы и в зависимости от этого прогнозирует, насколько интересно ему будет работать с этими студентами дальше. Обучение с учителем используется для решения 2-ух основных задач: </a:t>
            </a:r>
            <a:r>
              <a:rPr lang="ru-RU" sz="9600" b="1" i="1" dirty="0" smtClean="0"/>
              <a:t>классификации</a:t>
            </a:r>
            <a:r>
              <a:rPr lang="ru-RU" sz="9600" dirty="0" smtClean="0"/>
              <a:t> и </a:t>
            </a:r>
            <a:r>
              <a:rPr lang="ru-RU" sz="9600" b="1" i="1" dirty="0" smtClean="0"/>
              <a:t>регрессии</a:t>
            </a:r>
            <a:r>
              <a:rPr lang="ru-RU" sz="9600" dirty="0" smtClean="0"/>
              <a:t>. Пример с квартирами относится к обучению с учителем и относится к задаче регрессии. Для каждого набора предикторов </a:t>
            </a:r>
            <a:r>
              <a:rPr lang="ru-RU" sz="9600" i="1" dirty="0" smtClean="0"/>
              <a:t>X </a:t>
            </a:r>
            <a:r>
              <a:rPr lang="ru-RU" sz="9600" dirty="0" smtClean="0"/>
              <a:t>= (</a:t>
            </a:r>
            <a:r>
              <a:rPr lang="ru-RU" sz="9600" i="1" dirty="0" smtClean="0"/>
              <a:t>X</a:t>
            </a:r>
            <a:r>
              <a:rPr lang="ru-RU" sz="9600" dirty="0" smtClean="0"/>
              <a:t>1, </a:t>
            </a:r>
            <a:r>
              <a:rPr lang="ru-RU" sz="9600" i="1" dirty="0" smtClean="0"/>
              <a:t>X</a:t>
            </a:r>
            <a:r>
              <a:rPr lang="ru-RU" sz="9600" dirty="0" smtClean="0"/>
              <a:t>2,..., </a:t>
            </a:r>
            <a:r>
              <a:rPr lang="ru-RU" sz="9600" i="1" dirty="0" err="1" smtClean="0"/>
              <a:t>Xp</a:t>
            </a:r>
            <a:r>
              <a:rPr lang="ru-RU" sz="9600" i="1" dirty="0" smtClean="0"/>
              <a:t> </a:t>
            </a:r>
            <a:r>
              <a:rPr lang="ru-RU" sz="9600" dirty="0" smtClean="0"/>
              <a:t>) известен конкретный отклик </a:t>
            </a:r>
            <a:r>
              <a:rPr lang="ru-RU" sz="9600" i="1" dirty="0" smtClean="0"/>
              <a:t>Y</a:t>
            </a:r>
            <a:r>
              <a:rPr lang="ru-RU" sz="9600" dirty="0" smtClean="0"/>
              <a:t>. На его основе была построена модель, позволяющая выдавать отклики уже не на тестовых данных, а на данных, имеющих  реальное значение.</a:t>
            </a:r>
          </a:p>
          <a:p>
            <a:pPr marL="0" indent="0" algn="just">
              <a:buNone/>
            </a:pPr>
            <a:endParaRPr lang="ru-RU" sz="9600" dirty="0" smtClean="0"/>
          </a:p>
          <a:p>
            <a:pPr marL="0" indent="0" algn="just">
              <a:buNone/>
            </a:pPr>
            <a:endParaRPr lang="ru-RU" sz="6000" dirty="0" smtClean="0"/>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dirty="0" smtClean="0">
              <a:latin typeface="Arial" panose="020B0604020202020204" pitchFamily="34" charset="0"/>
              <a:cs typeface="Arial" panose="020B0604020202020204" pitchFamily="34" charset="0"/>
            </a:endParaRPr>
          </a:p>
          <a:p>
            <a:pPr marL="0" indent="0">
              <a:buNone/>
            </a:pPr>
            <a:endParaRPr lang="ru-RU" sz="11200" b="1" dirty="0" smtClean="0">
              <a:latin typeface="Arial" panose="020B0604020202020204" pitchFamily="34" charset="0"/>
              <a:cs typeface="Arial" panose="020B0604020202020204" pitchFamily="34" charset="0"/>
            </a:endParaRPr>
          </a:p>
          <a:p>
            <a:pPr marL="0" indent="0">
              <a:buNone/>
            </a:pPr>
            <a:endParaRPr lang="en-US" sz="11200" b="1" dirty="0">
              <a:solidFill>
                <a:srgbClr val="9F2B22"/>
              </a:solidFill>
              <a:latin typeface="Arial" panose="020B0604020202020204" pitchFamily="34" charset="0"/>
              <a:cs typeface="Arial" panose="020B0604020202020204" pitchFamily="34" charset="0"/>
            </a:endParaRPr>
          </a:p>
          <a:p>
            <a:pPr marL="0" indent="0">
              <a:spcBef>
                <a:spcPts val="0"/>
              </a:spcBef>
              <a:buClr>
                <a:schemeClr val="dk1"/>
              </a:buClr>
              <a:buSzPct val="25000"/>
              <a:buFont typeface="Arial" panose="020B0604020202020204" pitchFamily="34" charset="0"/>
              <a:buNone/>
            </a:pPr>
            <a:endParaRPr lang="en-US" dirty="0" smtClean="0">
              <a:solidFill>
                <a:schemeClr val="dk1"/>
              </a:solidFill>
              <a:latin typeface="PT Sans"/>
              <a:ea typeface="PT Sans"/>
              <a:cs typeface="PT Sans"/>
              <a:sym typeface="PT Sans"/>
            </a:endParaRPr>
          </a:p>
          <a:p>
            <a:pPr marL="0" indent="0">
              <a:spcBef>
                <a:spcPts val="0"/>
              </a:spcBef>
              <a:buClr>
                <a:schemeClr val="dk1"/>
              </a:buClr>
              <a:buSzPct val="25000"/>
              <a:buFont typeface="Arial" panose="020B0604020202020204" pitchFamily="34" charset="0"/>
              <a:buNone/>
            </a:pPr>
            <a:r>
              <a:rPr lang="ru-RU" dirty="0" smtClean="0">
                <a:solidFill>
                  <a:schemeClr val="dk1"/>
                </a:solidFill>
                <a:latin typeface="PT Sans"/>
                <a:ea typeface="PT Sans"/>
                <a:cs typeface="PT Sans"/>
                <a:sym typeface="PT Sans"/>
              </a:rPr>
              <a:t> </a:t>
            </a:r>
            <a:endParaRPr lang="en-US" dirty="0">
              <a:solidFill>
                <a:schemeClr val="dk1"/>
              </a:solidFill>
              <a:latin typeface="PT Sans"/>
              <a:ea typeface="PT Sans"/>
              <a:cs typeface="PT Sans"/>
              <a:sym typeface="PT Sans"/>
            </a:endParaRPr>
          </a:p>
        </p:txBody>
      </p:sp>
      <p:sp>
        <p:nvSpPr>
          <p:cNvPr id="9" name="Объект 2"/>
          <p:cNvSpPr txBox="1">
            <a:spLocks/>
          </p:cNvSpPr>
          <p:nvPr/>
        </p:nvSpPr>
        <p:spPr>
          <a:xfrm>
            <a:off x="1571273" y="2420888"/>
            <a:ext cx="6491064" cy="3268960"/>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buNone/>
            </a:pPr>
            <a:r>
              <a:rPr lang="ru-RU" sz="2400" dirty="0" smtClean="0"/>
              <a:t> </a:t>
            </a:r>
            <a:endParaRPr lang="en-GB" sz="2400" dirty="0" smtClean="0">
              <a:latin typeface="Arial" panose="020B0604020202020204" pitchFamily="34" charset="0"/>
              <a:cs typeface="Arial" panose="020B0604020202020204" pitchFamily="34" charset="0"/>
            </a:endParaRPr>
          </a:p>
        </p:txBody>
      </p:sp>
      <p:sp>
        <p:nvSpPr>
          <p:cNvPr id="10" name="Объект 2"/>
          <p:cNvSpPr txBox="1">
            <a:spLocks/>
          </p:cNvSpPr>
          <p:nvPr/>
        </p:nvSpPr>
        <p:spPr>
          <a:xfrm>
            <a:off x="857224" y="116632"/>
            <a:ext cx="8035256" cy="864096"/>
          </a:xfrm>
          <a:prstGeom prst="rect">
            <a:avLst/>
          </a:prstGeom>
        </p:spPr>
        <p:txBody>
          <a:bodyPr vert="horz" lIns="91440" tIns="45720" rIns="91440" bIns="45720" rtlCol="0" anchor="ctr">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r">
              <a:spcBef>
                <a:spcPts val="0"/>
              </a:spcBef>
              <a:buClr>
                <a:schemeClr val="dk1"/>
              </a:buClr>
              <a:buSzPct val="25000"/>
              <a:buFont typeface="Arial" panose="020B0604020202020204" pitchFamily="34" charset="0"/>
              <a:buNone/>
            </a:pPr>
            <a:r>
              <a:rPr lang="ru-RU" sz="2800" b="1" dirty="0" smtClean="0">
                <a:solidFill>
                  <a:srgbClr val="9F2B22"/>
                </a:solidFill>
                <a:latin typeface="Arial" panose="020B0604020202020204" pitchFamily="34" charset="0"/>
                <a:cs typeface="Arial" panose="020B0604020202020204" pitchFamily="34" charset="0"/>
                <a:sym typeface="PT Sans"/>
              </a:rPr>
              <a:t>Анализ данных.</a:t>
            </a:r>
          </a:p>
          <a:p>
            <a:pPr marL="0" indent="0" algn="r">
              <a:spcBef>
                <a:spcPts val="0"/>
              </a:spcBef>
              <a:buClr>
                <a:schemeClr val="dk1"/>
              </a:buClr>
              <a:buSzPct val="25000"/>
              <a:buNone/>
            </a:pPr>
            <a:r>
              <a:rPr lang="ru-RU" sz="2800" b="1" dirty="0" smtClean="0">
                <a:solidFill>
                  <a:srgbClr val="9F2B22"/>
                </a:solidFill>
                <a:latin typeface="Arial" panose="020B0604020202020204" pitchFamily="34" charset="0"/>
                <a:cs typeface="Arial" panose="020B0604020202020204" pitchFamily="34" charset="0"/>
                <a:sym typeface="PT Sans"/>
              </a:rPr>
              <a:t>Основные задачи МО</a:t>
            </a:r>
            <a:endParaRPr lang="en-US" sz="2800" b="1" dirty="0">
              <a:solidFill>
                <a:srgbClr val="9F2B22"/>
              </a:solidFill>
              <a:latin typeface="Arial" panose="020B0604020202020204" pitchFamily="34" charset="0"/>
              <a:ea typeface="PT Sans"/>
              <a:cs typeface="Arial" panose="020B0604020202020204" pitchFamily="34" charset="0"/>
              <a:sym typeface="PT Sans"/>
            </a:endParaRPr>
          </a:p>
        </p:txBody>
      </p:sp>
      <p:sp>
        <p:nvSpPr>
          <p:cNvPr id="6" name="Нижний колонтитул 5"/>
          <p:cNvSpPr>
            <a:spLocks noGrp="1"/>
          </p:cNvSpPr>
          <p:nvPr>
            <p:ph type="ftr" sz="quarter" idx="11"/>
          </p:nvPr>
        </p:nvSpPr>
        <p:spPr>
          <a:xfrm>
            <a:off x="2500298" y="6356350"/>
            <a:ext cx="3714776" cy="365125"/>
          </a:xfrm>
        </p:spPr>
        <p:txBody>
          <a:bodyPr/>
          <a:lstStyle/>
          <a:p>
            <a:r>
              <a:rPr lang="ru-RU" dirty="0" smtClean="0"/>
              <a:t>Кафедра информационно-аналитических систем</a:t>
            </a:r>
            <a:endParaRPr lang="ru-RU" dirty="0"/>
          </a:p>
        </p:txBody>
      </p:sp>
    </p:spTree>
    <p:extLst>
      <p:ext uri="{BB962C8B-B14F-4D97-AF65-F5344CB8AC3E}">
        <p14:creationId xmlns="" xmlns:p14="http://schemas.microsoft.com/office/powerpoint/2010/main" val="3195855429"/>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7036</TotalTime>
  <Words>974</Words>
  <Application>Microsoft Office PowerPoint</Application>
  <PresentationFormat>Экран (4:3)</PresentationFormat>
  <Paragraphs>195</Paragraphs>
  <Slides>14</Slides>
  <Notes>1</Notes>
  <HiddenSlides>0</HiddenSlides>
  <MMClips>0</MMClips>
  <ScaleCrop>false</ScaleCrop>
  <HeadingPairs>
    <vt:vector size="4" baseType="variant">
      <vt:variant>
        <vt:lpstr>Тема</vt:lpstr>
      </vt:variant>
      <vt:variant>
        <vt:i4>1</vt:i4>
      </vt:variant>
      <vt:variant>
        <vt:lpstr>Заголовки слайдов</vt:lpstr>
      </vt:variant>
      <vt:variant>
        <vt:i4>14</vt:i4>
      </vt:variant>
    </vt:vector>
  </HeadingPairs>
  <TitlesOfParts>
    <vt:vector size="15" baseType="lpstr">
      <vt:lpstr>Тема Office</vt:lpstr>
      <vt:lpstr>Слайд 1</vt:lpstr>
      <vt:lpstr>Слайд 2</vt:lpstr>
      <vt:lpstr>Слайд 3</vt:lpstr>
      <vt:lpstr>Анализ данных. Основные задачи МО</vt:lpstr>
      <vt:lpstr>Анализ данных. Основные задачи МО</vt:lpstr>
      <vt:lpstr>Слайд 6</vt:lpstr>
      <vt:lpstr>Слайд 7</vt:lpstr>
      <vt:lpstr>Слайд 8</vt:lpstr>
      <vt:lpstr>Слайд 9</vt:lpstr>
      <vt:lpstr>Слайд 10</vt:lpstr>
      <vt:lpstr>Слайд 11</vt:lpstr>
      <vt:lpstr>Слайд 12</vt:lpstr>
      <vt:lpstr>Слайд 13</vt:lpstr>
      <vt:lpstr>Слайд 14</vt:lpstr>
    </vt:vector>
  </TitlesOfParts>
  <Company>Hewlett-Packard Company</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Баранова Ольга Владимировна</dc:creator>
  <cp:lastModifiedBy>GRAFEEVA</cp:lastModifiedBy>
  <cp:revision>361</cp:revision>
  <dcterms:created xsi:type="dcterms:W3CDTF">2015-06-09T11:05:16Z</dcterms:created>
  <dcterms:modified xsi:type="dcterms:W3CDTF">2019-10-25T20:06:53Z</dcterms:modified>
</cp:coreProperties>
</file>