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69" r:id="rId3"/>
    <p:sldId id="372" r:id="rId4"/>
    <p:sldId id="344" r:id="rId5"/>
    <p:sldId id="351" r:id="rId6"/>
    <p:sldId id="352" r:id="rId7"/>
    <p:sldId id="370" r:id="rId8"/>
    <p:sldId id="353" r:id="rId9"/>
    <p:sldId id="354" r:id="rId10"/>
    <p:sldId id="355" r:id="rId11"/>
    <p:sldId id="356" r:id="rId12"/>
    <p:sldId id="368" r:id="rId13"/>
    <p:sldId id="373" r:id="rId14"/>
    <p:sldId id="374" r:id="rId15"/>
    <p:sldId id="375" r:id="rId16"/>
    <p:sldId id="277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B2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55" autoAdjust="0"/>
    <p:restoredTop sz="86322" autoAdjust="0"/>
  </p:normalViewPr>
  <p:slideViewPr>
    <p:cSldViewPr>
      <p:cViewPr>
        <p:scale>
          <a:sx n="110" d="100"/>
          <a:sy n="110" d="100"/>
        </p:scale>
        <p:origin x="-164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15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65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D2851-B03D-4F7C-95AC-65F85261D73B}" type="datetimeFigureOut">
              <a:rPr lang="ru-RU" smtClean="0"/>
              <a:pPr/>
              <a:t>25.10.2019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6C44-C8B3-43B4-A657-2299F1A0E09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25.10.2019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92015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86FABA-D603-46B8-94C7-F73A40963B6B}" type="datetimeFigureOut">
              <a:rPr lang="ru-RU" smtClean="0"/>
              <a:pPr/>
              <a:t>25.10.2019</a:t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E86FABA-D603-46B8-94C7-F73A40963B6B}" type="datetimeFigureOut">
              <a:rPr lang="ru-RU" smtClean="0"/>
              <a:pPr/>
              <a:t>25.10.2019</a:t>
            </a:fld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8AA4-8902-4CE2-B8C6-02A4F11FF7AA}" type="datetime1">
              <a:rPr lang="ru-RU" smtClean="0"/>
              <a:pPr/>
              <a:t>25.10.2019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4988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2189-EFE4-4B3B-BE26-72CCEC44CAED}" type="datetime1">
              <a:rPr lang="ru-RU" smtClean="0"/>
              <a:pPr/>
              <a:t>25.10.2019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9332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012C-0C76-4266-8F5C-CAE211B053EB}" type="datetime1">
              <a:rPr lang="ru-RU" smtClean="0"/>
              <a:pPr/>
              <a:t>25.10.2019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6640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535-7149-4E59-8274-C30D4B53A893}" type="datetime1">
              <a:rPr lang="ru-RU" smtClean="0"/>
              <a:pPr/>
              <a:t>25.10.2019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3BA-5BE5-46B2-A693-DB6E10C33A55}" type="datetime1">
              <a:rPr lang="ru-RU" smtClean="0"/>
              <a:pPr/>
              <a:t>25.10.2019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9357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AB1-996B-437A-8688-A151BBB6CBE8}" type="datetime1">
              <a:rPr lang="ru-RU" smtClean="0"/>
              <a:pPr/>
              <a:t>25.10.2019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3404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D829-0EBB-4CF1-9012-B500853E42A1}" type="datetime1">
              <a:rPr lang="ru-RU" smtClean="0"/>
              <a:pPr/>
              <a:t>25.10.2019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731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BBFC-C937-4C0D-9D8E-18BA5D16049C}" type="datetime1">
              <a:rPr lang="ru-RU" smtClean="0"/>
              <a:pPr/>
              <a:t>25.10.2019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2464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A9A8-525F-4B90-912E-6DE17100641D}" type="datetime1">
              <a:rPr lang="ru-RU" smtClean="0"/>
              <a:pPr/>
              <a:t>25.10.2019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497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2F3A-EF59-4D48-A8F1-63801669CB7A}" type="datetime1">
              <a:rPr lang="ru-RU" smtClean="0"/>
              <a:pPr/>
              <a:t>25.10.2019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6473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72EC-2878-4B3D-9678-6EA052BCAB95}" type="datetime1">
              <a:rPr lang="ru-RU" smtClean="0"/>
              <a:pPr/>
              <a:t>25.10.2019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0645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136C-E0A1-4012-8BF1-05B9B9D58020}" type="datetime1">
              <a:rPr lang="ru-RU" smtClean="0"/>
              <a:pPr/>
              <a:t>25.10.2019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42910" y="2492896"/>
            <a:ext cx="80335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данных</a:t>
            </a:r>
          </a:p>
          <a:p>
            <a:pPr algn="r"/>
            <a:r>
              <a:rPr lang="ru-RU" sz="36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построения простейшей модели</a:t>
            </a:r>
            <a:endParaRPr lang="ru-RU" sz="3600" b="1" dirty="0" smtClean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Графеева</a:t>
            </a: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Н.Г.</a:t>
            </a:r>
          </a:p>
          <a:p>
            <a:pPr algn="r"/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ru-RU" sz="24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336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000108"/>
            <a:ext cx="8072494" cy="4929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9600" b="1" dirty="0" smtClean="0">
                <a:solidFill>
                  <a:schemeClr val="accent2">
                    <a:lumMod val="75000"/>
                  </a:schemeClr>
                </a:solidFill>
              </a:rPr>
              <a:t>Многомерная линейная регрессия</a:t>
            </a:r>
            <a:endParaRPr lang="ru-RU" sz="96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9600" dirty="0" smtClean="0"/>
          </a:p>
          <a:p>
            <a:pPr marL="0" indent="0" algn="just">
              <a:buNone/>
            </a:pPr>
            <a:endParaRPr lang="ru-RU" sz="6000" dirty="0" smtClean="0"/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1865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</a:p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Основные 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задачи 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МО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1928803"/>
            <a:ext cx="821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   Введем дополнительные обозначения </a:t>
            </a:r>
            <a:r>
              <a:rPr lang="en-US" dirty="0" smtClean="0"/>
              <a:t>X</a:t>
            </a:r>
            <a:r>
              <a:rPr lang="en-US" baseline="-25000" dirty="0" smtClean="0"/>
              <a:t>10</a:t>
            </a:r>
            <a:r>
              <a:rPr lang="ru-RU" dirty="0" smtClean="0"/>
              <a:t> = </a:t>
            </a:r>
            <a:r>
              <a:rPr lang="en-US" dirty="0" smtClean="0"/>
              <a:t>X</a:t>
            </a:r>
            <a:r>
              <a:rPr lang="en-US" baseline="-25000" dirty="0" smtClean="0"/>
              <a:t>20</a:t>
            </a:r>
            <a:r>
              <a:rPr lang="en-US" dirty="0" smtClean="0"/>
              <a:t>=X</a:t>
            </a:r>
            <a:r>
              <a:rPr lang="en-US" baseline="-25000" dirty="0" smtClean="0"/>
              <a:t>30</a:t>
            </a:r>
            <a:r>
              <a:rPr lang="en-US" dirty="0" smtClean="0"/>
              <a:t>= …=X</a:t>
            </a:r>
            <a:r>
              <a:rPr lang="en-US" baseline="-25000" dirty="0" smtClean="0"/>
              <a:t>n0</a:t>
            </a:r>
            <a:r>
              <a:rPr lang="en-US" dirty="0" smtClean="0"/>
              <a:t> = 1   </a:t>
            </a:r>
            <a:r>
              <a:rPr lang="ru-RU" dirty="0" smtClean="0"/>
              <a:t>и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428868"/>
            <a:ext cx="6934200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428596" y="4500570"/>
            <a:ext cx="8001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   Тогда вся модель в матричном виде может быть записана как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5143512"/>
            <a:ext cx="17240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</a:rPr>
              <a:t>Многомерная линейная регрессия</a:t>
            </a:r>
            <a:endParaRPr lang="ru-RU" sz="112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9600" dirty="0" smtClean="0"/>
          </a:p>
          <a:p>
            <a:pPr marL="0" indent="0" algn="just">
              <a:buNone/>
            </a:pPr>
            <a:endParaRPr lang="ru-RU" sz="6000" dirty="0" smtClean="0"/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</a:p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построения простейшей модели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2910" y="1928802"/>
            <a:ext cx="78581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нахождения оценок неизвестных параметров аналогично тому, что было сделано в одномерном случае, опять применим МНК. Только теперь это будет выглядеть так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3019425"/>
            <a:ext cx="2286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4857760"/>
            <a:ext cx="30289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785786" y="4000504"/>
            <a:ext cx="7786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После вычисления коэффициентов модели предсказание</a:t>
            </a:r>
            <a:r>
              <a:rPr lang="en-US" dirty="0" smtClean="0"/>
              <a:t> </a:t>
            </a:r>
            <a:r>
              <a:rPr lang="ru-RU" dirty="0" smtClean="0"/>
              <a:t>может быть сделано в соответствии с формулой</a:t>
            </a:r>
            <a:r>
              <a:rPr lang="en-US" dirty="0" smtClean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anose="020B0604020202020204" pitchFamily="34" charset="0"/>
              </a:rPr>
              <a:t>Квадратичная одномерная регрессия</a:t>
            </a:r>
          </a:p>
          <a:p>
            <a:pPr marL="0" indent="0">
              <a:buNone/>
            </a:pPr>
            <a:endParaRPr lang="en-US" sz="9000" b="1" dirty="0" smtClean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9000" dirty="0" smtClean="0">
                <a:latin typeface="+mj-lt"/>
                <a:cs typeface="Arial" panose="020B0604020202020204" pitchFamily="34" charset="0"/>
              </a:rPr>
              <a:t>В качестве матрицы </a:t>
            </a:r>
            <a:r>
              <a:rPr lang="en-US" sz="9000" dirty="0" smtClean="0">
                <a:latin typeface="+mj-lt"/>
                <a:cs typeface="Arial" panose="020B0604020202020204" pitchFamily="34" charset="0"/>
              </a:rPr>
              <a:t>X </a:t>
            </a:r>
            <a:r>
              <a:rPr lang="ru-RU" sz="9000" dirty="0" smtClean="0">
                <a:latin typeface="+mj-lt"/>
                <a:cs typeface="Arial" panose="020B0604020202020204" pitchFamily="34" charset="0"/>
              </a:rPr>
              <a:t>все в том же уравнении </a:t>
            </a:r>
          </a:p>
          <a:p>
            <a:pPr marL="0" indent="0">
              <a:buNone/>
            </a:pPr>
            <a:endParaRPr lang="ru-RU" sz="9000" dirty="0" smtClean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9000" dirty="0" smtClean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9000" dirty="0" smtClean="0">
                <a:latin typeface="+mj-lt"/>
                <a:cs typeface="Arial" panose="020B0604020202020204" pitchFamily="34" charset="0"/>
              </a:rPr>
              <a:t>используется матрица со строками следующего вида (</a:t>
            </a:r>
            <a:r>
              <a:rPr lang="en-US" sz="9000" dirty="0" smtClean="0">
                <a:cs typeface="Arial" panose="020B0604020202020204" pitchFamily="34" charset="0"/>
              </a:rPr>
              <a:t>x</a:t>
            </a:r>
            <a:r>
              <a:rPr lang="en-US" sz="9000" baseline="-25000" dirty="0" smtClean="0">
                <a:cs typeface="Arial" panose="020B0604020202020204" pitchFamily="34" charset="0"/>
              </a:rPr>
              <a:t>i</a:t>
            </a:r>
            <a:r>
              <a:rPr lang="en-US" sz="9000" dirty="0" smtClean="0">
                <a:latin typeface="+mj-lt"/>
                <a:cs typeface="Arial" panose="020B0604020202020204" pitchFamily="34" charset="0"/>
              </a:rPr>
              <a:t> - </a:t>
            </a:r>
            <a:r>
              <a:rPr lang="ru-RU" sz="9000" dirty="0" smtClean="0">
                <a:latin typeface="+mj-lt"/>
                <a:cs typeface="Arial" panose="020B0604020202020204" pitchFamily="34" charset="0"/>
              </a:rPr>
              <a:t>предикторы)</a:t>
            </a:r>
            <a:r>
              <a:rPr lang="en-US" sz="9000" dirty="0" smtClean="0">
                <a:latin typeface="+mj-lt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9000" b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ru-RU" sz="9000" b="1" dirty="0" smtClean="0">
                <a:latin typeface="+mj-lt"/>
                <a:cs typeface="Arial" panose="020B0604020202020204" pitchFamily="34" charset="0"/>
              </a:rPr>
              <a:t>                                      </a:t>
            </a:r>
            <a:r>
              <a:rPr lang="en-US" sz="9000" dirty="0" smtClean="0">
                <a:latin typeface="+mj-lt"/>
                <a:cs typeface="Arial" panose="020B0604020202020204" pitchFamily="34" charset="0"/>
              </a:rPr>
              <a:t>(1, x</a:t>
            </a:r>
            <a:r>
              <a:rPr lang="en-US" sz="9000" baseline="-25000" dirty="0" smtClean="0">
                <a:latin typeface="+mj-lt"/>
                <a:cs typeface="Arial" panose="020B0604020202020204" pitchFamily="34" charset="0"/>
              </a:rPr>
              <a:t>1</a:t>
            </a:r>
            <a:r>
              <a:rPr lang="en-US" sz="9000" dirty="0" smtClean="0">
                <a:latin typeface="+mj-lt"/>
                <a:cs typeface="Arial" panose="020B0604020202020204" pitchFamily="34" charset="0"/>
              </a:rPr>
              <a:t>, x</a:t>
            </a:r>
            <a:r>
              <a:rPr lang="en-US" sz="9000" baseline="-25000" dirty="0" smtClean="0">
                <a:latin typeface="+mj-lt"/>
                <a:cs typeface="Arial" panose="020B0604020202020204" pitchFamily="34" charset="0"/>
              </a:rPr>
              <a:t>1</a:t>
            </a:r>
            <a:r>
              <a:rPr lang="en-US" sz="9000" dirty="0" smtClean="0">
                <a:latin typeface="+mj-lt"/>
                <a:cs typeface="Arial" panose="020B0604020202020204" pitchFamily="34" charset="0"/>
              </a:rPr>
              <a:t>^2)</a:t>
            </a:r>
          </a:p>
          <a:p>
            <a:pPr marL="0" indent="0">
              <a:buNone/>
            </a:pPr>
            <a:r>
              <a:rPr lang="en-US" sz="9000" dirty="0" smtClean="0">
                <a:cs typeface="Arial" panose="020B0604020202020204" pitchFamily="34" charset="0"/>
              </a:rPr>
              <a:t> </a:t>
            </a:r>
            <a:r>
              <a:rPr lang="ru-RU" sz="9000" dirty="0" smtClean="0">
                <a:cs typeface="Arial" panose="020B0604020202020204" pitchFamily="34" charset="0"/>
              </a:rPr>
              <a:t>                                      </a:t>
            </a:r>
            <a:r>
              <a:rPr lang="en-US" sz="9000" dirty="0" smtClean="0">
                <a:cs typeface="Arial" panose="020B0604020202020204" pitchFamily="34" charset="0"/>
              </a:rPr>
              <a:t>(1, x</a:t>
            </a:r>
            <a:r>
              <a:rPr lang="en-US" sz="9000" baseline="-25000" dirty="0" smtClean="0">
                <a:cs typeface="Arial" panose="020B0604020202020204" pitchFamily="34" charset="0"/>
              </a:rPr>
              <a:t>2</a:t>
            </a:r>
            <a:r>
              <a:rPr lang="en-US" sz="9000" dirty="0" smtClean="0">
                <a:cs typeface="Arial" panose="020B0604020202020204" pitchFamily="34" charset="0"/>
              </a:rPr>
              <a:t>, x</a:t>
            </a:r>
            <a:r>
              <a:rPr lang="en-US" sz="9000" baseline="-25000" dirty="0" smtClean="0">
                <a:cs typeface="Arial" panose="020B0604020202020204" pitchFamily="34" charset="0"/>
              </a:rPr>
              <a:t>2</a:t>
            </a:r>
            <a:r>
              <a:rPr lang="en-US" sz="9000" dirty="0" smtClean="0">
                <a:cs typeface="Arial" panose="020B0604020202020204" pitchFamily="34" charset="0"/>
              </a:rPr>
              <a:t>^2)</a:t>
            </a:r>
          </a:p>
          <a:p>
            <a:pPr marL="0" indent="0">
              <a:buNone/>
            </a:pPr>
            <a:r>
              <a:rPr lang="ru-RU" sz="9000" dirty="0" smtClean="0">
                <a:latin typeface="+mj-lt"/>
                <a:cs typeface="Arial" panose="020B0604020202020204" pitchFamily="34" charset="0"/>
              </a:rPr>
              <a:t>                                               </a:t>
            </a:r>
            <a:r>
              <a:rPr lang="en-US" sz="9000" dirty="0" smtClean="0">
                <a:latin typeface="+mj-lt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9000" dirty="0" smtClean="0">
                <a:cs typeface="Arial" panose="020B0604020202020204" pitchFamily="34" charset="0"/>
              </a:rPr>
              <a:t> </a:t>
            </a:r>
            <a:r>
              <a:rPr lang="ru-RU" sz="9000" dirty="0" smtClean="0">
                <a:cs typeface="Arial" panose="020B0604020202020204" pitchFamily="34" charset="0"/>
              </a:rPr>
              <a:t>                                       </a:t>
            </a:r>
            <a:r>
              <a:rPr lang="en-US" sz="9000" dirty="0" smtClean="0">
                <a:cs typeface="Arial" panose="020B0604020202020204" pitchFamily="34" charset="0"/>
              </a:rPr>
              <a:t>(1, </a:t>
            </a:r>
            <a:r>
              <a:rPr lang="en-US" sz="9000" dirty="0" err="1" smtClean="0">
                <a:cs typeface="Arial" panose="020B0604020202020204" pitchFamily="34" charset="0"/>
              </a:rPr>
              <a:t>x</a:t>
            </a:r>
            <a:r>
              <a:rPr lang="en-US" sz="9000" baseline="-25000" dirty="0" err="1" smtClean="0">
                <a:cs typeface="Arial" panose="020B0604020202020204" pitchFamily="34" charset="0"/>
              </a:rPr>
              <a:t>n</a:t>
            </a:r>
            <a:r>
              <a:rPr lang="en-US" sz="9000" dirty="0" smtClean="0">
                <a:cs typeface="Arial" panose="020B0604020202020204" pitchFamily="34" charset="0"/>
              </a:rPr>
              <a:t>, x</a:t>
            </a:r>
            <a:r>
              <a:rPr lang="en-US" sz="9000" baseline="-25000" dirty="0" smtClean="0">
                <a:cs typeface="Arial" panose="020B0604020202020204" pitchFamily="34" charset="0"/>
              </a:rPr>
              <a:t>n</a:t>
            </a:r>
            <a:r>
              <a:rPr lang="en-US" sz="9000" dirty="0" smtClean="0">
                <a:cs typeface="Arial" panose="020B0604020202020204" pitchFamily="34" charset="0"/>
              </a:rPr>
              <a:t>^2)</a:t>
            </a:r>
          </a:p>
          <a:p>
            <a:pPr marL="0" indent="0">
              <a:buNone/>
            </a:pPr>
            <a:endParaRPr lang="en-US" sz="9000" b="1" dirty="0" smtClean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9000" b="1" dirty="0" smtClean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9000" dirty="0" smtClean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9000" dirty="0" smtClean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9000" dirty="0" smtClean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90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9600" dirty="0" smtClean="0"/>
          </a:p>
          <a:p>
            <a:pPr marL="0" indent="0" algn="just">
              <a:buNone/>
            </a:pPr>
            <a:endParaRPr lang="ru-RU" sz="6000" dirty="0" smtClean="0"/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</a:p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построения простейшей модели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2285992"/>
            <a:ext cx="2286000" cy="642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Прямоугольник 11"/>
          <p:cNvSpPr/>
          <p:nvPr/>
        </p:nvSpPr>
        <p:spPr>
          <a:xfrm>
            <a:off x="642910" y="5214950"/>
            <a:ext cx="800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После вычисления коэффициентов модели предсказание</a:t>
            </a:r>
            <a:r>
              <a:rPr lang="en-US" dirty="0" smtClean="0"/>
              <a:t> </a:t>
            </a:r>
            <a:r>
              <a:rPr lang="ru-RU" dirty="0" smtClean="0"/>
              <a:t>может быть сделано в соответствии с формулой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5786454"/>
            <a:ext cx="2667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pPr algn="r">
              <a:spcBef>
                <a:spcPts val="0"/>
              </a:spcBef>
            </a:pPr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b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3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построения простейшей </a:t>
            </a:r>
            <a:r>
              <a:rPr lang="ru-RU" sz="3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982" y="1600200"/>
            <a:ext cx="579003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500034" y="1071546"/>
            <a:ext cx="71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Пример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одномерная линейная регрессия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6072206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Картинка с сайта </a:t>
            </a:r>
            <a:r>
              <a:rPr lang="en-US" dirty="0" smtClean="0"/>
              <a:t>http://www.cs.cmu.edu/~awm/tutorials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715436" cy="654032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b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построения простейшей 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</a:t>
            </a:r>
            <a:r>
              <a:rPr lang="en-US" sz="3200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sz="3200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42435" y="1600200"/>
            <a:ext cx="725913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500034" y="1214422"/>
            <a:ext cx="7715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Пример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одномерная квадратичная регрессия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57224" y="6000768"/>
            <a:ext cx="6858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Картинка с сайта </a:t>
            </a:r>
            <a:r>
              <a:rPr lang="en-US" dirty="0" smtClean="0"/>
              <a:t>http://www.cs.cmu.edu/~awm/tutorials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543956" cy="725470"/>
          </a:xfrm>
        </p:spPr>
        <p:txBody>
          <a:bodyPr>
            <a:normAutofit fontScale="90000"/>
          </a:bodyPr>
          <a:lstStyle/>
          <a:p>
            <a:pPr algn="r">
              <a:spcBef>
                <a:spcPts val="0"/>
              </a:spcBef>
            </a:pPr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b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построения простейшей </a:t>
            </a:r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</a:t>
            </a:r>
            <a: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01035" y="1600200"/>
            <a:ext cx="734192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571472" y="1142985"/>
            <a:ext cx="7858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Пример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двухмерная линейная регрессия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2910" y="5929330"/>
            <a:ext cx="7000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Картинка с сайта </a:t>
            </a:r>
            <a:r>
              <a:rPr lang="en-US" dirty="0" smtClean="0"/>
              <a:t>http://www.cs.cmu.edu/~awm/tutorials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098716"/>
            <a:ext cx="8136904" cy="5426628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971600" y="1268760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Ваши вопросы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?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785918" y="116632"/>
            <a:ext cx="710656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</a:t>
            </a:r>
          </a:p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построения простейшей модели</a:t>
            </a: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2643174" y="6356350"/>
            <a:ext cx="350046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277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928694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ru-RU" sz="26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br>
              <a:rPr lang="ru-RU" sz="26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6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построения простейшей </a:t>
            </a:r>
            <a:r>
              <a:rPr lang="ru-RU" sz="26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</a:t>
            </a:r>
            <a:endParaRPr lang="ru-RU" sz="26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4980" y="1714488"/>
            <a:ext cx="8101819" cy="436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472518" cy="785818"/>
          </a:xfrm>
        </p:spPr>
        <p:txBody>
          <a:bodyPr>
            <a:noAutofit/>
          </a:bodyPr>
          <a:lstStyle/>
          <a:p>
            <a:pPr algn="r"/>
            <a:r>
              <a:rPr lang="ru-RU" sz="26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br>
              <a:rPr lang="ru-RU" sz="26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26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построения простейшей </a:t>
            </a:r>
            <a:r>
              <a:rPr lang="ru-RU" sz="26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</a:t>
            </a:r>
            <a:endParaRPr lang="ru-RU" sz="2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Расстояние до метро и цена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Количество кв. метров и цена</a:t>
            </a:r>
            <a:endParaRPr lang="ru-RU" dirty="0"/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571745"/>
            <a:ext cx="4040188" cy="2868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645025" y="2643182"/>
            <a:ext cx="4041775" cy="275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Математическая постановка задачи</a:t>
            </a:r>
            <a:endParaRPr lang="ru-RU" sz="112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9600" dirty="0" smtClean="0"/>
              <a:t>Необходимо найти такую функцию </a:t>
            </a:r>
            <a:r>
              <a:rPr lang="en-US" sz="9600" dirty="0" smtClean="0"/>
              <a:t>F, </a:t>
            </a:r>
            <a:r>
              <a:rPr lang="ru-RU" sz="9600" dirty="0" smtClean="0"/>
              <a:t>что</a:t>
            </a:r>
            <a:r>
              <a:rPr lang="en-US" sz="9600" dirty="0" smtClean="0"/>
              <a:t>:</a:t>
            </a:r>
          </a:p>
          <a:p>
            <a:pPr marL="0" indent="0" algn="just">
              <a:buNone/>
            </a:pPr>
            <a:endParaRPr lang="en-US" sz="9600" dirty="0" smtClean="0"/>
          </a:p>
          <a:p>
            <a:pPr marL="0" indent="0" algn="ctr">
              <a:buNone/>
            </a:pPr>
            <a:r>
              <a:rPr lang="en-US" sz="9600" dirty="0" smtClean="0"/>
              <a:t>Y = F(X</a:t>
            </a:r>
            <a:r>
              <a:rPr lang="en-US" sz="9600" baseline="-25000" dirty="0" smtClean="0"/>
              <a:t>1</a:t>
            </a:r>
            <a:r>
              <a:rPr lang="en-US" sz="9600" dirty="0" smtClean="0"/>
              <a:t>,X</a:t>
            </a:r>
            <a:r>
              <a:rPr lang="en-US" sz="9600" baseline="-25000" dirty="0" smtClean="0"/>
              <a:t>2</a:t>
            </a:r>
            <a:r>
              <a:rPr lang="en-US" sz="9600" dirty="0" smtClean="0"/>
              <a:t>,…X</a:t>
            </a:r>
            <a:r>
              <a:rPr lang="en-US" sz="9600" baseline="-25000" dirty="0" smtClean="0"/>
              <a:t>N</a:t>
            </a:r>
            <a:r>
              <a:rPr lang="en-US" sz="9600" dirty="0" smtClean="0"/>
              <a:t>) +</a:t>
            </a:r>
            <a:r>
              <a:rPr lang="ru-RU" sz="9600" dirty="0" smtClean="0"/>
              <a:t> </a:t>
            </a:r>
            <a:r>
              <a:rPr lang="en-US" sz="9600" dirty="0" smtClean="0"/>
              <a:t>Ɛ</a:t>
            </a:r>
          </a:p>
          <a:p>
            <a:pPr marL="0" indent="0" algn="ctr">
              <a:buNone/>
            </a:pPr>
            <a:endParaRPr lang="en-US" sz="9600" dirty="0" smtClean="0"/>
          </a:p>
          <a:p>
            <a:pPr marL="0" indent="0">
              <a:buNone/>
            </a:pPr>
            <a:r>
              <a:rPr lang="ru-RU" sz="9600" dirty="0" smtClean="0"/>
              <a:t>Где </a:t>
            </a:r>
            <a:r>
              <a:rPr lang="en-US" sz="9600" dirty="0" smtClean="0"/>
              <a:t>X</a:t>
            </a:r>
            <a:r>
              <a:rPr lang="en-US" sz="9600" baseline="-25000" dirty="0" smtClean="0"/>
              <a:t>1</a:t>
            </a:r>
            <a:r>
              <a:rPr lang="en-US" sz="9600" dirty="0" smtClean="0"/>
              <a:t>,X</a:t>
            </a:r>
            <a:r>
              <a:rPr lang="en-US" sz="9600" baseline="-25000" dirty="0" smtClean="0"/>
              <a:t>2</a:t>
            </a:r>
            <a:r>
              <a:rPr lang="en-US" sz="9600" dirty="0" smtClean="0"/>
              <a:t>,…X</a:t>
            </a:r>
            <a:r>
              <a:rPr lang="en-US" sz="9600" baseline="-25000" dirty="0" smtClean="0"/>
              <a:t>N</a:t>
            </a:r>
            <a:r>
              <a:rPr lang="ru-RU" sz="9600" baseline="-25000" dirty="0" smtClean="0"/>
              <a:t>  </a:t>
            </a:r>
            <a:r>
              <a:rPr lang="ru-RU" sz="9600" dirty="0" smtClean="0"/>
              <a:t>- предикторы,</a:t>
            </a:r>
          </a:p>
          <a:p>
            <a:pPr marL="0" indent="0">
              <a:buNone/>
            </a:pPr>
            <a:r>
              <a:rPr lang="en-US" sz="9600" dirty="0" smtClean="0"/>
              <a:t>Y – </a:t>
            </a:r>
            <a:r>
              <a:rPr lang="ru-RU" sz="9600" dirty="0" smtClean="0"/>
              <a:t>отклик,</a:t>
            </a:r>
          </a:p>
          <a:p>
            <a:pPr marL="0" indent="0" algn="just">
              <a:buNone/>
            </a:pPr>
            <a:r>
              <a:rPr lang="en-US" sz="9600" dirty="0" smtClean="0"/>
              <a:t>Ɛ</a:t>
            </a:r>
            <a:r>
              <a:rPr lang="ru-RU" sz="9600" dirty="0" smtClean="0"/>
              <a:t> - случайная ошибка, которая не зависит от </a:t>
            </a:r>
            <a:r>
              <a:rPr lang="ru-RU" sz="9600" i="1" dirty="0" smtClean="0"/>
              <a:t>X</a:t>
            </a:r>
            <a:r>
              <a:rPr lang="ru-RU" sz="9600" dirty="0" smtClean="0"/>
              <a:t> и имеет нулевое математическое ожидание, т.е. среднее значение величины </a:t>
            </a:r>
            <a:r>
              <a:rPr lang="en-US" sz="9600" dirty="0" smtClean="0"/>
              <a:t>Ɛ </a:t>
            </a:r>
            <a:r>
              <a:rPr lang="ru-RU" sz="9600" dirty="0" smtClean="0"/>
              <a:t>равно нулю, а ошибки в большую или меньшую сторону компенсируют друг друга.</a:t>
            </a:r>
          </a:p>
          <a:p>
            <a:pPr marL="0" indent="0">
              <a:buNone/>
            </a:pPr>
            <a:endParaRPr lang="ru-RU" sz="9600" dirty="0" smtClean="0"/>
          </a:p>
          <a:p>
            <a:pPr marL="0" indent="0">
              <a:buNone/>
            </a:pPr>
            <a:endParaRPr lang="ru-RU" sz="9600" dirty="0" smtClean="0"/>
          </a:p>
          <a:p>
            <a:pPr marL="0" indent="0">
              <a:buNone/>
            </a:pPr>
            <a:endParaRPr lang="ru-RU" sz="9600" dirty="0" smtClean="0"/>
          </a:p>
          <a:p>
            <a:pPr marL="0" indent="0" algn="just">
              <a:buNone/>
            </a:pPr>
            <a:endParaRPr lang="ru-RU" sz="6000" dirty="0" smtClean="0"/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</a:p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построения простейшей модели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78687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Простейшая </a:t>
            </a: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модель- модель </a:t>
            </a: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линейной регрессии</a:t>
            </a:r>
          </a:p>
          <a:p>
            <a:pPr marL="0" indent="0">
              <a:buNone/>
            </a:pPr>
            <a:endParaRPr lang="ru-RU" sz="11200" b="1" dirty="0" smtClean="0">
              <a:solidFill>
                <a:schemeClr val="accent2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ru-RU" sz="9600" dirty="0" smtClean="0"/>
          </a:p>
          <a:p>
            <a:pPr marL="0" indent="0" algn="just">
              <a:buNone/>
            </a:pPr>
            <a:endParaRPr lang="ru-RU" sz="6000" dirty="0" smtClean="0"/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</a:p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построения простейшей модели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28596" y="2143116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Линейная регрессия </a:t>
            </a:r>
            <a:r>
              <a:rPr lang="ru-RU" sz="2400" dirty="0" smtClean="0"/>
              <a:t>– метод предсказания поведения величины отклика при известном значении величины предиктора. Данная модель предполагает зависимость, близкую к линейной, между рассматриваемыми величинами, поэтому модель описывается следующими равенствами</a:t>
            </a:r>
            <a:r>
              <a:rPr lang="en-US" sz="2400" dirty="0" smtClean="0"/>
              <a:t>:</a:t>
            </a:r>
          </a:p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 = F(X) + Ɛ  (Y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– отклик,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– предиктор,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Ɛ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- ошибка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F(X) = ax + b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a, b – </a:t>
            </a:r>
            <a:r>
              <a:rPr lang="ru-RU" b="1" dirty="0" smtClean="0">
                <a:latin typeface="Courier New" pitchFamily="49" charset="0"/>
                <a:cs typeface="Courier New" pitchFamily="49" charset="0"/>
              </a:rPr>
              <a:t>коэффициенты линейной регрессии)</a:t>
            </a:r>
          </a:p>
          <a:p>
            <a:pPr algn="just"/>
            <a:r>
              <a:rPr lang="ru-RU" sz="2400" dirty="0" smtClean="0"/>
              <a:t>В простейшем случае (с одним предиктором) для поиска коэффициентов линейной регрессии используют метод наименьших квадратов </a:t>
            </a:r>
            <a:r>
              <a:rPr lang="en-US" sz="2400" dirty="0" smtClean="0"/>
              <a:t>(</a:t>
            </a:r>
            <a:r>
              <a:rPr lang="ru-RU" sz="2400" dirty="0" smtClean="0"/>
              <a:t>МНК).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000108"/>
            <a:ext cx="8072494" cy="492922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</a:rPr>
              <a:t>Метод наименьших квадратов</a:t>
            </a:r>
            <a:endParaRPr lang="ru-RU" sz="112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9600" dirty="0" smtClean="0"/>
              <a:t>Суть метода МНК заключается в следующем: сумма квадратов отклонений значений откликов от построенной линии принимает минимальное значение</a:t>
            </a:r>
            <a:r>
              <a:rPr lang="en-US" sz="9600" dirty="0" smtClean="0"/>
              <a:t>:</a:t>
            </a:r>
            <a:endParaRPr lang="ru-RU" sz="9600" dirty="0" smtClean="0"/>
          </a:p>
          <a:p>
            <a:pPr marL="0" indent="0" algn="just">
              <a:buNone/>
            </a:pPr>
            <a:endParaRPr lang="ru-RU" sz="9600" dirty="0" smtClean="0"/>
          </a:p>
          <a:p>
            <a:pPr marL="0" indent="0" algn="ctr">
              <a:buNone/>
            </a:pPr>
            <a:r>
              <a:rPr lang="en-US" sz="11200" b="1" i="1" dirty="0" smtClean="0">
                <a:latin typeface="Courier New" pitchFamily="49" charset="0"/>
                <a:cs typeface="Courier New" pitchFamily="49" charset="0"/>
              </a:rPr>
              <a:t>F = </a:t>
            </a:r>
            <a:r>
              <a:rPr lang="el-GR" sz="11200" b="1" i="1" dirty="0" smtClean="0">
                <a:latin typeface="Courier New" pitchFamily="49" charset="0"/>
                <a:cs typeface="Courier New" pitchFamily="49" charset="0"/>
              </a:rPr>
              <a:t>Σ</a:t>
            </a:r>
            <a:r>
              <a:rPr lang="en-US" sz="11200" b="1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200" b="1" i="1" dirty="0" err="1" smtClean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1200" b="1" i="1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200" b="1" i="1" dirty="0" smtClean="0">
                <a:latin typeface="Courier New" pitchFamily="49" charset="0"/>
                <a:cs typeface="Courier New" pitchFamily="49" charset="0"/>
              </a:rPr>
              <a:t> – (</a:t>
            </a:r>
            <a:r>
              <a:rPr lang="en-US" sz="11200" b="1" i="1" dirty="0" err="1" smtClean="0">
                <a:latin typeface="Courier New" pitchFamily="49" charset="0"/>
                <a:cs typeface="Courier New" pitchFamily="49" charset="0"/>
              </a:rPr>
              <a:t>ax</a:t>
            </a:r>
            <a:r>
              <a:rPr lang="en-US" sz="11200" b="1" i="1" baseline="-25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1200" b="1" i="1" dirty="0" smtClean="0">
                <a:latin typeface="Courier New" pitchFamily="49" charset="0"/>
                <a:cs typeface="Courier New" pitchFamily="49" charset="0"/>
              </a:rPr>
              <a:t> + b))</a:t>
            </a:r>
            <a:r>
              <a:rPr lang="en-US" sz="11200" b="1" i="1" baseline="30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1200" b="1" i="1" dirty="0" smtClean="0">
                <a:latin typeface="Courier New" pitchFamily="49" charset="0"/>
                <a:cs typeface="Courier New" pitchFamily="49" charset="0"/>
              </a:rPr>
              <a:t> -&gt; min</a:t>
            </a:r>
            <a:endParaRPr lang="ru-RU" sz="11200" b="1" i="1" dirty="0" smtClean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buNone/>
            </a:pPr>
            <a:endParaRPr lang="ru-RU" sz="19200" i="1" dirty="0" smtClean="0"/>
          </a:p>
          <a:p>
            <a:pPr marL="0" indent="0" algn="just">
              <a:buNone/>
            </a:pPr>
            <a:r>
              <a:rPr lang="ru-RU" sz="9600" dirty="0" smtClean="0"/>
              <a:t>Где </a:t>
            </a:r>
            <a:r>
              <a:rPr lang="en-US" sz="9600" i="1" dirty="0" err="1" smtClean="0"/>
              <a:t>y</a:t>
            </a:r>
            <a:r>
              <a:rPr lang="en-US" sz="9600" i="1" baseline="-25000" dirty="0" err="1" smtClean="0"/>
              <a:t>i</a:t>
            </a:r>
            <a:r>
              <a:rPr lang="en-US" sz="9600" i="1" dirty="0" smtClean="0"/>
              <a:t> </a:t>
            </a:r>
            <a:r>
              <a:rPr lang="ru-RU" sz="9600" i="1" dirty="0" smtClean="0"/>
              <a:t> - отклик в </a:t>
            </a:r>
            <a:r>
              <a:rPr lang="en-US" sz="9600" i="1" dirty="0" err="1" smtClean="0"/>
              <a:t>i</a:t>
            </a:r>
            <a:r>
              <a:rPr lang="en-US" sz="9600" i="1" dirty="0" smtClean="0"/>
              <a:t>-</a:t>
            </a:r>
            <a:r>
              <a:rPr lang="ru-RU" sz="9600" i="1" dirty="0" smtClean="0"/>
              <a:t>м прецеденте</a:t>
            </a:r>
            <a:r>
              <a:rPr lang="en-US" sz="9600" i="1" dirty="0" smtClean="0"/>
              <a:t>, x</a:t>
            </a:r>
            <a:r>
              <a:rPr lang="en-US" sz="9600" i="1" baseline="-25000" dirty="0" smtClean="0"/>
              <a:t>i  </a:t>
            </a:r>
            <a:r>
              <a:rPr lang="en-US" sz="9600" i="1" dirty="0" smtClean="0"/>
              <a:t>- </a:t>
            </a:r>
            <a:r>
              <a:rPr lang="ru-RU" sz="9600" i="1" dirty="0" smtClean="0"/>
              <a:t>значение предиктора в </a:t>
            </a:r>
            <a:r>
              <a:rPr lang="en-US" sz="9600" i="1" dirty="0" err="1" smtClean="0"/>
              <a:t>i</a:t>
            </a:r>
            <a:r>
              <a:rPr lang="en-US" sz="9600" i="1" dirty="0" smtClean="0"/>
              <a:t>-</a:t>
            </a:r>
            <a:r>
              <a:rPr lang="ru-RU" sz="9600" i="1" dirty="0" smtClean="0"/>
              <a:t>м прецеденте, </a:t>
            </a:r>
            <a:r>
              <a:rPr lang="en-US" sz="9600" i="1" dirty="0" smtClean="0"/>
              <a:t>a </a:t>
            </a:r>
            <a:r>
              <a:rPr lang="ru-RU" sz="9600" i="1" dirty="0" smtClean="0"/>
              <a:t>и в – коэффициенты линейной регрессии)</a:t>
            </a:r>
            <a:r>
              <a:rPr lang="ru-RU" sz="9600" i="1" baseline="-25000" dirty="0" smtClean="0"/>
              <a:t> </a:t>
            </a:r>
            <a:r>
              <a:rPr lang="ru-RU" sz="9600" dirty="0" smtClean="0"/>
              <a:t>.</a:t>
            </a:r>
          </a:p>
          <a:p>
            <a:pPr marL="0" indent="0" algn="just">
              <a:buNone/>
            </a:pPr>
            <a:endParaRPr lang="ru-RU" sz="6000" dirty="0" smtClean="0"/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</a:p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построения простейшей модели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57256"/>
          </a:xfrm>
        </p:spPr>
        <p:txBody>
          <a:bodyPr>
            <a:normAutofit fontScale="90000"/>
          </a:bodyPr>
          <a:lstStyle/>
          <a:p>
            <a:pPr algn="r">
              <a:spcBef>
                <a:spcPts val="0"/>
              </a:spcBef>
            </a:pP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А</a:t>
            </a:r>
            <a:r>
              <a:rPr lang="ru-RU" sz="29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нализ </a:t>
            </a:r>
            <a:r>
              <a:rPr lang="ru-RU" sz="29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данных.</a:t>
            </a:r>
            <a:br>
              <a:rPr lang="ru-RU" sz="29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</a:br>
            <a:r>
              <a:rPr lang="ru-RU" sz="3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построения простейшей </a:t>
            </a:r>
            <a:r>
              <a:rPr lang="ru-RU" sz="3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</a:t>
            </a:r>
            <a:r>
              <a:rPr lang="en-US" sz="3100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en-US" sz="3100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/>
            </a:r>
            <a:b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</a:br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ea typeface="PT Sans"/>
                <a:cs typeface="Arial" panose="020B0604020202020204" pitchFamily="34" charset="0"/>
                <a:sym typeface="PT Sans"/>
              </a:rPr>
              <a:t>О</a:t>
            </a:r>
            <a:r>
              <a:rPr lang="ru-RU" sz="3100" b="1" dirty="0" smtClean="0">
                <a:solidFill>
                  <a:schemeClr val="accent2">
                    <a:lumMod val="75000"/>
                  </a:schemeClr>
                </a:solidFill>
              </a:rPr>
              <a:t>пределение </a:t>
            </a:r>
            <a:r>
              <a:rPr lang="ru-RU" sz="3100" b="1" dirty="0" smtClean="0">
                <a:solidFill>
                  <a:schemeClr val="accent2">
                    <a:lumMod val="75000"/>
                  </a:schemeClr>
                </a:solidFill>
              </a:rPr>
              <a:t>коэффициентов уравнения  методом наименьших квадратов</a:t>
            </a:r>
            <a: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</a:rPr>
              <a:t/>
            </a:r>
            <a:br>
              <a:rPr lang="ru-RU" sz="3200" b="1" dirty="0" smtClean="0">
                <a:solidFill>
                  <a:srgbClr val="9F2B22"/>
                </a:solidFill>
                <a:cs typeface="Arial" panose="020B0604020202020204" pitchFamily="34" charset="0"/>
              </a:rPr>
            </a:br>
            <a:endParaRPr lang="ru-RU" sz="320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9587" y="2939256"/>
            <a:ext cx="393382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57818" y="2500306"/>
            <a:ext cx="2619451" cy="3697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428596" y="1142984"/>
            <a:ext cx="8286808" cy="507209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67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Пример (линейная регрессия для цен на квартиры на основе квадратных метров)</a:t>
            </a:r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endParaRPr lang="ru-RU" sz="9600" dirty="0" smtClean="0"/>
          </a:p>
          <a:p>
            <a:pPr marL="0" indent="0" algn="just">
              <a:buNone/>
            </a:pPr>
            <a:endParaRPr lang="ru-RU" sz="6000" dirty="0" smtClean="0"/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</a:p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построения простейшей модели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3" y="1928802"/>
            <a:ext cx="7686675" cy="4214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571472" y="1142984"/>
            <a:ext cx="80724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8000" b="1" dirty="0" smtClean="0">
                <a:solidFill>
                  <a:schemeClr val="accent2">
                    <a:lumMod val="75000"/>
                  </a:schemeClr>
                </a:solidFill>
              </a:rPr>
              <a:t>Многомерная линейная регрессия</a:t>
            </a:r>
            <a:endParaRPr lang="ru-RU" sz="80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9600" dirty="0" smtClean="0"/>
          </a:p>
          <a:p>
            <a:pPr marL="0" indent="0" algn="just">
              <a:buNone/>
            </a:pPr>
            <a:endParaRPr lang="ru-RU" sz="6000" dirty="0" smtClean="0"/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</a:p>
          <a:p>
            <a:pPr algn="r"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построения простейшей модели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57158" y="1714488"/>
            <a:ext cx="84296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Одномерная</a:t>
            </a:r>
            <a:r>
              <a:rPr lang="ru-RU" dirty="0" smtClean="0"/>
              <a:t> </a:t>
            </a:r>
            <a:r>
              <a:rPr lang="ru-RU" dirty="0" smtClean="0"/>
              <a:t>линейная регрессия показывает, как предсказать значение одной переменной, зная другую. Но на практике интересующее нас значение часто зависит более, чем от одной переменной. Как </a:t>
            </a:r>
            <a:r>
              <a:rPr lang="ru-RU" dirty="0" smtClean="0"/>
              <a:t>расширить анализ </a:t>
            </a:r>
            <a:r>
              <a:rPr lang="ru-RU" dirty="0" smtClean="0"/>
              <a:t>на большее количество переменных</a:t>
            </a:r>
            <a:r>
              <a:rPr lang="ru-RU" dirty="0" smtClean="0"/>
              <a:t>? По аналогии с одномерным случаем </a:t>
            </a:r>
            <a:r>
              <a:rPr lang="ru-RU" dirty="0" smtClean="0"/>
              <a:t>можно записать модель многомерной линейной регрессии</a:t>
            </a:r>
            <a:r>
              <a:rPr lang="en-US" dirty="0" smtClean="0"/>
              <a:t>:</a:t>
            </a:r>
            <a:endParaRPr lang="ru-RU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9813" y="3786190"/>
            <a:ext cx="452437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357158" y="4286256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где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,..</a:t>
            </a:r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r>
              <a:rPr lang="ru-RU" dirty="0" smtClean="0"/>
              <a:t> входные данные (предикторы) по которым определяется</a:t>
            </a:r>
            <a:r>
              <a:rPr lang="en-US" dirty="0" smtClean="0"/>
              <a:t> </a:t>
            </a:r>
            <a:r>
              <a:rPr lang="ru-RU" dirty="0" smtClean="0"/>
              <a:t>отклик.</a:t>
            </a:r>
            <a:r>
              <a:rPr lang="en-US" dirty="0" smtClean="0"/>
              <a:t> </a:t>
            </a:r>
            <a:r>
              <a:rPr lang="ru-RU" dirty="0" smtClean="0"/>
              <a:t>Т.е. значения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</a:t>
            </a:r>
            <a:r>
              <a:rPr lang="ru-RU" dirty="0" smtClean="0"/>
              <a:t>по значениям</a:t>
            </a:r>
            <a:r>
              <a:rPr lang="en-US" dirty="0" smtClean="0"/>
              <a:t> x</a:t>
            </a:r>
            <a:r>
              <a:rPr lang="en-US" baseline="-25000" dirty="0" smtClean="0"/>
              <a:t>i1</a:t>
            </a:r>
            <a:r>
              <a:rPr lang="en-US" dirty="0" smtClean="0"/>
              <a:t>,x</a:t>
            </a:r>
            <a:r>
              <a:rPr lang="en-US" baseline="-25000" dirty="0" smtClean="0"/>
              <a:t>i2</a:t>
            </a:r>
            <a:r>
              <a:rPr lang="en-US" dirty="0" smtClean="0"/>
              <a:t>, ..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ip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Ɛ</a:t>
            </a:r>
            <a:r>
              <a:rPr lang="en-US" baseline="-25000" dirty="0" err="1" smtClean="0"/>
              <a:t>i</a:t>
            </a:r>
            <a:r>
              <a:rPr lang="ru-RU" dirty="0" smtClean="0"/>
              <a:t> , вычисляются так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08" y="5357826"/>
            <a:ext cx="485778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7107</TotalTime>
  <Words>660</Words>
  <Application>Microsoft Office PowerPoint</Application>
  <PresentationFormat>Экран (4:3)</PresentationFormat>
  <Paragraphs>183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Слайд 1</vt:lpstr>
      <vt:lpstr>Анализ данных. Пример построения простейшей модели</vt:lpstr>
      <vt:lpstr>Анализ данных. Пример построения простейшей модели</vt:lpstr>
      <vt:lpstr>Слайд 4</vt:lpstr>
      <vt:lpstr>Слайд 5</vt:lpstr>
      <vt:lpstr>Слайд 6</vt:lpstr>
      <vt:lpstr>    Анализ данных. Пример построения простейшей модели  Определение коэффициентов уравнения  методом наименьших квадратов </vt:lpstr>
      <vt:lpstr>Слайд 8</vt:lpstr>
      <vt:lpstr>Слайд 9</vt:lpstr>
      <vt:lpstr>Слайд 10</vt:lpstr>
      <vt:lpstr>Слайд 11</vt:lpstr>
      <vt:lpstr>Слайд 12</vt:lpstr>
      <vt:lpstr>Анализ данных. Пример построения простейшей модели </vt:lpstr>
      <vt:lpstr>Анализ данных. Пример построения простейшей модели </vt:lpstr>
      <vt:lpstr>Анализ данных. Пример построения простейшей модели </vt:lpstr>
      <vt:lpstr>Слайд 16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Баранова Ольга Владимировна</dc:creator>
  <cp:lastModifiedBy>GRAFEEVA</cp:lastModifiedBy>
  <cp:revision>364</cp:revision>
  <dcterms:created xsi:type="dcterms:W3CDTF">2015-06-09T11:05:16Z</dcterms:created>
  <dcterms:modified xsi:type="dcterms:W3CDTF">2019-10-25T21:16:31Z</dcterms:modified>
</cp:coreProperties>
</file>