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40" r:id="rId3"/>
    <p:sldId id="320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41" r:id="rId14"/>
    <p:sldId id="360" r:id="rId15"/>
    <p:sldId id="359" r:id="rId16"/>
    <p:sldId id="358" r:id="rId17"/>
    <p:sldId id="357" r:id="rId18"/>
    <p:sldId id="356" r:id="rId19"/>
    <p:sldId id="355" r:id="rId20"/>
    <p:sldId id="354" r:id="rId21"/>
    <p:sldId id="353" r:id="rId22"/>
    <p:sldId id="352" r:id="rId23"/>
    <p:sldId id="351" r:id="rId24"/>
    <p:sldId id="350" r:id="rId25"/>
    <p:sldId id="349" r:id="rId26"/>
    <p:sldId id="348" r:id="rId27"/>
    <p:sldId id="347" r:id="rId28"/>
    <p:sldId id="346" r:id="rId29"/>
    <p:sldId id="376" r:id="rId30"/>
    <p:sldId id="375" r:id="rId31"/>
    <p:sldId id="374" r:id="rId32"/>
    <p:sldId id="373" r:id="rId33"/>
    <p:sldId id="372" r:id="rId34"/>
    <p:sldId id="371" r:id="rId35"/>
    <p:sldId id="370" r:id="rId36"/>
    <p:sldId id="369" r:id="rId37"/>
    <p:sldId id="368" r:id="rId38"/>
    <p:sldId id="367" r:id="rId39"/>
    <p:sldId id="366" r:id="rId40"/>
    <p:sldId id="365" r:id="rId41"/>
    <p:sldId id="364" r:id="rId42"/>
    <p:sldId id="363" r:id="rId43"/>
    <p:sldId id="362" r:id="rId44"/>
    <p:sldId id="361" r:id="rId45"/>
    <p:sldId id="389" r:id="rId46"/>
    <p:sldId id="388" r:id="rId47"/>
    <p:sldId id="387" r:id="rId48"/>
    <p:sldId id="386" r:id="rId49"/>
    <p:sldId id="385" r:id="rId50"/>
    <p:sldId id="384" r:id="rId51"/>
    <p:sldId id="383" r:id="rId52"/>
    <p:sldId id="382" r:id="rId53"/>
    <p:sldId id="381" r:id="rId54"/>
    <p:sldId id="380" r:id="rId55"/>
    <p:sldId id="379" r:id="rId56"/>
    <p:sldId id="344" r:id="rId57"/>
    <p:sldId id="319" r:id="rId58"/>
    <p:sldId id="277" r:id="rId5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B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38" autoAdjust="0"/>
    <p:restoredTop sz="86322" autoAdjust="0"/>
  </p:normalViewPr>
  <p:slideViewPr>
    <p:cSldViewPr>
      <p:cViewPr>
        <p:scale>
          <a:sx n="110" d="100"/>
          <a:sy n="110" d="100"/>
        </p:scale>
        <p:origin x="-166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15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5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2851-B03D-4F7C-95AC-65F85261D73B}" type="datetimeFigureOut">
              <a:rPr lang="ru-RU" smtClean="0"/>
              <a:pPr/>
              <a:t>26.10.2019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6C44-C8B3-43B4-A657-2299F1A0E09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26.10.2019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92015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6FABA-D603-46B8-94C7-F73A40963B6B}" type="datetimeFigureOut">
              <a:rPr lang="ru-RU" smtClean="0"/>
              <a:pPr/>
              <a:t>26.10.2019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8AA4-8902-4CE2-B8C6-02A4F11FF7AA}" type="datetime1">
              <a:rPr lang="ru-RU" smtClean="0"/>
              <a:pPr/>
              <a:t>26.10.2019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4988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2189-EFE4-4B3B-BE26-72CCEC44CAED}" type="datetime1">
              <a:rPr lang="ru-RU" smtClean="0"/>
              <a:pPr/>
              <a:t>26.10.2019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9332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012C-0C76-4266-8F5C-CAE211B053EB}" type="datetime1">
              <a:rPr lang="ru-RU" smtClean="0"/>
              <a:pPr/>
              <a:t>26.10.2019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66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535-7149-4E59-8274-C30D4B53A893}" type="datetime1">
              <a:rPr lang="ru-RU" smtClean="0"/>
              <a:pPr/>
              <a:t>26.10.2019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3BA-5BE5-46B2-A693-DB6E10C33A55}" type="datetime1">
              <a:rPr lang="ru-RU" smtClean="0"/>
              <a:pPr/>
              <a:t>26.10.2019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935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AB1-996B-437A-8688-A151BBB6CBE8}" type="datetime1">
              <a:rPr lang="ru-RU" smtClean="0"/>
              <a:pPr/>
              <a:t>26.10.2019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340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D829-0EBB-4CF1-9012-B500853E42A1}" type="datetime1">
              <a:rPr lang="ru-RU" smtClean="0"/>
              <a:pPr/>
              <a:t>26.10.2019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731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BBFC-C937-4C0D-9D8E-18BA5D16049C}" type="datetime1">
              <a:rPr lang="ru-RU" smtClean="0"/>
              <a:pPr/>
              <a:t>26.10.2019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246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A9A8-525F-4B90-912E-6DE17100641D}" type="datetime1">
              <a:rPr lang="ru-RU" smtClean="0"/>
              <a:pPr/>
              <a:t>26.10.2019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497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2F3A-EF59-4D48-A8F1-63801669CB7A}" type="datetime1">
              <a:rPr lang="ru-RU" smtClean="0"/>
              <a:pPr/>
              <a:t>26.10.2019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647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72EC-2878-4B3D-9678-6EA052BCAB95}" type="datetime1">
              <a:rPr lang="ru-RU" smtClean="0"/>
              <a:pPr/>
              <a:t>26.10.2019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0645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136C-E0A1-4012-8BF1-05B9B9D58020}" type="datetime1">
              <a:rPr lang="ru-RU" smtClean="0"/>
              <a:pPr/>
              <a:t>26.10.2019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mailto:N.Grafeeva@spbu.ru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2492896"/>
            <a:ext cx="74168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</a:p>
          <a:p>
            <a:pPr algn="r"/>
            <a:r>
              <a:rPr lang="ru-RU" sz="3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качества прогнозирования</a:t>
            </a:r>
          </a:p>
          <a:p>
            <a:pPr algn="r"/>
            <a:r>
              <a:rPr lang="ru-RU" sz="24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Графеева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Н.Г.</a:t>
            </a:r>
          </a:p>
          <a:p>
            <a:pPr algn="r"/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ru-RU" sz="24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336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9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Коэффициент детерминации</a:t>
            </a:r>
            <a:endParaRPr lang="en-US" sz="90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76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76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85786" y="2000240"/>
            <a:ext cx="75009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Характеризует степень сходства исходных данных и предсказанных. Не зависит от единиц измерения данных, поэтому поддается сравнению.</a:t>
            </a:r>
            <a:r>
              <a:rPr lang="en-US" sz="2000" dirty="0" smtClean="0"/>
              <a:t> </a:t>
            </a:r>
            <a:r>
              <a:rPr lang="ru-RU" sz="2000" dirty="0" smtClean="0"/>
              <a:t>Возможные значения – от 0 до 1. Чем ближе значение коэффициента к 1 - тем лучше качество подгонки</a:t>
            </a:r>
            <a:r>
              <a:rPr lang="en-US" sz="2000" dirty="0" smtClean="0"/>
              <a:t>, </a:t>
            </a:r>
            <a:r>
              <a:rPr lang="ru-RU" sz="2000" dirty="0" smtClean="0"/>
              <a:t>чем ближе к 0 – тем хуже. Рассчитывается по следующей формуле:</a:t>
            </a:r>
            <a:endParaRPr lang="ru-RU" sz="2000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7038" y="3857628"/>
            <a:ext cx="320992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785786" y="5072074"/>
            <a:ext cx="5929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где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y</a:t>
            </a:r>
            <a:r>
              <a:rPr lang="en-US" baseline="-40000" dirty="0" err="1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baseline="-40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- </a:t>
            </a: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фактический отклик,       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</a:t>
            </a:r>
            <a:endParaRPr lang="ru-RU" dirty="0" smtClean="0">
              <a:solidFill>
                <a:srgbClr val="333333"/>
              </a:solidFill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f</a:t>
            </a:r>
            <a:r>
              <a:rPr lang="en-US" baseline="-40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- </a:t>
            </a: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предсказанный отклик,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y</a:t>
            </a:r>
            <a:r>
              <a:rPr lang="en-US" baseline="-40000" dirty="0" err="1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av</a:t>
            </a:r>
            <a:r>
              <a:rPr lang="en-US" baseline="-40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- </a:t>
            </a: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среднее значение фактических откликов, 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n  - </a:t>
            </a: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количество наблюдений.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7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Коэффициент несоответствия </a:t>
            </a:r>
            <a:r>
              <a:rPr lang="ru-RU" sz="76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Тейла</a:t>
            </a:r>
            <a:endParaRPr lang="ru-RU" sz="76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0034" y="2285993"/>
            <a:ext cx="7786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Коэффициент несовпадения </a:t>
            </a:r>
            <a:r>
              <a:rPr lang="ru-RU" dirty="0" err="1" smtClean="0"/>
              <a:t>Тейла</a:t>
            </a:r>
            <a:r>
              <a:rPr lang="ru-RU" dirty="0" smtClean="0"/>
              <a:t> показывает степень схожести. Чем ближе значение к 0, тем ближе сравниваемые ряды. Рассчитывается по следующей формуле:</a:t>
            </a:r>
            <a:endParaRPr lang="ru-R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663" y="3214686"/>
            <a:ext cx="372428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785786" y="4714884"/>
            <a:ext cx="6072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где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y</a:t>
            </a:r>
            <a:r>
              <a:rPr lang="en-US" baseline="-40000" dirty="0" err="1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baseline="-40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- </a:t>
            </a: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фактический отклик,       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</a:t>
            </a:r>
            <a:endParaRPr lang="ru-RU" dirty="0" smtClean="0">
              <a:solidFill>
                <a:srgbClr val="333333"/>
              </a:solidFill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f</a:t>
            </a:r>
            <a:r>
              <a:rPr lang="en-US" baseline="-40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- </a:t>
            </a: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предсказанный отклик,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n  - </a:t>
            </a: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количество наблюдений.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100" b="1" dirty="0" smtClean="0">
                <a:solidFill>
                  <a:schemeClr val="accent2">
                    <a:lumMod val="75000"/>
                  </a:schemeClr>
                </a:solidFill>
              </a:rPr>
              <a:t>Итак, рассмотрели следующие оценки качества</a:t>
            </a:r>
          </a:p>
          <a:p>
            <a:pPr marL="0" indent="0">
              <a:buNone/>
            </a:pPr>
            <a:endParaRPr lang="ru-RU" sz="1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среднюю абсолютную ошибку прогноза </a:t>
            </a:r>
            <a:r>
              <a:rPr lang="en-US" sz="8000" b="1" i="1" dirty="0" smtClean="0">
                <a:solidFill>
                  <a:schemeClr val="accent2">
                    <a:lumMod val="75000"/>
                  </a:schemeClr>
                </a:solidFill>
              </a:rPr>
              <a:t>MAE</a:t>
            </a:r>
            <a:endParaRPr lang="ru-RU" sz="8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среднеквадратичное отклонение </a:t>
            </a:r>
            <a:r>
              <a:rPr lang="en-US" sz="8000" b="1" i="1" dirty="0" smtClean="0">
                <a:solidFill>
                  <a:schemeClr val="accent2">
                    <a:lumMod val="75000"/>
                  </a:schemeClr>
                </a:solidFill>
              </a:rPr>
              <a:t>RMSE</a:t>
            </a:r>
            <a:endParaRPr lang="ru-RU" sz="8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  средний процент ошибки </a:t>
            </a:r>
            <a:r>
              <a:rPr lang="en-US" sz="8000" b="1" i="1" dirty="0" smtClean="0">
                <a:solidFill>
                  <a:schemeClr val="accent2">
                    <a:lumMod val="75000"/>
                  </a:schemeClr>
                </a:solidFill>
              </a:rPr>
              <a:t>MPE</a:t>
            </a:r>
            <a:endParaRPr lang="ru-RU" sz="8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среднюю относительную ошибку </a:t>
            </a: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MAPE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абсолютное отклонение от среднего</a:t>
            </a: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 AD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среднее абсолютное отклонение</a:t>
            </a: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 MAD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коэффициент детерминации</a:t>
            </a:r>
            <a:endParaRPr lang="en-US" sz="8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коэффициент несовпадения </a:t>
            </a:r>
            <a:r>
              <a:rPr lang="ru-RU" sz="8000" b="1" dirty="0" err="1" smtClean="0">
                <a:solidFill>
                  <a:schemeClr val="accent2">
                    <a:lumMod val="75000"/>
                  </a:schemeClr>
                </a:solidFill>
              </a:rPr>
              <a:t>Тейла</a:t>
            </a:r>
            <a:endParaRPr lang="ru-RU" sz="80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9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endParaRPr lang="en-US" sz="9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endParaRPr lang="ru-RU" sz="9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endParaRPr lang="ru-RU" sz="96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endParaRPr lang="ru-RU" sz="1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1200" b="1" dirty="0" smtClean="0">
              <a:solidFill>
                <a:srgbClr val="9F2B22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71472" y="1214422"/>
            <a:ext cx="7490865" cy="4475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Проблемы с метриками</a:t>
            </a:r>
          </a:p>
          <a:p>
            <a:pPr marL="0" indent="0">
              <a:buNone/>
            </a:pPr>
            <a:r>
              <a:rPr lang="ru-RU" dirty="0" smtClean="0"/>
              <a:t>Как применять рассмотренные метрики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ru-RU" dirty="0" smtClean="0"/>
              <a:t>Как выбрать наилучшую модель на основе метрики</a:t>
            </a:r>
            <a:r>
              <a:rPr lang="en-US" dirty="0" smtClean="0"/>
              <a:t>?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Некоторые начинающие аналитики полагают, что тренировать модель и рассчитывать метрику можно на одних и тех же данных…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Рассмотрим следующие данные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2571743"/>
            <a:ext cx="4800600" cy="34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642942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Модель 1: линейная регрессия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352024"/>
            <a:ext cx="4357718" cy="3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Модель 2: квадратичная регрессия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7839" y="2428869"/>
            <a:ext cx="4631483" cy="3777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642942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Модель 3: линейный сплайн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14554"/>
            <a:ext cx="485778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7"/>
            <a:ext cx="4900618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Какую модель выбрать?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357253"/>
            <a:ext cx="8001056" cy="25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Идея 1: «научный» подход</a:t>
            </a:r>
          </a:p>
          <a:p>
            <a:pPr>
              <a:buNone/>
            </a:pPr>
            <a:r>
              <a:rPr lang="ru-RU" dirty="0" smtClean="0"/>
              <a:t>• Надо выбрать ту из них, которая</a:t>
            </a:r>
          </a:p>
          <a:p>
            <a:pPr>
              <a:buNone/>
            </a:pPr>
            <a:r>
              <a:rPr lang="ru-RU" dirty="0" smtClean="0"/>
              <a:t>наилучшим образом подгоняет данные.</a:t>
            </a:r>
          </a:p>
          <a:p>
            <a:pPr marL="0" indent="0">
              <a:buNone/>
            </a:pPr>
            <a:r>
              <a:rPr lang="ru-RU" dirty="0" smtClean="0"/>
              <a:t>• То есть ту, у которой наименьшая средняя</a:t>
            </a:r>
          </a:p>
          <a:p>
            <a:pPr marL="0" indent="0">
              <a:buNone/>
            </a:pPr>
            <a:r>
              <a:rPr lang="ru-RU" dirty="0" smtClean="0"/>
              <a:t>ошибка</a:t>
            </a:r>
            <a:r>
              <a:rPr lang="en-US" dirty="0" smtClean="0"/>
              <a:t> (</a:t>
            </a:r>
            <a:r>
              <a:rPr lang="ru-RU" dirty="0" smtClean="0"/>
              <a:t>например, наименьшая средняя квадратичная ошибка </a:t>
            </a:r>
            <a:r>
              <a:rPr lang="en-US" b="1" i="1" dirty="0" smtClean="0"/>
              <a:t>MSE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100" b="1" dirty="0" smtClean="0">
                <a:solidFill>
                  <a:schemeClr val="accent2">
                    <a:lumMod val="75000"/>
                  </a:schemeClr>
                </a:solidFill>
              </a:rPr>
              <a:t>Сравнение моделей </a:t>
            </a:r>
            <a:endParaRPr lang="ru-RU" sz="11200" b="1" dirty="0" smtClean="0">
              <a:solidFill>
                <a:srgbClr val="9F2B22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</a:t>
            </a:r>
            <a:r>
              <a:rPr lang="ru-RU" sz="2800" b="1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качества прогнозирования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2143116"/>
            <a:ext cx="77867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При работе над прогнозированием, обычно производится разработка нескольких возможных статистических моделей исследуемого процесса и из них необходимо выбрать наиболее обоснованную.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Рейтинг моделей</a:t>
            </a:r>
          </a:p>
          <a:p>
            <a:pPr>
              <a:buNone/>
            </a:pPr>
            <a:r>
              <a:rPr lang="ru-RU" dirty="0" smtClean="0"/>
              <a:t>•Лучшая модель - линейный сплайн</a:t>
            </a:r>
          </a:p>
          <a:p>
            <a:pPr>
              <a:buNone/>
            </a:pPr>
            <a:r>
              <a:rPr lang="ru-RU" dirty="0" smtClean="0"/>
              <a:t>•На втором месте – квадратичная модель</a:t>
            </a:r>
          </a:p>
          <a:p>
            <a:pPr>
              <a:buNone/>
            </a:pPr>
            <a:r>
              <a:rPr lang="ru-RU" dirty="0" smtClean="0"/>
              <a:t>•На третьем месте – линейная модель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Проблема</a:t>
            </a:r>
          </a:p>
          <a:p>
            <a:pPr>
              <a:buNone/>
            </a:pPr>
            <a:r>
              <a:rPr lang="ru-RU" dirty="0" smtClean="0"/>
              <a:t>• Используются одни и те же данные.</a:t>
            </a:r>
          </a:p>
          <a:p>
            <a:pPr>
              <a:buNone/>
            </a:pPr>
            <a:r>
              <a:rPr lang="ru-RU" dirty="0" smtClean="0"/>
              <a:t>• Сначала для подгонки модели (то есть для вычисления параметров модели).</a:t>
            </a:r>
          </a:p>
          <a:p>
            <a:pPr>
              <a:buNone/>
            </a:pPr>
            <a:r>
              <a:rPr lang="ru-RU" dirty="0" smtClean="0"/>
              <a:t>• Потом для оценки качества модели.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Это похоже на то, как портной научился хорошо шить костюмы для Смита. Пока он шьет для Смита – все хорошо. Но если он будет шить для Джонса по тем же лекалам, что и для Смита, результат может быть намного хуже.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Идея 2: что будет «потом»?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Зачем нужна модель?</a:t>
            </a:r>
          </a:p>
          <a:p>
            <a:r>
              <a:rPr lang="ru-RU" dirty="0" smtClean="0"/>
              <a:t>Чтобы успешно предсказывать будущие      наблюдения.</a:t>
            </a:r>
          </a:p>
          <a:p>
            <a:r>
              <a:rPr lang="ru-RU" dirty="0" smtClean="0"/>
              <a:t>Чтобы для нового значения </a:t>
            </a:r>
            <a:r>
              <a:rPr lang="ru-RU" dirty="0" err="1" smtClean="0"/>
              <a:t>x</a:t>
            </a:r>
            <a:r>
              <a:rPr lang="ru-RU" dirty="0" smtClean="0"/>
              <a:t> предсказать      значение Y с маленькой погрешностью.</a:t>
            </a:r>
          </a:p>
          <a:p>
            <a:r>
              <a:rPr lang="ru-RU" dirty="0" smtClean="0"/>
              <a:t>Наилучшей будет та модель, которая     лучше всех будет предсказывать.</a:t>
            </a:r>
          </a:p>
          <a:p>
            <a:r>
              <a:rPr lang="ru-RU" dirty="0" smtClean="0"/>
              <a:t>То есть описывать (подгонять) новые     данные.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Проблема</a:t>
            </a:r>
          </a:p>
          <a:p>
            <a:pPr>
              <a:buNone/>
            </a:pPr>
            <a:r>
              <a:rPr lang="ru-RU" dirty="0" smtClean="0"/>
              <a:t>• У нас нет будущих значений…</a:t>
            </a:r>
          </a:p>
          <a:p>
            <a:pPr>
              <a:buNone/>
            </a:pPr>
            <a:r>
              <a:rPr lang="ru-RU" dirty="0" smtClean="0"/>
              <a:t>• Они появятся потом…</a:t>
            </a:r>
          </a:p>
          <a:p>
            <a:pPr>
              <a:buNone/>
            </a:pPr>
            <a:r>
              <a:rPr lang="ru-RU" dirty="0" smtClean="0"/>
              <a:t>• И будет уже поздно…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Решение проблемы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•У нас нет будущих значений…</a:t>
            </a:r>
          </a:p>
          <a:p>
            <a:pPr>
              <a:buNone/>
            </a:pPr>
            <a:r>
              <a:rPr lang="ru-RU" dirty="0" smtClean="0"/>
              <a:t>•Так сделаем их из прошлых!</a:t>
            </a:r>
          </a:p>
          <a:p>
            <a:pPr>
              <a:buNone/>
            </a:pPr>
            <a:r>
              <a:rPr lang="ru-RU" dirty="0" smtClean="0"/>
              <a:t>•Отберем часть наблюдений и объявим их</a:t>
            </a:r>
          </a:p>
          <a:p>
            <a:pPr>
              <a:buNone/>
            </a:pPr>
            <a:r>
              <a:rPr lang="ru-RU" dirty="0" smtClean="0"/>
              <a:t>«будущими»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428736"/>
            <a:ext cx="8715436" cy="4697427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Метод тестового множества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•Случайным образом выберем 30% всех</a:t>
            </a:r>
          </a:p>
          <a:p>
            <a:pPr>
              <a:buNone/>
            </a:pPr>
            <a:r>
              <a:rPr lang="ru-RU" dirty="0" smtClean="0"/>
              <a:t>наблюдений и назовем их «тестовой выборкой».</a:t>
            </a:r>
          </a:p>
          <a:p>
            <a:pPr>
              <a:buNone/>
            </a:pPr>
            <a:r>
              <a:rPr lang="ru-RU" dirty="0" smtClean="0"/>
              <a:t>•Остальные 70% наблюдений назовем</a:t>
            </a:r>
          </a:p>
          <a:p>
            <a:pPr>
              <a:buNone/>
            </a:pPr>
            <a:r>
              <a:rPr lang="ru-RU" dirty="0" smtClean="0"/>
              <a:t>«обучающей выборкой».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Интерпретация метода тестового множества</a:t>
            </a:r>
          </a:p>
          <a:p>
            <a:pPr>
              <a:buNone/>
            </a:pPr>
            <a:r>
              <a:rPr lang="ru-RU" dirty="0" smtClean="0"/>
              <a:t>• Обучающая выборка – прошлое</a:t>
            </a:r>
          </a:p>
          <a:p>
            <a:pPr>
              <a:buNone/>
            </a:pPr>
            <a:r>
              <a:rPr lang="ru-RU" dirty="0" smtClean="0"/>
              <a:t>•Тестовая выборка – будущие наблюдения.</a:t>
            </a:r>
          </a:p>
          <a:p>
            <a:pPr>
              <a:buNone/>
            </a:pPr>
            <a:r>
              <a:rPr lang="ru-RU" dirty="0" smtClean="0"/>
              <a:t>•По наблюдениям из обучающей выборки</a:t>
            </a:r>
          </a:p>
          <a:p>
            <a:pPr>
              <a:buNone/>
            </a:pPr>
            <a:r>
              <a:rPr lang="ru-RU" dirty="0" smtClean="0"/>
              <a:t>построим модель.</a:t>
            </a:r>
          </a:p>
          <a:p>
            <a:pPr>
              <a:buNone/>
            </a:pPr>
            <a:r>
              <a:rPr lang="ru-RU" dirty="0" smtClean="0"/>
              <a:t>•Проверим модель (найдем </a:t>
            </a:r>
            <a:r>
              <a:rPr lang="en-US" b="1" i="1" dirty="0" smtClean="0"/>
              <a:t>MSE</a:t>
            </a:r>
            <a:r>
              <a:rPr lang="ru-RU" dirty="0" smtClean="0"/>
              <a:t>) на тестовой выборке.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Обучающая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и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тестовая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выборки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428868"/>
            <a:ext cx="4347273" cy="362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Построение модели по обучающей выборке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071678"/>
            <a:ext cx="4673375" cy="391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100" b="1" dirty="0" smtClean="0">
                <a:solidFill>
                  <a:schemeClr val="accent2">
                    <a:lumMod val="75000"/>
                  </a:schemeClr>
                </a:solidFill>
              </a:rPr>
              <a:t>Характеристики качества</a:t>
            </a:r>
          </a:p>
          <a:p>
            <a:pPr marL="0" indent="0">
              <a:buNone/>
            </a:pPr>
            <a:endParaRPr lang="ru-RU" sz="1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1200" b="1" dirty="0" smtClean="0">
              <a:solidFill>
                <a:srgbClr val="9F2B22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2000240"/>
            <a:ext cx="78581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Характеристики качества информационной пригодности моделей прогнозирования описывают, насколько достоверно выбранная модель описывает ретроспективу исследуемого явления. Надежность моделей прогнозирования оценивается путем сравнения фактических и предсказанных значений. Эта разница позволяет проверить, применима ли к конкретным данным рассматриваемая модель и те предположения, на которых она основана. Основными оценочными характеристиками качества прогнозной модели являются приведенные далее метрики качества. Метрики для различных задач отличаются друг от друга. В этой презентации рассмотрим метрики, применимые к задачам регрессии.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64294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Определение метрики для линейной регрессии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4779318" cy="400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6072198" y="2285992"/>
            <a:ext cx="278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Сумма квадратов ошибок на тестовом</a:t>
            </a:r>
          </a:p>
          <a:p>
            <a:r>
              <a:rPr lang="ru-RU" dirty="0" smtClean="0"/>
              <a:t>множестве равна 2.4.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64294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Определение метрики для квадратичной регрессии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357430"/>
            <a:ext cx="4432467" cy="376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5572132" y="2000241"/>
            <a:ext cx="2214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Сумма квадратов ошибок на тестовом</a:t>
            </a:r>
          </a:p>
          <a:p>
            <a:r>
              <a:rPr lang="ru-RU" dirty="0" smtClean="0"/>
              <a:t>множестве равна 0.9.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7"/>
            <a:ext cx="7686700" cy="6429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Определение метрики для линейного сплайна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4544296" cy="390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5357818" y="2000240"/>
            <a:ext cx="2928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Сумма квадратов ошибок на тестовом</a:t>
            </a:r>
          </a:p>
          <a:p>
            <a:r>
              <a:rPr lang="ru-RU" dirty="0" smtClean="0"/>
              <a:t>множестве равна 2.2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Достоинства метода тестового множества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• очень просто реализуется</a:t>
            </a:r>
          </a:p>
          <a:p>
            <a:pPr>
              <a:buNone/>
            </a:pPr>
            <a:r>
              <a:rPr lang="ru-RU" dirty="0" smtClean="0"/>
              <a:t>•  понятен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Недостатки  метода тестового множества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• Расточителен: при построении модели</a:t>
            </a:r>
          </a:p>
          <a:p>
            <a:pPr>
              <a:buNone/>
            </a:pPr>
            <a:r>
              <a:rPr lang="ru-RU" dirty="0" smtClean="0"/>
              <a:t>отбрасывается 30% данных</a:t>
            </a:r>
          </a:p>
          <a:p>
            <a:pPr>
              <a:buNone/>
            </a:pPr>
            <a:r>
              <a:rPr lang="ru-RU" dirty="0" smtClean="0"/>
              <a:t>• Если данных мало, как распределятся</a:t>
            </a:r>
          </a:p>
          <a:p>
            <a:pPr>
              <a:buNone/>
            </a:pPr>
            <a:r>
              <a:rPr lang="ru-RU" dirty="0" smtClean="0"/>
              <a:t>точки между обучающей и тестовой</a:t>
            </a:r>
          </a:p>
          <a:p>
            <a:pPr>
              <a:buNone/>
            </a:pPr>
            <a:r>
              <a:rPr lang="ru-RU" dirty="0" smtClean="0"/>
              <a:t>выборками? Дело случая. А это влияет на</a:t>
            </a:r>
          </a:p>
          <a:p>
            <a:pPr>
              <a:buNone/>
            </a:pPr>
            <a:r>
              <a:rPr lang="ru-RU" dirty="0" smtClean="0"/>
              <a:t>результат оценивания качества метода.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Метод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валидации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посредством исключенных наблюдений (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leave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one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out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cross-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ru-RU" dirty="0" smtClean="0"/>
              <a:t>• Пусть у нас имеется </a:t>
            </a:r>
            <a:r>
              <a:rPr lang="ru-RU" dirty="0" err="1" smtClean="0"/>
              <a:t>n</a:t>
            </a:r>
            <a:r>
              <a:rPr lang="ru-RU" dirty="0" smtClean="0"/>
              <a:t> точек.</a:t>
            </a:r>
          </a:p>
          <a:p>
            <a:pPr>
              <a:buNone/>
            </a:pPr>
            <a:r>
              <a:rPr lang="ru-RU" dirty="0" smtClean="0"/>
              <a:t>• Предыдущую процедуру проводим </a:t>
            </a:r>
            <a:r>
              <a:rPr lang="ru-RU" dirty="0" err="1" smtClean="0"/>
              <a:t>n</a:t>
            </a:r>
            <a:r>
              <a:rPr lang="ru-RU" dirty="0" smtClean="0"/>
              <a:t> раз.</a:t>
            </a:r>
          </a:p>
          <a:p>
            <a:pPr>
              <a:buNone/>
            </a:pPr>
            <a:r>
              <a:rPr lang="ru-RU" dirty="0" smtClean="0"/>
              <a:t>• Каждый раз тестовое множество состоит</a:t>
            </a:r>
          </a:p>
          <a:p>
            <a:pPr>
              <a:buNone/>
            </a:pPr>
            <a:r>
              <a:rPr lang="ru-RU" dirty="0" smtClean="0"/>
              <a:t>из одной точки (каждый раз новой), остальные точки – обучающее множество.</a:t>
            </a:r>
          </a:p>
          <a:p>
            <a:pPr>
              <a:buNone/>
            </a:pPr>
            <a:r>
              <a:rPr lang="ru-RU" dirty="0" smtClean="0"/>
              <a:t>• За </a:t>
            </a:r>
            <a:r>
              <a:rPr lang="ru-RU" dirty="0" err="1" smtClean="0"/>
              <a:t>n</a:t>
            </a:r>
            <a:r>
              <a:rPr lang="ru-RU" dirty="0" smtClean="0"/>
              <a:t> шагов перебираем все точки множества.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Тестовая выборка – красная точка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14554"/>
            <a:ext cx="4306196" cy="370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714380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Обучающее множество (без красной точки)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285992"/>
            <a:ext cx="4496491" cy="3743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64294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Линейная модель по обучающему множеству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14554"/>
            <a:ext cx="4856782" cy="397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Определение ошибки на тестовой выборке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214554"/>
            <a:ext cx="4719992" cy="391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1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Средняя абсолютная ошибка прогноза </a:t>
            </a:r>
            <a:r>
              <a:rPr lang="en-US" sz="11100" b="1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MAE</a:t>
            </a:r>
            <a:r>
              <a:rPr lang="en-US" sz="111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(the mean absolute error)</a:t>
            </a:r>
            <a:endParaRPr lang="ru-RU" sz="111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ru-RU" sz="111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76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76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9136" y="2643182"/>
            <a:ext cx="4478814" cy="130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3171" y="3912292"/>
            <a:ext cx="637909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где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y</a:t>
            </a:r>
            <a:r>
              <a:rPr lang="en-US" sz="2000" baseline="-40000" dirty="0" err="1" smtClean="0">
                <a:solidFill>
                  <a:srgbClr val="333333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sz="2000" b="0" i="0" u="none" strike="noStrike" cap="none" normalizeH="0" baseline="-4000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-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фактический отклик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,</a:t>
            </a:r>
            <a:r>
              <a:rPr lang="ru-RU" sz="2000" dirty="0" smtClean="0">
                <a:solidFill>
                  <a:srgbClr val="333333"/>
                </a:solidFill>
                <a:latin typeface="+mj-lt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f</a:t>
            </a:r>
            <a:r>
              <a:rPr lang="en-US" sz="2000" baseline="-40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- </a:t>
            </a:r>
            <a:r>
              <a:rPr lang="ru-RU" sz="2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предсказанный отклик,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n  - </a:t>
            </a:r>
            <a:r>
              <a:rPr lang="ru-RU" sz="2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количество наблюдений.</a:t>
            </a:r>
            <a:endParaRPr kumimoji="0" lang="ru-RU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78581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Перебор всех точек для модели линейной регрессии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5240334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6143636" y="2143116"/>
            <a:ext cx="2428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Среднее значение квадратов ошибок</a:t>
            </a:r>
          </a:p>
          <a:p>
            <a:r>
              <a:rPr lang="ru-RU" dirty="0" smtClean="0"/>
              <a:t>оказалось равно 2.2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357299"/>
            <a:ext cx="8472518" cy="64294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Перебор всех точек для модели квадратичной регрессии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5094191" cy="431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6000760" y="2071678"/>
            <a:ext cx="2286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Среднее значение квадратов ошибок</a:t>
            </a:r>
          </a:p>
          <a:p>
            <a:r>
              <a:rPr lang="ru-RU" dirty="0" smtClean="0"/>
              <a:t>оказалось равно 0.962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64294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Перебор всех точек для модели линейного сплайна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5"/>
            <a:ext cx="5143536" cy="4257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6000760" y="2143116"/>
            <a:ext cx="22145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Среднее значение квадратов ошибок</a:t>
            </a:r>
          </a:p>
          <a:p>
            <a:r>
              <a:rPr lang="ru-RU" dirty="0" smtClean="0"/>
              <a:t>оказалось равно 3.3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Метод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к-кратной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(k-fold)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кросс-валидации</a:t>
            </a:r>
            <a:endParaRPr lang="ru-RU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ru-RU" dirty="0" smtClean="0"/>
              <a:t>•Случайным образом разобьем выборку на</a:t>
            </a:r>
          </a:p>
          <a:p>
            <a:pPr>
              <a:buNone/>
            </a:pPr>
            <a:r>
              <a:rPr lang="ru-RU" dirty="0" smtClean="0"/>
              <a:t>к одинаковых частей.</a:t>
            </a:r>
          </a:p>
          <a:p>
            <a:pPr>
              <a:buNone/>
            </a:pPr>
            <a:r>
              <a:rPr lang="ru-RU" dirty="0" smtClean="0"/>
              <a:t>•В рассматриваемом примере к=3, точки из</a:t>
            </a:r>
          </a:p>
          <a:p>
            <a:pPr>
              <a:buNone/>
            </a:pPr>
            <a:r>
              <a:rPr lang="ru-RU" dirty="0" smtClean="0"/>
              <a:t>разных частей будем отмечать </a:t>
            </a:r>
            <a:r>
              <a:rPr lang="ru-RU" b="1" dirty="0" smtClean="0">
                <a:solidFill>
                  <a:srgbClr val="FF0000"/>
                </a:solidFill>
              </a:rPr>
              <a:t>красным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синим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rgbClr val="00B050"/>
                </a:solidFill>
              </a:rPr>
              <a:t>зеленым</a:t>
            </a:r>
            <a:r>
              <a:rPr lang="ru-RU" dirty="0" smtClean="0"/>
              <a:t> цветом.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Получим следующее разбиение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143116"/>
            <a:ext cx="4672348" cy="404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Первый этап</a:t>
            </a:r>
          </a:p>
          <a:p>
            <a:pPr>
              <a:buNone/>
            </a:pPr>
            <a:r>
              <a:rPr lang="ru-RU" dirty="0" smtClean="0"/>
              <a:t>• Первая часть (из трех) – тестовая выборка.</a:t>
            </a:r>
          </a:p>
          <a:p>
            <a:pPr>
              <a:buNone/>
            </a:pPr>
            <a:r>
              <a:rPr lang="ru-RU" dirty="0" smtClean="0"/>
              <a:t>•Все остальные наблюдения – обучающая</a:t>
            </a:r>
          </a:p>
          <a:p>
            <a:pPr>
              <a:buNone/>
            </a:pPr>
            <a:r>
              <a:rPr lang="ru-RU" dirty="0" smtClean="0"/>
              <a:t>Выборка.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2800" i="1" dirty="0" smtClean="0"/>
              <a:t>Примечание</a:t>
            </a:r>
            <a:r>
              <a:rPr lang="en-US" sz="2800" i="1" dirty="0" smtClean="0"/>
              <a:t>: </a:t>
            </a:r>
            <a:r>
              <a:rPr lang="ru-RU" sz="2800" i="1" dirty="0" err="1" smtClean="0"/>
              <a:t>валидация</a:t>
            </a:r>
            <a:r>
              <a:rPr lang="ru-RU" sz="2800" i="1" dirty="0" smtClean="0"/>
              <a:t> проводится в </a:t>
            </a:r>
            <a:r>
              <a:rPr lang="ru-RU" sz="2800" b="1" i="1" dirty="0" smtClean="0"/>
              <a:t>к</a:t>
            </a:r>
            <a:r>
              <a:rPr lang="ru-RU" sz="2800" i="1" dirty="0" smtClean="0"/>
              <a:t> этапов.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9380" y="1428750"/>
            <a:ext cx="5545239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Считаем сумму квадратов ошибок для</a:t>
            </a:r>
          </a:p>
          <a:p>
            <a:pPr>
              <a:buNone/>
            </a:pPr>
            <a:r>
              <a:rPr lang="ru-RU" dirty="0" smtClean="0"/>
              <a:t>точек из тестового множества.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Определяем обучающую выборку и</a:t>
            </a:r>
          </a:p>
          <a:p>
            <a:pPr>
              <a:buNone/>
            </a:pPr>
            <a:r>
              <a:rPr lang="ru-RU" dirty="0" smtClean="0"/>
              <a:t>тестовую выборку заново.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Второй этап</a:t>
            </a:r>
          </a:p>
          <a:p>
            <a:pPr>
              <a:buNone/>
            </a:pPr>
            <a:r>
              <a:rPr lang="ru-RU" dirty="0" smtClean="0"/>
              <a:t>•Вторая часть – тестовая выборка.</a:t>
            </a:r>
          </a:p>
          <a:p>
            <a:pPr>
              <a:buNone/>
            </a:pPr>
            <a:r>
              <a:rPr lang="ru-RU" dirty="0" smtClean="0"/>
              <a:t>•Все остальные наблюдения – обучающая</a:t>
            </a:r>
          </a:p>
          <a:p>
            <a:pPr>
              <a:buNone/>
            </a:pPr>
            <a:r>
              <a:rPr lang="ru-RU" dirty="0" smtClean="0"/>
              <a:t>выборка.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85926"/>
            <a:ext cx="4803237" cy="3983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7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Среднеквадратичное отклонение </a:t>
            </a:r>
            <a:r>
              <a:rPr lang="en-US" sz="7600" b="1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RMSE</a:t>
            </a:r>
            <a:r>
              <a:rPr lang="ru-RU" sz="7600" b="1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(или </a:t>
            </a:r>
            <a:r>
              <a:rPr lang="en-US" sz="7600" b="1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MSE</a:t>
            </a:r>
            <a:r>
              <a:rPr lang="ru-RU" sz="7600" b="1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)</a:t>
            </a:r>
            <a:r>
              <a:rPr lang="en-US" sz="7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(the root mean squared error)</a:t>
            </a:r>
            <a:endParaRPr lang="ru-RU" sz="76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 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9850" y="2681288"/>
            <a:ext cx="39243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785786" y="3929066"/>
            <a:ext cx="6072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где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y</a:t>
            </a:r>
            <a:r>
              <a:rPr lang="en-US" baseline="-40000" dirty="0" err="1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baseline="-40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- </a:t>
            </a: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фактический отклик,       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</a:t>
            </a:r>
            <a:endParaRPr lang="ru-RU" dirty="0" smtClean="0">
              <a:solidFill>
                <a:srgbClr val="333333"/>
              </a:solidFill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f</a:t>
            </a:r>
            <a:r>
              <a:rPr lang="en-US" baseline="-40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- </a:t>
            </a: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предсказанный отклик,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n  - </a:t>
            </a: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количество наблюдений.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Считаем сумму квадратов ошибок для</a:t>
            </a:r>
          </a:p>
          <a:p>
            <a:pPr>
              <a:buNone/>
            </a:pPr>
            <a:r>
              <a:rPr lang="ru-RU" dirty="0" smtClean="0"/>
              <a:t>точек из тестового множества.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Определяем обучающую выборку и</a:t>
            </a:r>
          </a:p>
          <a:p>
            <a:pPr>
              <a:buNone/>
            </a:pPr>
            <a:r>
              <a:rPr lang="ru-RU" dirty="0" smtClean="0"/>
              <a:t>тестовую выборку заново.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Третий этап</a:t>
            </a:r>
          </a:p>
          <a:p>
            <a:pPr>
              <a:buNone/>
            </a:pPr>
            <a:r>
              <a:rPr lang="ru-RU" dirty="0" smtClean="0"/>
              <a:t>•Третья часть – тестовая выборка.</a:t>
            </a:r>
          </a:p>
          <a:p>
            <a:pPr>
              <a:buNone/>
            </a:pPr>
            <a:r>
              <a:rPr lang="ru-RU" dirty="0" smtClean="0"/>
              <a:t>•Все остальные наблюдения – обучающая</a:t>
            </a:r>
          </a:p>
          <a:p>
            <a:pPr>
              <a:buNone/>
            </a:pPr>
            <a:r>
              <a:rPr lang="ru-RU" dirty="0" smtClean="0"/>
              <a:t>выборка.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285340" cy="434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6215074" y="1785927"/>
            <a:ext cx="2714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Осталось сосчитать среднее значение</a:t>
            </a:r>
          </a:p>
          <a:p>
            <a:r>
              <a:rPr lang="ru-RU" dirty="0" smtClean="0"/>
              <a:t>квадратов ошибок.</a:t>
            </a:r>
          </a:p>
          <a:p>
            <a:r>
              <a:rPr lang="ru-RU" dirty="0" smtClean="0"/>
              <a:t>Оно оказалось равно 2.05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1142985"/>
            <a:ext cx="8286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Валидация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для линейной регрессионной модели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4765080" cy="404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42844" y="1428737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Валидация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для квадратичной регрессионной модели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00760" y="2285992"/>
            <a:ext cx="2428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Среднее значение квадратов ошибок</a:t>
            </a:r>
          </a:p>
          <a:p>
            <a:r>
              <a:rPr lang="ru-RU" dirty="0" smtClean="0"/>
              <a:t>оказалось равно 1.11.</a:t>
            </a: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4167914" cy="349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428596" y="1214423"/>
            <a:ext cx="6429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Валидация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для линейного сплайна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14942" y="2000240"/>
            <a:ext cx="2643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Среднее значение квадратов ошибок оказалось равно 2.93.</a:t>
            </a:r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Как же выбрать подходящую модель и найти для нее подходящие параметры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>
              <a:buNone/>
            </a:pPr>
            <a:r>
              <a:rPr lang="en-US" dirty="0" smtClean="0"/>
              <a:t>1.</a:t>
            </a:r>
            <a:r>
              <a:rPr lang="ru-RU" dirty="0" smtClean="0"/>
              <a:t>Проведите любую из </a:t>
            </a:r>
            <a:r>
              <a:rPr lang="ru-RU" dirty="0" err="1" smtClean="0"/>
              <a:t>кросс-валидаций</a:t>
            </a:r>
            <a:r>
              <a:rPr lang="ru-RU" dirty="0" smtClean="0"/>
              <a:t> (</a:t>
            </a:r>
            <a:r>
              <a:rPr lang="en-US" dirty="0" smtClean="0"/>
              <a:t>one-out </a:t>
            </a:r>
            <a:r>
              <a:rPr lang="ru-RU" dirty="0" smtClean="0"/>
              <a:t>или </a:t>
            </a:r>
            <a:r>
              <a:rPr lang="en-US" dirty="0" smtClean="0"/>
              <a:t>k-fold) </a:t>
            </a:r>
            <a:r>
              <a:rPr lang="ru-RU" dirty="0" smtClean="0"/>
              <a:t>и выберите лучшую модель.</a:t>
            </a:r>
          </a:p>
          <a:p>
            <a:pPr>
              <a:buNone/>
            </a:pPr>
            <a:r>
              <a:rPr lang="ru-RU" dirty="0" smtClean="0"/>
              <a:t>2.Проведите обучение лучшей модели на всем </a:t>
            </a:r>
            <a:r>
              <a:rPr lang="en-US" dirty="0" smtClean="0"/>
              <a:t>dataset </a:t>
            </a:r>
            <a:r>
              <a:rPr lang="ru-RU" dirty="0" smtClean="0"/>
              <a:t>и определите параметры модели.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Источники</a:t>
            </a:r>
          </a:p>
          <a:p>
            <a:pPr marL="0" indent="0">
              <a:buNone/>
            </a:pPr>
            <a:r>
              <a:rPr lang="ru-RU" dirty="0" smtClean="0"/>
              <a:t>Вторая часть презентации (про </a:t>
            </a:r>
            <a:r>
              <a:rPr lang="ru-RU" dirty="0" err="1" smtClean="0"/>
              <a:t>валидацию</a:t>
            </a:r>
            <a:r>
              <a:rPr lang="ru-RU" dirty="0" smtClean="0"/>
              <a:t>) в основном является переводом презентации</a:t>
            </a:r>
          </a:p>
          <a:p>
            <a:pPr marL="0" indent="0">
              <a:buNone/>
            </a:pPr>
            <a:r>
              <a:rPr lang="en-US" dirty="0" smtClean="0"/>
              <a:t>Andrew W. Moore</a:t>
            </a:r>
            <a:r>
              <a:rPr lang="ru-RU" dirty="0" smtClean="0"/>
              <a:t>. Исходный текст (на английском) можно скачать по адресу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http://www.cs.cmu.edu/~awm/tutorials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14380"/>
          </a:xfrm>
        </p:spPr>
        <p:txBody>
          <a:bodyPr>
            <a:normAutofit fontScale="90000"/>
          </a:bodyPr>
          <a:lstStyle/>
          <a:p>
            <a:pPr marL="0" indent="0" algn="r">
              <a:spcBef>
                <a:spcPts val="0"/>
              </a:spcBef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прогнозирования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3116"/>
            <a:ext cx="8472518" cy="407196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Постройте три модели  для прогнозирования цены квартир (1.на основе количества метров</a:t>
            </a:r>
            <a:r>
              <a:rPr lang="en-US" dirty="0" smtClean="0"/>
              <a:t>;</a:t>
            </a:r>
            <a:r>
              <a:rPr lang="ru-RU" dirty="0" smtClean="0"/>
              <a:t> 2.на основе расстояния до метро</a:t>
            </a:r>
            <a:r>
              <a:rPr lang="en-US" dirty="0" smtClean="0"/>
              <a:t>; 3. </a:t>
            </a:r>
            <a:r>
              <a:rPr lang="ru-RU" dirty="0" smtClean="0"/>
              <a:t>с учетом квадратных метров и расстояния до метро). Для 1 и 2-го случая отобразите на графике исходные и прогнозные значения. Сравните исходные и прогнозные значения с помощью метрик качества (всех упомянутых в презентации) 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Исходные данные – </a:t>
            </a:r>
            <a:r>
              <a:rPr lang="en-US" dirty="0" smtClean="0"/>
              <a:t>flat.csv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Примечание</a:t>
            </a:r>
            <a:r>
              <a:rPr lang="ru-RU" dirty="0" smtClean="0"/>
              <a:t>: Срок сдачи</a:t>
            </a:r>
            <a:r>
              <a:rPr lang="en-US" dirty="0" smtClean="0"/>
              <a:t>: 2 </a:t>
            </a:r>
            <a:r>
              <a:rPr lang="ru-RU" dirty="0" smtClean="0"/>
              <a:t>недели с момента выдачи. Задание можно отправлять по </a:t>
            </a:r>
            <a:r>
              <a:rPr lang="ru-RU" dirty="0" err="1" smtClean="0"/>
              <a:t>адре</a:t>
            </a:r>
            <a:r>
              <a:rPr lang="en-US" dirty="0" smtClean="0"/>
              <a:t>c</a:t>
            </a:r>
            <a:r>
              <a:rPr lang="ru-RU" dirty="0" smtClean="0"/>
              <a:t>у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N.Grafeeva@spbu.ru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Topic: </a:t>
            </a:r>
            <a:r>
              <a:rPr lang="en-US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DataMining_201</a:t>
            </a:r>
            <a:r>
              <a:rPr lang="ru-RU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US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_job7</a:t>
            </a:r>
            <a:endParaRPr lang="ru-RU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1428736"/>
            <a:ext cx="4929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Задание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7 (10 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баллов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)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098716"/>
            <a:ext cx="8136904" cy="5426628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71600" y="1268760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Ваши вопросы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785918" y="116632"/>
            <a:ext cx="710656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 временных рядов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77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sz="9000" b="1" i="1" dirty="0" smtClean="0">
                <a:solidFill>
                  <a:schemeClr val="accent2">
                    <a:lumMod val="75000"/>
                  </a:schemeClr>
                </a:solidFill>
              </a:rPr>
              <a:t>MPE</a:t>
            </a:r>
            <a:r>
              <a:rPr lang="en-US" sz="9000" b="1" dirty="0" smtClean="0">
                <a:solidFill>
                  <a:schemeClr val="accent2">
                    <a:lumMod val="75000"/>
                  </a:schemeClr>
                </a:solidFill>
              </a:rPr>
              <a:t> – mean percentage error, </a:t>
            </a:r>
            <a:r>
              <a:rPr lang="ru-RU" sz="9000" b="1" dirty="0" smtClean="0">
                <a:solidFill>
                  <a:schemeClr val="accent2">
                    <a:lumMod val="75000"/>
                  </a:schemeClr>
                </a:solidFill>
              </a:rPr>
              <a:t>средний процент ошибки</a:t>
            </a:r>
          </a:p>
          <a:p>
            <a:pPr marL="0" indent="0">
              <a:buNone/>
            </a:pPr>
            <a:endParaRPr lang="ru-RU" sz="90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 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2900363"/>
            <a:ext cx="45339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714348" y="4000504"/>
            <a:ext cx="6143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где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y</a:t>
            </a:r>
            <a:r>
              <a:rPr lang="en-US" baseline="-40000" dirty="0" err="1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baseline="-40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- </a:t>
            </a: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фактический отклик,       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</a:t>
            </a:r>
            <a:endParaRPr lang="ru-RU" dirty="0" smtClean="0">
              <a:solidFill>
                <a:srgbClr val="333333"/>
              </a:solidFill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f</a:t>
            </a:r>
            <a:r>
              <a:rPr lang="en-US" baseline="-40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- </a:t>
            </a: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предсказанный отклик,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n  - </a:t>
            </a: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количество наблюдений.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357158" y="1142984"/>
            <a:ext cx="8786842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4400" b="1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MAPE</a:t>
            </a:r>
            <a:r>
              <a:rPr lang="ru-RU" sz="14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– </a:t>
            </a:r>
            <a:r>
              <a:rPr lang="ru-RU" sz="144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the</a:t>
            </a:r>
            <a:r>
              <a:rPr lang="ru-RU" sz="14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44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mean</a:t>
            </a:r>
            <a:r>
              <a:rPr lang="ru-RU" sz="14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44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absolute</a:t>
            </a:r>
            <a:r>
              <a:rPr lang="ru-RU" sz="14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44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percentage</a:t>
            </a:r>
            <a:r>
              <a:rPr lang="ru-RU" sz="14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44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error</a:t>
            </a:r>
            <a:r>
              <a:rPr lang="ru-RU" sz="14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(средняя относительная ошибка)</a:t>
            </a:r>
          </a:p>
          <a:p>
            <a:pPr marL="0" indent="0">
              <a:buNone/>
            </a:pPr>
            <a:endParaRPr lang="ru-RU" sz="76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76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2890838"/>
            <a:ext cx="4791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71472" y="4000504"/>
            <a:ext cx="6286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где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y</a:t>
            </a:r>
            <a:r>
              <a:rPr lang="en-US" baseline="-40000" dirty="0" err="1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baseline="-40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- </a:t>
            </a: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фактический отклик,       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</a:t>
            </a:r>
            <a:endParaRPr lang="ru-RU" dirty="0" smtClean="0">
              <a:solidFill>
                <a:srgbClr val="333333"/>
              </a:solidFill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f</a:t>
            </a:r>
            <a:r>
              <a:rPr lang="en-US" baseline="-40000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- </a:t>
            </a: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предсказанный отклик,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n  - </a:t>
            </a:r>
            <a:r>
              <a:rPr lang="ru-RU" dirty="0" smtClean="0">
                <a:solidFill>
                  <a:srgbClr val="333333"/>
                </a:solidFill>
                <a:ea typeface="Times New Roman" pitchFamily="18" charset="0"/>
                <a:cs typeface="Times New Roman" pitchFamily="18" charset="0"/>
              </a:rPr>
              <a:t>количество наблюдений.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358246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sz="14400" b="1" dirty="0" smtClean="0">
                <a:solidFill>
                  <a:schemeClr val="accent2">
                    <a:lumMod val="75000"/>
                  </a:schemeClr>
                </a:solidFill>
              </a:rPr>
              <a:t>AD</a:t>
            </a:r>
            <a:r>
              <a:rPr lang="ru-RU" sz="14400" b="1" dirty="0" smtClean="0">
                <a:solidFill>
                  <a:schemeClr val="accent2">
                    <a:lumMod val="75000"/>
                  </a:schemeClr>
                </a:solidFill>
              </a:rPr>
              <a:t>- абсолютное отклонение от среднего </a:t>
            </a:r>
            <a:r>
              <a:rPr lang="en-US" sz="14400" b="1" dirty="0" smtClean="0">
                <a:solidFill>
                  <a:schemeClr val="accent2">
                    <a:lumMod val="75000"/>
                  </a:schemeClr>
                </a:solidFill>
              </a:rPr>
              <a:t>(absolute deviation)</a:t>
            </a:r>
          </a:p>
          <a:p>
            <a:pPr marL="0" indent="0">
              <a:buNone/>
            </a:pPr>
            <a:endParaRPr lang="en-US" sz="90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90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90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 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800350"/>
            <a:ext cx="3048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sz="14400" b="1" dirty="0" smtClean="0">
                <a:solidFill>
                  <a:schemeClr val="accent2">
                    <a:lumMod val="75000"/>
                  </a:schemeClr>
                </a:solidFill>
              </a:rPr>
              <a:t>MAD</a:t>
            </a:r>
            <a:r>
              <a:rPr lang="ru-RU" sz="14400" b="1" dirty="0" smtClean="0">
                <a:solidFill>
                  <a:schemeClr val="accent2">
                    <a:lumMod val="75000"/>
                  </a:schemeClr>
                </a:solidFill>
              </a:rPr>
              <a:t>- среднее абсолютное отклонение </a:t>
            </a:r>
            <a:r>
              <a:rPr lang="en-US" sz="14400" b="1" dirty="0" smtClean="0">
                <a:solidFill>
                  <a:schemeClr val="accent2">
                    <a:lumMod val="75000"/>
                  </a:schemeClr>
                </a:solidFill>
              </a:rPr>
              <a:t>(mean absolute deviation)</a:t>
            </a:r>
            <a:endParaRPr lang="ru-RU" sz="14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11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ru-RU" sz="111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111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прогнозирования 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1313" y="2914650"/>
            <a:ext cx="33813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4247</TotalTime>
  <Words>1774</Words>
  <Application>Microsoft Office PowerPoint</Application>
  <PresentationFormat>Экран (4:3)</PresentationFormat>
  <Paragraphs>433</Paragraphs>
  <Slides>58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5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прогнозирования </vt:lpstr>
      <vt:lpstr>Анализ данных.Оценка качества  прогнозирования</vt:lpstr>
      <vt:lpstr>Слайд 58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Баранова Ольга Владимировна</dc:creator>
  <cp:lastModifiedBy>GRAFEEVA</cp:lastModifiedBy>
  <cp:revision>350</cp:revision>
  <dcterms:created xsi:type="dcterms:W3CDTF">2015-06-09T11:05:16Z</dcterms:created>
  <dcterms:modified xsi:type="dcterms:W3CDTF">2019-10-25T21:20:23Z</dcterms:modified>
</cp:coreProperties>
</file>