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56" r:id="rId2"/>
    <p:sldId id="258" r:id="rId3"/>
    <p:sldId id="276" r:id="rId4"/>
    <p:sldId id="280" r:id="rId5"/>
    <p:sldId id="281" r:id="rId6"/>
    <p:sldId id="284" r:id="rId7"/>
    <p:sldId id="285" r:id="rId8"/>
    <p:sldId id="287" r:id="rId9"/>
    <p:sldId id="305" r:id="rId10"/>
    <p:sldId id="288" r:id="rId11"/>
    <p:sldId id="306" r:id="rId12"/>
    <p:sldId id="309" r:id="rId13"/>
    <p:sldId id="289" r:id="rId14"/>
    <p:sldId id="308" r:id="rId15"/>
    <p:sldId id="290" r:id="rId16"/>
    <p:sldId id="307" r:id="rId17"/>
    <p:sldId id="291" r:id="rId18"/>
    <p:sldId id="286" r:id="rId19"/>
    <p:sldId id="292" r:id="rId20"/>
    <p:sldId id="293" r:id="rId21"/>
    <p:sldId id="295" r:id="rId22"/>
    <p:sldId id="296" r:id="rId23"/>
    <p:sldId id="297" r:id="rId24"/>
    <p:sldId id="298" r:id="rId25"/>
    <p:sldId id="299" r:id="rId26"/>
    <p:sldId id="282" r:id="rId27"/>
    <p:sldId id="300" r:id="rId28"/>
    <p:sldId id="303" r:id="rId29"/>
    <p:sldId id="304" r:id="rId30"/>
    <p:sldId id="277" r:id="rId3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F2B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-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Средний стиль 2 -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DA37D80-6434-44D0-A028-1B22A696006F}" styleName="Светлый стиль 3 - акцент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Светлый стиль 2 - акцент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38B1855-1B75-4FBE-930C-398BA8C253C6}" styleName="Стиль из темы 2 - акцент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55" autoAdjust="0"/>
    <p:restoredTop sz="93333" autoAdjust="0"/>
  </p:normalViewPr>
  <p:slideViewPr>
    <p:cSldViewPr>
      <p:cViewPr>
        <p:scale>
          <a:sx n="110" d="100"/>
          <a:sy n="110" d="100"/>
        </p:scale>
        <p:origin x="-1644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</p:sldLst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3.xml"/><Relationship Id="rId13" Type="http://schemas.openxmlformats.org/officeDocument/2006/relationships/slide" Target="slides/slide20.xml"/><Relationship Id="rId18" Type="http://schemas.openxmlformats.org/officeDocument/2006/relationships/slide" Target="slides/slide25.xml"/><Relationship Id="rId3" Type="http://schemas.openxmlformats.org/officeDocument/2006/relationships/slide" Target="slides/slide5.xml"/><Relationship Id="rId21" Type="http://schemas.openxmlformats.org/officeDocument/2006/relationships/slide" Target="slides/slide28.xml"/><Relationship Id="rId7" Type="http://schemas.openxmlformats.org/officeDocument/2006/relationships/slide" Target="slides/slide10.xml"/><Relationship Id="rId12" Type="http://schemas.openxmlformats.org/officeDocument/2006/relationships/slide" Target="slides/slide19.xml"/><Relationship Id="rId17" Type="http://schemas.openxmlformats.org/officeDocument/2006/relationships/slide" Target="slides/slide24.xml"/><Relationship Id="rId2" Type="http://schemas.openxmlformats.org/officeDocument/2006/relationships/slide" Target="slides/slide4.xml"/><Relationship Id="rId16" Type="http://schemas.openxmlformats.org/officeDocument/2006/relationships/slide" Target="slides/slide23.xml"/><Relationship Id="rId20" Type="http://schemas.openxmlformats.org/officeDocument/2006/relationships/slide" Target="slides/slide27.xml"/><Relationship Id="rId1" Type="http://schemas.openxmlformats.org/officeDocument/2006/relationships/slide" Target="slides/slide3.xml"/><Relationship Id="rId6" Type="http://schemas.openxmlformats.org/officeDocument/2006/relationships/slide" Target="slides/slide8.xml"/><Relationship Id="rId11" Type="http://schemas.openxmlformats.org/officeDocument/2006/relationships/slide" Target="slides/slide18.xml"/><Relationship Id="rId5" Type="http://schemas.openxmlformats.org/officeDocument/2006/relationships/slide" Target="slides/slide7.xml"/><Relationship Id="rId15" Type="http://schemas.openxmlformats.org/officeDocument/2006/relationships/slide" Target="slides/slide22.xml"/><Relationship Id="rId10" Type="http://schemas.openxmlformats.org/officeDocument/2006/relationships/slide" Target="slides/slide17.xml"/><Relationship Id="rId19" Type="http://schemas.openxmlformats.org/officeDocument/2006/relationships/slide" Target="slides/slide26.xml"/><Relationship Id="rId4" Type="http://schemas.openxmlformats.org/officeDocument/2006/relationships/slide" Target="slides/slide6.xml"/><Relationship Id="rId9" Type="http://schemas.openxmlformats.org/officeDocument/2006/relationships/slide" Target="slides/slide15.xml"/><Relationship Id="rId14" Type="http://schemas.openxmlformats.org/officeDocument/2006/relationships/slide" Target="slides/slide21.xml"/><Relationship Id="rId22" Type="http://schemas.openxmlformats.org/officeDocument/2006/relationships/slide" Target="slides/slide2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1D2851-B03D-4F7C-95AC-65F85261D73B}" type="datetimeFigureOut">
              <a:rPr lang="ru-RU" smtClean="0"/>
              <a:pPr/>
              <a:t>09.09.2019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7B6C44-C8B3-43B4-A657-2299F1A0E09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287788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86FABA-D603-46B8-94C7-F73A40963B6B}" type="datetimeFigureOut">
              <a:rPr lang="ru-RU" smtClean="0"/>
              <a:pPr/>
              <a:t>09.09.2019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C2C539-D2AA-42BB-9DB2-01C91D0B00A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9201553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2C539-D2AA-42BB-9DB2-01C91D0B00A3}" type="slidenum">
              <a:rPr lang="ru-RU" smtClean="0"/>
              <a:pPr/>
              <a:t>1</a:t>
            </a:fld>
            <a:endParaRPr lang="ru-RU" dirty="0"/>
          </a:p>
        </p:txBody>
      </p:sp>
      <p:sp>
        <p:nvSpPr>
          <p:cNvPr id="5" name="Дата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2E86FABA-D603-46B8-94C7-F73A40963B6B}" type="datetimeFigureOut">
              <a:rPr lang="ru-RU" smtClean="0"/>
              <a:pPr/>
              <a:t>09.09.2019</a:t>
            </a:fld>
            <a:endParaRPr lang="ru-RU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78AA4-8902-4CE2-B8C6-02A4F11FF7AA}" type="datetime1">
              <a:rPr lang="ru-RU" smtClean="0"/>
              <a:pPr/>
              <a:t>09.09.2019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информационно-аналитических систем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3867-4E32-4E2D-8739-58246E7E28D2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49882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42189-EFE4-4B3B-BE26-72CCEC44CAED}" type="datetime1">
              <a:rPr lang="ru-RU" smtClean="0"/>
              <a:pPr/>
              <a:t>09.09.2019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информационно-аналитических систем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3867-4E32-4E2D-8739-58246E7E28D2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93322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6012C-0C76-4266-8F5C-CAE211B053EB}" type="datetime1">
              <a:rPr lang="ru-RU" smtClean="0"/>
              <a:pPr/>
              <a:t>09.09.2019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информационно-аналитических систем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3867-4E32-4E2D-8739-58246E7E28D2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66401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4D535-7149-4E59-8274-C30D4B53A893}" type="datetime1">
              <a:rPr lang="ru-RU" smtClean="0"/>
              <a:pPr/>
              <a:t>09.09.2019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информационно-аналитических систем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3867-4E32-4E2D-8739-58246E7E28D2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64220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5B3BA-5BE5-46B2-A693-DB6E10C33A55}" type="datetime1">
              <a:rPr lang="ru-RU" smtClean="0"/>
              <a:pPr/>
              <a:t>09.09.2019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информационно-аналитических систем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3867-4E32-4E2D-8739-58246E7E28D2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93577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58AB1-996B-437A-8688-A151BBB6CBE8}" type="datetime1">
              <a:rPr lang="ru-RU" smtClean="0"/>
              <a:pPr/>
              <a:t>09.09.2019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информационно-аналитических систем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3867-4E32-4E2D-8739-58246E7E28D2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34045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9D829-0EBB-4CF1-9012-B500853E42A1}" type="datetime1">
              <a:rPr lang="ru-RU" smtClean="0"/>
              <a:pPr/>
              <a:t>09.09.2019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информационно-аналитических систем</a:t>
            </a:r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3867-4E32-4E2D-8739-58246E7E28D2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73154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DBBFC-C937-4C0D-9D8E-18BA5D16049C}" type="datetime1">
              <a:rPr lang="ru-RU" smtClean="0"/>
              <a:pPr/>
              <a:t>09.09.2019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информационно-аналитических систем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3867-4E32-4E2D-8739-58246E7E28D2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24647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0A9A8-525F-4B90-912E-6DE17100641D}" type="datetime1">
              <a:rPr lang="ru-RU" smtClean="0"/>
              <a:pPr/>
              <a:t>09.09.2019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информационно-аналитических систем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3867-4E32-4E2D-8739-58246E7E28D2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49774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A2F3A-EF59-4D48-A8F1-63801669CB7A}" type="datetime1">
              <a:rPr lang="ru-RU" smtClean="0"/>
              <a:pPr/>
              <a:t>09.09.2019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информационно-аналитических систем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3867-4E32-4E2D-8739-58246E7E28D2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64735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772EC-2878-4B3D-9678-6EA052BCAB95}" type="datetime1">
              <a:rPr lang="ru-RU" smtClean="0"/>
              <a:pPr/>
              <a:t>09.09.2019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информационно-аналитических систем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3867-4E32-4E2D-8739-58246E7E28D2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06454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7D136C-E0A1-4012-8BF1-05B9B9D58020}" type="datetime1">
              <a:rPr lang="ru-RU" smtClean="0"/>
              <a:pPr/>
              <a:t>09.09.2019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/>
              <a:t>Кафедра информационно-аналитических систем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743867-4E32-4E2D-8739-58246E7E28D2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44039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aftaliharris.com/blog/visualizing-dbscan-clustering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259632" y="2492896"/>
            <a:ext cx="7416823" cy="2431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sz="4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48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Анализ данных</a:t>
            </a:r>
          </a:p>
          <a:p>
            <a:pPr algn="r"/>
            <a:r>
              <a:rPr lang="ru-RU" sz="2800" b="1" dirty="0" err="1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Графеева</a:t>
            </a:r>
            <a:r>
              <a:rPr lang="ru-RU" sz="2800" b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Н.Г.</a:t>
            </a:r>
          </a:p>
          <a:p>
            <a:pPr algn="r"/>
            <a:r>
              <a:rPr lang="ru-RU" sz="2800" b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</a:t>
            </a:r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endParaRPr lang="ru-RU" sz="2800" b="1" dirty="0" smtClean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ru-RU" sz="48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4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данных</a:t>
            </a:r>
            <a:endParaRPr lang="ru-RU" sz="4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>
          <a:xfrm>
            <a:off x="2357422" y="6356350"/>
            <a:ext cx="3857652" cy="365125"/>
          </a:xfrm>
        </p:spPr>
        <p:txBody>
          <a:bodyPr/>
          <a:lstStyle/>
          <a:p>
            <a:r>
              <a:rPr lang="ru-RU" dirty="0" smtClean="0"/>
              <a:t>Кафедра информационно-аналитических систем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33661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2"/>
          <p:cNvSpPr txBox="1">
            <a:spLocks/>
          </p:cNvSpPr>
          <p:nvPr/>
        </p:nvSpPr>
        <p:spPr>
          <a:xfrm>
            <a:off x="1547664" y="1772816"/>
            <a:ext cx="6491064" cy="72008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pPr marL="0" indent="0">
              <a:buNone/>
            </a:pPr>
            <a:r>
              <a:rPr lang="ru-RU" sz="112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Кластеризация (</a:t>
            </a:r>
            <a:r>
              <a:rPr lang="en-US" sz="112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Clustering)</a:t>
            </a:r>
            <a:endParaRPr lang="en-US" dirty="0" smtClean="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marL="0" indent="0">
              <a:spcBef>
                <a:spcPts val="0"/>
              </a:spcBef>
              <a:buClr>
                <a:schemeClr val="dk1"/>
              </a:buClr>
              <a:buSzPct val="25000"/>
              <a:buFont typeface="Arial" panose="020B0604020202020204" pitchFamily="34" charset="0"/>
              <a:buNone/>
            </a:pPr>
            <a:r>
              <a:rPr lang="ru-RU" dirty="0" smtClean="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 </a:t>
            </a:r>
            <a:endParaRPr lang="en-US" dirty="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1571273" y="2420888"/>
            <a:ext cx="6491064" cy="32689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Задача кластеризации заключается в поиске независимых групп (кластеров) и их характеристик во всем множестве анализируемых данных. Решение этой задачи помогает лучше понять данные. Кроме того, группировка однородных объектов позволяет сократить их число, а следовательно, и облегчить дальнейший анализ.</a:t>
            </a:r>
            <a:endParaRPr lang="en-GB" sz="2400" dirty="0" smtClean="0">
              <a:solidFill>
                <a:srgbClr val="8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Объект 2"/>
          <p:cNvSpPr txBox="1">
            <a:spLocks/>
          </p:cNvSpPr>
          <p:nvPr/>
        </p:nvSpPr>
        <p:spPr>
          <a:xfrm>
            <a:off x="2123728" y="116632"/>
            <a:ext cx="6768752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ts val="0"/>
              </a:spcBef>
              <a:buClr>
                <a:schemeClr val="dk1"/>
              </a:buClr>
              <a:buSzPct val="25000"/>
              <a:buFont typeface="Arial" panose="020B0604020202020204" pitchFamily="34" charset="0"/>
              <a:buNone/>
            </a:pPr>
            <a:r>
              <a:rPr lang="ru-RU" sz="2800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  <a:sym typeface="PT Sans"/>
              </a:rPr>
              <a:t>Анализ данных</a:t>
            </a:r>
            <a:endParaRPr lang="en-US" sz="2800" dirty="0">
              <a:solidFill>
                <a:srgbClr val="9F2B22"/>
              </a:solidFill>
              <a:latin typeface="Arial" panose="020B0604020202020204" pitchFamily="34" charset="0"/>
              <a:ea typeface="PT Sans"/>
              <a:cs typeface="Arial" panose="020B0604020202020204" pitchFamily="34" charset="0"/>
              <a:sym typeface="PT Sans"/>
            </a:endParaRP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2714612" y="6356350"/>
            <a:ext cx="3714776" cy="365125"/>
          </a:xfrm>
        </p:spPr>
        <p:txBody>
          <a:bodyPr/>
          <a:lstStyle/>
          <a:p>
            <a:r>
              <a:rPr lang="ru-RU" dirty="0" smtClean="0"/>
              <a:t>Кафедра информационно-аналитических систем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68736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357166"/>
            <a:ext cx="8229600" cy="571504"/>
          </a:xfrm>
        </p:spPr>
        <p:txBody>
          <a:bodyPr>
            <a:normAutofit/>
          </a:bodyPr>
          <a:lstStyle/>
          <a:p>
            <a:pPr algn="r"/>
            <a:r>
              <a:rPr lang="ru-RU" sz="3100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  <a:sym typeface="PT Sans"/>
              </a:rPr>
              <a:t>Анализ данных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000232" y="1142984"/>
            <a:ext cx="564360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Clr>
                <a:schemeClr val="dk1"/>
              </a:buClr>
              <a:buSzPct val="25000"/>
            </a:pPr>
            <a:r>
              <a:rPr lang="ru-RU" sz="28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  <a:sym typeface="PT Sans"/>
              </a:rPr>
              <a:t>Пример кластеризации</a:t>
            </a:r>
            <a:endParaRPr lang="en-US" sz="2800" b="1" dirty="0">
              <a:solidFill>
                <a:srgbClr val="9F2B22"/>
              </a:solidFill>
              <a:latin typeface="Arial" panose="020B0604020202020204" pitchFamily="34" charset="0"/>
              <a:ea typeface="PT Sans"/>
              <a:cs typeface="Arial" panose="020B0604020202020204" pitchFamily="34" charset="0"/>
              <a:sym typeface="PT Sans"/>
            </a:endParaRP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714480" y="1849293"/>
            <a:ext cx="5429287" cy="4040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>
          <a:xfrm>
            <a:off x="2857488" y="6356350"/>
            <a:ext cx="3571900" cy="365125"/>
          </a:xfrm>
        </p:spPr>
        <p:txBody>
          <a:bodyPr/>
          <a:lstStyle/>
          <a:p>
            <a:r>
              <a:rPr lang="ru-RU" dirty="0" smtClean="0"/>
              <a:t>Кафедра информационно-аналитических систем</a:t>
            </a:r>
            <a:endParaRPr lang="ru-RU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txBody>
          <a:bodyPr>
            <a:normAutofit/>
          </a:bodyPr>
          <a:lstStyle/>
          <a:p>
            <a:pPr algn="r"/>
            <a:r>
              <a:rPr lang="ru-RU" sz="2800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  <a:sym typeface="PT Sans"/>
              </a:rPr>
              <a:t>Анализ данных</a:t>
            </a:r>
            <a:endParaRPr lang="ru-RU" sz="28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857496"/>
            <a:ext cx="8229600" cy="3268667"/>
          </a:xfrm>
        </p:spPr>
        <p:txBody>
          <a:bodyPr/>
          <a:lstStyle/>
          <a:p>
            <a:pPr>
              <a:buNone/>
            </a:pPr>
            <a:r>
              <a:rPr lang="en-US" u="sng" dirty="0" smtClean="0">
                <a:solidFill>
                  <a:srgbClr val="0563C1"/>
                </a:solidFill>
                <a:hlinkClick r:id="rId2"/>
              </a:rPr>
              <a:t>http://www.naftaliharris.com/blog/visualizing-dbscan-clustering</a:t>
            </a:r>
            <a:r>
              <a:rPr lang="en-US" u="sng" dirty="0" smtClean="0">
                <a:solidFill>
                  <a:srgbClr val="0563C1"/>
                </a:solidFill>
              </a:rPr>
              <a:t>/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14282" y="1214423"/>
            <a:ext cx="87154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  <a:sym typeface="PT Sans"/>
              </a:rPr>
              <a:t>Живой пример работы алгоритма </a:t>
            </a:r>
            <a:r>
              <a:rPr lang="ru-RU" sz="2800" b="1" dirty="0" err="1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  <a:sym typeface="PT Sans"/>
              </a:rPr>
              <a:t>кластеризаци</a:t>
            </a:r>
            <a:endParaRPr lang="en-US" sz="2800" dirty="0" smtClean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2714612" y="6356350"/>
            <a:ext cx="3786214" cy="365125"/>
          </a:xfrm>
        </p:spPr>
        <p:txBody>
          <a:bodyPr/>
          <a:lstStyle/>
          <a:p>
            <a:r>
              <a:rPr lang="ru-RU" dirty="0" smtClean="0"/>
              <a:t>Кафедра информационно-аналитических систем</a:t>
            </a:r>
            <a:endParaRPr lang="ru-RU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2"/>
          <p:cNvSpPr txBox="1">
            <a:spLocks/>
          </p:cNvSpPr>
          <p:nvPr/>
        </p:nvSpPr>
        <p:spPr>
          <a:xfrm>
            <a:off x="1547664" y="1772816"/>
            <a:ext cx="6491064" cy="72008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pPr marL="0" indent="0">
              <a:buNone/>
            </a:pPr>
            <a:r>
              <a:rPr lang="ru-RU" sz="112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Прогнозирование (</a:t>
            </a:r>
            <a:r>
              <a:rPr lang="en-US" sz="112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Forecasting)</a:t>
            </a:r>
            <a:endParaRPr lang="en-US" dirty="0" smtClean="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marL="0" indent="0">
              <a:spcBef>
                <a:spcPts val="0"/>
              </a:spcBef>
              <a:buClr>
                <a:schemeClr val="dk1"/>
              </a:buClr>
              <a:buSzPct val="25000"/>
              <a:buFont typeface="Arial" panose="020B0604020202020204" pitchFamily="34" charset="0"/>
              <a:buNone/>
            </a:pPr>
            <a:r>
              <a:rPr lang="ru-RU" dirty="0" smtClean="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 </a:t>
            </a:r>
            <a:endParaRPr lang="en-US" dirty="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1571273" y="2420888"/>
            <a:ext cx="6491064" cy="32689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В результате решения задачи прогнозирования на основе особенностей исторических данных оцениваются пропущенные или же будущие значения целевых численных показателей. Для решения таких задач широко применяются методы математической статистики, нейронные сети и др.</a:t>
            </a:r>
          </a:p>
          <a:p>
            <a:pPr marL="0" indent="0"/>
            <a:endParaRPr lang="en-GB" sz="2400" dirty="0" smtClean="0">
              <a:solidFill>
                <a:srgbClr val="8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Объект 2"/>
          <p:cNvSpPr txBox="1">
            <a:spLocks/>
          </p:cNvSpPr>
          <p:nvPr/>
        </p:nvSpPr>
        <p:spPr>
          <a:xfrm>
            <a:off x="2123728" y="116632"/>
            <a:ext cx="6768752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ts val="0"/>
              </a:spcBef>
              <a:buClr>
                <a:schemeClr val="dk1"/>
              </a:buClr>
              <a:buSzPct val="25000"/>
              <a:buFont typeface="Arial" panose="020B0604020202020204" pitchFamily="34" charset="0"/>
              <a:buNone/>
            </a:pPr>
            <a:r>
              <a:rPr lang="ru-RU" sz="2800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  <a:sym typeface="PT Sans"/>
              </a:rPr>
              <a:t>Анализ данных</a:t>
            </a:r>
            <a:endParaRPr lang="en-US" sz="2800" dirty="0">
              <a:solidFill>
                <a:srgbClr val="9F2B22"/>
              </a:solidFill>
              <a:latin typeface="Arial" panose="020B0604020202020204" pitchFamily="34" charset="0"/>
              <a:ea typeface="PT Sans"/>
              <a:cs typeface="Arial" panose="020B0604020202020204" pitchFamily="34" charset="0"/>
              <a:sym typeface="PT Sans"/>
            </a:endParaRP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2571736" y="6356350"/>
            <a:ext cx="3643338" cy="365125"/>
          </a:xfrm>
        </p:spPr>
        <p:txBody>
          <a:bodyPr/>
          <a:lstStyle/>
          <a:p>
            <a:r>
              <a:rPr lang="ru-RU" dirty="0" smtClean="0"/>
              <a:t>Кафедра информационно-аналитических систем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68736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42984"/>
            <a:ext cx="8229600" cy="571504"/>
          </a:xfrm>
        </p:spPr>
        <p:txBody>
          <a:bodyPr>
            <a:normAutofit/>
          </a:bodyPr>
          <a:lstStyle/>
          <a:p>
            <a:r>
              <a:rPr lang="ru-RU" sz="28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Пример прогнозирования</a:t>
            </a:r>
            <a:endParaRPr lang="ru-RU" sz="2800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85983" y="1839749"/>
            <a:ext cx="4842667" cy="4286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Прямоугольник 5"/>
          <p:cNvSpPr/>
          <p:nvPr/>
        </p:nvSpPr>
        <p:spPr>
          <a:xfrm>
            <a:off x="2991888" y="428604"/>
            <a:ext cx="58663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buClr>
                <a:schemeClr val="dk1"/>
              </a:buClr>
              <a:buSzPct val="25000"/>
            </a:pPr>
            <a:r>
              <a:rPr lang="ru-RU" sz="2800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  <a:sym typeface="PT Sans"/>
              </a:rPr>
              <a:t>Анализ данных</a:t>
            </a:r>
            <a:endParaRPr lang="en-US" sz="2800" dirty="0">
              <a:solidFill>
                <a:srgbClr val="9F2B22"/>
              </a:solidFill>
              <a:latin typeface="Arial" panose="020B0604020202020204" pitchFamily="34" charset="0"/>
              <a:ea typeface="PT Sans"/>
              <a:cs typeface="Arial" panose="020B0604020202020204" pitchFamily="34" charset="0"/>
              <a:sym typeface="PT Sans"/>
            </a:endParaRPr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>
          <a:xfrm>
            <a:off x="2357422" y="6356350"/>
            <a:ext cx="3857652" cy="365125"/>
          </a:xfrm>
        </p:spPr>
        <p:txBody>
          <a:bodyPr/>
          <a:lstStyle/>
          <a:p>
            <a:r>
              <a:rPr lang="ru-RU" dirty="0" smtClean="0"/>
              <a:t>Кафедра информационно-аналитических систем</a:t>
            </a:r>
            <a:endParaRPr lang="ru-RU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2"/>
          <p:cNvSpPr txBox="1">
            <a:spLocks/>
          </p:cNvSpPr>
          <p:nvPr/>
        </p:nvSpPr>
        <p:spPr>
          <a:xfrm>
            <a:off x="1547664" y="1772816"/>
            <a:ext cx="6491064" cy="72008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pPr marL="0" indent="0">
              <a:buNone/>
            </a:pPr>
            <a:r>
              <a:rPr lang="ru-RU" sz="112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Ассоциации (</a:t>
            </a:r>
            <a:r>
              <a:rPr lang="en-US" sz="112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Associations)</a:t>
            </a:r>
            <a:endParaRPr lang="en-US" sz="11200" b="1" dirty="0">
              <a:solidFill>
                <a:srgbClr val="9F2B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Clr>
                <a:schemeClr val="dk1"/>
              </a:buClr>
              <a:buSzPct val="25000"/>
              <a:buFont typeface="Arial" panose="020B0604020202020204" pitchFamily="34" charset="0"/>
              <a:buNone/>
            </a:pPr>
            <a:endParaRPr lang="en-US" dirty="0" smtClean="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marL="0" indent="0">
              <a:spcBef>
                <a:spcPts val="0"/>
              </a:spcBef>
              <a:buClr>
                <a:schemeClr val="dk1"/>
              </a:buClr>
              <a:buSzPct val="25000"/>
              <a:buFont typeface="Arial" panose="020B0604020202020204" pitchFamily="34" charset="0"/>
              <a:buNone/>
            </a:pPr>
            <a:r>
              <a:rPr lang="ru-RU" dirty="0" smtClean="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 </a:t>
            </a:r>
            <a:endParaRPr lang="en-US" dirty="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1285852" y="2420888"/>
            <a:ext cx="6776485" cy="32689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При поиске ассоциативных правил целью является нахождение частых зависимостей между объектами. Найденные зависимости представляются в виде правил и могут быть использованы для лучшего понимания природы анализируемых данных. Наиболее известный алгоритм поиска ассоциативных правил – </a:t>
            </a:r>
            <a:r>
              <a:rPr lang="ru-RU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Apriori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GB" sz="2400" dirty="0" smtClean="0">
              <a:solidFill>
                <a:srgbClr val="8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Объект 2"/>
          <p:cNvSpPr txBox="1">
            <a:spLocks/>
          </p:cNvSpPr>
          <p:nvPr/>
        </p:nvSpPr>
        <p:spPr>
          <a:xfrm>
            <a:off x="2123728" y="116632"/>
            <a:ext cx="6768752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ts val="0"/>
              </a:spcBef>
              <a:buClr>
                <a:schemeClr val="dk1"/>
              </a:buClr>
              <a:buSzPct val="25000"/>
              <a:buFont typeface="Arial" panose="020B0604020202020204" pitchFamily="34" charset="0"/>
              <a:buNone/>
            </a:pPr>
            <a:r>
              <a:rPr lang="ru-RU" sz="2800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  <a:sym typeface="PT Sans"/>
              </a:rPr>
              <a:t>Анализ данных</a:t>
            </a:r>
            <a:endParaRPr lang="en-US" sz="2800" dirty="0">
              <a:solidFill>
                <a:srgbClr val="9F2B22"/>
              </a:solidFill>
              <a:latin typeface="Arial" panose="020B0604020202020204" pitchFamily="34" charset="0"/>
              <a:ea typeface="PT Sans"/>
              <a:cs typeface="Arial" panose="020B0604020202020204" pitchFamily="34" charset="0"/>
              <a:sym typeface="PT Sans"/>
            </a:endParaRP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2643174" y="6356350"/>
            <a:ext cx="3643338" cy="365125"/>
          </a:xfrm>
        </p:spPr>
        <p:txBody>
          <a:bodyPr/>
          <a:lstStyle/>
          <a:p>
            <a:r>
              <a:rPr lang="ru-RU" dirty="0" smtClean="0"/>
              <a:t>Кафедра информационно-аналитических систем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68736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071546"/>
            <a:ext cx="8229600" cy="714380"/>
          </a:xfrm>
        </p:spPr>
        <p:txBody>
          <a:bodyPr>
            <a:normAutofit/>
          </a:bodyPr>
          <a:lstStyle/>
          <a:p>
            <a:r>
              <a:rPr lang="ru-RU" sz="28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Пример нахождения ассоциативных правил</a:t>
            </a:r>
            <a:endParaRPr lang="ru-RU" sz="2800" dirty="0"/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00571" y="1958419"/>
            <a:ext cx="6742858" cy="3809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Прямоугольник 6"/>
          <p:cNvSpPr/>
          <p:nvPr/>
        </p:nvSpPr>
        <p:spPr>
          <a:xfrm>
            <a:off x="2286000" y="285728"/>
            <a:ext cx="650084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sz="2800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Анализ данных</a:t>
            </a:r>
            <a:endParaRPr lang="ru-RU" sz="2800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2714612" y="6356350"/>
            <a:ext cx="3571900" cy="365125"/>
          </a:xfrm>
        </p:spPr>
        <p:txBody>
          <a:bodyPr/>
          <a:lstStyle/>
          <a:p>
            <a:r>
              <a:rPr lang="ru-RU" dirty="0" smtClean="0"/>
              <a:t>Кафедра информационно-аналитических систем</a:t>
            </a:r>
            <a:endParaRPr lang="ru-RU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2"/>
          <p:cNvSpPr txBox="1">
            <a:spLocks/>
          </p:cNvSpPr>
          <p:nvPr/>
        </p:nvSpPr>
        <p:spPr>
          <a:xfrm>
            <a:off x="1547664" y="1772816"/>
            <a:ext cx="6491064" cy="72008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pPr marL="0" indent="0">
              <a:buNone/>
            </a:pPr>
            <a:r>
              <a:rPr lang="ru-RU" sz="112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Последовательность (</a:t>
            </a:r>
            <a:r>
              <a:rPr lang="en-US" sz="112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Sequence)</a:t>
            </a:r>
            <a:endParaRPr lang="en-US" sz="11200" b="1" dirty="0">
              <a:solidFill>
                <a:srgbClr val="9F2B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Clr>
                <a:schemeClr val="dk1"/>
              </a:buClr>
              <a:buSzPct val="25000"/>
              <a:buFont typeface="Arial" panose="020B0604020202020204" pitchFamily="34" charset="0"/>
              <a:buNone/>
            </a:pPr>
            <a:endParaRPr lang="en-US" dirty="0" smtClean="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marL="0" indent="0">
              <a:spcBef>
                <a:spcPts val="0"/>
              </a:spcBef>
              <a:buClr>
                <a:schemeClr val="dk1"/>
              </a:buClr>
              <a:buSzPct val="25000"/>
              <a:buFont typeface="Arial" panose="020B0604020202020204" pitchFamily="34" charset="0"/>
              <a:buNone/>
            </a:pPr>
            <a:r>
              <a:rPr lang="ru-RU" dirty="0" smtClean="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 </a:t>
            </a:r>
            <a:endParaRPr lang="en-US" dirty="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1428728" y="2420888"/>
            <a:ext cx="6929486" cy="32689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Последовательность (</a:t>
            </a:r>
            <a:r>
              <a:rPr lang="ru-RU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sequential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association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) - временные закономерности между событиями. Последовательность определяется высокой вероятностью цепочки связанных во времени событий. Ассоциация является частным случаем последовательности с временным интервалом, равным нулю. Эту задачу также называют задачей нахождения последовательных шаблонов (</a:t>
            </a:r>
            <a:r>
              <a:rPr lang="ru-RU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sequential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pattern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). </a:t>
            </a:r>
          </a:p>
        </p:txBody>
      </p:sp>
      <p:sp>
        <p:nvSpPr>
          <p:cNvPr id="9" name="Объект 2"/>
          <p:cNvSpPr txBox="1">
            <a:spLocks/>
          </p:cNvSpPr>
          <p:nvPr/>
        </p:nvSpPr>
        <p:spPr>
          <a:xfrm>
            <a:off x="2123728" y="116632"/>
            <a:ext cx="6768752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ts val="0"/>
              </a:spcBef>
              <a:buClr>
                <a:schemeClr val="dk1"/>
              </a:buClr>
              <a:buSzPct val="25000"/>
              <a:buFont typeface="Arial" panose="020B0604020202020204" pitchFamily="34" charset="0"/>
              <a:buNone/>
            </a:pPr>
            <a:r>
              <a:rPr lang="ru-RU" sz="2800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  <a:sym typeface="PT Sans"/>
              </a:rPr>
              <a:t>Анализ данных</a:t>
            </a:r>
            <a:endParaRPr lang="en-US" sz="2800" dirty="0">
              <a:solidFill>
                <a:srgbClr val="9F2B22"/>
              </a:solidFill>
              <a:latin typeface="Arial" panose="020B0604020202020204" pitchFamily="34" charset="0"/>
              <a:ea typeface="PT Sans"/>
              <a:cs typeface="Arial" panose="020B0604020202020204" pitchFamily="34" charset="0"/>
              <a:sym typeface="PT Sans"/>
            </a:endParaRP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2571736" y="6356350"/>
            <a:ext cx="3714776" cy="365125"/>
          </a:xfrm>
        </p:spPr>
        <p:txBody>
          <a:bodyPr/>
          <a:lstStyle/>
          <a:p>
            <a:r>
              <a:rPr lang="ru-RU" dirty="0" smtClean="0"/>
              <a:t>Кафедра информационно-аналитических систем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68736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2"/>
          <p:cNvSpPr txBox="1">
            <a:spLocks/>
          </p:cNvSpPr>
          <p:nvPr/>
        </p:nvSpPr>
        <p:spPr>
          <a:xfrm>
            <a:off x="1547664" y="1772816"/>
            <a:ext cx="6491064" cy="72008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pPr marL="0" indent="0">
              <a:buNone/>
            </a:pPr>
            <a:r>
              <a:rPr lang="ru-RU" sz="112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Сфера применения</a:t>
            </a:r>
            <a:endParaRPr lang="en-US" sz="11200" b="1" dirty="0">
              <a:solidFill>
                <a:srgbClr val="9F2B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Clr>
                <a:schemeClr val="dk1"/>
              </a:buClr>
              <a:buSzPct val="25000"/>
              <a:buFont typeface="Arial" panose="020B0604020202020204" pitchFamily="34" charset="0"/>
              <a:buNone/>
            </a:pPr>
            <a:endParaRPr lang="en-US" dirty="0" smtClean="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marL="0" indent="0">
              <a:spcBef>
                <a:spcPts val="0"/>
              </a:spcBef>
              <a:buClr>
                <a:schemeClr val="dk1"/>
              </a:buClr>
              <a:buSzPct val="25000"/>
              <a:buFont typeface="Arial" panose="020B0604020202020204" pitchFamily="34" charset="0"/>
              <a:buNone/>
            </a:pPr>
            <a:r>
              <a:rPr lang="ru-RU" dirty="0" smtClean="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 </a:t>
            </a:r>
            <a:endParaRPr lang="en-US" dirty="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1571273" y="2420888"/>
            <a:ext cx="6491064" cy="32689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Методы </a:t>
            </a:r>
            <a:r>
              <a:rPr lang="ru-RU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Mining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сегодня интересуют коммерческие предприятия, обладающие большими информационными хранилищами данных. </a:t>
            </a:r>
            <a:r>
              <a:rPr lang="ru-RU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Mining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представляет большую ценность для руководителей и аналитиков в их повседневной деятельности.</a:t>
            </a:r>
          </a:p>
        </p:txBody>
      </p:sp>
      <p:sp>
        <p:nvSpPr>
          <p:cNvPr id="9" name="Объект 2"/>
          <p:cNvSpPr txBox="1">
            <a:spLocks/>
          </p:cNvSpPr>
          <p:nvPr/>
        </p:nvSpPr>
        <p:spPr>
          <a:xfrm>
            <a:off x="2123728" y="116632"/>
            <a:ext cx="6768752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ts val="0"/>
              </a:spcBef>
              <a:buClr>
                <a:schemeClr val="dk1"/>
              </a:buClr>
              <a:buSzPct val="25000"/>
              <a:buFont typeface="Arial" panose="020B0604020202020204" pitchFamily="34" charset="0"/>
              <a:buNone/>
            </a:pPr>
            <a:r>
              <a:rPr lang="ru-RU" sz="2800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  <a:sym typeface="PT Sans"/>
              </a:rPr>
              <a:t>Анализ данных</a:t>
            </a:r>
            <a:endParaRPr lang="en-US" sz="2800" dirty="0">
              <a:solidFill>
                <a:srgbClr val="9F2B22"/>
              </a:solidFill>
              <a:latin typeface="Arial" panose="020B0604020202020204" pitchFamily="34" charset="0"/>
              <a:ea typeface="PT Sans"/>
              <a:cs typeface="Arial" panose="020B0604020202020204" pitchFamily="34" charset="0"/>
              <a:sym typeface="PT Sans"/>
            </a:endParaRP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2357422" y="6356350"/>
            <a:ext cx="3857652" cy="365125"/>
          </a:xfrm>
        </p:spPr>
        <p:txBody>
          <a:bodyPr/>
          <a:lstStyle/>
          <a:p>
            <a:r>
              <a:rPr lang="ru-RU" dirty="0" smtClean="0"/>
              <a:t>Кафедра информационно-аналитических систем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68736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2"/>
          <p:cNvSpPr txBox="1">
            <a:spLocks/>
          </p:cNvSpPr>
          <p:nvPr/>
        </p:nvSpPr>
        <p:spPr>
          <a:xfrm>
            <a:off x="1547664" y="1772816"/>
            <a:ext cx="6491064" cy="798928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pPr marL="0" indent="0">
              <a:buNone/>
            </a:pPr>
            <a:r>
              <a:rPr lang="ru-RU" sz="112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Некоторые бизнес-приложения </a:t>
            </a:r>
            <a:r>
              <a:rPr lang="en-US" sz="112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Mining</a:t>
            </a:r>
            <a:endParaRPr lang="en-US" dirty="0" smtClean="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marL="0" indent="0">
              <a:spcBef>
                <a:spcPts val="0"/>
              </a:spcBef>
              <a:buClr>
                <a:schemeClr val="dk1"/>
              </a:buClr>
              <a:buSzPct val="25000"/>
              <a:buFont typeface="Arial" panose="020B0604020202020204" pitchFamily="34" charset="0"/>
              <a:buNone/>
            </a:pPr>
            <a:r>
              <a:rPr lang="ru-RU" dirty="0" smtClean="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 </a:t>
            </a:r>
            <a:endParaRPr lang="en-US" dirty="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1571273" y="2714620"/>
            <a:ext cx="6491064" cy="29752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Char char="q"/>
            </a:pP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розничная торговля</a:t>
            </a:r>
          </a:p>
          <a:p>
            <a:pPr marL="0" indent="0">
              <a:buFont typeface="Wingdings" pitchFamily="2" charset="2"/>
              <a:buChar char="q"/>
            </a:pP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банковское дело</a:t>
            </a:r>
          </a:p>
          <a:p>
            <a:pPr marL="0" indent="0">
              <a:buFont typeface="Wingdings" pitchFamily="2" charset="2"/>
              <a:buChar char="q"/>
            </a:pP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телекоммуникации</a:t>
            </a:r>
          </a:p>
          <a:p>
            <a:pPr marL="0" indent="0">
              <a:buFont typeface="Wingdings" pitchFamily="2" charset="2"/>
              <a:buChar char="q"/>
            </a:pP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страхование</a:t>
            </a:r>
          </a:p>
          <a:p>
            <a:pPr marL="0" indent="0">
              <a:buFont typeface="Wingdings" pitchFamily="2" charset="2"/>
              <a:buChar char="q"/>
            </a:pP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и другие приложения в бизнесе…</a:t>
            </a:r>
            <a:endParaRPr lang="en-GB" sz="2400" dirty="0" smtClean="0">
              <a:solidFill>
                <a:srgbClr val="8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Объект 2"/>
          <p:cNvSpPr txBox="1">
            <a:spLocks/>
          </p:cNvSpPr>
          <p:nvPr/>
        </p:nvSpPr>
        <p:spPr>
          <a:xfrm>
            <a:off x="2123728" y="116632"/>
            <a:ext cx="6768752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ts val="0"/>
              </a:spcBef>
              <a:buClr>
                <a:schemeClr val="dk1"/>
              </a:buClr>
              <a:buSzPct val="25000"/>
              <a:buFont typeface="Arial" panose="020B0604020202020204" pitchFamily="34" charset="0"/>
              <a:buNone/>
            </a:pPr>
            <a:r>
              <a:rPr lang="ru-RU" sz="2800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  <a:sym typeface="PT Sans"/>
              </a:rPr>
              <a:t>Анализ данных</a:t>
            </a:r>
            <a:endParaRPr lang="en-US" sz="2800" dirty="0">
              <a:solidFill>
                <a:srgbClr val="9F2B22"/>
              </a:solidFill>
              <a:latin typeface="Arial" panose="020B0604020202020204" pitchFamily="34" charset="0"/>
              <a:ea typeface="PT Sans"/>
              <a:cs typeface="Arial" panose="020B0604020202020204" pitchFamily="34" charset="0"/>
              <a:sym typeface="PT Sans"/>
            </a:endParaRP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2500298" y="6356350"/>
            <a:ext cx="3714776" cy="365125"/>
          </a:xfrm>
        </p:spPr>
        <p:txBody>
          <a:bodyPr/>
          <a:lstStyle/>
          <a:p>
            <a:r>
              <a:rPr lang="ru-RU" dirty="0" smtClean="0"/>
              <a:t>Кафедра информационно-аналитических систем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68736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Объект 2"/>
          <p:cNvSpPr txBox="1">
            <a:spLocks/>
          </p:cNvSpPr>
          <p:nvPr/>
        </p:nvSpPr>
        <p:spPr>
          <a:xfrm>
            <a:off x="1547664" y="1772816"/>
            <a:ext cx="6491064" cy="72008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pPr marL="0" indent="0">
              <a:buNone/>
            </a:pPr>
            <a:r>
              <a:rPr lang="ru-RU" sz="112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ПРОБЛЕМА</a:t>
            </a:r>
            <a:endParaRPr lang="en-US" sz="11200" b="1" dirty="0">
              <a:solidFill>
                <a:srgbClr val="9F2B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Clr>
                <a:schemeClr val="dk1"/>
              </a:buClr>
              <a:buSzPct val="25000"/>
              <a:buFont typeface="Arial" panose="020B0604020202020204" pitchFamily="34" charset="0"/>
              <a:buNone/>
            </a:pPr>
            <a:endParaRPr lang="en-US" dirty="0" smtClean="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marL="0" indent="0">
              <a:spcBef>
                <a:spcPts val="0"/>
              </a:spcBef>
              <a:buClr>
                <a:schemeClr val="dk1"/>
              </a:buClr>
              <a:buSzPct val="25000"/>
              <a:buFont typeface="Arial" panose="020B0604020202020204" pitchFamily="34" charset="0"/>
              <a:buNone/>
            </a:pPr>
            <a:r>
              <a:rPr lang="ru-RU" dirty="0" smtClean="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 </a:t>
            </a:r>
            <a:endParaRPr lang="en-US" dirty="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9" name="Объект 2"/>
          <p:cNvSpPr txBox="1">
            <a:spLocks/>
          </p:cNvSpPr>
          <p:nvPr/>
        </p:nvSpPr>
        <p:spPr>
          <a:xfrm>
            <a:off x="1571273" y="2420888"/>
            <a:ext cx="6491064" cy="32689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ru-RU" sz="2400" dirty="0" smtClean="0"/>
              <a:t>Современные информационные системы собирают гигантские объемы данных. Сбор данных без последующего глубокого анализа не позволяет использовать максимум  имеющейся информации.</a:t>
            </a:r>
            <a:r>
              <a:rPr lang="en-US" sz="2400" dirty="0" smtClean="0"/>
              <a:t> </a:t>
            </a:r>
            <a:r>
              <a:rPr lang="ru-RU" sz="2400" dirty="0" smtClean="0"/>
              <a:t>В результате возникает парадоксальная ситуация – данных много, а пользы от них мало. Только применение полноценной аналитики позволяет трансформировать данные в реальные знания. </a:t>
            </a:r>
            <a:endParaRPr lang="en-GB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Объект 2"/>
          <p:cNvSpPr txBox="1">
            <a:spLocks/>
          </p:cNvSpPr>
          <p:nvPr/>
        </p:nvSpPr>
        <p:spPr>
          <a:xfrm>
            <a:off x="2123728" y="116632"/>
            <a:ext cx="6768752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ts val="0"/>
              </a:spcBef>
              <a:buClr>
                <a:schemeClr val="dk1"/>
              </a:buClr>
              <a:buSzPct val="25000"/>
              <a:buFont typeface="Arial" panose="020B0604020202020204" pitchFamily="34" charset="0"/>
              <a:buNone/>
            </a:pPr>
            <a:r>
              <a:rPr lang="ru-RU" sz="2800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  <a:sym typeface="PT Sans"/>
              </a:rPr>
              <a:t>Анализ данных</a:t>
            </a:r>
            <a:endParaRPr lang="en-US" sz="2800" dirty="0">
              <a:solidFill>
                <a:srgbClr val="9F2B22"/>
              </a:solidFill>
              <a:latin typeface="Arial" panose="020B0604020202020204" pitchFamily="34" charset="0"/>
              <a:ea typeface="PT Sans"/>
              <a:cs typeface="Arial" panose="020B0604020202020204" pitchFamily="34" charset="0"/>
              <a:sym typeface="PT Sans"/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2500298" y="6356350"/>
            <a:ext cx="3714776" cy="365125"/>
          </a:xfrm>
        </p:spPr>
        <p:txBody>
          <a:bodyPr/>
          <a:lstStyle/>
          <a:p>
            <a:r>
              <a:rPr lang="ru-RU" dirty="0" smtClean="0"/>
              <a:t>Кафедра информационно-аналитических систем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95855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2"/>
          <p:cNvSpPr txBox="1">
            <a:spLocks/>
          </p:cNvSpPr>
          <p:nvPr/>
        </p:nvSpPr>
        <p:spPr>
          <a:xfrm>
            <a:off x="1547664" y="1772816"/>
            <a:ext cx="6491064" cy="72008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pPr marL="0" indent="0">
              <a:buNone/>
            </a:pPr>
            <a:r>
              <a:rPr lang="ru-RU" sz="112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Розничная торговля</a:t>
            </a:r>
            <a:endParaRPr lang="en-US" dirty="0" smtClean="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marL="0" indent="0">
              <a:spcBef>
                <a:spcPts val="0"/>
              </a:spcBef>
              <a:buClr>
                <a:schemeClr val="dk1"/>
              </a:buClr>
              <a:buSzPct val="25000"/>
              <a:buFont typeface="Arial" panose="020B0604020202020204" pitchFamily="34" charset="0"/>
              <a:buNone/>
            </a:pPr>
            <a:r>
              <a:rPr lang="ru-RU" dirty="0" smtClean="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 </a:t>
            </a:r>
            <a:endParaRPr lang="en-US" dirty="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1571273" y="2420888"/>
            <a:ext cx="6491064" cy="32689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Char char="q"/>
            </a:pP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анализ покупательской корзины </a:t>
            </a:r>
          </a:p>
          <a:p>
            <a:pPr marL="0" indent="0">
              <a:buFont typeface="Wingdings" pitchFamily="2" charset="2"/>
              <a:buChar char="q"/>
            </a:pP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исследование временных шаблонов </a:t>
            </a:r>
          </a:p>
          <a:p>
            <a:pPr marL="0" indent="0">
              <a:buFont typeface="Wingdings" pitchFamily="2" charset="2"/>
              <a:buChar char="q"/>
            </a:pP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создание прогнозирующих моделей</a:t>
            </a:r>
            <a:endParaRPr lang="en-GB" sz="2400" dirty="0" smtClean="0">
              <a:solidFill>
                <a:srgbClr val="8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Объект 2"/>
          <p:cNvSpPr txBox="1">
            <a:spLocks/>
          </p:cNvSpPr>
          <p:nvPr/>
        </p:nvSpPr>
        <p:spPr>
          <a:xfrm>
            <a:off x="2123728" y="116632"/>
            <a:ext cx="6768752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ts val="0"/>
              </a:spcBef>
              <a:buClr>
                <a:schemeClr val="dk1"/>
              </a:buClr>
              <a:buSzPct val="25000"/>
              <a:buFont typeface="Arial" panose="020B0604020202020204" pitchFamily="34" charset="0"/>
              <a:buNone/>
            </a:pPr>
            <a:r>
              <a:rPr lang="ru-RU" sz="2800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  <a:sym typeface="PT Sans"/>
              </a:rPr>
              <a:t>Анализ данных</a:t>
            </a:r>
            <a:endParaRPr lang="en-US" sz="2800" dirty="0">
              <a:solidFill>
                <a:srgbClr val="9F2B22"/>
              </a:solidFill>
              <a:latin typeface="Arial" panose="020B0604020202020204" pitchFamily="34" charset="0"/>
              <a:ea typeface="PT Sans"/>
              <a:cs typeface="Arial" panose="020B0604020202020204" pitchFamily="34" charset="0"/>
              <a:sym typeface="PT Sans"/>
            </a:endParaRP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2428860" y="6356350"/>
            <a:ext cx="4000528" cy="365125"/>
          </a:xfrm>
        </p:spPr>
        <p:txBody>
          <a:bodyPr/>
          <a:lstStyle/>
          <a:p>
            <a:r>
              <a:rPr lang="ru-RU" dirty="0" smtClean="0"/>
              <a:t>Кафедра информационно-аналитических систем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68736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2"/>
          <p:cNvSpPr txBox="1">
            <a:spLocks/>
          </p:cNvSpPr>
          <p:nvPr/>
        </p:nvSpPr>
        <p:spPr>
          <a:xfrm>
            <a:off x="1547664" y="1772816"/>
            <a:ext cx="6491064" cy="72008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pPr marL="0" indent="0">
              <a:buNone/>
            </a:pPr>
            <a:r>
              <a:rPr lang="ru-RU" sz="112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Банковское дело</a:t>
            </a:r>
            <a:endParaRPr lang="en-US" sz="11200" b="1" dirty="0">
              <a:solidFill>
                <a:srgbClr val="9F2B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Clr>
                <a:schemeClr val="dk1"/>
              </a:buClr>
              <a:buSzPct val="25000"/>
              <a:buFont typeface="Arial" panose="020B0604020202020204" pitchFamily="34" charset="0"/>
              <a:buNone/>
            </a:pPr>
            <a:endParaRPr lang="en-US" dirty="0" smtClean="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marL="0" indent="0">
              <a:spcBef>
                <a:spcPts val="0"/>
              </a:spcBef>
              <a:buClr>
                <a:schemeClr val="dk1"/>
              </a:buClr>
              <a:buSzPct val="25000"/>
              <a:buFont typeface="Arial" panose="020B0604020202020204" pitchFamily="34" charset="0"/>
              <a:buNone/>
            </a:pPr>
            <a:r>
              <a:rPr lang="ru-RU" dirty="0" smtClean="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 </a:t>
            </a:r>
            <a:endParaRPr lang="en-US" dirty="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1571273" y="2420888"/>
            <a:ext cx="6491064" cy="32689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Char char="q"/>
            </a:pP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выявление мошенничества с кредитными карточками</a:t>
            </a:r>
          </a:p>
          <a:p>
            <a:pPr marL="0" indent="0">
              <a:buFont typeface="Wingdings" pitchFamily="2" charset="2"/>
              <a:buChar char="q"/>
            </a:pP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сегментация клиентов</a:t>
            </a:r>
          </a:p>
          <a:p>
            <a:pPr marL="0" indent="0">
              <a:buFont typeface="Wingdings" pitchFamily="2" charset="2"/>
              <a:buChar char="q"/>
            </a:pP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прогнозирование изменений клиентуры</a:t>
            </a:r>
            <a:endParaRPr lang="en-GB" sz="2400" dirty="0" smtClean="0">
              <a:solidFill>
                <a:srgbClr val="8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Объект 2"/>
          <p:cNvSpPr txBox="1">
            <a:spLocks/>
          </p:cNvSpPr>
          <p:nvPr/>
        </p:nvSpPr>
        <p:spPr>
          <a:xfrm>
            <a:off x="2123728" y="116632"/>
            <a:ext cx="6768752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ts val="0"/>
              </a:spcBef>
              <a:buClr>
                <a:schemeClr val="dk1"/>
              </a:buClr>
              <a:buSzPct val="25000"/>
              <a:buFont typeface="Arial" panose="020B0604020202020204" pitchFamily="34" charset="0"/>
              <a:buNone/>
            </a:pPr>
            <a:r>
              <a:rPr lang="ru-RU" sz="2800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  <a:sym typeface="PT Sans"/>
              </a:rPr>
              <a:t>Анализ данных</a:t>
            </a:r>
            <a:endParaRPr lang="en-US" sz="2800" dirty="0">
              <a:solidFill>
                <a:srgbClr val="9F2B22"/>
              </a:solidFill>
              <a:latin typeface="Arial" panose="020B0604020202020204" pitchFamily="34" charset="0"/>
              <a:ea typeface="PT Sans"/>
              <a:cs typeface="Arial" panose="020B0604020202020204" pitchFamily="34" charset="0"/>
              <a:sym typeface="PT Sans"/>
            </a:endParaRP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2357422" y="6356350"/>
            <a:ext cx="3929090" cy="365125"/>
          </a:xfrm>
        </p:spPr>
        <p:txBody>
          <a:bodyPr/>
          <a:lstStyle/>
          <a:p>
            <a:r>
              <a:rPr lang="ru-RU" dirty="0" smtClean="0"/>
              <a:t>Кафедра информационно-аналитических систем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68736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2"/>
          <p:cNvSpPr txBox="1">
            <a:spLocks/>
          </p:cNvSpPr>
          <p:nvPr/>
        </p:nvSpPr>
        <p:spPr>
          <a:xfrm>
            <a:off x="1547664" y="1772816"/>
            <a:ext cx="6491064" cy="72008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pPr marL="0" indent="0">
              <a:buNone/>
            </a:pPr>
            <a:r>
              <a:rPr lang="ru-RU" sz="112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Телекоммуникации</a:t>
            </a:r>
            <a:endParaRPr lang="en-US" dirty="0" smtClean="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marL="0" indent="0">
              <a:spcBef>
                <a:spcPts val="0"/>
              </a:spcBef>
              <a:buClr>
                <a:schemeClr val="dk1"/>
              </a:buClr>
              <a:buSzPct val="25000"/>
              <a:buFont typeface="Arial" panose="020B0604020202020204" pitchFamily="34" charset="0"/>
              <a:buNone/>
            </a:pPr>
            <a:r>
              <a:rPr lang="ru-RU" dirty="0" smtClean="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 </a:t>
            </a:r>
            <a:endParaRPr lang="en-US" dirty="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1571273" y="2420888"/>
            <a:ext cx="6491064" cy="32689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Char char="q"/>
            </a:pP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выявление категорий клиентов с похожими стереотипами поведения</a:t>
            </a:r>
          </a:p>
          <a:p>
            <a:pPr marL="0" indent="0">
              <a:buFont typeface="Wingdings" pitchFamily="2" charset="2"/>
              <a:buChar char="q"/>
            </a:pP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выявление лояльности клиентов</a:t>
            </a:r>
            <a:endParaRPr lang="en-GB" sz="2400" dirty="0" smtClean="0">
              <a:solidFill>
                <a:srgbClr val="8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Объект 2"/>
          <p:cNvSpPr txBox="1">
            <a:spLocks/>
          </p:cNvSpPr>
          <p:nvPr/>
        </p:nvSpPr>
        <p:spPr>
          <a:xfrm>
            <a:off x="2123728" y="116632"/>
            <a:ext cx="6768752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ts val="0"/>
              </a:spcBef>
              <a:buClr>
                <a:schemeClr val="dk1"/>
              </a:buClr>
              <a:buSzPct val="25000"/>
              <a:buFont typeface="Arial" panose="020B0604020202020204" pitchFamily="34" charset="0"/>
              <a:buNone/>
            </a:pPr>
            <a:r>
              <a:rPr lang="ru-RU" sz="2800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  <a:sym typeface="PT Sans"/>
              </a:rPr>
              <a:t>Анализ данных</a:t>
            </a:r>
            <a:endParaRPr lang="en-US" sz="2800" dirty="0">
              <a:solidFill>
                <a:srgbClr val="9F2B22"/>
              </a:solidFill>
              <a:latin typeface="Arial" panose="020B0604020202020204" pitchFamily="34" charset="0"/>
              <a:ea typeface="PT Sans"/>
              <a:cs typeface="Arial" panose="020B0604020202020204" pitchFamily="34" charset="0"/>
              <a:sym typeface="PT Sans"/>
            </a:endParaRP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2571736" y="6356350"/>
            <a:ext cx="3857652" cy="365125"/>
          </a:xfrm>
        </p:spPr>
        <p:txBody>
          <a:bodyPr/>
          <a:lstStyle/>
          <a:p>
            <a:r>
              <a:rPr lang="ru-RU" dirty="0" smtClean="0"/>
              <a:t>Кафедра информационно-аналитических систем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68736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2"/>
          <p:cNvSpPr txBox="1">
            <a:spLocks/>
          </p:cNvSpPr>
          <p:nvPr/>
        </p:nvSpPr>
        <p:spPr>
          <a:xfrm>
            <a:off x="1547664" y="1772816"/>
            <a:ext cx="6491064" cy="72008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pPr marL="0" indent="0">
              <a:buNone/>
            </a:pPr>
            <a:r>
              <a:rPr lang="ru-RU" sz="112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Страхование</a:t>
            </a:r>
            <a:endParaRPr lang="en-US" dirty="0" smtClean="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marL="0" indent="0">
              <a:spcBef>
                <a:spcPts val="0"/>
              </a:spcBef>
              <a:buClr>
                <a:schemeClr val="dk1"/>
              </a:buClr>
              <a:buSzPct val="25000"/>
              <a:buFont typeface="Arial" panose="020B0604020202020204" pitchFamily="34" charset="0"/>
              <a:buNone/>
            </a:pPr>
            <a:r>
              <a:rPr lang="ru-RU" dirty="0" smtClean="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 </a:t>
            </a:r>
            <a:endParaRPr lang="en-US" dirty="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1571273" y="2420888"/>
            <a:ext cx="6491064" cy="32689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Char char="q"/>
            </a:pP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выявление мошенничества</a:t>
            </a:r>
          </a:p>
          <a:p>
            <a:pPr marL="0" indent="0">
              <a:buFont typeface="Wingdings" pitchFamily="2" charset="2"/>
              <a:buChar char="q"/>
            </a:pP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анализ рисков по страховым выплатам</a:t>
            </a:r>
            <a:endParaRPr lang="en-GB" sz="2400" dirty="0" smtClean="0">
              <a:solidFill>
                <a:srgbClr val="8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Объект 2"/>
          <p:cNvSpPr txBox="1">
            <a:spLocks/>
          </p:cNvSpPr>
          <p:nvPr/>
        </p:nvSpPr>
        <p:spPr>
          <a:xfrm>
            <a:off x="2123728" y="116632"/>
            <a:ext cx="6768752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ts val="0"/>
              </a:spcBef>
              <a:buClr>
                <a:schemeClr val="dk1"/>
              </a:buClr>
              <a:buSzPct val="25000"/>
              <a:buFont typeface="Arial" panose="020B0604020202020204" pitchFamily="34" charset="0"/>
              <a:buNone/>
            </a:pPr>
            <a:r>
              <a:rPr lang="ru-RU" sz="2800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  <a:sym typeface="PT Sans"/>
              </a:rPr>
              <a:t>Анализ данных</a:t>
            </a:r>
            <a:endParaRPr lang="en-US" sz="2800" dirty="0">
              <a:solidFill>
                <a:srgbClr val="9F2B22"/>
              </a:solidFill>
              <a:latin typeface="Arial" panose="020B0604020202020204" pitchFamily="34" charset="0"/>
              <a:ea typeface="PT Sans"/>
              <a:cs typeface="Arial" panose="020B0604020202020204" pitchFamily="34" charset="0"/>
              <a:sym typeface="PT Sans"/>
            </a:endParaRP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2357422" y="6356350"/>
            <a:ext cx="4000528" cy="365125"/>
          </a:xfrm>
        </p:spPr>
        <p:txBody>
          <a:bodyPr/>
          <a:lstStyle/>
          <a:p>
            <a:r>
              <a:rPr lang="ru-RU" dirty="0" smtClean="0"/>
              <a:t>Кафедра информационно-аналитических систем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68736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2"/>
          <p:cNvSpPr txBox="1">
            <a:spLocks/>
          </p:cNvSpPr>
          <p:nvPr/>
        </p:nvSpPr>
        <p:spPr>
          <a:xfrm>
            <a:off x="1547664" y="1772816"/>
            <a:ext cx="6491064" cy="72008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pPr marL="0" indent="0">
              <a:buNone/>
            </a:pPr>
            <a:r>
              <a:rPr lang="ru-RU" sz="112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Другие приложения в бизнесе</a:t>
            </a:r>
            <a:endParaRPr lang="en-US" dirty="0" smtClean="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marL="0" indent="0">
              <a:spcBef>
                <a:spcPts val="0"/>
              </a:spcBef>
              <a:buClr>
                <a:schemeClr val="dk1"/>
              </a:buClr>
              <a:buSzPct val="25000"/>
              <a:buFont typeface="Arial" panose="020B0604020202020204" pitchFamily="34" charset="0"/>
              <a:buNone/>
            </a:pPr>
            <a:r>
              <a:rPr lang="ru-RU" dirty="0" smtClean="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 </a:t>
            </a:r>
            <a:endParaRPr lang="en-US" dirty="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1571273" y="2420888"/>
            <a:ext cx="6491064" cy="32689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Char char="q"/>
            </a:pP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поощрение любителей </a:t>
            </a:r>
            <a:r>
              <a:rPr lang="ru-RU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авиаперелетов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buFont typeface="Wingdings" pitchFamily="2" charset="2"/>
              <a:buChar char="q"/>
            </a:pP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прогнозирование гарантийных обращений к производителям продукции</a:t>
            </a:r>
          </a:p>
          <a:p>
            <a:pPr marL="0" indent="0">
              <a:buFont typeface="Wingdings" pitchFamily="2" charset="2"/>
              <a:buChar char="q"/>
            </a:pP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развитие автомобильной промышленности с учетом наиболее востребованных опций</a:t>
            </a:r>
          </a:p>
          <a:p>
            <a:pPr marL="0" indent="0">
              <a:buFont typeface="Wingdings" pitchFamily="2" charset="2"/>
              <a:buChar char="q"/>
            </a:pP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и т.п</a:t>
            </a:r>
            <a:r>
              <a:rPr lang="ru-RU" sz="2400" dirty="0" smtClean="0">
                <a:solidFill>
                  <a:srgbClr val="8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GB" sz="2400" dirty="0" smtClean="0">
              <a:solidFill>
                <a:srgbClr val="8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Объект 2"/>
          <p:cNvSpPr txBox="1">
            <a:spLocks/>
          </p:cNvSpPr>
          <p:nvPr/>
        </p:nvSpPr>
        <p:spPr>
          <a:xfrm>
            <a:off x="2123728" y="116632"/>
            <a:ext cx="6768752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ts val="0"/>
              </a:spcBef>
              <a:buClr>
                <a:schemeClr val="dk1"/>
              </a:buClr>
              <a:buSzPct val="25000"/>
              <a:buFont typeface="Arial" panose="020B0604020202020204" pitchFamily="34" charset="0"/>
              <a:buNone/>
            </a:pPr>
            <a:r>
              <a:rPr lang="ru-RU" sz="2800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  <a:sym typeface="PT Sans"/>
              </a:rPr>
              <a:t>Анализ данных</a:t>
            </a:r>
            <a:endParaRPr lang="en-US" sz="2800" dirty="0">
              <a:solidFill>
                <a:srgbClr val="9F2B22"/>
              </a:solidFill>
              <a:latin typeface="Arial" panose="020B0604020202020204" pitchFamily="34" charset="0"/>
              <a:ea typeface="PT Sans"/>
              <a:cs typeface="Arial" panose="020B0604020202020204" pitchFamily="34" charset="0"/>
              <a:sym typeface="PT Sans"/>
            </a:endParaRP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2714612" y="6356350"/>
            <a:ext cx="3714776" cy="365125"/>
          </a:xfrm>
        </p:spPr>
        <p:txBody>
          <a:bodyPr/>
          <a:lstStyle/>
          <a:p>
            <a:r>
              <a:rPr lang="ru-RU" dirty="0" smtClean="0"/>
              <a:t>Кафедра информационно-аналитических систем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68736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2"/>
          <p:cNvSpPr txBox="1">
            <a:spLocks/>
          </p:cNvSpPr>
          <p:nvPr/>
        </p:nvSpPr>
        <p:spPr>
          <a:xfrm>
            <a:off x="1547664" y="1772816"/>
            <a:ext cx="6667674" cy="72008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pPr marL="0" indent="0">
              <a:buNone/>
            </a:pPr>
            <a:r>
              <a:rPr lang="ru-RU" sz="112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Программные продукты </a:t>
            </a:r>
            <a:r>
              <a:rPr lang="ru-RU" sz="11200" b="1" dirty="0" err="1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ru-RU" sz="112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1200" b="1" dirty="0" err="1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Minin</a:t>
            </a:r>
            <a:r>
              <a:rPr lang="en-US" sz="112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endParaRPr lang="en-US" dirty="0" smtClean="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marL="0" indent="0">
              <a:spcBef>
                <a:spcPts val="0"/>
              </a:spcBef>
              <a:buClr>
                <a:schemeClr val="dk1"/>
              </a:buClr>
              <a:buSzPct val="25000"/>
              <a:buFont typeface="Arial" panose="020B0604020202020204" pitchFamily="34" charset="0"/>
              <a:buNone/>
            </a:pPr>
            <a:r>
              <a:rPr lang="ru-RU" dirty="0" smtClean="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 </a:t>
            </a:r>
            <a:endParaRPr lang="en-US" dirty="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1571273" y="2786058"/>
            <a:ext cx="6491064" cy="29037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Char char="q"/>
            </a:pP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аналитические пакеты в некоторых СУБД (например, в ORACLE, DB2, </a:t>
            </a:r>
            <a:r>
              <a:rPr lang="ru-RU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Microsoft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SQL </a:t>
            </a:r>
            <a:r>
              <a:rPr lang="ru-RU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Server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indent="0">
              <a:buFont typeface="Wingdings" pitchFamily="2" charset="2"/>
              <a:buChar char="q"/>
            </a:pP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библиотеки алгоритмов </a:t>
            </a:r>
            <a:r>
              <a:rPr lang="ru-RU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Mining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с соответствующей инфраструктурой</a:t>
            </a:r>
          </a:p>
          <a:p>
            <a:pPr marL="0" indent="0">
              <a:buFont typeface="Wingdings" pitchFamily="2" charset="2"/>
              <a:buChar char="q"/>
            </a:pP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узкоспециализированные решения</a:t>
            </a:r>
            <a:endParaRPr lang="en-GB" sz="2400" dirty="0" smtClean="0">
              <a:solidFill>
                <a:srgbClr val="8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Объект 2"/>
          <p:cNvSpPr txBox="1">
            <a:spLocks/>
          </p:cNvSpPr>
          <p:nvPr/>
        </p:nvSpPr>
        <p:spPr>
          <a:xfrm>
            <a:off x="2123728" y="116632"/>
            <a:ext cx="6768752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ts val="0"/>
              </a:spcBef>
              <a:buClr>
                <a:schemeClr val="dk1"/>
              </a:buClr>
              <a:buSzPct val="25000"/>
              <a:buFont typeface="Arial" panose="020B0604020202020204" pitchFamily="34" charset="0"/>
              <a:buNone/>
            </a:pPr>
            <a:r>
              <a:rPr lang="ru-RU" sz="2800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  <a:sym typeface="PT Sans"/>
              </a:rPr>
              <a:t>Анализ данных</a:t>
            </a:r>
            <a:endParaRPr lang="en-US" sz="2800" dirty="0">
              <a:solidFill>
                <a:srgbClr val="9F2B22"/>
              </a:solidFill>
              <a:latin typeface="Arial" panose="020B0604020202020204" pitchFamily="34" charset="0"/>
              <a:ea typeface="PT Sans"/>
              <a:cs typeface="Arial" panose="020B0604020202020204" pitchFamily="34" charset="0"/>
              <a:sym typeface="PT Sans"/>
            </a:endParaRP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2571736" y="6356350"/>
            <a:ext cx="3714776" cy="365125"/>
          </a:xfrm>
        </p:spPr>
        <p:txBody>
          <a:bodyPr/>
          <a:lstStyle/>
          <a:p>
            <a:r>
              <a:rPr lang="ru-RU" dirty="0" smtClean="0"/>
              <a:t>Кафедра информационно-аналитических систем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68736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2"/>
          <p:cNvSpPr txBox="1">
            <a:spLocks/>
          </p:cNvSpPr>
          <p:nvPr/>
        </p:nvSpPr>
        <p:spPr>
          <a:xfrm>
            <a:off x="1547664" y="1772816"/>
            <a:ext cx="6596236" cy="72008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pPr marL="0" indent="0">
              <a:buNone/>
            </a:pPr>
            <a:r>
              <a:rPr lang="ru-RU" sz="112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Проблемы существующих решений</a:t>
            </a:r>
            <a:endParaRPr lang="en-US" dirty="0" smtClean="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marL="0" indent="0">
              <a:spcBef>
                <a:spcPts val="0"/>
              </a:spcBef>
              <a:buClr>
                <a:schemeClr val="dk1"/>
              </a:buClr>
              <a:buSzPct val="25000"/>
              <a:buFont typeface="Arial" panose="020B0604020202020204" pitchFamily="34" charset="0"/>
              <a:buNone/>
            </a:pPr>
            <a:r>
              <a:rPr lang="ru-RU" dirty="0" smtClean="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 </a:t>
            </a:r>
            <a:endParaRPr lang="en-US" dirty="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1571273" y="2420888"/>
            <a:ext cx="6491064" cy="32689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Mining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– бурно развивающаяся </a:t>
            </a:r>
            <a:r>
              <a:rPr lang="ru-RU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мультидисциплинарная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отрасль, в которой постоянно появляются новые методы извлечения знаний. Существующие программные продукты либо  не успевают, либо не очень следят за такими методами.</a:t>
            </a:r>
          </a:p>
        </p:txBody>
      </p:sp>
      <p:sp>
        <p:nvSpPr>
          <p:cNvPr id="9" name="Объект 2"/>
          <p:cNvSpPr txBox="1">
            <a:spLocks/>
          </p:cNvSpPr>
          <p:nvPr/>
        </p:nvSpPr>
        <p:spPr>
          <a:xfrm>
            <a:off x="2123728" y="116632"/>
            <a:ext cx="6768752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ts val="0"/>
              </a:spcBef>
              <a:buClr>
                <a:schemeClr val="dk1"/>
              </a:buClr>
              <a:buSzPct val="25000"/>
              <a:buFont typeface="Arial" panose="020B0604020202020204" pitchFamily="34" charset="0"/>
              <a:buNone/>
            </a:pPr>
            <a:r>
              <a:rPr lang="ru-RU" sz="2800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  <a:sym typeface="PT Sans"/>
              </a:rPr>
              <a:t>Анализ данных</a:t>
            </a:r>
            <a:endParaRPr lang="en-US" sz="2800" dirty="0">
              <a:solidFill>
                <a:srgbClr val="9F2B22"/>
              </a:solidFill>
              <a:latin typeface="Arial" panose="020B0604020202020204" pitchFamily="34" charset="0"/>
              <a:ea typeface="PT Sans"/>
              <a:cs typeface="Arial" panose="020B0604020202020204" pitchFamily="34" charset="0"/>
              <a:sym typeface="PT Sans"/>
            </a:endParaRP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2643174" y="6356350"/>
            <a:ext cx="3857652" cy="365125"/>
          </a:xfrm>
        </p:spPr>
        <p:txBody>
          <a:bodyPr/>
          <a:lstStyle/>
          <a:p>
            <a:r>
              <a:rPr lang="ru-RU" dirty="0" smtClean="0"/>
              <a:t>Кафедра информационно-аналитических систем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68736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2"/>
          <p:cNvSpPr txBox="1">
            <a:spLocks/>
          </p:cNvSpPr>
          <p:nvPr/>
        </p:nvSpPr>
        <p:spPr>
          <a:xfrm>
            <a:off x="1547664" y="1772816"/>
            <a:ext cx="6491064" cy="72008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pPr marL="0" indent="0">
              <a:buNone/>
            </a:pPr>
            <a:r>
              <a:rPr lang="ru-RU" sz="112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Аналитический пакет </a:t>
            </a:r>
            <a:r>
              <a:rPr lang="en-US" sz="112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ORACLE </a:t>
            </a:r>
            <a:r>
              <a:rPr lang="en-US" sz="112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18</a:t>
            </a:r>
            <a:endParaRPr lang="en-US" sz="11200" b="1" dirty="0">
              <a:solidFill>
                <a:srgbClr val="9F2B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Clr>
                <a:schemeClr val="dk1"/>
              </a:buClr>
              <a:buSzPct val="25000"/>
              <a:buFont typeface="Arial" panose="020B0604020202020204" pitchFamily="34" charset="0"/>
              <a:buNone/>
            </a:pPr>
            <a:endParaRPr lang="en-US" dirty="0" smtClean="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marL="0" indent="0">
              <a:spcBef>
                <a:spcPts val="0"/>
              </a:spcBef>
              <a:buClr>
                <a:schemeClr val="dk1"/>
              </a:buClr>
              <a:buSzPct val="25000"/>
              <a:buFont typeface="Arial" panose="020B0604020202020204" pitchFamily="34" charset="0"/>
              <a:buNone/>
            </a:pPr>
            <a:r>
              <a:rPr lang="ru-RU" dirty="0" smtClean="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 </a:t>
            </a:r>
            <a:endParaRPr lang="en-US" dirty="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1571273" y="2420888"/>
            <a:ext cx="6491064" cy="32689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Например, в СУБД ORACLE в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версии (выпущена в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201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году) реализован единственный алгоритм для поиска ассоциативных правил – </a:t>
            </a:r>
            <a:r>
              <a:rPr lang="ru-RU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Apriori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(дата публикации – 1994 год). Хотя с тех пор в авторитетных изданиях были опубликованы не менее 11 более совершенных алгоритмов…</a:t>
            </a:r>
          </a:p>
        </p:txBody>
      </p:sp>
      <p:sp>
        <p:nvSpPr>
          <p:cNvPr id="9" name="Объект 2"/>
          <p:cNvSpPr txBox="1">
            <a:spLocks/>
          </p:cNvSpPr>
          <p:nvPr/>
        </p:nvSpPr>
        <p:spPr>
          <a:xfrm>
            <a:off x="2123728" y="116632"/>
            <a:ext cx="6768752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ts val="0"/>
              </a:spcBef>
              <a:buClr>
                <a:schemeClr val="dk1"/>
              </a:buClr>
              <a:buSzPct val="25000"/>
              <a:buFont typeface="Arial" panose="020B0604020202020204" pitchFamily="34" charset="0"/>
              <a:buNone/>
            </a:pPr>
            <a:r>
              <a:rPr lang="ru-RU" sz="2800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  <a:sym typeface="PT Sans"/>
              </a:rPr>
              <a:t>Анализ данных</a:t>
            </a:r>
            <a:endParaRPr lang="en-US" sz="2800" dirty="0">
              <a:solidFill>
                <a:srgbClr val="9F2B22"/>
              </a:solidFill>
              <a:latin typeface="Arial" panose="020B0604020202020204" pitchFamily="34" charset="0"/>
              <a:ea typeface="PT Sans"/>
              <a:cs typeface="Arial" panose="020B0604020202020204" pitchFamily="34" charset="0"/>
              <a:sym typeface="PT Sans"/>
            </a:endParaRP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2500298" y="6356350"/>
            <a:ext cx="3786214" cy="365125"/>
          </a:xfrm>
        </p:spPr>
        <p:txBody>
          <a:bodyPr/>
          <a:lstStyle/>
          <a:p>
            <a:r>
              <a:rPr lang="ru-RU" dirty="0" smtClean="0"/>
              <a:t>Кафедра информационно-аналитических систем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68736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2"/>
          <p:cNvSpPr txBox="1">
            <a:spLocks/>
          </p:cNvSpPr>
          <p:nvPr/>
        </p:nvSpPr>
        <p:spPr>
          <a:xfrm>
            <a:off x="1547664" y="1772816"/>
            <a:ext cx="6596236" cy="72008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pPr marL="0" indent="0">
              <a:buNone/>
            </a:pPr>
            <a:r>
              <a:rPr lang="ru-RU" sz="112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Наши работы в области </a:t>
            </a:r>
            <a:r>
              <a:rPr lang="ru-RU" sz="11200" b="1" dirty="0" err="1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ru-RU" sz="112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1200" b="1" dirty="0" err="1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Mining</a:t>
            </a:r>
            <a:r>
              <a:rPr lang="ru-RU" dirty="0" smtClean="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 </a:t>
            </a:r>
            <a:endParaRPr lang="en-US" dirty="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1571273" y="2420888"/>
            <a:ext cx="6491064" cy="35084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Char char="q"/>
            </a:pP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Выявление и классификация аномалий магнитного поля с помощью алгоритмов кластеризации (на примере археологических раскопок).</a:t>
            </a:r>
          </a:p>
          <a:p>
            <a:pPr marL="0" indent="0">
              <a:buFont typeface="Wingdings" pitchFamily="2" charset="2"/>
              <a:buChar char="q"/>
            </a:pP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Анализ </a:t>
            </a:r>
            <a:r>
              <a:rPr lang="ru-RU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лог-файлов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для обнаружения разного рода сбоев в работе аппаратных комплексов.</a:t>
            </a:r>
          </a:p>
          <a:p>
            <a:pPr marL="0" indent="0">
              <a:buFont typeface="Wingdings" pitchFamily="2" charset="2"/>
              <a:buChar char="q"/>
            </a:pP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Анализ транспортных потоков Санкт-Петербурга.</a:t>
            </a:r>
          </a:p>
        </p:txBody>
      </p:sp>
      <p:sp>
        <p:nvSpPr>
          <p:cNvPr id="9" name="Объект 2"/>
          <p:cNvSpPr txBox="1">
            <a:spLocks/>
          </p:cNvSpPr>
          <p:nvPr/>
        </p:nvSpPr>
        <p:spPr>
          <a:xfrm>
            <a:off x="2123728" y="116632"/>
            <a:ext cx="6768752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ts val="0"/>
              </a:spcBef>
              <a:buClr>
                <a:schemeClr val="dk1"/>
              </a:buClr>
              <a:buSzPct val="25000"/>
              <a:buFont typeface="Arial" panose="020B0604020202020204" pitchFamily="34" charset="0"/>
              <a:buNone/>
            </a:pPr>
            <a:r>
              <a:rPr lang="ru-RU" sz="2800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  <a:sym typeface="PT Sans"/>
              </a:rPr>
              <a:t>Анализ данных</a:t>
            </a:r>
            <a:endParaRPr lang="en-US" sz="2800" dirty="0">
              <a:solidFill>
                <a:srgbClr val="9F2B22"/>
              </a:solidFill>
              <a:latin typeface="Arial" panose="020B0604020202020204" pitchFamily="34" charset="0"/>
              <a:ea typeface="PT Sans"/>
              <a:cs typeface="Arial" panose="020B0604020202020204" pitchFamily="34" charset="0"/>
              <a:sym typeface="PT Sans"/>
            </a:endParaRP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2571736" y="6356350"/>
            <a:ext cx="3714776" cy="365125"/>
          </a:xfrm>
        </p:spPr>
        <p:txBody>
          <a:bodyPr/>
          <a:lstStyle/>
          <a:p>
            <a:r>
              <a:rPr lang="ru-RU" dirty="0" smtClean="0"/>
              <a:t>Кафедра информационно-аналитических систем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68736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2"/>
          <p:cNvSpPr txBox="1">
            <a:spLocks/>
          </p:cNvSpPr>
          <p:nvPr/>
        </p:nvSpPr>
        <p:spPr>
          <a:xfrm>
            <a:off x="1547664" y="1772816"/>
            <a:ext cx="6596236" cy="72008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pPr marL="0" indent="0">
              <a:buNone/>
            </a:pPr>
            <a:r>
              <a:rPr lang="ru-RU" sz="112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Наши работы в области </a:t>
            </a:r>
            <a:r>
              <a:rPr lang="ru-RU" sz="11200" b="1" dirty="0" err="1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ru-RU" sz="112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1200" b="1" dirty="0" err="1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Mining</a:t>
            </a:r>
            <a:r>
              <a:rPr lang="ru-RU" dirty="0" smtClean="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 </a:t>
            </a:r>
            <a:endParaRPr lang="en-US" dirty="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1571273" y="2420888"/>
            <a:ext cx="6491064" cy="32689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Char char="q"/>
            </a:pP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Прогнозирование потребления продуктов в сети ресторанов.</a:t>
            </a:r>
          </a:p>
          <a:p>
            <a:pPr marL="0" indent="0">
              <a:buFont typeface="Wingdings" pitchFamily="2" charset="2"/>
              <a:buChar char="q"/>
            </a:pP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Прогнозирование потребления электроэнергии.</a:t>
            </a:r>
          </a:p>
          <a:p>
            <a:pPr marL="0" indent="0">
              <a:buFont typeface="Wingdings" pitchFamily="2" charset="2"/>
              <a:buChar char="q"/>
            </a:pP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Поиск ассоциативных правил для профилирования ресторанов.</a:t>
            </a:r>
          </a:p>
          <a:p>
            <a:pPr marL="0" indent="0">
              <a:buFont typeface="Wingdings" pitchFamily="2" charset="2"/>
              <a:buChar char="q"/>
            </a:pP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И многие другие…</a:t>
            </a:r>
          </a:p>
          <a:p>
            <a:pPr marL="0" indent="0">
              <a:buNone/>
            </a:pPr>
            <a:endParaRPr lang="ru-RU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Объект 2"/>
          <p:cNvSpPr txBox="1">
            <a:spLocks/>
          </p:cNvSpPr>
          <p:nvPr/>
        </p:nvSpPr>
        <p:spPr>
          <a:xfrm>
            <a:off x="2123728" y="116632"/>
            <a:ext cx="6768752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ts val="0"/>
              </a:spcBef>
              <a:buClr>
                <a:schemeClr val="dk1"/>
              </a:buClr>
              <a:buSzPct val="25000"/>
              <a:buFont typeface="Arial" panose="020B0604020202020204" pitchFamily="34" charset="0"/>
              <a:buNone/>
            </a:pPr>
            <a:r>
              <a:rPr lang="ru-RU" sz="2800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  <a:sym typeface="PT Sans"/>
              </a:rPr>
              <a:t>Анализ данных</a:t>
            </a:r>
            <a:endParaRPr lang="en-US" sz="2800" dirty="0">
              <a:solidFill>
                <a:srgbClr val="9F2B22"/>
              </a:solidFill>
              <a:latin typeface="Arial" panose="020B0604020202020204" pitchFamily="34" charset="0"/>
              <a:ea typeface="PT Sans"/>
              <a:cs typeface="Arial" panose="020B0604020202020204" pitchFamily="34" charset="0"/>
              <a:sym typeface="PT Sans"/>
            </a:endParaRP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2643174" y="6356350"/>
            <a:ext cx="4000528" cy="365125"/>
          </a:xfrm>
        </p:spPr>
        <p:txBody>
          <a:bodyPr/>
          <a:lstStyle/>
          <a:p>
            <a:r>
              <a:rPr lang="ru-RU" dirty="0" smtClean="0"/>
              <a:t>Кафедра информационно-аналитических систем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68736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2"/>
          <p:cNvSpPr txBox="1">
            <a:spLocks/>
          </p:cNvSpPr>
          <p:nvPr/>
        </p:nvSpPr>
        <p:spPr>
          <a:xfrm>
            <a:off x="1547664" y="1772816"/>
            <a:ext cx="6491064" cy="72008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pPr marL="0" indent="0">
              <a:buNone/>
            </a:pPr>
            <a:r>
              <a:rPr lang="ru-RU" sz="112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Простые методы анализа</a:t>
            </a:r>
            <a:endParaRPr lang="en-US" sz="11200" b="1" dirty="0">
              <a:solidFill>
                <a:srgbClr val="9F2B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Clr>
                <a:schemeClr val="dk1"/>
              </a:buClr>
              <a:buSzPct val="25000"/>
              <a:buFont typeface="Arial" panose="020B0604020202020204" pitchFamily="34" charset="0"/>
              <a:buNone/>
            </a:pPr>
            <a:endParaRPr lang="en-US" dirty="0" smtClean="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marL="0" indent="0">
              <a:spcBef>
                <a:spcPts val="0"/>
              </a:spcBef>
              <a:buClr>
                <a:schemeClr val="dk1"/>
              </a:buClr>
              <a:buSzPct val="25000"/>
              <a:buFont typeface="Arial" panose="020B0604020202020204" pitchFamily="34" charset="0"/>
              <a:buNone/>
            </a:pPr>
            <a:r>
              <a:rPr lang="ru-RU" dirty="0" smtClean="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 </a:t>
            </a:r>
            <a:endParaRPr lang="en-US" dirty="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1571272" y="2420888"/>
            <a:ext cx="6715503" cy="32689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pitchFamily="2" charset="2"/>
              <a:buChar char="q"/>
            </a:pP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Вычисление разнообразных статистических показателей</a:t>
            </a:r>
          </a:p>
          <a:p>
            <a:pPr marL="457200" indent="-457200">
              <a:buFont typeface="Wingdings" pitchFamily="2" charset="2"/>
              <a:buChar char="q"/>
            </a:pP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создание специализированных  аналитических  отчетов</a:t>
            </a:r>
          </a:p>
          <a:p>
            <a:pPr marL="457200" indent="-457200">
              <a:buFont typeface="Wingdings" pitchFamily="2" charset="2"/>
              <a:buChar char="q"/>
            </a:pP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построение разнообразных графиков и диаграмм</a:t>
            </a:r>
          </a:p>
          <a:p>
            <a:pPr marL="457200" indent="-457200">
              <a:buFont typeface="Wingdings" pitchFamily="2" charset="2"/>
              <a:buChar char="q"/>
            </a:pP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использование OLAP-инструментов для оперативного </a:t>
            </a:r>
            <a:r>
              <a:rPr lang="ru-RU" sz="2400" smtClean="0">
                <a:latin typeface="Arial" panose="020B0604020202020204" pitchFamily="34" charset="0"/>
                <a:cs typeface="Arial" panose="020B0604020202020204" pitchFamily="34" charset="0"/>
              </a:rPr>
              <a:t>вычисления статистики</a:t>
            </a:r>
            <a:endParaRPr lang="en-GB" sz="2400" dirty="0" smtClean="0">
              <a:solidFill>
                <a:srgbClr val="8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Объект 2"/>
          <p:cNvSpPr txBox="1">
            <a:spLocks/>
          </p:cNvSpPr>
          <p:nvPr/>
        </p:nvSpPr>
        <p:spPr>
          <a:xfrm>
            <a:off x="2123728" y="116632"/>
            <a:ext cx="6768752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ts val="0"/>
              </a:spcBef>
              <a:buClr>
                <a:schemeClr val="dk1"/>
              </a:buClr>
              <a:buSzPct val="25000"/>
              <a:buFont typeface="Arial" panose="020B0604020202020204" pitchFamily="34" charset="0"/>
              <a:buNone/>
            </a:pPr>
            <a:r>
              <a:rPr lang="ru-RU" sz="2800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  <a:sym typeface="PT Sans"/>
              </a:rPr>
              <a:t>Анализ данных</a:t>
            </a:r>
            <a:endParaRPr lang="en-US" sz="2800" dirty="0">
              <a:solidFill>
                <a:srgbClr val="9F2B22"/>
              </a:solidFill>
              <a:latin typeface="Arial" panose="020B0604020202020204" pitchFamily="34" charset="0"/>
              <a:ea typeface="PT Sans"/>
              <a:cs typeface="Arial" panose="020B0604020202020204" pitchFamily="34" charset="0"/>
              <a:sym typeface="PT Sans"/>
            </a:endParaRP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2786050" y="6356350"/>
            <a:ext cx="3500462" cy="365125"/>
          </a:xfrm>
        </p:spPr>
        <p:txBody>
          <a:bodyPr/>
          <a:lstStyle/>
          <a:p>
            <a:r>
              <a:rPr lang="ru-RU" dirty="0" smtClean="0"/>
              <a:t>Кафедра информационно-аналитических систем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68736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098716"/>
            <a:ext cx="8136904" cy="5426628"/>
          </a:xfrm>
          <a:prstGeom prst="rect">
            <a:avLst/>
          </a:prstGeom>
        </p:spPr>
      </p:pic>
      <p:sp>
        <p:nvSpPr>
          <p:cNvPr id="8" name="Объект 2"/>
          <p:cNvSpPr txBox="1">
            <a:spLocks/>
          </p:cNvSpPr>
          <p:nvPr/>
        </p:nvSpPr>
        <p:spPr>
          <a:xfrm>
            <a:off x="971600" y="1268760"/>
            <a:ext cx="6768752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Clr>
                <a:schemeClr val="dk1"/>
              </a:buClr>
              <a:buSzPct val="25000"/>
              <a:buFont typeface="Arial" panose="020B0604020202020204" pitchFamily="34" charset="0"/>
              <a:buNone/>
            </a:pPr>
            <a:r>
              <a:rPr lang="ru-RU" sz="2800" dirty="0" smtClean="0">
                <a:solidFill>
                  <a:schemeClr val="bg1">
                    <a:lumMod val="65000"/>
                  </a:schemeClr>
                </a:solidFill>
                <a:latin typeface="PT Sans"/>
                <a:ea typeface="PT Sans"/>
                <a:cs typeface="PT Sans"/>
                <a:sym typeface="PT Sans"/>
              </a:rPr>
              <a:t>Ваши вопросы</a:t>
            </a: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  <a:latin typeface="PT Sans"/>
                <a:ea typeface="PT Sans"/>
                <a:cs typeface="PT Sans"/>
                <a:sym typeface="PT Sans"/>
              </a:rPr>
              <a:t>?</a:t>
            </a:r>
            <a:endParaRPr lang="en-US" sz="2800" dirty="0">
              <a:solidFill>
                <a:schemeClr val="bg1">
                  <a:lumMod val="65000"/>
                </a:schemeClr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7" name="Объект 2"/>
          <p:cNvSpPr txBox="1">
            <a:spLocks/>
          </p:cNvSpPr>
          <p:nvPr/>
        </p:nvSpPr>
        <p:spPr>
          <a:xfrm>
            <a:off x="2123728" y="116632"/>
            <a:ext cx="6768752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ts val="0"/>
              </a:spcBef>
              <a:buClr>
                <a:schemeClr val="dk1"/>
              </a:buClr>
              <a:buSzPct val="25000"/>
              <a:buFont typeface="Arial" panose="020B0604020202020204" pitchFamily="34" charset="0"/>
              <a:buNone/>
            </a:pPr>
            <a:r>
              <a:rPr lang="ru-RU" sz="2800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  <a:sym typeface="PT Sans"/>
              </a:rPr>
              <a:t>Анализ данных</a:t>
            </a:r>
            <a:endParaRPr lang="en-US" sz="2800" dirty="0">
              <a:solidFill>
                <a:srgbClr val="9F2B22"/>
              </a:solidFill>
              <a:latin typeface="Arial" panose="020B0604020202020204" pitchFamily="34" charset="0"/>
              <a:ea typeface="PT Sans"/>
              <a:cs typeface="Arial" panose="020B0604020202020204" pitchFamily="34" charset="0"/>
              <a:sym typeface="PT Sans"/>
            </a:endParaRPr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11"/>
          </p:nvPr>
        </p:nvSpPr>
        <p:spPr>
          <a:xfrm>
            <a:off x="2643174" y="6356350"/>
            <a:ext cx="3500462" cy="365125"/>
          </a:xfrm>
        </p:spPr>
        <p:txBody>
          <a:bodyPr/>
          <a:lstStyle/>
          <a:p>
            <a:r>
              <a:rPr lang="ru-RU" dirty="0" smtClean="0"/>
              <a:t>Кафедра информационно-аналитических систем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27725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2"/>
          <p:cNvSpPr txBox="1">
            <a:spLocks/>
          </p:cNvSpPr>
          <p:nvPr/>
        </p:nvSpPr>
        <p:spPr>
          <a:xfrm>
            <a:off x="1547664" y="1772816"/>
            <a:ext cx="6491064" cy="72008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pPr marL="0" indent="0">
              <a:buNone/>
            </a:pPr>
            <a:r>
              <a:rPr lang="ru-RU" sz="112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Глубокий анализ данных</a:t>
            </a:r>
            <a:endParaRPr lang="en-US" sz="11200" b="1" dirty="0">
              <a:solidFill>
                <a:srgbClr val="9F2B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Clr>
                <a:schemeClr val="dk1"/>
              </a:buClr>
              <a:buSzPct val="25000"/>
              <a:buFont typeface="Arial" panose="020B0604020202020204" pitchFamily="34" charset="0"/>
              <a:buNone/>
            </a:pPr>
            <a:endParaRPr lang="en-US" dirty="0" smtClean="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marL="0" indent="0">
              <a:spcBef>
                <a:spcPts val="0"/>
              </a:spcBef>
              <a:buClr>
                <a:schemeClr val="dk1"/>
              </a:buClr>
              <a:buSzPct val="25000"/>
              <a:buFont typeface="Arial" panose="020B0604020202020204" pitchFamily="34" charset="0"/>
              <a:buNone/>
            </a:pPr>
            <a:r>
              <a:rPr lang="ru-RU" dirty="0" smtClean="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 </a:t>
            </a:r>
            <a:endParaRPr lang="en-US" dirty="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1571273" y="2420888"/>
            <a:ext cx="6491064" cy="32689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Реальный бизнес характеризуется сложными зависимостями, большими объемами данных, быстрыми изменениями. Технологии глубокого анализа позволяют выявлять в огромных объемах данных нетривиальные закономерности и превращать знания в конкурентные преимущества. </a:t>
            </a:r>
          </a:p>
        </p:txBody>
      </p:sp>
      <p:sp>
        <p:nvSpPr>
          <p:cNvPr id="9" name="Объект 2"/>
          <p:cNvSpPr txBox="1">
            <a:spLocks/>
          </p:cNvSpPr>
          <p:nvPr/>
        </p:nvSpPr>
        <p:spPr>
          <a:xfrm>
            <a:off x="2123728" y="116632"/>
            <a:ext cx="6768752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ts val="0"/>
              </a:spcBef>
              <a:buClr>
                <a:schemeClr val="dk1"/>
              </a:buClr>
              <a:buSzPct val="25000"/>
              <a:buFont typeface="Arial" panose="020B0604020202020204" pitchFamily="34" charset="0"/>
              <a:buNone/>
            </a:pPr>
            <a:r>
              <a:rPr lang="ru-RU" sz="2800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  <a:sym typeface="PT Sans"/>
              </a:rPr>
              <a:t>Анализ данных</a:t>
            </a:r>
            <a:endParaRPr lang="en-US" sz="2800" dirty="0">
              <a:solidFill>
                <a:srgbClr val="9F2B22"/>
              </a:solidFill>
              <a:latin typeface="Arial" panose="020B0604020202020204" pitchFamily="34" charset="0"/>
              <a:ea typeface="PT Sans"/>
              <a:cs typeface="Arial" panose="020B0604020202020204" pitchFamily="34" charset="0"/>
              <a:sym typeface="PT Sans"/>
            </a:endParaRP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2714612" y="6356350"/>
            <a:ext cx="3714776" cy="365125"/>
          </a:xfrm>
        </p:spPr>
        <p:txBody>
          <a:bodyPr/>
          <a:lstStyle/>
          <a:p>
            <a:r>
              <a:rPr lang="ru-RU" dirty="0" smtClean="0"/>
              <a:t>Кафедра информационно-аналитических систем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68736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2"/>
          <p:cNvSpPr txBox="1">
            <a:spLocks/>
          </p:cNvSpPr>
          <p:nvPr/>
        </p:nvSpPr>
        <p:spPr>
          <a:xfrm>
            <a:off x="1547664" y="1772816"/>
            <a:ext cx="6491064" cy="72008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pPr marL="0" indent="0">
              <a:buNone/>
            </a:pPr>
            <a:r>
              <a:rPr lang="ru-RU" sz="112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Понятие </a:t>
            </a:r>
            <a:r>
              <a:rPr lang="en-US" sz="112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Mining</a:t>
            </a:r>
            <a:endParaRPr lang="en-US" sz="11200" b="1" dirty="0">
              <a:solidFill>
                <a:srgbClr val="9F2B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Clr>
                <a:schemeClr val="dk1"/>
              </a:buClr>
              <a:buSzPct val="25000"/>
              <a:buFont typeface="Arial" panose="020B0604020202020204" pitchFamily="34" charset="0"/>
              <a:buNone/>
            </a:pPr>
            <a:endParaRPr lang="en-US" dirty="0" smtClean="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marL="0" indent="0">
              <a:spcBef>
                <a:spcPts val="0"/>
              </a:spcBef>
              <a:buClr>
                <a:schemeClr val="dk1"/>
              </a:buClr>
              <a:buSzPct val="25000"/>
              <a:buFont typeface="Arial" panose="020B0604020202020204" pitchFamily="34" charset="0"/>
              <a:buNone/>
            </a:pPr>
            <a:r>
              <a:rPr lang="ru-RU" dirty="0" smtClean="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 </a:t>
            </a:r>
            <a:endParaRPr lang="en-US" dirty="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1571273" y="2420888"/>
            <a:ext cx="6491064" cy="32689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Mining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– это процесс обнаружения в больших базах данных нетривиальных и практически полезных закономерностей.</a:t>
            </a:r>
            <a:endParaRPr lang="en-GB" sz="2400" dirty="0" smtClean="0">
              <a:solidFill>
                <a:srgbClr val="8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Объект 2"/>
          <p:cNvSpPr txBox="1">
            <a:spLocks/>
          </p:cNvSpPr>
          <p:nvPr/>
        </p:nvSpPr>
        <p:spPr>
          <a:xfrm>
            <a:off x="2123728" y="116632"/>
            <a:ext cx="6768752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ts val="0"/>
              </a:spcBef>
              <a:buClr>
                <a:schemeClr val="dk1"/>
              </a:buClr>
              <a:buSzPct val="25000"/>
              <a:buFont typeface="Arial" panose="020B0604020202020204" pitchFamily="34" charset="0"/>
              <a:buNone/>
            </a:pPr>
            <a:r>
              <a:rPr lang="ru-RU" sz="2800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  <a:sym typeface="PT Sans"/>
              </a:rPr>
              <a:t>Анализ данных</a:t>
            </a:r>
            <a:endParaRPr lang="en-US" sz="2800" dirty="0">
              <a:solidFill>
                <a:srgbClr val="9F2B22"/>
              </a:solidFill>
              <a:latin typeface="Arial" panose="020B0604020202020204" pitchFamily="34" charset="0"/>
              <a:ea typeface="PT Sans"/>
              <a:cs typeface="Arial" panose="020B0604020202020204" pitchFamily="34" charset="0"/>
              <a:sym typeface="PT Sans"/>
            </a:endParaRP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2571736" y="6356350"/>
            <a:ext cx="3571900" cy="365125"/>
          </a:xfrm>
        </p:spPr>
        <p:txBody>
          <a:bodyPr/>
          <a:lstStyle/>
          <a:p>
            <a:r>
              <a:rPr lang="ru-RU" dirty="0" smtClean="0"/>
              <a:t>Кафедра информационно-аналитических систем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68736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2"/>
          <p:cNvSpPr txBox="1">
            <a:spLocks/>
          </p:cNvSpPr>
          <p:nvPr/>
        </p:nvSpPr>
        <p:spPr>
          <a:xfrm>
            <a:off x="1547664" y="1772816"/>
            <a:ext cx="6491064" cy="72008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pPr marL="0" indent="0">
              <a:buNone/>
            </a:pPr>
            <a:r>
              <a:rPr lang="ru-RU" sz="112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Сравнение формулировок задач OLAP и </a:t>
            </a:r>
            <a:r>
              <a:rPr lang="ru-RU" sz="11200" b="1" dirty="0" err="1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ru-RU" sz="112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1200" b="1" dirty="0" err="1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Mining</a:t>
            </a:r>
            <a:endParaRPr lang="en-US" sz="11200" b="1" dirty="0">
              <a:solidFill>
                <a:srgbClr val="9F2B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Clr>
                <a:schemeClr val="dk1"/>
              </a:buClr>
              <a:buSzPct val="25000"/>
              <a:buFont typeface="Arial" panose="020B0604020202020204" pitchFamily="34" charset="0"/>
              <a:buNone/>
            </a:pPr>
            <a:endParaRPr lang="en-US" dirty="0" smtClean="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marL="0" indent="0">
              <a:spcBef>
                <a:spcPts val="0"/>
              </a:spcBef>
              <a:buClr>
                <a:schemeClr val="dk1"/>
              </a:buClr>
              <a:buSzPct val="25000"/>
              <a:buFont typeface="Arial" panose="020B0604020202020204" pitchFamily="34" charset="0"/>
              <a:buNone/>
            </a:pPr>
            <a:r>
              <a:rPr lang="ru-RU" dirty="0" smtClean="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 </a:t>
            </a:r>
            <a:endParaRPr lang="en-US" dirty="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1571273" y="2714620"/>
            <a:ext cx="6491064" cy="29752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Какова средняя величина ежедневных покупок по украденной и не украденной кредитной карточке? (OLAP) 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Существуют ли стереотипные схемы покупок для случаев мошенничества с кредитными карточками? (</a:t>
            </a:r>
            <a:r>
              <a:rPr lang="ru-RU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Mining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9" name="Объект 2"/>
          <p:cNvSpPr txBox="1">
            <a:spLocks/>
          </p:cNvSpPr>
          <p:nvPr/>
        </p:nvSpPr>
        <p:spPr>
          <a:xfrm>
            <a:off x="2123728" y="116632"/>
            <a:ext cx="6768752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ts val="0"/>
              </a:spcBef>
              <a:buClr>
                <a:schemeClr val="dk1"/>
              </a:buClr>
              <a:buSzPct val="25000"/>
              <a:buFont typeface="Arial" panose="020B0604020202020204" pitchFamily="34" charset="0"/>
              <a:buNone/>
            </a:pPr>
            <a:r>
              <a:rPr lang="ru-RU" sz="2800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  <a:sym typeface="PT Sans"/>
              </a:rPr>
              <a:t>Анализ данных</a:t>
            </a:r>
            <a:endParaRPr lang="en-US" sz="2800" dirty="0">
              <a:solidFill>
                <a:srgbClr val="9F2B22"/>
              </a:solidFill>
              <a:latin typeface="Arial" panose="020B0604020202020204" pitchFamily="34" charset="0"/>
              <a:ea typeface="PT Sans"/>
              <a:cs typeface="Arial" panose="020B0604020202020204" pitchFamily="34" charset="0"/>
              <a:sym typeface="PT Sans"/>
            </a:endParaRP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2714612" y="6356350"/>
            <a:ext cx="3714776" cy="365125"/>
          </a:xfrm>
        </p:spPr>
        <p:txBody>
          <a:bodyPr/>
          <a:lstStyle/>
          <a:p>
            <a:r>
              <a:rPr lang="ru-RU" dirty="0" smtClean="0"/>
              <a:t>Кафедра информационно-аналитических систем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68736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2"/>
          <p:cNvSpPr txBox="1">
            <a:spLocks/>
          </p:cNvSpPr>
          <p:nvPr/>
        </p:nvSpPr>
        <p:spPr>
          <a:xfrm>
            <a:off x="1547664" y="1772816"/>
            <a:ext cx="6491064" cy="72008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pPr marL="0" indent="0">
              <a:buNone/>
            </a:pPr>
            <a:r>
              <a:rPr lang="ru-RU" sz="112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Классы задач </a:t>
            </a:r>
            <a:r>
              <a:rPr lang="en-US" sz="112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Mining</a:t>
            </a:r>
            <a:endParaRPr lang="en-US" sz="11200" b="1" dirty="0">
              <a:solidFill>
                <a:srgbClr val="9F2B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Clr>
                <a:schemeClr val="dk1"/>
              </a:buClr>
              <a:buSzPct val="25000"/>
              <a:buFont typeface="Arial" panose="020B0604020202020204" pitchFamily="34" charset="0"/>
              <a:buNone/>
            </a:pPr>
            <a:endParaRPr lang="en-US" dirty="0" smtClean="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marL="0" indent="0">
              <a:spcBef>
                <a:spcPts val="0"/>
              </a:spcBef>
              <a:buClr>
                <a:schemeClr val="dk1"/>
              </a:buClr>
              <a:buSzPct val="25000"/>
              <a:buFont typeface="Arial" panose="020B0604020202020204" pitchFamily="34" charset="0"/>
              <a:buNone/>
            </a:pPr>
            <a:r>
              <a:rPr lang="ru-RU" dirty="0" smtClean="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 </a:t>
            </a:r>
            <a:endParaRPr lang="en-US" dirty="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1571273" y="2420888"/>
            <a:ext cx="6491064" cy="32689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pitchFamily="2" charset="2"/>
              <a:buChar char="q"/>
            </a:pP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классификация</a:t>
            </a:r>
          </a:p>
          <a:p>
            <a:pPr marL="457200" indent="-457200">
              <a:buFont typeface="Wingdings" pitchFamily="2" charset="2"/>
              <a:buChar char="q"/>
            </a:pP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кластеризация</a:t>
            </a:r>
          </a:p>
          <a:p>
            <a:pPr marL="457200" indent="-457200">
              <a:buFont typeface="Wingdings" pitchFamily="2" charset="2"/>
              <a:buChar char="q"/>
            </a:pP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прогнозирование</a:t>
            </a:r>
          </a:p>
          <a:p>
            <a:pPr marL="457200" indent="-457200">
              <a:buFont typeface="Wingdings" pitchFamily="2" charset="2"/>
              <a:buChar char="q"/>
            </a:pP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поиск ассоциаций</a:t>
            </a:r>
          </a:p>
          <a:p>
            <a:pPr marL="457200" indent="-457200">
              <a:buFont typeface="Wingdings" pitchFamily="2" charset="2"/>
              <a:buChar char="q"/>
            </a:pP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поиск последовательностей</a:t>
            </a:r>
          </a:p>
        </p:txBody>
      </p:sp>
      <p:sp>
        <p:nvSpPr>
          <p:cNvPr id="9" name="Объект 2"/>
          <p:cNvSpPr txBox="1">
            <a:spLocks/>
          </p:cNvSpPr>
          <p:nvPr/>
        </p:nvSpPr>
        <p:spPr>
          <a:xfrm>
            <a:off x="2123728" y="116632"/>
            <a:ext cx="6768752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ts val="0"/>
              </a:spcBef>
              <a:buClr>
                <a:schemeClr val="dk1"/>
              </a:buClr>
              <a:buSzPct val="25000"/>
              <a:buFont typeface="Arial" panose="020B0604020202020204" pitchFamily="34" charset="0"/>
              <a:buNone/>
            </a:pPr>
            <a:r>
              <a:rPr lang="ru-RU" sz="2800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  <a:sym typeface="PT Sans"/>
              </a:rPr>
              <a:t>Анализ данных</a:t>
            </a:r>
            <a:endParaRPr lang="en-US" sz="2800" dirty="0">
              <a:solidFill>
                <a:srgbClr val="9F2B22"/>
              </a:solidFill>
              <a:latin typeface="Arial" panose="020B0604020202020204" pitchFamily="34" charset="0"/>
              <a:ea typeface="PT Sans"/>
              <a:cs typeface="Arial" panose="020B0604020202020204" pitchFamily="34" charset="0"/>
              <a:sym typeface="PT Sans"/>
            </a:endParaRP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2857488" y="6356350"/>
            <a:ext cx="3500462" cy="365125"/>
          </a:xfrm>
        </p:spPr>
        <p:txBody>
          <a:bodyPr/>
          <a:lstStyle/>
          <a:p>
            <a:r>
              <a:rPr lang="ru-RU" dirty="0" smtClean="0"/>
              <a:t>Кафедра информационно-аналитических систем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68736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2"/>
          <p:cNvSpPr txBox="1">
            <a:spLocks/>
          </p:cNvSpPr>
          <p:nvPr/>
        </p:nvSpPr>
        <p:spPr>
          <a:xfrm>
            <a:off x="1547664" y="1772816"/>
            <a:ext cx="6491064" cy="72008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pPr marL="0" indent="0">
              <a:buNone/>
            </a:pPr>
            <a:r>
              <a:rPr lang="ru-RU" sz="112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Классификация (</a:t>
            </a:r>
            <a:r>
              <a:rPr lang="en-US" sz="112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Classification)</a:t>
            </a:r>
            <a:endParaRPr lang="en-US" sz="11200" b="1" dirty="0">
              <a:solidFill>
                <a:srgbClr val="9F2B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Clr>
                <a:schemeClr val="dk1"/>
              </a:buClr>
              <a:buSzPct val="25000"/>
              <a:buFont typeface="Arial" panose="020B0604020202020204" pitchFamily="34" charset="0"/>
              <a:buNone/>
            </a:pPr>
            <a:endParaRPr lang="en-US" dirty="0" smtClean="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marL="0" indent="0">
              <a:spcBef>
                <a:spcPts val="0"/>
              </a:spcBef>
              <a:buClr>
                <a:schemeClr val="dk1"/>
              </a:buClr>
              <a:buSzPct val="25000"/>
              <a:buFont typeface="Arial" panose="020B0604020202020204" pitchFamily="34" charset="0"/>
              <a:buNone/>
            </a:pPr>
            <a:r>
              <a:rPr lang="ru-RU" dirty="0" smtClean="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 </a:t>
            </a:r>
            <a:endParaRPr lang="en-US" dirty="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1571273" y="2420888"/>
            <a:ext cx="6491064" cy="32689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Задача классификации сводится к определению класса объекта по его характеристикам.  В этой задаче множество классов, к которым может быть отнесен объект, известно заранее. Для решения задачи могут использоваться методы: </a:t>
            </a:r>
          </a:p>
          <a:p>
            <a:pPr marL="0" indent="0">
              <a:buNone/>
            </a:pP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k-ближайшего соседа (</a:t>
            </a:r>
            <a:r>
              <a:rPr lang="ru-RU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k-Nearest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Neighbor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); байесовские сети (</a:t>
            </a:r>
            <a:r>
              <a:rPr lang="ru-RU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Bayesian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Networks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); деревья решений; нейронные сети (</a:t>
            </a:r>
            <a:r>
              <a:rPr lang="ru-RU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neural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networks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) и т.п.</a:t>
            </a:r>
            <a:endParaRPr lang="en-GB" sz="2400" dirty="0" smtClean="0">
              <a:solidFill>
                <a:srgbClr val="8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Объект 2"/>
          <p:cNvSpPr txBox="1">
            <a:spLocks/>
          </p:cNvSpPr>
          <p:nvPr/>
        </p:nvSpPr>
        <p:spPr>
          <a:xfrm>
            <a:off x="2123728" y="116632"/>
            <a:ext cx="6768752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ts val="0"/>
              </a:spcBef>
              <a:buClr>
                <a:schemeClr val="dk1"/>
              </a:buClr>
              <a:buSzPct val="25000"/>
              <a:buFont typeface="Arial" panose="020B0604020202020204" pitchFamily="34" charset="0"/>
              <a:buNone/>
            </a:pPr>
            <a:r>
              <a:rPr lang="ru-RU" sz="2800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  <a:sym typeface="PT Sans"/>
              </a:rPr>
              <a:t>Анализ данных</a:t>
            </a:r>
            <a:endParaRPr lang="en-US" sz="2800" dirty="0">
              <a:solidFill>
                <a:srgbClr val="9F2B22"/>
              </a:solidFill>
              <a:latin typeface="Arial" panose="020B0604020202020204" pitchFamily="34" charset="0"/>
              <a:ea typeface="PT Sans"/>
              <a:cs typeface="Arial" panose="020B0604020202020204" pitchFamily="34" charset="0"/>
              <a:sym typeface="PT Sans"/>
            </a:endParaRP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2357422" y="6356350"/>
            <a:ext cx="3857652" cy="365125"/>
          </a:xfrm>
        </p:spPr>
        <p:txBody>
          <a:bodyPr/>
          <a:lstStyle/>
          <a:p>
            <a:r>
              <a:rPr lang="ru-RU" dirty="0" smtClean="0"/>
              <a:t>Кафедра информационно-аналитических систем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68736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14546" y="1142984"/>
            <a:ext cx="5786478" cy="1000132"/>
          </a:xfrm>
        </p:spPr>
        <p:txBody>
          <a:bodyPr>
            <a:normAutofit/>
          </a:bodyPr>
          <a:lstStyle/>
          <a:p>
            <a:r>
              <a:rPr lang="ru-RU" sz="28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Пример классификации</a:t>
            </a:r>
            <a:endParaRPr lang="ru-RU" sz="280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24381" y="2510800"/>
            <a:ext cx="4895238" cy="2704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Прямоугольник 5"/>
          <p:cNvSpPr/>
          <p:nvPr/>
        </p:nvSpPr>
        <p:spPr>
          <a:xfrm>
            <a:off x="3098070" y="285728"/>
            <a:ext cx="526014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sz="2800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Анализ данных</a:t>
            </a:r>
            <a:endParaRPr lang="ru-RU" sz="2800" dirty="0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>
          <a:xfrm>
            <a:off x="2714612" y="6356350"/>
            <a:ext cx="3643338" cy="365125"/>
          </a:xfrm>
        </p:spPr>
        <p:txBody>
          <a:bodyPr/>
          <a:lstStyle/>
          <a:p>
            <a:r>
              <a:rPr lang="ru-RU" dirty="0" smtClean="0"/>
              <a:t>Кафедра информационно-аналитических систем</a:t>
            </a:r>
            <a:endParaRPr lang="ru-RU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616</TotalTime>
  <Words>916</Words>
  <Application>Microsoft Office PowerPoint</Application>
  <PresentationFormat>Экран (4:3)</PresentationFormat>
  <Paragraphs>204</Paragraphs>
  <Slides>30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30</vt:i4>
      </vt:variant>
    </vt:vector>
  </HeadingPairs>
  <TitlesOfParts>
    <vt:vector size="31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Пример классификации</vt:lpstr>
      <vt:lpstr>Презентация PowerPoint</vt:lpstr>
      <vt:lpstr>Анализ данных</vt:lpstr>
      <vt:lpstr>Анализ данных</vt:lpstr>
      <vt:lpstr>Презентация PowerPoint</vt:lpstr>
      <vt:lpstr>Пример прогнозирования</vt:lpstr>
      <vt:lpstr>Презентация PowerPoint</vt:lpstr>
      <vt:lpstr>Пример нахождения ассоциативных правил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Баранова Ольга Владимировна</dc:creator>
  <cp:lastModifiedBy>Графеева Наталья Генриховна</cp:lastModifiedBy>
  <cp:revision>66</cp:revision>
  <dcterms:created xsi:type="dcterms:W3CDTF">2015-06-09T11:05:16Z</dcterms:created>
  <dcterms:modified xsi:type="dcterms:W3CDTF">2019-09-09T13:07:48Z</dcterms:modified>
</cp:coreProperties>
</file>