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8" r:id="rId3"/>
    <p:sldId id="276" r:id="rId4"/>
    <p:sldId id="280" r:id="rId5"/>
    <p:sldId id="281" r:id="rId6"/>
    <p:sldId id="284" r:id="rId7"/>
    <p:sldId id="285" r:id="rId8"/>
    <p:sldId id="287" r:id="rId9"/>
    <p:sldId id="305" r:id="rId10"/>
    <p:sldId id="288" r:id="rId11"/>
    <p:sldId id="306" r:id="rId12"/>
    <p:sldId id="309" r:id="rId13"/>
    <p:sldId id="289" r:id="rId14"/>
    <p:sldId id="308" r:id="rId15"/>
    <p:sldId id="290" r:id="rId16"/>
    <p:sldId id="307" r:id="rId17"/>
    <p:sldId id="291" r:id="rId18"/>
    <p:sldId id="286" r:id="rId19"/>
    <p:sldId id="292" r:id="rId20"/>
    <p:sldId id="277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5" autoAdjust="0"/>
    <p:restoredTop sz="93333" autoAdjust="0"/>
  </p:normalViewPr>
  <p:slideViewPr>
    <p:cSldViewPr>
      <p:cViewPr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19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8.xml"/><Relationship Id="rId5" Type="http://schemas.openxmlformats.org/officeDocument/2006/relationships/slide" Target="slides/slide7.xml"/><Relationship Id="rId10" Type="http://schemas.openxmlformats.org/officeDocument/2006/relationships/slide" Target="slides/slide17.xml"/><Relationship Id="rId4" Type="http://schemas.openxmlformats.org/officeDocument/2006/relationships/slide" Target="slides/slide6.xml"/><Relationship Id="rId9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09.09.2019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55455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09.09.2019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09.09.2019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</a:t>
            </a:r>
          </a:p>
          <a:p>
            <a:pPr algn="r"/>
            <a:r>
              <a:rPr lang="ru-RU" sz="2800" b="1" dirty="0" err="1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800" b="1" dirty="0" smtClean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ru-RU" sz="4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6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14422"/>
            <a:ext cx="6491064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Методика извлечения знаний</a:t>
            </a: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214414" y="1928802"/>
            <a:ext cx="7143800" cy="4071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Несмотря на большое количество разнообразных </a:t>
            </a:r>
            <a:r>
              <a:rPr lang="ru-RU" sz="2400" dirty="0" err="1" smtClean="0"/>
              <a:t>бизнес-задач</a:t>
            </a:r>
            <a:r>
              <a:rPr lang="ru-RU" sz="2400" dirty="0" smtClean="0"/>
              <a:t> почти все они решаются по единой методике. Эта методика называется </a:t>
            </a:r>
            <a:r>
              <a:rPr lang="ru-RU" sz="2400" b="1" dirty="0" err="1" smtClean="0">
                <a:solidFill>
                  <a:schemeClr val="accent2">
                    <a:lumMod val="75000"/>
                  </a:schemeClr>
                </a:solidFill>
              </a:rPr>
              <a:t>Knowledge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2">
                    <a:lumMod val="75000"/>
                  </a:schemeClr>
                </a:solidFill>
              </a:rPr>
              <a:t>Discovery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2">
                    <a:lumMod val="75000"/>
                  </a:schemeClr>
                </a:solidFill>
              </a:rPr>
              <a:t>in</a:t>
            </a: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2">
                    <a:lumMod val="75000"/>
                  </a:schemeClr>
                </a:solidFill>
              </a:rPr>
              <a:t>Databases</a:t>
            </a:r>
            <a:r>
              <a:rPr lang="ru-RU" sz="2400" dirty="0" smtClean="0"/>
              <a:t>. Она описывает не конкретный алгоритм или математический аппарат, а последовательность действий, которую необходимо выполнить для построения модели (извлечения знания). Данная методика не зависит от предметной области, это набор атомарных операций, комбинируя которые можно получить нужное решение.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71504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728" y="1142984"/>
            <a:ext cx="6215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Knowledge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Discovery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</a:t>
            </a:r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Databases</a:t>
            </a:r>
            <a:endParaRPr lang="en-US" sz="2800" b="1" dirty="0">
              <a:solidFill>
                <a:srgbClr val="9F2B22"/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8" y="1859629"/>
            <a:ext cx="6453209" cy="4113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2000240"/>
            <a:ext cx="7829576" cy="4125923"/>
          </a:xfrm>
        </p:spPr>
        <p:txBody>
          <a:bodyPr>
            <a:normAutofit/>
          </a:bodyPr>
          <a:lstStyle/>
          <a:p>
            <a:pPr marL="0" algn="just">
              <a:buNone/>
            </a:pPr>
            <a:r>
              <a:rPr lang="ru-RU" sz="2000" dirty="0" smtClean="0"/>
              <a:t>Первым шагом в анализе является получение исходной выборки. На основе этих данных и строятся модели. На этом шаге необходимо активное участие эксперта для выдвижения гипотез и отбора факторов, влияющих на анализируемый процесс. Желательно, чтобы данные были уже собраны и консолидированы. Крайне необходимо наличие удобных механизмов подготовки выборок. В качестве источника рекомендуется использовать специализированное хранилище данных, агрегирующее всю необходимую для анализа информацию.</a:t>
            </a:r>
            <a:endParaRPr lang="ru-RU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1214423"/>
            <a:ext cx="6715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KDD – выборка данных</a:t>
            </a:r>
            <a:endParaRPr lang="en-US" sz="28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86214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142984"/>
            <a:ext cx="6491064" cy="571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KDD – очистка данных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71538" y="1785926"/>
            <a:ext cx="7286676" cy="4572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 smtClean="0"/>
              <a:t>Реальные данные для анализа редко бывают хорошего качества. Необходимость предварительной обработки при анализе данных возникает независимо от того, какие технологии и алгоритмы используются. Более того, эта задача может представлять самостоятельную ценность в областях, не имеющих непосредственного отношения к анализу данных. К задачам очистки относятся: </a:t>
            </a:r>
          </a:p>
          <a:p>
            <a:pPr marL="360000" indent="0"/>
            <a:r>
              <a:rPr lang="ru-RU" sz="2000" dirty="0" smtClean="0"/>
              <a:t>Заполнение пропусков и редактирование аномалий </a:t>
            </a:r>
          </a:p>
          <a:p>
            <a:pPr marL="360000" indent="0"/>
            <a:r>
              <a:rPr lang="ru-RU" sz="2000" dirty="0" smtClean="0"/>
              <a:t>Сглаживание, очистка от шумов </a:t>
            </a:r>
          </a:p>
          <a:p>
            <a:pPr marL="360000" indent="0"/>
            <a:r>
              <a:rPr lang="ru-RU" sz="2000" dirty="0" smtClean="0"/>
              <a:t>Редактирование дубликатов и противоречий </a:t>
            </a:r>
          </a:p>
          <a:p>
            <a:pPr marL="360000" indent="0"/>
            <a:r>
              <a:rPr lang="ru-RU" sz="2000" dirty="0" smtClean="0"/>
              <a:t>Устранение незначащих факторов и прочее…</a:t>
            </a:r>
            <a:endParaRPr lang="en-GB" sz="20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64333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571504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KDD – трансформация данных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500298" y="428604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Трансформация данных – последний этап перед, собственно, анализом. Различные алгоритмы анализа требуют специальным образом подготовленные данные, например, для прогнозирования необходимо преобразовать временной ряд при помощи скользящего окна. Задачи трансформации данных: </a:t>
            </a:r>
          </a:p>
          <a:p>
            <a:pPr marL="360000"/>
            <a:r>
              <a:rPr lang="ru-RU" sz="2000" dirty="0" smtClean="0"/>
              <a:t>Нормализация данных</a:t>
            </a:r>
          </a:p>
          <a:p>
            <a:pPr marL="360000"/>
            <a:r>
              <a:rPr lang="ru-RU" sz="2000" dirty="0" smtClean="0"/>
              <a:t>Агрегирование данных по скользящему окну </a:t>
            </a:r>
          </a:p>
          <a:p>
            <a:pPr marL="360000"/>
            <a:r>
              <a:rPr lang="ru-RU" sz="2000" dirty="0" smtClean="0"/>
              <a:t>Приведение типов </a:t>
            </a:r>
          </a:p>
          <a:p>
            <a:pPr marL="360000"/>
            <a:r>
              <a:rPr lang="ru-RU" sz="2000" dirty="0" smtClean="0"/>
              <a:t>Выделение временных интервалов </a:t>
            </a:r>
          </a:p>
          <a:p>
            <a:pPr marL="360000"/>
            <a:r>
              <a:rPr lang="ru-RU" sz="2000" dirty="0" smtClean="0"/>
              <a:t>Преобразование непрерывных значений в дискретные и наоборот </a:t>
            </a:r>
          </a:p>
          <a:p>
            <a:pPr marL="360000"/>
            <a:r>
              <a:rPr lang="ru-RU" sz="2000" dirty="0" smtClean="0"/>
              <a:t>Сортировка, группировка, агрегация и прочее…</a:t>
            </a:r>
            <a:endParaRPr lang="ru-RU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142984"/>
            <a:ext cx="6491064" cy="642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KDD – </a:t>
            </a:r>
            <a:r>
              <a:rPr lang="ru-RU" sz="112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112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Mining</a:t>
            </a:r>
            <a:endParaRPr lang="en-US" sz="112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00100" y="1857364"/>
            <a:ext cx="7062237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 err="1" smtClean="0"/>
              <a:t>Data</a:t>
            </a:r>
            <a:r>
              <a:rPr lang="ru-RU" sz="2000" dirty="0" smtClean="0"/>
              <a:t> </a:t>
            </a:r>
            <a:r>
              <a:rPr lang="ru-RU" sz="2000" dirty="0" err="1" smtClean="0"/>
              <a:t>Mining</a:t>
            </a:r>
            <a:r>
              <a:rPr lang="ru-RU" sz="2000" dirty="0" smtClean="0"/>
              <a:t> – это процесс обнаружения в «сырых» данных, ранее неизвестных и нетривиальных, практически полезных и доступных интерпретации знаний, необходимых для принятия решений в различных сферах человеческой деятельности. Информация, найденная в процессе применения методов </a:t>
            </a:r>
            <a:r>
              <a:rPr lang="ru-RU" sz="2000" dirty="0" err="1" smtClean="0"/>
              <a:t>Data</a:t>
            </a:r>
            <a:r>
              <a:rPr lang="ru-RU" sz="2000" dirty="0" smtClean="0"/>
              <a:t> </a:t>
            </a:r>
            <a:r>
              <a:rPr lang="ru-RU" sz="2000" dirty="0" err="1" smtClean="0"/>
              <a:t>Mining</a:t>
            </a:r>
            <a:r>
              <a:rPr lang="ru-RU" sz="2000" dirty="0" smtClean="0"/>
              <a:t>, должна быть нетривиальной и ранее неизвестной, например, средние продажи не являются таковыми. Знания должны описывать новые связи между свойствами, предсказывать значения одних признаков на основе других.</a:t>
            </a:r>
            <a:endParaRPr lang="en-GB" sz="20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64333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1438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KDD – интерпретация</a:t>
            </a:r>
            <a:endParaRPr lang="ru-RU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85728"/>
            <a:ext cx="65008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  <a:p>
            <a:pPr algn="r"/>
            <a:endParaRPr lang="ru-RU" sz="28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ru-RU" dirty="0" smtClean="0"/>
              <a:t>    </a:t>
            </a:r>
            <a:r>
              <a:rPr lang="ru-RU" sz="2000" dirty="0" smtClean="0"/>
              <a:t>В случае, когда извлеченные знания непрозрачны для пользователя, должны существовать методы постобработки, позволяющие привести их к интерпретируемому виду. Для оценки качества полученной модели нужно использовать как формальные методы оценки (всевозможные метрики), так и знания эксперта. Полученные модели являются по сути формализованными знаниями эксперта, поэтому их можно  и нужно тиражировать.</a:t>
            </a:r>
            <a:endParaRPr lang="ru-RU" sz="2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142976" y="1214422"/>
            <a:ext cx="6895752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Достоинства и недостатки моделей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28662" y="1928802"/>
            <a:ext cx="7572428" cy="3761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Достоинства: </a:t>
            </a:r>
          </a:p>
          <a:p>
            <a:pPr marL="360000" inden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Возможность тиражирования знаний </a:t>
            </a:r>
          </a:p>
          <a:p>
            <a:pPr marL="360000" inden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Обработка огромных объемов данных </a:t>
            </a:r>
          </a:p>
          <a:p>
            <a:pPr marL="360000" inden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Обнаружение нетривиальных закономерностей</a:t>
            </a:r>
          </a:p>
          <a:p>
            <a:pPr marL="360000" indent="0"/>
            <a:r>
              <a:rPr lang="ru-RU" sz="2000" dirty="0" smtClean="0">
                <a:latin typeface="Arial" pitchFamily="34" charset="0"/>
                <a:cs typeface="Arial" pitchFamily="34" charset="0"/>
              </a:rPr>
              <a:t> Формализация процесса принятия решений </a:t>
            </a:r>
          </a:p>
          <a:p>
            <a:pPr marL="0" indent="0">
              <a:buNone/>
            </a:pPr>
            <a:r>
              <a:rPr lang="ru-RU" sz="2000" dirty="0" smtClean="0">
                <a:latin typeface="Arial" pitchFamily="34" charset="0"/>
                <a:cs typeface="Arial" pitchFamily="34" charset="0"/>
              </a:rPr>
              <a:t>Недостатки: </a:t>
            </a:r>
          </a:p>
          <a:p>
            <a:pPr marL="360000" indent="0"/>
            <a:r>
              <a:rPr lang="ru-RU" sz="2000" dirty="0" smtClean="0">
                <a:latin typeface="Arial" pitchFamily="34" charset="0"/>
                <a:cs typeface="Arial" pitchFamily="34" charset="0"/>
              </a:rPr>
              <a:t>Строгие требования к качеству и количеству данных </a:t>
            </a:r>
          </a:p>
          <a:p>
            <a:pPr marL="360000" inden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Неспособность анализировать нестандартные случаи </a:t>
            </a:r>
          </a:p>
          <a:p>
            <a:pPr marL="360000" indent="0"/>
            <a:r>
              <a:rPr lang="ru-RU" sz="2000" dirty="0" smtClean="0">
                <a:latin typeface="Arial" pitchFamily="34" charset="0"/>
                <a:cs typeface="Arial" pitchFamily="34" charset="0"/>
              </a:rPr>
              <a:t>Высокие требования к знаниям эксперта. 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85860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9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Аналитическая система</a:t>
            </a:r>
            <a:endParaRPr lang="en-US" sz="9600" b="1" dirty="0" smtClean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 smtClean="0"/>
              <a:t>Наиболее оптимальной с точки зрения гибкости, возможностей и простоты использования является аналитическая система состоящая из хранилища данных, механизмов визуализации и методов построения моделей. Подобная система позволяет комбинировать подходы к анализу данных. На стыке использования различных методов анализа получаются наиболее интересные результаты.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14422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8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Решаемые </a:t>
            </a:r>
            <a:r>
              <a:rPr lang="ru-RU" sz="8600" b="1" dirty="0" err="1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бизнес-задачи</a:t>
            </a:r>
            <a:r>
              <a:rPr lang="ru-RU" sz="8600" b="1" dirty="0" smtClean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  <a:endParaRPr lang="en-US" sz="8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450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 smtClean="0"/>
              <a:t>Подавляющее большинство </a:t>
            </a:r>
            <a:r>
              <a:rPr lang="ru-RU" sz="2000" dirty="0" err="1" smtClean="0"/>
              <a:t>бизнес-задач</a:t>
            </a:r>
            <a:r>
              <a:rPr lang="ru-RU" sz="2000" dirty="0" smtClean="0"/>
              <a:t> сводится к комбинированию описанных методов. Фактически, ранее были описаны базовые блоки, из которых собирается практически любое бизнес-решение: </a:t>
            </a:r>
          </a:p>
          <a:p>
            <a:pPr marL="360000" indent="0"/>
            <a:r>
              <a:rPr lang="ru-RU" sz="2000" dirty="0" err="1" smtClean="0"/>
              <a:t>План-факторный</a:t>
            </a:r>
            <a:r>
              <a:rPr lang="ru-RU" sz="2000" dirty="0" smtClean="0"/>
              <a:t> анализ – визуализация данных </a:t>
            </a:r>
          </a:p>
          <a:p>
            <a:pPr marL="360000" indent="0"/>
            <a:r>
              <a:rPr lang="ru-RU" sz="2000" dirty="0" smtClean="0"/>
              <a:t>Прогнозирование – задача регрессии</a:t>
            </a:r>
            <a:r>
              <a:rPr lang="en-US" sz="2000" dirty="0" smtClean="0"/>
              <a:t>.</a:t>
            </a:r>
            <a:r>
              <a:rPr lang="ru-RU" sz="2000" dirty="0" smtClean="0"/>
              <a:t> </a:t>
            </a:r>
          </a:p>
          <a:p>
            <a:pPr marL="360000" indent="0"/>
            <a:r>
              <a:rPr lang="ru-RU" sz="2000" dirty="0" smtClean="0"/>
              <a:t>Управление рисками – регрессия, кластеризация и классификация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360000" indent="0"/>
            <a:r>
              <a:rPr lang="ru-RU" sz="2000" dirty="0" smtClean="0"/>
              <a:t>Стимулирование спроса – кластеризация, ассоциация </a:t>
            </a:r>
          </a:p>
          <a:p>
            <a:pPr marL="360000" indent="0"/>
            <a:r>
              <a:rPr lang="ru-RU" sz="2000" dirty="0" smtClean="0"/>
              <a:t>Оценка эластичности спроса – регрессия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marL="360000" indent="0"/>
            <a:r>
              <a:rPr lang="ru-RU" sz="2000" dirty="0" smtClean="0"/>
              <a:t>Выявление предпочтений клиентов – последовательность, кластеризация…</a:t>
            </a:r>
            <a:endParaRPr lang="en-GB" sz="20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</a:t>
            </a:r>
            <a:r>
              <a:rPr lang="en-US" dirty="0" smtClean="0"/>
              <a:t>.</a:t>
            </a:r>
            <a:r>
              <a:rPr lang="ru-RU" dirty="0" err="1" smtClean="0"/>
              <a:t>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Последовательность работы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/>
              <a:t> </a:t>
            </a:r>
            <a:endParaRPr lang="en-GB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1650" y="2571744"/>
            <a:ext cx="5600700" cy="364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9585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 smtClean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 smtClean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772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85860"/>
            <a:ext cx="6491064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Способы анализа данных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2" y="2000240"/>
            <a:ext cx="6715503" cy="3689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Главным лицом в процессе анализа является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эксперт – специалист в предметной области.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Несмотря на то, что существует большое количество аналитических задач, методы их решения можно поделить на две категории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извлечение, агрегирование и визуализация данных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построение и использование моделей</a:t>
            </a: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86050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772816"/>
            <a:ext cx="6491064" cy="72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Общая схема анализа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9738" y="2500306"/>
            <a:ext cx="5724525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85860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Визуализация данных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28662" y="2143116"/>
            <a:ext cx="7500990" cy="421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Эксперт формулирует запросы к имеющимся данным, возможно, агрегирует результаты запросов и отображает в виде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графиков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диаграмм, гистограмм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схем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карт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и т.п.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ни странно – эти простые методы иногда неплохо работают.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Далее – 2 примера (локализация очага холеры в Лондоне в 1854 г.  и визуализация причин смертельных случаев в Крымской войне 1855 г.)</a:t>
            </a:r>
          </a:p>
          <a:p>
            <a:pPr marL="0" indent="0">
              <a:buNone/>
            </a:pPr>
            <a:r>
              <a:rPr lang="ru-RU" sz="24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 smtClean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571900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42844" y="1071546"/>
            <a:ext cx="8929750" cy="1071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(</a:t>
            </a:r>
            <a:r>
              <a:rPr lang="ru-RU" sz="9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карта распространения холеры в Лондоне, составленная в 1854 году эпидемиологом Джоном Сноу</a:t>
            </a: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714620"/>
            <a:ext cx="6491064" cy="371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11" name="Рисунок 10" descr="Lond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42" y="2357430"/>
            <a:ext cx="6072230" cy="39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42844" y="1142984"/>
            <a:ext cx="9001156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pPr marL="0" indent="0">
              <a:buNone/>
            </a:pPr>
            <a:r>
              <a:rPr lang="ru-RU" sz="1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(</a:t>
            </a:r>
            <a:r>
              <a:rPr lang="ru-RU" sz="9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диаграмма, составленная медсестрой </a:t>
            </a:r>
            <a:r>
              <a:rPr lang="ru-RU" sz="96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Флоренс</a:t>
            </a:r>
            <a:r>
              <a:rPr lang="ru-RU" sz="9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600" b="1" dirty="0" err="1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Найнтингейл</a:t>
            </a:r>
            <a:r>
              <a:rPr lang="ru-RU" sz="96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 1855 году</a:t>
            </a:r>
            <a:r>
              <a:rPr lang="ru-RU" sz="131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3100" b="1" dirty="0" smtClean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q"/>
            </a:pP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0046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5763" y="2285992"/>
            <a:ext cx="8372475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928662" y="1214422"/>
            <a:ext cx="7643866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Достоинства и недостатки визуализации</a:t>
            </a: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 smtClean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 smtClean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714348" y="2000240"/>
            <a:ext cx="7347989" cy="39290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Достоинства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60000" indent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Простота создания</a:t>
            </a:r>
          </a:p>
          <a:p>
            <a:pPr marL="360000" indent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Внятная интерпретация результатов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0000" indent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Нет возможности для анализа сложных закономерностей</a:t>
            </a:r>
          </a:p>
          <a:p>
            <a:pPr marL="360000" indent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Зависит от профессионализма эксперта</a:t>
            </a:r>
          </a:p>
          <a:p>
            <a:pPr marL="360000" indent="0"/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Нет возможности для тиражирования</a:t>
            </a:r>
          </a:p>
          <a:p>
            <a:pPr marL="0" indent="0">
              <a:buNone/>
            </a:pPr>
            <a:endParaRPr lang="en-GB" sz="2400" dirty="0" smtClean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4546" y="1142984"/>
            <a:ext cx="5786478" cy="64294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Построение моделей</a:t>
            </a:r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71604" y="285728"/>
            <a:ext cx="6786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ru-RU" sz="2800" dirty="0" smtClean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принципы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643338" cy="365125"/>
          </a:xfrm>
        </p:spPr>
        <p:txBody>
          <a:bodyPr/>
          <a:lstStyle/>
          <a:p>
            <a:r>
              <a:rPr lang="ru-RU" dirty="0" smtClean="0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/>
          <a:lstStyle/>
          <a:p>
            <a:r>
              <a:rPr lang="ru-RU" dirty="0" smtClean="0"/>
              <a:t>Построение моделей является достаточно универсальным способом для решения многих аналитических задач. Этот способ дает возможность прогнозировать, разбивать на группы и т.п. Но самое главное – он позволяет в дальнейшем тиражировать модели для аналогичных случаев.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989</Words>
  <Application>Microsoft Office PowerPoint</Application>
  <PresentationFormat>Экран (4:3)</PresentationFormat>
  <Paragraphs>148</Paragraphs>
  <Slides>20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Построение моделей</vt:lpstr>
      <vt:lpstr>Презентация PowerPoint</vt:lpstr>
      <vt:lpstr>Анализ данных. Основные принципы</vt:lpstr>
      <vt:lpstr>Анализ данных. Основные принципы</vt:lpstr>
      <vt:lpstr>Презентация PowerPoint</vt:lpstr>
      <vt:lpstr>KDD – трансформация данных</vt:lpstr>
      <vt:lpstr>Презентация PowerPoint</vt:lpstr>
      <vt:lpstr>KDD – интерпретация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Графеева Наталья Генриховна</cp:lastModifiedBy>
  <cp:revision>103</cp:revision>
  <dcterms:created xsi:type="dcterms:W3CDTF">2015-06-09T11:05:16Z</dcterms:created>
  <dcterms:modified xsi:type="dcterms:W3CDTF">2019-09-09T13:08:51Z</dcterms:modified>
</cp:coreProperties>
</file>