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8" r:id="rId3"/>
    <p:sldId id="276" r:id="rId4"/>
    <p:sldId id="280" r:id="rId5"/>
    <p:sldId id="281" r:id="rId6"/>
    <p:sldId id="284" r:id="rId7"/>
    <p:sldId id="285" r:id="rId8"/>
    <p:sldId id="287" r:id="rId9"/>
    <p:sldId id="305" r:id="rId10"/>
    <p:sldId id="288" r:id="rId11"/>
    <p:sldId id="306" r:id="rId12"/>
    <p:sldId id="309" r:id="rId13"/>
    <p:sldId id="308" r:id="rId14"/>
    <p:sldId id="290" r:id="rId15"/>
    <p:sldId id="307" r:id="rId16"/>
    <p:sldId id="291" r:id="rId17"/>
    <p:sldId id="286" r:id="rId18"/>
    <p:sldId id="314" r:id="rId19"/>
    <p:sldId id="316" r:id="rId20"/>
    <p:sldId id="292" r:id="rId21"/>
    <p:sldId id="315" r:id="rId22"/>
    <p:sldId id="311" r:id="rId23"/>
    <p:sldId id="310" r:id="rId24"/>
    <p:sldId id="313" r:id="rId25"/>
    <p:sldId id="312" r:id="rId26"/>
    <p:sldId id="277" r:id="rId27"/>
  </p:sldIdLst>
  <p:sldSz cx="9144000" cy="6858000" type="screen4x3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F2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4A517A-96D2-4EDB-BF62-0B11277C7FE4}" v="7" dt="2019-09-13T15:58:29.55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Средний стиль 2 - акцент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Средний стиль 2 -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DA37D80-6434-44D0-A028-1B22A696006F}" styleName="Светлый стиль 3 - акцент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72833802-FEF1-4C79-8D5D-14CF1EAF98D9}" styleName="Светлый стиль 2 - акцент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55" autoAdjust="0"/>
    <p:restoredTop sz="93333" autoAdjust="0"/>
  </p:normalViewPr>
  <p:slideViewPr>
    <p:cSldViewPr>
      <p:cViewPr>
        <p:scale>
          <a:sx n="110" d="100"/>
          <a:sy n="110" d="100"/>
        </p:scale>
        <p:origin x="-164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4.xml"/><Relationship Id="rId13" Type="http://schemas.openxmlformats.org/officeDocument/2006/relationships/slide" Target="slides/slide23.xml"/><Relationship Id="rId3" Type="http://schemas.openxmlformats.org/officeDocument/2006/relationships/slide" Target="slides/slide5.xml"/><Relationship Id="rId7" Type="http://schemas.openxmlformats.org/officeDocument/2006/relationships/slide" Target="slides/slide10.xml"/><Relationship Id="rId12" Type="http://schemas.openxmlformats.org/officeDocument/2006/relationships/slide" Target="slides/slide22.xml"/><Relationship Id="rId2" Type="http://schemas.openxmlformats.org/officeDocument/2006/relationships/slide" Target="slides/slide4.xml"/><Relationship Id="rId1" Type="http://schemas.openxmlformats.org/officeDocument/2006/relationships/slide" Target="slides/slide3.xml"/><Relationship Id="rId6" Type="http://schemas.openxmlformats.org/officeDocument/2006/relationships/slide" Target="slides/slide8.xml"/><Relationship Id="rId11" Type="http://schemas.openxmlformats.org/officeDocument/2006/relationships/slide" Target="slides/slide20.xml"/><Relationship Id="rId5" Type="http://schemas.openxmlformats.org/officeDocument/2006/relationships/slide" Target="slides/slide7.xml"/><Relationship Id="rId15" Type="http://schemas.openxmlformats.org/officeDocument/2006/relationships/slide" Target="slides/slide25.xml"/><Relationship Id="rId10" Type="http://schemas.openxmlformats.org/officeDocument/2006/relationships/slide" Target="slides/slide17.xml"/><Relationship Id="rId4" Type="http://schemas.openxmlformats.org/officeDocument/2006/relationships/slide" Target="slides/slide6.xml"/><Relationship Id="rId9" Type="http://schemas.openxmlformats.org/officeDocument/2006/relationships/slide" Target="slides/slide16.xml"/><Relationship Id="rId14" Type="http://schemas.openxmlformats.org/officeDocument/2006/relationships/slide" Target="slides/slide2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054A517A-96D2-4EDB-BF62-0B11277C7FE4}"/>
    <pc:docChg chg="modSld">
      <pc:chgData name="" userId="" providerId="" clId="Web-{054A517A-96D2-4EDB-BF62-0B11277C7FE4}" dt="2019-09-13T15:58:29.555" v="6" actId="20577"/>
      <pc:docMkLst>
        <pc:docMk/>
      </pc:docMkLst>
      <pc:sldChg chg="modSp">
        <pc:chgData name="" userId="" providerId="" clId="Web-{054A517A-96D2-4EDB-BF62-0B11277C7FE4}" dt="2019-09-13T15:58:29.555" v="6" actId="20577"/>
        <pc:sldMkLst>
          <pc:docMk/>
          <pc:sldMk cId="3268736101" sldId="312"/>
        </pc:sldMkLst>
        <pc:spChg chg="mod">
          <ac:chgData name="" userId="" providerId="" clId="Web-{054A517A-96D2-4EDB-BF62-0B11277C7FE4}" dt="2019-09-13T15:58:25.134" v="4" actId="20577"/>
          <ac:spMkLst>
            <pc:docMk/>
            <pc:sldMk cId="3268736101" sldId="312"/>
            <ac:spMk id="5" creationId="{00000000-0000-0000-0000-000000000000}"/>
          </ac:spMkLst>
        </pc:spChg>
        <pc:spChg chg="mod">
          <ac:chgData name="" userId="" providerId="" clId="Web-{054A517A-96D2-4EDB-BF62-0B11277C7FE4}" dt="2019-09-13T15:58:29.555" v="6" actId="20577"/>
          <ac:spMkLst>
            <pc:docMk/>
            <pc:sldMk cId="3268736101" sldId="312"/>
            <ac:spMk id="6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1D2851-B03D-4F7C-95AC-65F85261D73B}" type="datetimeFigureOut">
              <a:rPr lang="ru-RU" smtClean="0"/>
              <a:pPr/>
              <a:t>13.09.2019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7B6C44-C8B3-43B4-A657-2299F1A0E09F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0331907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86FABA-D603-46B8-94C7-F73A40963B6B}" type="datetimeFigureOut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C2C539-D2AA-42BB-9DB2-01C91D0B00A3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92015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C2C539-D2AA-42BB-9DB2-01C91D0B00A3}" type="slidenum">
              <a:rPr lang="ru-RU" smtClean="0"/>
              <a:pPr/>
              <a:t>1</a:t>
            </a:fld>
            <a:endParaRPr lang="ru-RU" dirty="0"/>
          </a:p>
        </p:txBody>
      </p:sp>
      <p:sp>
        <p:nvSpPr>
          <p:cNvPr id="5" name="Дата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6FABA-D603-46B8-94C7-F73A40963B6B}" type="datetimeFigureOut">
              <a:rPr lang="ru-RU" smtClean="0"/>
              <a:pPr/>
              <a:t>13.09.2019</a:t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78AA4-8902-4CE2-B8C6-02A4F11FF7AA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498825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42189-EFE4-4B3B-BE26-72CCEC44CAED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93322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76012C-0C76-4266-8F5C-CAE211B053EB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66401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D535-7149-4E59-8274-C30D4B53A893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4220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5B3BA-5BE5-46B2-A693-DB6E10C33A55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3577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58AB1-996B-437A-8688-A151BBB6CBE8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34045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09D829-0EBB-4CF1-9012-B500853E42A1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73154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DBBFC-C937-4C0D-9D8E-18BA5D16049C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24647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B0A9A8-525F-4B90-912E-6DE17100641D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9774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A2F3A-EF59-4D48-A8F1-63801669CB7A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47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772EC-2878-4B3D-9678-6EA052BCAB95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0645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D136C-E0A1-4012-8BF1-05B9B9D58020}" type="datetime1">
              <a:rPr lang="ru-RU" smtClean="0"/>
              <a:pPr/>
              <a:t>13.09.2019</a:t>
            </a:fld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Кафедра информационно-аналитических систем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43867-4E32-4E2D-8739-58246E7E28D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4039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259632" y="2492896"/>
            <a:ext cx="7416823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данных</a:t>
            </a:r>
          </a:p>
          <a:p>
            <a:pPr algn="r"/>
            <a:r>
              <a:rPr lang="ru-RU" sz="4800" b="1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понятия</a:t>
            </a:r>
          </a:p>
          <a:p>
            <a:pPr algn="r"/>
            <a:r>
              <a:rPr lang="ru-RU" sz="280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Графеева</a:t>
            </a:r>
            <a:r>
              <a:rPr lang="ru-RU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Н.Г.</a:t>
            </a:r>
          </a:p>
          <a:p>
            <a:pPr algn="r"/>
            <a:r>
              <a:rPr lang="ru-RU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201</a:t>
            </a: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r>
            <a:endParaRPr lang="ru-RU" sz="28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4800" b="1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данных</a:t>
            </a:r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336611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214422"/>
            <a:ext cx="6491064" cy="78581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Репрезентативная выборка</a:t>
            </a: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PT Sans"/>
                <a:cs typeface="Arial" pitchFamily="34" charset="0"/>
                <a:sym typeface="PT Sans"/>
              </a:rPr>
              <a:t> 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428596" y="1928802"/>
            <a:ext cx="7929618" cy="407196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400" b="1" dirty="0"/>
              <a:t>     Репрезентативная выборка </a:t>
            </a:r>
            <a:r>
              <a:rPr lang="ru-RU" sz="2400" dirty="0"/>
              <a:t>хорошо представляет генеральную</a:t>
            </a:r>
            <a:r>
              <a:rPr lang="ru-RU" sz="2400" b="1" dirty="0"/>
              <a:t> </a:t>
            </a:r>
            <a:r>
              <a:rPr lang="ru-RU" sz="2400" dirty="0"/>
              <a:t>совокупность. Это означает, что каждое свойство (или комбинация свойств) наблюдается в выборке с той же частотой, что и в генеральной совокупности.</a:t>
            </a:r>
          </a:p>
          <a:p>
            <a:endParaRPr lang="en-GB" sz="24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14811" y="3860149"/>
            <a:ext cx="4357718" cy="21697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357166"/>
            <a:ext cx="8229600" cy="571504"/>
          </a:xfrm>
        </p:spPr>
        <p:txBody>
          <a:bodyPr>
            <a:normAutofit fontScale="90000"/>
          </a:bodyPr>
          <a:lstStyle/>
          <a:p>
            <a:pPr algn="r"/>
            <a:r>
              <a:rPr lang="ru-RU" sz="32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1428728" y="1142984"/>
            <a:ext cx="621510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Clr>
                <a:schemeClr val="dk1"/>
              </a:buClr>
              <a:buSzPct val="25000"/>
            </a:pPr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Параметры и статистики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857488" y="6356350"/>
            <a:ext cx="3571900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  <p:sp>
        <p:nvSpPr>
          <p:cNvPr id="9" name="Содержимое 8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14419"/>
          </a:xfrm>
        </p:spPr>
        <p:txBody>
          <a:bodyPr>
            <a:normAutofit/>
          </a:bodyPr>
          <a:lstStyle/>
          <a:p>
            <a:r>
              <a:rPr lang="ru-RU" sz="2000" b="1" dirty="0"/>
              <a:t>Параметры </a:t>
            </a:r>
            <a:r>
              <a:rPr lang="ru-RU" sz="2000" b="1" i="1" dirty="0"/>
              <a:t>- </a:t>
            </a:r>
            <a:r>
              <a:rPr lang="ru-RU" sz="2000" dirty="0"/>
              <a:t>характеристики генеральной совокупности</a:t>
            </a:r>
            <a:r>
              <a:rPr lang="ru-RU" sz="2000" i="1" dirty="0"/>
              <a:t>.</a:t>
            </a:r>
          </a:p>
          <a:p>
            <a:r>
              <a:rPr lang="ru-RU" sz="2000" b="1" dirty="0"/>
              <a:t>Статистики </a:t>
            </a:r>
            <a:r>
              <a:rPr lang="ru-RU" sz="2000" dirty="0"/>
              <a:t>- характеристики выборки.</a:t>
            </a:r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3571876"/>
            <a:ext cx="7572428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54032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ru-RU" sz="28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57224" y="2000241"/>
            <a:ext cx="7829576" cy="128588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/>
              <a:t>Гипотеза (</a:t>
            </a:r>
            <a:r>
              <a:rPr lang="ru-RU" sz="2000" b="1" dirty="0" err="1"/>
              <a:t>hypothesis</a:t>
            </a:r>
            <a:r>
              <a:rPr lang="ru-RU" sz="2000" b="1" dirty="0"/>
              <a:t>) – </a:t>
            </a:r>
            <a:r>
              <a:rPr lang="ru-RU" sz="2000" dirty="0"/>
              <a:t>предположение относительно значений параметров генеральной совокупности (которое</a:t>
            </a:r>
            <a:r>
              <a:rPr lang="en-US" sz="2000" dirty="0"/>
              <a:t>, </a:t>
            </a:r>
            <a:r>
              <a:rPr lang="ru-RU" sz="2000" dirty="0"/>
              <a:t>возможно, определяется на основе анализа выборки).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214414" y="1214423"/>
            <a:ext cx="67151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Гипотеза</a:t>
            </a:r>
            <a:endParaRPr lang="en-US" sz="28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86214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0100" y="3286124"/>
            <a:ext cx="7500990" cy="2571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142984"/>
            <a:ext cx="8229600" cy="571504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Измерения и шкалы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500298" y="428604"/>
            <a:ext cx="635798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ct val="25000"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000" b="1" dirty="0"/>
              <a:t>Измерение (</a:t>
            </a:r>
            <a:r>
              <a:rPr lang="en-US" sz="2000" b="1" dirty="0"/>
              <a:t>measurement) </a:t>
            </a:r>
            <a:r>
              <a:rPr lang="ru-RU" sz="2000" dirty="0"/>
              <a:t>означает</a:t>
            </a:r>
            <a:r>
              <a:rPr lang="en-US" sz="2000" b="1" dirty="0"/>
              <a:t> </a:t>
            </a:r>
            <a:r>
              <a:rPr lang="ru-RU" sz="2000" dirty="0"/>
              <a:t>присвоение значений характеристикам изучаемых объектов, явлений согласно</a:t>
            </a:r>
            <a:r>
              <a:rPr lang="en-US" sz="2000" dirty="0"/>
              <a:t> </a:t>
            </a:r>
            <a:r>
              <a:rPr lang="ru-RU" sz="2000" dirty="0"/>
              <a:t>некоторому правилу.</a:t>
            </a:r>
            <a:endParaRPr lang="en-US" sz="2000" dirty="0"/>
          </a:p>
          <a:p>
            <a:pPr marL="0" indent="0" algn="just">
              <a:buNone/>
            </a:pPr>
            <a:endParaRPr lang="ru-RU" sz="2000" dirty="0"/>
          </a:p>
          <a:p>
            <a:pPr marL="0" indent="0" algn="just">
              <a:buNone/>
            </a:pPr>
            <a:r>
              <a:rPr lang="ru-RU" sz="2000" b="1" dirty="0"/>
              <a:t>Шкала (</a:t>
            </a:r>
            <a:r>
              <a:rPr lang="ru-RU" sz="2000" b="1" dirty="0" err="1"/>
              <a:t>scale</a:t>
            </a:r>
            <a:r>
              <a:rPr lang="ru-RU" sz="2000" b="1" dirty="0"/>
              <a:t>) </a:t>
            </a:r>
            <a:r>
              <a:rPr lang="ru-RU" sz="2000" dirty="0"/>
              <a:t>есть правило (или</a:t>
            </a:r>
            <a:r>
              <a:rPr lang="en-US" sz="2000" dirty="0"/>
              <a:t> </a:t>
            </a:r>
            <a:r>
              <a:rPr lang="ru-RU" sz="2000" dirty="0"/>
              <a:t>алгоритм), в соответствии с которым</a:t>
            </a:r>
          </a:p>
          <a:p>
            <a:pPr marL="0" indent="0" algn="just">
              <a:buNone/>
            </a:pPr>
            <a:r>
              <a:rPr lang="ru-RU" sz="2000" dirty="0"/>
              <a:t>изучаемым объектам, явлениям присваиваются значения.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142984"/>
            <a:ext cx="6491064" cy="64294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Данные (</a:t>
            </a:r>
            <a:r>
              <a:rPr lang="en-US" sz="112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data)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357158" y="1857364"/>
            <a:ext cx="8501122" cy="442915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000" b="1" dirty="0"/>
              <a:t>Данные представляют собой результаты наблюдений,</a:t>
            </a:r>
            <a:r>
              <a:rPr lang="en-US" sz="2000" b="1" dirty="0"/>
              <a:t> </a:t>
            </a:r>
            <a:r>
              <a:rPr lang="ru-RU" sz="2000" dirty="0"/>
              <a:t>испытаний, накапливаемые с целью последующего изучения и</a:t>
            </a:r>
            <a:r>
              <a:rPr lang="en-US" sz="2000" dirty="0"/>
              <a:t> </a:t>
            </a:r>
            <a:r>
              <a:rPr lang="ru-RU" sz="2000" dirty="0"/>
              <a:t>анализа.</a:t>
            </a:r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>
              <a:buNone/>
            </a:pPr>
            <a:r>
              <a:rPr lang="ru-RU" sz="2000" b="1" dirty="0"/>
              <a:t>Респондент</a:t>
            </a:r>
            <a:r>
              <a:rPr lang="en-US" sz="2000" b="1" dirty="0"/>
              <a:t>	</a:t>
            </a:r>
            <a:r>
              <a:rPr lang="ru-RU" sz="2000" b="1" dirty="0"/>
              <a:t>Возраст</a:t>
            </a:r>
            <a:r>
              <a:rPr lang="en-US" sz="2000" b="1" dirty="0"/>
              <a:t>	</a:t>
            </a:r>
            <a:r>
              <a:rPr lang="ru-RU" sz="2000" b="1" dirty="0"/>
              <a:t>Пол</a:t>
            </a:r>
            <a:r>
              <a:rPr lang="en-US" sz="2000" b="1" dirty="0"/>
              <a:t>	</a:t>
            </a:r>
            <a:r>
              <a:rPr lang="ru-RU" sz="2000" b="1" dirty="0"/>
              <a:t>Образование</a:t>
            </a:r>
            <a:r>
              <a:rPr lang="en-US" sz="2000" b="1" dirty="0"/>
              <a:t>	</a:t>
            </a:r>
            <a:r>
              <a:rPr lang="ru-RU" sz="2000" b="1" dirty="0"/>
              <a:t>Семейное</a:t>
            </a:r>
            <a:r>
              <a:rPr lang="en-US" sz="2000" b="1" dirty="0"/>
              <a:t> </a:t>
            </a:r>
            <a:r>
              <a:rPr lang="ru-RU" sz="2000" b="1" dirty="0"/>
              <a:t>положение</a:t>
            </a:r>
          </a:p>
          <a:p>
            <a:pPr>
              <a:buNone/>
            </a:pPr>
            <a:r>
              <a:rPr lang="ru-RU" sz="2000" dirty="0"/>
              <a:t>1 </a:t>
            </a:r>
            <a:r>
              <a:rPr lang="en-US" sz="2000" dirty="0"/>
              <a:t>			</a:t>
            </a:r>
            <a:r>
              <a:rPr lang="ru-RU" sz="2000" dirty="0"/>
              <a:t>29 </a:t>
            </a:r>
            <a:r>
              <a:rPr lang="en-US" sz="2000" dirty="0"/>
              <a:t>	</a:t>
            </a:r>
            <a:r>
              <a:rPr lang="ru-RU" sz="2000" dirty="0"/>
              <a:t>муж </a:t>
            </a:r>
            <a:r>
              <a:rPr lang="en-US" sz="2000" dirty="0"/>
              <a:t>	</a:t>
            </a:r>
            <a:r>
              <a:rPr lang="ru-RU" sz="2000" dirty="0"/>
              <a:t>начальное </a:t>
            </a:r>
            <a:r>
              <a:rPr lang="en-US" sz="2000" dirty="0"/>
              <a:t>	</a:t>
            </a:r>
            <a:r>
              <a:rPr lang="ru-RU" sz="2000" dirty="0"/>
              <a:t>женат</a:t>
            </a:r>
          </a:p>
          <a:p>
            <a:pPr>
              <a:buNone/>
            </a:pPr>
            <a:r>
              <a:rPr lang="ru-RU" sz="2000" dirty="0"/>
              <a:t>2 </a:t>
            </a:r>
            <a:r>
              <a:rPr lang="en-US" sz="2000" dirty="0"/>
              <a:t>			</a:t>
            </a:r>
            <a:r>
              <a:rPr lang="ru-RU" sz="2000" dirty="0"/>
              <a:t>23 </a:t>
            </a:r>
            <a:r>
              <a:rPr lang="en-US" sz="2000" dirty="0"/>
              <a:t>	</a:t>
            </a:r>
            <a:r>
              <a:rPr lang="ru-RU" sz="2000" dirty="0"/>
              <a:t>жен </a:t>
            </a:r>
            <a:r>
              <a:rPr lang="en-US" sz="2000" dirty="0"/>
              <a:t>	</a:t>
            </a:r>
            <a:r>
              <a:rPr lang="ru-RU" sz="2000" dirty="0"/>
              <a:t>среднее</a:t>
            </a:r>
            <a:r>
              <a:rPr lang="en-US" sz="2000" dirty="0"/>
              <a:t>		</a:t>
            </a:r>
            <a:r>
              <a:rPr lang="ru-RU" sz="2000" dirty="0"/>
              <a:t>замужем</a:t>
            </a:r>
          </a:p>
          <a:p>
            <a:pPr>
              <a:buNone/>
            </a:pPr>
            <a:r>
              <a:rPr lang="ru-RU" sz="2000" dirty="0"/>
              <a:t>3 </a:t>
            </a:r>
            <a:r>
              <a:rPr lang="en-US" sz="2000" dirty="0"/>
              <a:t>			</a:t>
            </a:r>
            <a:r>
              <a:rPr lang="ru-RU" sz="2000" dirty="0"/>
              <a:t>37 </a:t>
            </a:r>
            <a:r>
              <a:rPr lang="en-US" sz="2000" dirty="0"/>
              <a:t>	</a:t>
            </a:r>
            <a:r>
              <a:rPr lang="ru-RU" sz="2000" dirty="0"/>
              <a:t>жен </a:t>
            </a:r>
            <a:r>
              <a:rPr lang="en-US" sz="2000" dirty="0"/>
              <a:t>	</a:t>
            </a:r>
            <a:r>
              <a:rPr lang="ru-RU" sz="2000" dirty="0"/>
              <a:t>высшее</a:t>
            </a:r>
            <a:r>
              <a:rPr lang="en-US" sz="2000" dirty="0"/>
              <a:t>		</a:t>
            </a:r>
            <a:r>
              <a:rPr lang="ru-RU" sz="2000" dirty="0"/>
              <a:t>разведена</a:t>
            </a:r>
          </a:p>
          <a:p>
            <a:pPr>
              <a:buNone/>
            </a:pPr>
            <a:r>
              <a:rPr lang="ru-RU" sz="2000" dirty="0"/>
              <a:t>4 </a:t>
            </a:r>
            <a:r>
              <a:rPr lang="en-US" sz="2000" dirty="0"/>
              <a:t>			</a:t>
            </a:r>
            <a:r>
              <a:rPr lang="ru-RU" sz="2000" dirty="0"/>
              <a:t>46 </a:t>
            </a:r>
            <a:r>
              <a:rPr lang="en-US" sz="2000" dirty="0"/>
              <a:t>	</a:t>
            </a:r>
            <a:r>
              <a:rPr lang="ru-RU" sz="2000" dirty="0"/>
              <a:t>муж</a:t>
            </a:r>
            <a:r>
              <a:rPr lang="en-US" sz="2000" dirty="0"/>
              <a:t>	</a:t>
            </a:r>
            <a:r>
              <a:rPr lang="ru-RU" sz="2000" dirty="0"/>
              <a:t>высшее</a:t>
            </a:r>
            <a:r>
              <a:rPr lang="en-US" sz="2000" dirty="0"/>
              <a:t>		</a:t>
            </a:r>
            <a:r>
              <a:rPr lang="ru-RU" sz="2000" dirty="0"/>
              <a:t>женат</a:t>
            </a:r>
          </a:p>
          <a:p>
            <a:pPr>
              <a:buNone/>
            </a:pPr>
            <a:r>
              <a:rPr lang="ru-RU" sz="2000" dirty="0"/>
              <a:t>5 </a:t>
            </a:r>
            <a:r>
              <a:rPr lang="en-US" sz="2000" dirty="0"/>
              <a:t>			</a:t>
            </a:r>
            <a:r>
              <a:rPr lang="ru-RU" sz="2000" dirty="0"/>
              <a:t>34 </a:t>
            </a:r>
            <a:r>
              <a:rPr lang="en-US" sz="2000" dirty="0"/>
              <a:t>	</a:t>
            </a:r>
            <a:r>
              <a:rPr lang="ru-RU" sz="2000" dirty="0"/>
              <a:t>жен</a:t>
            </a:r>
            <a:r>
              <a:rPr lang="en-US" sz="2000" dirty="0"/>
              <a:t>	</a:t>
            </a:r>
            <a:r>
              <a:rPr lang="ru-RU" sz="2000" dirty="0"/>
              <a:t>среднее </a:t>
            </a:r>
            <a:r>
              <a:rPr lang="en-US" sz="2000" dirty="0"/>
              <a:t>	</a:t>
            </a:r>
            <a:r>
              <a:rPr lang="ru-RU" sz="2000" dirty="0"/>
              <a:t>разведена</a:t>
            </a:r>
            <a:r>
              <a:rPr lang="en-US" sz="2000" dirty="0"/>
              <a:t>	</a:t>
            </a:r>
            <a:r>
              <a:rPr lang="ru-RU" sz="2000" dirty="0"/>
              <a:t>1</a:t>
            </a:r>
            <a:endParaRPr lang="en-GB" sz="20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3643338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1071546"/>
            <a:ext cx="8229600" cy="714380"/>
          </a:xfrm>
        </p:spPr>
        <p:txBody>
          <a:bodyPr>
            <a:normAutofit/>
          </a:bodyPr>
          <a:lstStyle/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Дискретные и непрерывные данные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2286000" y="285728"/>
            <a:ext cx="650084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  <a:p>
            <a:pPr algn="r"/>
            <a:endParaRPr lang="ru-RU" sz="2800" dirty="0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571900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>
          <a:xfrm>
            <a:off x="457200" y="2214553"/>
            <a:ext cx="8229600" cy="3357587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dirty="0"/>
              <a:t> </a:t>
            </a:r>
            <a:r>
              <a:rPr lang="ru-RU" b="1" dirty="0"/>
              <a:t>Дискретные данные </a:t>
            </a:r>
            <a:r>
              <a:rPr lang="ru-RU" dirty="0"/>
              <a:t>представляют собой отдельные значения</a:t>
            </a:r>
            <a:r>
              <a:rPr lang="en-US" b="1" dirty="0"/>
              <a:t> </a:t>
            </a:r>
            <a:r>
              <a:rPr lang="ru-RU" dirty="0"/>
              <a:t>признака, общее число которых конечно или, если является</a:t>
            </a:r>
            <a:r>
              <a:rPr lang="en-US" dirty="0"/>
              <a:t> </a:t>
            </a:r>
            <a:r>
              <a:rPr lang="ru-RU" dirty="0"/>
              <a:t>бесконечным, то </a:t>
            </a:r>
            <a:r>
              <a:rPr lang="ru-RU" dirty="0" err="1"/>
              <a:t>счетно</a:t>
            </a:r>
            <a:r>
              <a:rPr lang="ru-RU" dirty="0"/>
              <a:t>, т.е. может быть подсчитано</a:t>
            </a:r>
            <a:r>
              <a:rPr lang="en-US" dirty="0"/>
              <a:t> </a:t>
            </a:r>
            <a:r>
              <a:rPr lang="ru-RU" dirty="0"/>
              <a:t>натуральными числами от единицы до бесконечности.</a:t>
            </a:r>
            <a:endParaRPr lang="en-US" dirty="0"/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b="1" dirty="0"/>
              <a:t>Непрерывные данные </a:t>
            </a:r>
            <a:r>
              <a:rPr lang="ru-RU" dirty="0"/>
              <a:t>могут принимать любое значение в</a:t>
            </a:r>
            <a:r>
              <a:rPr lang="en-US" dirty="0"/>
              <a:t> </a:t>
            </a:r>
            <a:r>
              <a:rPr lang="ru-RU" dirty="0"/>
              <a:t>некотором интервале.</a:t>
            </a:r>
            <a:endParaRPr lang="ru-RU" sz="2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142976" y="1214422"/>
            <a:ext cx="6895752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Номинальная шкала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928662" y="1928802"/>
            <a:ext cx="7572428" cy="376104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dirty="0"/>
              <a:t>Номинальная шкала (</a:t>
            </a:r>
            <a:r>
              <a:rPr lang="ru-RU" sz="2400" b="1" dirty="0" err="1"/>
              <a:t>nominal</a:t>
            </a:r>
            <a:r>
              <a:rPr lang="ru-RU" sz="2400" b="1" dirty="0"/>
              <a:t> </a:t>
            </a:r>
            <a:r>
              <a:rPr lang="ru-RU" sz="2400" b="1" dirty="0" err="1"/>
              <a:t>scale</a:t>
            </a:r>
            <a:r>
              <a:rPr lang="ru-RU" sz="2400" b="1" dirty="0"/>
              <a:t>) </a:t>
            </a:r>
            <a:r>
              <a:rPr lang="ru-RU" sz="2400" dirty="0"/>
              <a:t>состоит из названий, имен или категорий для  классификации объектов,</a:t>
            </a:r>
            <a:r>
              <a:rPr lang="en-US" sz="2400" dirty="0"/>
              <a:t> </a:t>
            </a:r>
            <a:r>
              <a:rPr lang="ru-RU" sz="2400" dirty="0"/>
              <a:t>явлений по некоторому признаку.</a:t>
            </a:r>
            <a:r>
              <a:rPr lang="en-US" sz="2400" dirty="0"/>
              <a:t> </a:t>
            </a:r>
            <a:r>
              <a:rPr lang="ru-RU" sz="2400" dirty="0"/>
              <a:t>Результаты измерений, полученные при помощи номинальной</a:t>
            </a:r>
            <a:r>
              <a:rPr lang="en-US" sz="2400" dirty="0"/>
              <a:t> </a:t>
            </a:r>
            <a:r>
              <a:rPr lang="ru-RU" sz="2400" dirty="0"/>
              <a:t>шкалы, не могут быть упорядочены и с ними не могут</a:t>
            </a:r>
            <a:r>
              <a:rPr lang="en-US" sz="2400" dirty="0"/>
              <a:t> </a:t>
            </a:r>
            <a:r>
              <a:rPr lang="ru-RU" sz="2400" dirty="0"/>
              <a:t>производиться арифметические операции.</a:t>
            </a:r>
            <a:endParaRPr lang="en-US" sz="2400" dirty="0"/>
          </a:p>
          <a:p>
            <a:pPr marL="0" indent="0" algn="just">
              <a:buNone/>
            </a:pPr>
            <a:endParaRPr lang="ru-RU" sz="2400" dirty="0"/>
          </a:p>
          <a:p>
            <a:pPr algn="just">
              <a:buNone/>
            </a:pPr>
            <a:r>
              <a:rPr lang="ru-RU" sz="2400" b="1"/>
              <a:t>Примеры: </a:t>
            </a:r>
            <a:r>
              <a:rPr lang="ru-RU" sz="2400" dirty="0"/>
              <a:t>профессия</a:t>
            </a:r>
            <a:r>
              <a:rPr lang="en-US" sz="2400" dirty="0"/>
              <a:t>, </a:t>
            </a:r>
            <a:r>
              <a:rPr lang="ru-RU" sz="2400" dirty="0"/>
              <a:t>имя.</a:t>
            </a:r>
            <a:endParaRPr lang="ru-RU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714776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285860"/>
            <a:ext cx="649106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45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Порядковая шкала</a:t>
            </a:r>
            <a:endParaRPr lang="en-US" sz="45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071538" y="2420888"/>
            <a:ext cx="6990799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dirty="0"/>
              <a:t>Порядковая шкала (</a:t>
            </a:r>
            <a:r>
              <a:rPr lang="ru-RU" sz="2400" b="1" dirty="0" err="1"/>
              <a:t>ordinal</a:t>
            </a:r>
            <a:r>
              <a:rPr lang="ru-RU" sz="2400" b="1" dirty="0"/>
              <a:t> </a:t>
            </a:r>
            <a:r>
              <a:rPr lang="ru-RU" sz="2400" b="1" dirty="0" err="1"/>
              <a:t>scale</a:t>
            </a:r>
            <a:r>
              <a:rPr lang="ru-RU" sz="2400" b="1" dirty="0"/>
              <a:t>) </a:t>
            </a:r>
            <a:r>
              <a:rPr lang="ru-RU" sz="2400" dirty="0"/>
              <a:t>означает, что числа присваиваются объектам, чтобы обозначить относительные</a:t>
            </a:r>
            <a:r>
              <a:rPr lang="en-US" sz="2400" dirty="0"/>
              <a:t> </a:t>
            </a:r>
            <a:r>
              <a:rPr lang="ru-RU" sz="2400" dirty="0"/>
              <a:t>позиции объектов.</a:t>
            </a:r>
            <a:endParaRPr lang="en-US" sz="2400" dirty="0"/>
          </a:p>
          <a:p>
            <a:pPr marL="0" indent="0" algn="just">
              <a:buNone/>
            </a:pPr>
            <a:endParaRPr lang="ru-RU" sz="2400" dirty="0"/>
          </a:p>
          <a:p>
            <a:pPr marL="0" indent="0" algn="just">
              <a:buNone/>
            </a:pPr>
            <a:r>
              <a:rPr lang="ru-RU" sz="2400" b="1" dirty="0"/>
              <a:t>Примеры: </a:t>
            </a:r>
            <a:r>
              <a:rPr lang="ru-RU" sz="2400" dirty="0"/>
              <a:t>место в соревнованиях</a:t>
            </a:r>
            <a:r>
              <a:rPr lang="en-US" sz="2400" dirty="0"/>
              <a:t>, </a:t>
            </a:r>
            <a:r>
              <a:rPr lang="ru-RU" sz="2400" dirty="0"/>
              <a:t>рейтинги, сила ветра по шкале Бофорта</a:t>
            </a:r>
            <a:r>
              <a:rPr lang="en-US" sz="2400" dirty="0"/>
              <a:t>, </a:t>
            </a:r>
            <a:r>
              <a:rPr lang="ru-RU" sz="2400" dirty="0"/>
              <a:t>результат опроса.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5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33030" y="1600200"/>
            <a:ext cx="607794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>
            <a:normAutofit/>
          </a:bodyPr>
          <a:lstStyle/>
          <a:p>
            <a:pPr algn="r"/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ru-RU" sz="2800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5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23309" y="3439260"/>
            <a:ext cx="8097381" cy="8478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2"/>
          <p:cNvSpPr txBox="1">
            <a:spLocks/>
          </p:cNvSpPr>
          <p:nvPr/>
        </p:nvSpPr>
        <p:spPr>
          <a:xfrm>
            <a:off x="1547664" y="1772816"/>
            <a:ext cx="6491064" cy="3513572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понятия</a:t>
            </a:r>
          </a:p>
          <a:p>
            <a:pPr marL="0" indent="0">
              <a:buNone/>
            </a:pPr>
            <a:endParaRPr lang="ru-RU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Font typeface="Wingdings" pitchFamily="2" charset="2"/>
              <a:buChar char="q"/>
            </a:pP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Объекты исследования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Переменные (признаки объектов)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Генеральная совокупность и выборка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Параметры и статистики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9600" dirty="0">
                <a:latin typeface="Arial" panose="020B0604020202020204" pitchFamily="34" charset="0"/>
                <a:cs typeface="Arial" panose="020B0604020202020204" pitchFamily="34" charset="0"/>
              </a:rPr>
              <a:t>Измерения характеристик данных</a:t>
            </a:r>
          </a:p>
          <a:p>
            <a:pPr marL="0" indent="0">
              <a:buNone/>
            </a:pPr>
            <a:endParaRPr lang="ru-RU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 </a:t>
            </a:r>
            <a:endParaRPr lang="en-GB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958554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214422"/>
            <a:ext cx="649106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51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Интервальная шкала</a:t>
            </a:r>
            <a:endParaRPr lang="en-US" sz="51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000240"/>
            <a:ext cx="8143932" cy="4500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Интервальная шкала (</a:t>
            </a:r>
            <a:r>
              <a:rPr lang="ru-RU" sz="2400" b="1" dirty="0" err="1">
                <a:latin typeface="Arial" pitchFamily="34" charset="0"/>
                <a:cs typeface="Arial" pitchFamily="34" charset="0"/>
              </a:rPr>
              <a:t>interval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ru-RU" sz="2400" b="1" dirty="0" err="1">
                <a:latin typeface="Arial" pitchFamily="34" charset="0"/>
                <a:cs typeface="Arial" pitchFamily="34" charset="0"/>
              </a:rPr>
              <a:t>scale</a:t>
            </a:r>
            <a:r>
              <a:rPr lang="ru-RU" sz="2400" b="1" dirty="0">
                <a:latin typeface="Arial" pitchFamily="34" charset="0"/>
                <a:cs typeface="Arial" pitchFamily="34" charset="0"/>
              </a:rPr>
              <a:t>)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позволяет находить разницу между двумя величинами. Обладает всеми свойствами номинальной и порядковой, но она позволяет указать количественное значение измеряемого признака. Недостатком служит отсутствие абсолютного нуля в качестве точки отсчета.</a:t>
            </a:r>
            <a:endParaRPr lang="en-US" sz="24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endParaRPr lang="ru-RU" sz="2400" dirty="0">
              <a:latin typeface="Arial" pitchFamily="34" charset="0"/>
              <a:cs typeface="Arial" pitchFamily="34" charset="0"/>
            </a:endParaRPr>
          </a:p>
          <a:p>
            <a:pPr marL="0" indent="0" algn="just">
              <a:buNone/>
            </a:pPr>
            <a:r>
              <a:rPr lang="ru-RU" sz="2400" b="1" dirty="0">
                <a:latin typeface="Arial" pitchFamily="34" charset="0"/>
                <a:cs typeface="Arial" pitchFamily="34" charset="0"/>
              </a:rPr>
              <a:t>Пример: </a:t>
            </a:r>
            <a:r>
              <a:rPr lang="ru-RU" sz="2400" dirty="0">
                <a:latin typeface="Arial" pitchFamily="34" charset="0"/>
                <a:cs typeface="Arial" pitchFamily="34" charset="0"/>
              </a:rPr>
              <a:t>показания термометра (по Цельсию или Фаренгейту)</a:t>
            </a:r>
            <a:endParaRPr lang="en-GB" sz="24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</a:t>
            </a:r>
            <a:r>
              <a:rPr lang="en-US" dirty="0"/>
              <a:t>.</a:t>
            </a:r>
            <a:r>
              <a:rPr lang="ru-RU" dirty="0" err="1"/>
              <a:t>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25470"/>
          </a:xfrm>
        </p:spPr>
        <p:txBody>
          <a:bodyPr>
            <a:normAutofit/>
          </a:bodyPr>
          <a:lstStyle/>
          <a:p>
            <a:pPr algn="r"/>
            <a:r>
              <a:rPr lang="ru-RU" sz="31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Кафедра информационно-аналитических систем</a:t>
            </a:r>
            <a:endParaRPr lang="ru-RU" dirty="0"/>
          </a:p>
        </p:txBody>
      </p:sp>
      <p:pic>
        <p:nvPicPr>
          <p:cNvPr id="5" name="Содержимое 3"/>
          <p:cNvPicPr>
            <a:picLocks noGrp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18652" y="1953152"/>
            <a:ext cx="7306695" cy="3820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214422"/>
            <a:ext cx="649106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45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Относительная шкала</a:t>
            </a:r>
            <a:endParaRPr lang="en-US" sz="45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000240"/>
            <a:ext cx="8143932" cy="4500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b="1" dirty="0"/>
              <a:t>Относительная шкала (</a:t>
            </a:r>
            <a:r>
              <a:rPr lang="ru-RU" sz="2400" b="1" dirty="0" err="1"/>
              <a:t>ratio</a:t>
            </a:r>
            <a:r>
              <a:rPr lang="ru-RU" sz="2400" b="1" dirty="0"/>
              <a:t> </a:t>
            </a:r>
            <a:r>
              <a:rPr lang="ru-RU" sz="2400" b="1" dirty="0" err="1"/>
              <a:t>scale</a:t>
            </a:r>
            <a:r>
              <a:rPr lang="ru-RU" sz="2400" b="1" dirty="0"/>
              <a:t>) </a:t>
            </a:r>
            <a:r>
              <a:rPr lang="ru-RU" sz="2400" dirty="0"/>
              <a:t>обладает абсолютным нулем в качестве точки отсчета, что позволяет ей иметь все свойства интервальной шкалы. Для данных этой шкалы осмысленными являются все арифметические операции, включая вычитание и дроби.</a:t>
            </a:r>
          </a:p>
          <a:p>
            <a:pPr marL="0" indent="0" algn="just">
              <a:buNone/>
            </a:pPr>
            <a:r>
              <a:rPr lang="ru-RU" sz="2400" b="1" dirty="0"/>
              <a:t>Примеры: </a:t>
            </a:r>
            <a:r>
              <a:rPr lang="ru-RU" sz="2400" dirty="0"/>
              <a:t>время выполнения теста по иностранному языку, показания спидометра.</a:t>
            </a:r>
            <a:endParaRPr lang="en-GB" sz="24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</a:t>
            </a:r>
            <a:r>
              <a:rPr lang="en-US" dirty="0"/>
              <a:t>.</a:t>
            </a:r>
            <a:r>
              <a:rPr lang="ru-RU" dirty="0" err="1"/>
              <a:t>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214422"/>
            <a:ext cx="649106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45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Дихотомическая шкала</a:t>
            </a:r>
            <a:endParaRPr lang="en-US" sz="45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000240"/>
            <a:ext cx="8143932" cy="4500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400" b="1" dirty="0"/>
              <a:t>Дихотомическая шкала (</a:t>
            </a:r>
            <a:r>
              <a:rPr lang="ru-RU" sz="2400" b="1" dirty="0" err="1"/>
              <a:t>dichotomous</a:t>
            </a:r>
            <a:r>
              <a:rPr lang="ru-RU" sz="2400" b="1" dirty="0"/>
              <a:t> </a:t>
            </a:r>
            <a:r>
              <a:rPr lang="ru-RU" sz="2400" b="1" dirty="0" err="1"/>
              <a:t>scale</a:t>
            </a:r>
            <a:r>
              <a:rPr lang="ru-RU" sz="2400" b="1" dirty="0"/>
              <a:t>) - </a:t>
            </a:r>
            <a:r>
              <a:rPr lang="ru-RU" sz="2400" dirty="0"/>
              <a:t>номинальная</a:t>
            </a:r>
          </a:p>
          <a:p>
            <a:pPr>
              <a:buNone/>
            </a:pPr>
            <a:r>
              <a:rPr lang="ru-RU" sz="2400" dirty="0"/>
              <a:t>шкала, которая состоит из двух категорий.</a:t>
            </a:r>
            <a:endParaRPr lang="en-US" sz="2400" dirty="0"/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b="1" dirty="0"/>
              <a:t>Пример</a:t>
            </a:r>
            <a:r>
              <a:rPr lang="ru-RU" sz="2400" dirty="0"/>
              <a:t>: наличие высшего образования (Да – Нет)</a:t>
            </a:r>
            <a:endParaRPr lang="en-GB" sz="24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</a:t>
            </a:r>
            <a:r>
              <a:rPr lang="en-US" dirty="0"/>
              <a:t>.</a:t>
            </a:r>
            <a:r>
              <a:rPr lang="ru-RU" dirty="0" err="1"/>
              <a:t>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214422"/>
            <a:ext cx="649106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45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Шкалы – подведем итог</a:t>
            </a:r>
            <a:endParaRPr lang="en-US" sz="45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000240"/>
            <a:ext cx="8143932" cy="450059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itchFamily="2" charset="2"/>
              <a:buChar char="q"/>
            </a:pPr>
            <a:r>
              <a:rPr lang="ru-RU" sz="2400" b="1" dirty="0"/>
              <a:t>Номинальная</a:t>
            </a:r>
            <a:r>
              <a:rPr lang="ru-RU" sz="2400" dirty="0"/>
              <a:t> </a:t>
            </a:r>
            <a:r>
              <a:rPr lang="en-US" sz="2400" dirty="0"/>
              <a:t>  </a:t>
            </a:r>
            <a:r>
              <a:rPr lang="ru-RU" sz="2400" dirty="0"/>
              <a:t>Содержит только категории, данные не могут</a:t>
            </a:r>
            <a:r>
              <a:rPr lang="en-US" sz="2400" dirty="0"/>
              <a:t> </a:t>
            </a:r>
            <a:r>
              <a:rPr lang="ru-RU" sz="2400" dirty="0"/>
              <a:t>упорядочиваться.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b="1" dirty="0"/>
              <a:t>Порядковая</a:t>
            </a:r>
            <a:r>
              <a:rPr lang="ru-RU" sz="2400" dirty="0"/>
              <a:t> </a:t>
            </a:r>
            <a:r>
              <a:rPr lang="en-US" sz="2400" dirty="0"/>
              <a:t>  </a:t>
            </a:r>
            <a:r>
              <a:rPr lang="ru-RU" sz="2400" dirty="0"/>
              <a:t>Содержит категории, которые могут упорядочиваться,</a:t>
            </a:r>
            <a:r>
              <a:rPr lang="en-US" sz="2400" dirty="0"/>
              <a:t> </a:t>
            </a:r>
            <a:r>
              <a:rPr lang="ru-RU" sz="2400" dirty="0"/>
              <a:t>разности между значениями не имеют смысла.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b="1" dirty="0"/>
              <a:t>Интервальная</a:t>
            </a:r>
            <a:r>
              <a:rPr lang="ru-RU" sz="2400" dirty="0"/>
              <a:t> Разности между значениями могут быть вычислены, но</a:t>
            </a:r>
            <a:r>
              <a:rPr lang="en-US" sz="2400" dirty="0"/>
              <a:t> </a:t>
            </a:r>
            <a:r>
              <a:rPr lang="ru-RU" sz="2400" dirty="0"/>
              <a:t>отсутствует точка отсчета.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b="1" dirty="0"/>
              <a:t>Относительная</a:t>
            </a:r>
            <a:r>
              <a:rPr lang="ru-RU" sz="2400" dirty="0"/>
              <a:t> Имеется точка отсчета, возможны отношения между</a:t>
            </a:r>
            <a:r>
              <a:rPr lang="en-US" sz="2400" dirty="0"/>
              <a:t> </a:t>
            </a:r>
            <a:r>
              <a:rPr lang="ru-RU" sz="2400" dirty="0"/>
              <a:t>значениями.</a:t>
            </a:r>
          </a:p>
          <a:p>
            <a:pPr marL="0" indent="0">
              <a:buFont typeface="Wingdings" pitchFamily="2" charset="2"/>
              <a:buChar char="q"/>
            </a:pPr>
            <a:r>
              <a:rPr lang="ru-RU" sz="2400" b="1" dirty="0"/>
              <a:t>Дихотомическая</a:t>
            </a:r>
            <a:r>
              <a:rPr lang="ru-RU" sz="2400" dirty="0"/>
              <a:t> Разновидность номинальной. Содержит всего две</a:t>
            </a:r>
            <a:r>
              <a:rPr lang="en-US" sz="2400" dirty="0"/>
              <a:t> </a:t>
            </a:r>
            <a:r>
              <a:rPr lang="ru-RU" sz="2400" dirty="0"/>
              <a:t>категории.</a:t>
            </a:r>
            <a:endParaRPr lang="en-GB" sz="24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</a:t>
            </a:r>
            <a:r>
              <a:rPr lang="en-US" dirty="0"/>
              <a:t>.</a:t>
            </a:r>
            <a:r>
              <a:rPr lang="ru-RU" dirty="0" err="1"/>
              <a:t>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214422"/>
            <a:ext cx="6491064" cy="7858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6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4500" b="1" dirty="0">
                <a:solidFill>
                  <a:schemeClr val="accent2">
                    <a:lumMod val="75000"/>
                  </a:schemeClr>
                </a:solidFill>
                <a:latin typeface="Arial"/>
                <a:cs typeface="Arial"/>
              </a:rPr>
              <a:t>Задание 0</a:t>
            </a:r>
            <a:endParaRPr lang="en-US" sz="4500" b="1" dirty="0">
              <a:solidFill>
                <a:schemeClr val="accent2">
                  <a:lumMod val="75000"/>
                </a:schemeClr>
              </a:solidFill>
              <a:latin typeface="Arial"/>
              <a:ea typeface="PT Sans"/>
              <a:cs typeface="Arial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000240"/>
            <a:ext cx="8143932" cy="450059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400" dirty="0"/>
              <a:t>Приведите примеры 10 объектов с признаками, измеряемыми во всех категориях шкал.</a:t>
            </a:r>
            <a:endParaRPr lang="en-US" sz="2400" dirty="0"/>
          </a:p>
          <a:p>
            <a:pPr marL="0" indent="0">
              <a:buNone/>
            </a:pPr>
            <a:endParaRPr lang="en-GB" sz="2400" dirty="0">
              <a:solidFill>
                <a:srgbClr val="8000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00298" y="6356350"/>
            <a:ext cx="3714776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</a:t>
            </a:r>
            <a:r>
              <a:rPr lang="en-US" dirty="0"/>
              <a:t>.</a:t>
            </a:r>
            <a:r>
              <a:rPr lang="ru-RU" dirty="0" err="1"/>
              <a:t>стем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098716"/>
            <a:ext cx="8136904" cy="5426628"/>
          </a:xfrm>
          <a:prstGeom prst="rect">
            <a:avLst/>
          </a:prstGeom>
        </p:spPr>
      </p:pic>
      <p:sp>
        <p:nvSpPr>
          <p:cNvPr id="8" name="Объект 2"/>
          <p:cNvSpPr txBox="1">
            <a:spLocks/>
          </p:cNvSpPr>
          <p:nvPr/>
        </p:nvSpPr>
        <p:spPr>
          <a:xfrm>
            <a:off x="971600" y="1268760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2800" dirty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Ваши вопросы</a:t>
            </a:r>
            <a:r>
              <a:rPr lang="en-US" sz="2800" dirty="0">
                <a:solidFill>
                  <a:schemeClr val="bg1">
                    <a:lumMod val="65000"/>
                  </a:schemeClr>
                </a:solidFill>
                <a:latin typeface="PT Sans"/>
                <a:ea typeface="PT Sans"/>
                <a:cs typeface="PT Sans"/>
                <a:sym typeface="PT Sans"/>
              </a:rPr>
              <a:t>?</a:t>
            </a:r>
          </a:p>
        </p:txBody>
      </p:sp>
      <p:sp>
        <p:nvSpPr>
          <p:cNvPr id="7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9" name="Нижний колонтитул 8"/>
          <p:cNvSpPr>
            <a:spLocks noGrp="1"/>
          </p:cNvSpPr>
          <p:nvPr>
            <p:ph type="ftr" sz="quarter" idx="11"/>
          </p:nvPr>
        </p:nvSpPr>
        <p:spPr>
          <a:xfrm>
            <a:off x="2643174" y="6356350"/>
            <a:ext cx="3500462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527725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285860"/>
            <a:ext cx="6491064" cy="714380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Объекты исследования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571472" y="2000240"/>
            <a:ext cx="7715303" cy="368960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None/>
            </a:pPr>
            <a:r>
              <a:rPr lang="ru-RU" sz="2400" dirty="0"/>
              <a:t>     </a:t>
            </a:r>
            <a:r>
              <a:rPr lang="ru-RU" sz="2400" b="1" dirty="0"/>
              <a:t>Объектами</a:t>
            </a:r>
            <a:r>
              <a:rPr lang="ru-RU" sz="2400" dirty="0"/>
              <a:t> исследования являются те объекты реального мира, которые исследователь наблюдает, подсчитывает, описывает, измеряет для того, чтобы получить выводы относительно их свойств и наблюдаемых закономерностей.</a:t>
            </a:r>
          </a:p>
          <a:p>
            <a:pPr>
              <a:buNone/>
            </a:pPr>
            <a:endParaRPr lang="ru-RU" sz="2400" dirty="0"/>
          </a:p>
          <a:p>
            <a:pPr>
              <a:buNone/>
            </a:pPr>
            <a:r>
              <a:rPr lang="ru-RU" sz="2400" dirty="0"/>
              <a:t>     </a:t>
            </a:r>
            <a:r>
              <a:rPr lang="ru-RU" sz="2400" b="1" dirty="0"/>
              <a:t>Примеры</a:t>
            </a:r>
            <a:r>
              <a:rPr lang="ru-RU" sz="2400" dirty="0"/>
              <a:t>: страны, политические системы, граждане, лидеры государств, международные компании.</a:t>
            </a:r>
            <a:endParaRPr lang="en-GB" sz="24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86050" y="6356350"/>
            <a:ext cx="3500462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357298"/>
            <a:ext cx="649106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Переменные, признаки (</a:t>
            </a:r>
            <a:r>
              <a:rPr lang="en-US" sz="112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variable)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sz="112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ea typeface="PT Sans"/>
                <a:cs typeface="Arial" pitchFamily="34" charset="0"/>
                <a:sym typeface="PT Sans"/>
              </a:rPr>
              <a:t> 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14348" y="2143116"/>
            <a:ext cx="7215238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Переменная, признак – </a:t>
            </a:r>
            <a:r>
              <a:rPr lang="ru-RU" sz="2400" dirty="0"/>
              <a:t>это некоторая общая для всех изучаемых объектов характеристика или свойство, конкретные проявления которого могут меняться от объекта к объекту. Различные проявления признака называют </a:t>
            </a:r>
            <a:r>
              <a:rPr lang="ru-RU" sz="2400" b="1" dirty="0"/>
              <a:t>значениями,</a:t>
            </a:r>
          </a:p>
          <a:p>
            <a:r>
              <a:rPr lang="ru-RU" sz="2400" b="1" dirty="0"/>
              <a:t>альтернативами, градациями.</a:t>
            </a:r>
          </a:p>
          <a:p>
            <a:pPr algn="just"/>
            <a:r>
              <a:rPr lang="ru-RU" sz="2400" dirty="0"/>
              <a:t>Умение «мыслить признаками», правильно определять переменные для достижения исследовательских целей является одним из важнейших качеств аналитика.</a:t>
            </a:r>
            <a:endParaRPr lang="ru-RU" sz="2400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b="1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1547664" y="1285860"/>
            <a:ext cx="6491064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86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Примеры переменных</a:t>
            </a:r>
            <a:endParaRPr lang="en-US" sz="86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642910" y="2143116"/>
            <a:ext cx="8001056" cy="42148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ru-RU" sz="2400" b="1" dirty="0"/>
              <a:t>Переменная         Возможные значения</a:t>
            </a:r>
          </a:p>
          <a:p>
            <a:pPr>
              <a:buNone/>
            </a:pPr>
            <a:r>
              <a:rPr lang="ru-RU" sz="2400" dirty="0"/>
              <a:t>«</a:t>
            </a:r>
            <a:r>
              <a:rPr lang="ru-RU" sz="2400" b="1" dirty="0"/>
              <a:t>Пол</a:t>
            </a:r>
            <a:r>
              <a:rPr lang="ru-RU" sz="2400" dirty="0"/>
              <a:t>»                   «мужчина»</a:t>
            </a:r>
            <a:r>
              <a:rPr lang="en-US" sz="2400" dirty="0"/>
              <a:t>,</a:t>
            </a:r>
            <a:r>
              <a:rPr lang="ru-RU" sz="2400" dirty="0"/>
              <a:t>«женщина»</a:t>
            </a:r>
          </a:p>
          <a:p>
            <a:pPr>
              <a:buNone/>
            </a:pPr>
            <a:r>
              <a:rPr lang="ru-RU" sz="2400" dirty="0"/>
              <a:t>«</a:t>
            </a:r>
            <a:r>
              <a:rPr lang="ru-RU" sz="2400" b="1" dirty="0"/>
              <a:t>Профессия</a:t>
            </a:r>
            <a:r>
              <a:rPr lang="ru-RU" sz="2400" dirty="0"/>
              <a:t>»     «аналитик, «программист»,   «менеджер»</a:t>
            </a:r>
          </a:p>
          <a:p>
            <a:pPr>
              <a:buNone/>
            </a:pPr>
            <a:r>
              <a:rPr lang="ru-RU" sz="2400" dirty="0"/>
              <a:t>«</a:t>
            </a:r>
            <a:r>
              <a:rPr lang="ru-RU" sz="2400" b="1" dirty="0"/>
              <a:t>Рост</a:t>
            </a:r>
            <a:r>
              <a:rPr lang="ru-RU" sz="2400" dirty="0"/>
              <a:t>»                 «низкий»</a:t>
            </a:r>
            <a:r>
              <a:rPr lang="en-US" sz="2400" dirty="0"/>
              <a:t>,</a:t>
            </a:r>
            <a:r>
              <a:rPr lang="ru-RU" sz="2400" dirty="0"/>
              <a:t>  «средний»</a:t>
            </a:r>
            <a:r>
              <a:rPr lang="en-US" sz="2400" dirty="0"/>
              <a:t> ,</a:t>
            </a:r>
            <a:r>
              <a:rPr lang="ru-RU" sz="2400" dirty="0"/>
              <a:t>  «высокий»</a:t>
            </a:r>
          </a:p>
          <a:p>
            <a:pPr marL="0" indent="0">
              <a:buNone/>
            </a:pPr>
            <a:endParaRPr lang="en-GB" sz="2400" dirty="0">
              <a:solidFill>
                <a:srgbClr val="8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571736" y="6356350"/>
            <a:ext cx="3571900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571472" y="1071546"/>
            <a:ext cx="7643866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7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Распределения переменных (</a:t>
            </a:r>
            <a:r>
              <a:rPr lang="en-US" sz="70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distribution)</a:t>
            </a:r>
            <a:endParaRPr lang="en-US" sz="7000" dirty="0">
              <a:solidFill>
                <a:schemeClr val="accent2">
                  <a:lumMod val="75000"/>
                </a:schemeClr>
              </a:solidFill>
              <a:latin typeface="Arial" pitchFamily="34" charset="0"/>
              <a:ea typeface="PT Sans"/>
              <a:cs typeface="Arial" pitchFamily="34" charset="0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714620"/>
            <a:ext cx="6491064" cy="371477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714776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785786" y="1785926"/>
            <a:ext cx="7286676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ru-RU" sz="2000" dirty="0"/>
              <a:t>Значения переменной, которые она принимает для различных </a:t>
            </a:r>
          </a:p>
          <a:p>
            <a:r>
              <a:rPr lang="ru-RU" sz="2000" dirty="0"/>
              <a:t>изучаемых объектов, приводят нас к необходимости рассматривать </a:t>
            </a:r>
            <a:r>
              <a:rPr lang="ru-RU" sz="2000" b="1" dirty="0"/>
              <a:t>распределение переменной.</a:t>
            </a:r>
            <a:endParaRPr lang="ru-RU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9225" y="3500438"/>
            <a:ext cx="6305550" cy="24288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571472" y="1142984"/>
            <a:ext cx="7572428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Пример распределения переменных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buNone/>
            </a:pPr>
            <a:endParaRPr lang="en-US" sz="11200" b="1" dirty="0">
              <a:solidFill>
                <a:srgbClr val="9F2B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6" name="Объект 2"/>
          <p:cNvSpPr txBox="1">
            <a:spLocks/>
          </p:cNvSpPr>
          <p:nvPr/>
        </p:nvSpPr>
        <p:spPr>
          <a:xfrm>
            <a:off x="1571273" y="2420888"/>
            <a:ext cx="6491064" cy="32689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Wingdings" pitchFamily="2" charset="2"/>
              <a:buChar char="q"/>
            </a:pP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857488" y="6356350"/>
            <a:ext cx="3500462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642911" y="2285992"/>
            <a:ext cx="8072493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/>
              <a:t>Изучаем сообщество из 100 000 жителей одного района.</a:t>
            </a:r>
          </a:p>
          <a:p>
            <a:endParaRPr lang="ru-RU" sz="2000" dirty="0"/>
          </a:p>
          <a:p>
            <a:r>
              <a:rPr lang="ru-RU" sz="2000" b="1" dirty="0"/>
              <a:t>Переменная                     Распределение</a:t>
            </a:r>
          </a:p>
          <a:p>
            <a:r>
              <a:rPr lang="ru-RU" sz="2000" dirty="0"/>
              <a:t>«Пол»                                55% женщин и 45% мужчин</a:t>
            </a:r>
          </a:p>
          <a:p>
            <a:r>
              <a:rPr lang="ru-RU" sz="2000" dirty="0"/>
              <a:t>«Возраст»                        список возрастов 100 000 жителей</a:t>
            </a:r>
          </a:p>
          <a:p>
            <a:r>
              <a:rPr lang="ru-RU" sz="2000" dirty="0"/>
              <a:t>«Профессия» …</a:t>
            </a:r>
          </a:p>
          <a:p>
            <a:r>
              <a:rPr lang="ru-RU" sz="2000" dirty="0"/>
              <a:t>«Годовой доход» …</a:t>
            </a:r>
          </a:p>
          <a:p>
            <a:endParaRPr lang="ru-RU" sz="2000" dirty="0"/>
          </a:p>
          <a:p>
            <a:pPr algn="just"/>
            <a:r>
              <a:rPr lang="ru-RU" sz="2000" dirty="0"/>
              <a:t>Распределение указанных переменных в изучаемом сообществе может отличиться от распределения этой же переменной, измеренной в другом сообществе.</a:t>
            </a:r>
          </a:p>
        </p:txBody>
      </p:sp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Объект 2"/>
          <p:cNvSpPr txBox="1">
            <a:spLocks/>
          </p:cNvSpPr>
          <p:nvPr/>
        </p:nvSpPr>
        <p:spPr>
          <a:xfrm>
            <a:off x="928662" y="1214422"/>
            <a:ext cx="7643866" cy="857256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pPr marL="0" indent="0">
              <a:buNone/>
            </a:pPr>
            <a:r>
              <a:rPr lang="ru-RU" sz="112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Генеральная совокупность и выборка</a:t>
            </a:r>
            <a:endParaRPr lang="en-US" sz="11200" b="1" dirty="0">
              <a:solidFill>
                <a:schemeClr val="accent2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  <a:p>
            <a:pPr marL="0" indent="0">
              <a:spcBef>
                <a:spcPts val="0"/>
              </a:spcBef>
              <a:buClr>
                <a:schemeClr val="dk1"/>
              </a:buClr>
              <a:buSzPct val="25000"/>
              <a:buFont typeface="Arial" panose="020B0604020202020204" pitchFamily="34" charset="0"/>
              <a:buNone/>
            </a:pPr>
            <a:r>
              <a:rPr lang="ru-RU" dirty="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rPr>
              <a:t> </a:t>
            </a:r>
            <a:endParaRPr lang="en-US" dirty="0">
              <a:solidFill>
                <a:schemeClr val="dk1"/>
              </a:solidFill>
              <a:latin typeface="PT Sans"/>
              <a:ea typeface="PT Sans"/>
              <a:cs typeface="PT Sans"/>
              <a:sym typeface="PT Sans"/>
            </a:endParaRPr>
          </a:p>
        </p:txBody>
      </p:sp>
      <p:sp>
        <p:nvSpPr>
          <p:cNvPr id="9" name="Объект 2"/>
          <p:cNvSpPr txBox="1">
            <a:spLocks/>
          </p:cNvSpPr>
          <p:nvPr/>
        </p:nvSpPr>
        <p:spPr>
          <a:xfrm>
            <a:off x="2123728" y="116632"/>
            <a:ext cx="6768752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0"/>
              </a:spcBef>
              <a:buClr>
                <a:schemeClr val="dk1"/>
              </a:buClr>
              <a:buSzPct val="25000"/>
              <a:buNone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>
          <a:xfrm>
            <a:off x="2357422" y="6356350"/>
            <a:ext cx="3857652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2143116"/>
            <a:ext cx="8161655" cy="42481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2687361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57224" y="1142984"/>
            <a:ext cx="7143800" cy="642942"/>
          </a:xfrm>
        </p:spPr>
        <p:txBody>
          <a:bodyPr>
            <a:noAutofit/>
          </a:bodyPr>
          <a:lstStyle/>
          <a:p>
            <a:r>
              <a:rPr lang="ru-RU" sz="2800" b="1" dirty="0">
                <a:solidFill>
                  <a:schemeClr val="accent2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Генеральная совокупность и выборка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571604" y="285728"/>
            <a:ext cx="678660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buClr>
                <a:schemeClr val="dk1"/>
              </a:buClr>
              <a:buSzPct val="25000"/>
            </a:pPr>
            <a:r>
              <a:rPr lang="ru-RU" sz="2800" dirty="0">
                <a:solidFill>
                  <a:srgbClr val="9F2B22"/>
                </a:solidFill>
                <a:latin typeface="Arial" panose="020B0604020202020204" pitchFamily="34" charset="0"/>
                <a:cs typeface="Arial" panose="020B0604020202020204" pitchFamily="34" charset="0"/>
                <a:sym typeface="PT Sans"/>
              </a:rPr>
              <a:t>Анализ данных. Основные понятия</a:t>
            </a:r>
            <a:endParaRPr lang="en-US" sz="2800" dirty="0">
              <a:solidFill>
                <a:srgbClr val="9F2B22"/>
              </a:solidFill>
              <a:latin typeface="Arial" panose="020B0604020202020204" pitchFamily="34" charset="0"/>
              <a:ea typeface="PT Sans"/>
              <a:cs typeface="Arial" panose="020B0604020202020204" pitchFamily="34" charset="0"/>
              <a:sym typeface="PT Sans"/>
            </a:endParaRPr>
          </a:p>
        </p:txBody>
      </p:sp>
      <p:sp>
        <p:nvSpPr>
          <p:cNvPr id="7" name="Нижний колонтитул 6"/>
          <p:cNvSpPr>
            <a:spLocks noGrp="1"/>
          </p:cNvSpPr>
          <p:nvPr>
            <p:ph type="ftr" sz="quarter" idx="11"/>
          </p:nvPr>
        </p:nvSpPr>
        <p:spPr>
          <a:xfrm>
            <a:off x="2714612" y="6356350"/>
            <a:ext cx="3643338" cy="365125"/>
          </a:xfrm>
        </p:spPr>
        <p:txBody>
          <a:bodyPr/>
          <a:lstStyle/>
          <a:p>
            <a:r>
              <a:rPr lang="ru-RU" dirty="0"/>
              <a:t>Кафедра информационно-аналитических систем</a:t>
            </a:r>
          </a:p>
        </p:txBody>
      </p:sp>
      <p:sp>
        <p:nvSpPr>
          <p:cNvPr id="8" name="Содержимое 7"/>
          <p:cNvSpPr>
            <a:spLocks noGrp="1"/>
          </p:cNvSpPr>
          <p:nvPr>
            <p:ph idx="1"/>
          </p:nvPr>
        </p:nvSpPr>
        <p:spPr>
          <a:xfrm>
            <a:off x="457200" y="1928802"/>
            <a:ext cx="8229600" cy="4197361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q"/>
            </a:pPr>
            <a:r>
              <a:rPr lang="ru-RU" b="1" dirty="0"/>
              <a:t>Генеральная совокупность (</a:t>
            </a:r>
            <a:r>
              <a:rPr lang="ru-RU" b="1" dirty="0" err="1"/>
              <a:t>population</a:t>
            </a:r>
            <a:r>
              <a:rPr lang="ru-RU" b="1" dirty="0"/>
              <a:t>) – вся </a:t>
            </a:r>
            <a:r>
              <a:rPr lang="ru-RU" dirty="0"/>
              <a:t>интересующая</a:t>
            </a:r>
            <a:r>
              <a:rPr lang="ru-RU" b="1" dirty="0"/>
              <a:t> </a:t>
            </a:r>
            <a:r>
              <a:rPr lang="ru-RU" dirty="0"/>
              <a:t>исследователя совокупность изучаемых объектов.</a:t>
            </a:r>
          </a:p>
          <a:p>
            <a:pPr>
              <a:buNone/>
            </a:pPr>
            <a:endParaRPr lang="ru-RU" dirty="0"/>
          </a:p>
          <a:p>
            <a:pPr algn="just">
              <a:buFont typeface="Wingdings" pitchFamily="2" charset="2"/>
              <a:buChar char="q"/>
            </a:pPr>
            <a:r>
              <a:rPr lang="ru-RU" b="1" dirty="0"/>
              <a:t>Выборка (</a:t>
            </a:r>
            <a:r>
              <a:rPr lang="ru-RU" b="1" dirty="0" err="1"/>
              <a:t>sample</a:t>
            </a:r>
            <a:r>
              <a:rPr lang="ru-RU" b="1" dirty="0"/>
              <a:t>) – </a:t>
            </a:r>
            <a:r>
              <a:rPr lang="ru-RU" dirty="0"/>
              <a:t>некоторая, обычно небольшая, часть генеральной совокупности, отбираемая специальным образом и исследуемая с целью получения выводов о свойствах генеральной совокупности.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1303</TotalTime>
  <Words>1046</Words>
  <Application>Microsoft Office PowerPoint</Application>
  <PresentationFormat>Экран (4:3)</PresentationFormat>
  <Paragraphs>189</Paragraphs>
  <Slides>26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Генеральная совокупность и выборка</vt:lpstr>
      <vt:lpstr>Презентация PowerPoint</vt:lpstr>
      <vt:lpstr>Анализ данных. Основные понятия</vt:lpstr>
      <vt:lpstr>Анализ данных. Основные понятия</vt:lpstr>
      <vt:lpstr>Измерения и шкалы</vt:lpstr>
      <vt:lpstr>Презентация PowerPoint</vt:lpstr>
      <vt:lpstr>Дискретные и непрерывные данные</vt:lpstr>
      <vt:lpstr>Презентация PowerPoint</vt:lpstr>
      <vt:lpstr>Презентация PowerPoint</vt:lpstr>
      <vt:lpstr>Анализ данных. Основные понятия</vt:lpstr>
      <vt:lpstr>Анализ данных. Основные понятия</vt:lpstr>
      <vt:lpstr>Презентация PowerPoint</vt:lpstr>
      <vt:lpstr>Анализ данных. Основные понятия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Баранова Ольга Владимировна</dc:creator>
  <cp:lastModifiedBy>Графеева Наталья Генриховна</cp:lastModifiedBy>
  <cp:revision>157</cp:revision>
  <dcterms:created xsi:type="dcterms:W3CDTF">2015-06-09T11:05:16Z</dcterms:created>
  <dcterms:modified xsi:type="dcterms:W3CDTF">2019-09-13T15:58:51Z</dcterms:modified>
</cp:coreProperties>
</file>