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47" r:id="rId3"/>
    <p:sldId id="314" r:id="rId4"/>
    <p:sldId id="315" r:id="rId5"/>
    <p:sldId id="258" r:id="rId6"/>
    <p:sldId id="316" r:id="rId7"/>
    <p:sldId id="285" r:id="rId8"/>
    <p:sldId id="318" r:id="rId9"/>
    <p:sldId id="280" r:id="rId10"/>
    <p:sldId id="281" r:id="rId11"/>
    <p:sldId id="276" r:id="rId12"/>
    <p:sldId id="284" r:id="rId13"/>
    <p:sldId id="287" r:id="rId14"/>
    <p:sldId id="305" r:id="rId15"/>
    <p:sldId id="288" r:id="rId16"/>
    <p:sldId id="306" r:id="rId17"/>
    <p:sldId id="309" r:id="rId18"/>
    <p:sldId id="307" r:id="rId19"/>
    <p:sldId id="291" r:id="rId20"/>
    <p:sldId id="327" r:id="rId21"/>
    <p:sldId id="328" r:id="rId22"/>
    <p:sldId id="286" r:id="rId23"/>
    <p:sldId id="321" r:id="rId24"/>
    <p:sldId id="323" r:id="rId25"/>
    <p:sldId id="313" r:id="rId26"/>
    <p:sldId id="326" r:id="rId27"/>
    <p:sldId id="329" r:id="rId28"/>
    <p:sldId id="348" r:id="rId29"/>
    <p:sldId id="333" r:id="rId30"/>
    <p:sldId id="335" r:id="rId31"/>
    <p:sldId id="332" r:id="rId32"/>
    <p:sldId id="334" r:id="rId33"/>
    <p:sldId id="346" r:id="rId34"/>
    <p:sldId id="336" r:id="rId35"/>
    <p:sldId id="337" r:id="rId36"/>
    <p:sldId id="338" r:id="rId37"/>
    <p:sldId id="349" r:id="rId38"/>
    <p:sldId id="353" r:id="rId39"/>
    <p:sldId id="339" r:id="rId40"/>
    <p:sldId id="341" r:id="rId41"/>
    <p:sldId id="342" r:id="rId42"/>
    <p:sldId id="343" r:id="rId43"/>
    <p:sldId id="344" r:id="rId44"/>
    <p:sldId id="345" r:id="rId45"/>
    <p:sldId id="319" r:id="rId46"/>
    <p:sldId id="277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5" autoAdjust="0"/>
    <p:restoredTop sz="86368" autoAdjust="0"/>
  </p:normalViewPr>
  <p:slideViewPr>
    <p:cSldViewPr>
      <p:cViewPr>
        <p:scale>
          <a:sx n="110" d="100"/>
          <a:sy n="110" d="100"/>
        </p:scale>
        <p:origin x="-25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4.xml"/><Relationship Id="rId18" Type="http://schemas.openxmlformats.org/officeDocument/2006/relationships/slide" Target="slides/slide30.xml"/><Relationship Id="rId26" Type="http://schemas.openxmlformats.org/officeDocument/2006/relationships/slide" Target="slides/slide41.xml"/><Relationship Id="rId3" Type="http://schemas.openxmlformats.org/officeDocument/2006/relationships/slide" Target="slides/slide10.xml"/><Relationship Id="rId21" Type="http://schemas.openxmlformats.org/officeDocument/2006/relationships/slide" Target="slides/slide34.xml"/><Relationship Id="rId7" Type="http://schemas.openxmlformats.org/officeDocument/2006/relationships/slide" Target="slides/slide15.xml"/><Relationship Id="rId12" Type="http://schemas.openxmlformats.org/officeDocument/2006/relationships/slide" Target="slides/slide23.xml"/><Relationship Id="rId17" Type="http://schemas.openxmlformats.org/officeDocument/2006/relationships/slide" Target="slides/slide29.xml"/><Relationship Id="rId25" Type="http://schemas.openxmlformats.org/officeDocument/2006/relationships/slide" Target="slides/slide40.xml"/><Relationship Id="rId2" Type="http://schemas.openxmlformats.org/officeDocument/2006/relationships/slide" Target="slides/slide9.xml"/><Relationship Id="rId16" Type="http://schemas.openxmlformats.org/officeDocument/2006/relationships/slide" Target="slides/slide27.xml"/><Relationship Id="rId20" Type="http://schemas.openxmlformats.org/officeDocument/2006/relationships/slide" Target="slides/slide32.xml"/><Relationship Id="rId29" Type="http://schemas.openxmlformats.org/officeDocument/2006/relationships/slide" Target="slides/slide44.xml"/><Relationship Id="rId1" Type="http://schemas.openxmlformats.org/officeDocument/2006/relationships/slide" Target="slides/slide7.xml"/><Relationship Id="rId6" Type="http://schemas.openxmlformats.org/officeDocument/2006/relationships/slide" Target="slides/slide13.xml"/><Relationship Id="rId11" Type="http://schemas.openxmlformats.org/officeDocument/2006/relationships/slide" Target="slides/slide22.xml"/><Relationship Id="rId24" Type="http://schemas.openxmlformats.org/officeDocument/2006/relationships/slide" Target="slides/slide39.xml"/><Relationship Id="rId5" Type="http://schemas.openxmlformats.org/officeDocument/2006/relationships/slide" Target="slides/slide12.xml"/><Relationship Id="rId15" Type="http://schemas.openxmlformats.org/officeDocument/2006/relationships/slide" Target="slides/slide26.xml"/><Relationship Id="rId23" Type="http://schemas.openxmlformats.org/officeDocument/2006/relationships/slide" Target="slides/slide36.xml"/><Relationship Id="rId28" Type="http://schemas.openxmlformats.org/officeDocument/2006/relationships/slide" Target="slides/slide43.xml"/><Relationship Id="rId10" Type="http://schemas.openxmlformats.org/officeDocument/2006/relationships/slide" Target="slides/slide21.xml"/><Relationship Id="rId19" Type="http://schemas.openxmlformats.org/officeDocument/2006/relationships/slide" Target="slides/slide31.xml"/><Relationship Id="rId4" Type="http://schemas.openxmlformats.org/officeDocument/2006/relationships/slide" Target="slides/slide11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5.xml"/><Relationship Id="rId27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27.09.2019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27.09.2019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Описательная статистика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285860"/>
            <a:ext cx="732438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8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Бимодальное распределение</a:t>
            </a:r>
            <a:r>
              <a:rPr lang="en-US" sz="8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143116"/>
            <a:ext cx="8001056" cy="1000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dirty="0" smtClean="0"/>
              <a:t>Если наибольшую частоту имеют два значения выборки,</a:t>
            </a:r>
          </a:p>
          <a:p>
            <a:pPr>
              <a:buNone/>
            </a:pPr>
            <a:r>
              <a:rPr lang="ru-RU" sz="2400" dirty="0" smtClean="0"/>
              <a:t>выборочное распределение называется </a:t>
            </a:r>
            <a:r>
              <a:rPr lang="ru-RU" sz="2400" b="1" dirty="0" smtClean="0"/>
              <a:t>бимодальным.</a:t>
            </a:r>
            <a:endParaRPr lang="en-GB" sz="22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357562"/>
            <a:ext cx="42672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42910" y="1285860"/>
            <a:ext cx="7786742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Пример (бимодальное распределение)</a:t>
            </a:r>
            <a:endParaRPr lang="en-US" sz="112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1472" y="2000240"/>
            <a:ext cx="7715303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ru-RU" sz="2000" dirty="0" smtClean="0"/>
          </a:p>
          <a:p>
            <a:pPr>
              <a:buNone/>
            </a:pPr>
            <a:r>
              <a:rPr lang="ru-RU" sz="2400" dirty="0" smtClean="0"/>
              <a:t>     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428728" y="116632"/>
            <a:ext cx="7463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86050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4045" y="2214554"/>
            <a:ext cx="6724103" cy="36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42844" y="1071546"/>
            <a:ext cx="8786874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9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Пример (бимодальное распределение на гистограмме) </a:t>
            </a:r>
            <a:endParaRPr lang="en-US" sz="9600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14620"/>
            <a:ext cx="6491064" cy="371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9" y="2428867"/>
            <a:ext cx="6076970" cy="364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00034" y="1214422"/>
            <a:ext cx="8286808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 если моды вообще нет или больше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двух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0351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5786" y="2214554"/>
            <a:ext cx="70009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Если наибольшую частоту имеет более двух значений выборки, </a:t>
            </a:r>
            <a:r>
              <a:rPr lang="en-US" sz="2000" dirty="0" smtClean="0"/>
              <a:t>  </a:t>
            </a:r>
            <a:r>
              <a:rPr lang="ru-RU" sz="2000" dirty="0" smtClean="0"/>
              <a:t>выборочное распределение называется </a:t>
            </a:r>
            <a:r>
              <a:rPr lang="ru-RU" sz="2000" b="1" dirty="0" err="1" smtClean="0"/>
              <a:t>мультимодальным</a:t>
            </a:r>
            <a:r>
              <a:rPr lang="ru-RU" sz="2000" b="1" dirty="0" smtClean="0"/>
              <a:t>. </a:t>
            </a:r>
            <a:r>
              <a:rPr lang="ru-RU" sz="2000" dirty="0" smtClean="0"/>
              <a:t>Если ни одно из значений не повторяется, мода отсутствует</a:t>
            </a:r>
            <a:r>
              <a:rPr lang="ru-RU" sz="2000" b="1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1071546"/>
            <a:ext cx="7358114" cy="50006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Свойства моды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57290" y="142853"/>
            <a:ext cx="7286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500034" y="1643051"/>
            <a:ext cx="8001056" cy="3071834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Наличие одного или двух крайних значений, сильно       отличающихся от остальных, не влияет на значение моды.</a:t>
            </a:r>
          </a:p>
          <a:p>
            <a:pPr algn="just"/>
            <a:r>
              <a:rPr lang="ru-RU" sz="2000" dirty="0" smtClean="0"/>
              <a:t>Мода совпадает с точкой наибольшей плотности данных.</a:t>
            </a:r>
          </a:p>
          <a:p>
            <a:pPr algn="just"/>
            <a:r>
              <a:rPr lang="ru-RU" sz="2000" dirty="0" smtClean="0"/>
              <a:t>Мода может иметь несколько значений.</a:t>
            </a:r>
          </a:p>
          <a:p>
            <a:pPr algn="just"/>
            <a:r>
              <a:rPr lang="ru-RU" sz="2000" dirty="0" smtClean="0"/>
              <a:t>Мода может существовать для всех типов данных.</a:t>
            </a:r>
          </a:p>
          <a:p>
            <a:pPr algn="just"/>
            <a:r>
              <a:rPr lang="ru-RU" sz="2000" dirty="0" smtClean="0"/>
              <a:t>Мода - единственная мера центральной тенденции, которая работает в номинальной шкале!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57224" y="1214422"/>
            <a:ext cx="7181504" cy="571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Медиана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28596" y="1928802"/>
            <a:ext cx="7929618" cy="407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b="1" dirty="0" smtClean="0"/>
              <a:t>     </a:t>
            </a:r>
            <a:endParaRPr lang="ru-RU" sz="2400" dirty="0" smtClean="0"/>
          </a:p>
          <a:p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928794" y="116632"/>
            <a:ext cx="696368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28662" y="2285992"/>
            <a:ext cx="742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Еще одна характеристика центральной тенденции - </a:t>
            </a:r>
            <a:r>
              <a:rPr lang="ru-RU" sz="2000" b="1" dirty="0" smtClean="0"/>
              <a:t>медиана</a:t>
            </a:r>
            <a:r>
              <a:rPr lang="ru-RU" sz="2000" dirty="0" smtClean="0"/>
              <a:t>.  </a:t>
            </a:r>
            <a:r>
              <a:rPr lang="ru-RU" sz="2000" b="1" dirty="0" smtClean="0"/>
              <a:t>Медиана</a:t>
            </a:r>
            <a:r>
              <a:rPr lang="ru-RU" sz="2000" dirty="0" smtClean="0"/>
              <a:t> основывается на понятии </a:t>
            </a:r>
            <a:r>
              <a:rPr lang="ru-RU" sz="2000" b="1" dirty="0" smtClean="0"/>
              <a:t>вариационного ряда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500066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142984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Вариационный ряд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2071679"/>
            <a:ext cx="8229600" cy="1428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 smtClean="0"/>
              <a:t>Вариационный ряд – </a:t>
            </a:r>
            <a:r>
              <a:rPr lang="ru-RU" sz="2000" dirty="0" smtClean="0"/>
              <a:t>это упорядоченные данные, расположенные в порядке возрастания значения признака, либо в порядке убывания.</a:t>
            </a:r>
          </a:p>
          <a:p>
            <a:pPr marL="0" indent="0">
              <a:buNone/>
            </a:pPr>
            <a:r>
              <a:rPr lang="ru-RU" sz="2000" dirty="0" smtClean="0"/>
              <a:t>Назван так, поскольку содержит </a:t>
            </a:r>
            <a:r>
              <a:rPr lang="ru-RU" sz="2000" b="1" dirty="0" smtClean="0"/>
              <a:t>варианты </a:t>
            </a:r>
            <a:r>
              <a:rPr lang="ru-RU" sz="2000" dirty="0" smtClean="0"/>
              <a:t>значений признака.</a:t>
            </a:r>
            <a:endParaRPr lang="ru-RU" sz="20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4188" y="3429000"/>
            <a:ext cx="309562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2910" y="1214423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Пример (вариационный ряд)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86214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pPr marL="0" indent="0" algn="just">
              <a:buNone/>
            </a:pPr>
            <a:r>
              <a:rPr lang="ru-RU" b="1" dirty="0" smtClean="0"/>
              <a:t>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928662" y="1928802"/>
            <a:ext cx="70009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Набор данных:</a:t>
            </a:r>
          </a:p>
          <a:p>
            <a:endParaRPr lang="ru-RU" sz="2000" dirty="0" smtClean="0"/>
          </a:p>
          <a:p>
            <a:r>
              <a:rPr lang="ru-RU" sz="2000" b="1" dirty="0" smtClean="0"/>
              <a:t>6 1 3 7 1 7 3</a:t>
            </a:r>
          </a:p>
          <a:p>
            <a:endParaRPr lang="ru-RU" sz="2000" dirty="0" smtClean="0"/>
          </a:p>
          <a:p>
            <a:r>
              <a:rPr lang="ru-RU" sz="2000" dirty="0" smtClean="0"/>
              <a:t>После упорядочения (в порядке возрастания) получим вариационный ряд:</a:t>
            </a:r>
          </a:p>
          <a:p>
            <a:endParaRPr lang="ru-RU" sz="2000" dirty="0" smtClean="0"/>
          </a:p>
          <a:p>
            <a:r>
              <a:rPr lang="ru-RU" sz="2000" b="1" dirty="0" smtClean="0"/>
              <a:t>1 1 3 3 6 7 7</a:t>
            </a:r>
          </a:p>
          <a:p>
            <a:endParaRPr lang="ru-RU" sz="2000" dirty="0" smtClean="0"/>
          </a:p>
          <a:p>
            <a:r>
              <a:rPr lang="ru-RU" sz="2000" dirty="0" smtClean="0"/>
              <a:t>В порядке убывания получим другой вариационный ряд:</a:t>
            </a:r>
          </a:p>
          <a:p>
            <a:endParaRPr lang="ru-RU" sz="2000" dirty="0" smtClean="0"/>
          </a:p>
          <a:p>
            <a:r>
              <a:rPr lang="ru-RU" sz="2000" b="1" dirty="0" smtClean="0"/>
              <a:t>7 7 6 3 3 1 1</a:t>
            </a:r>
            <a:endParaRPr lang="ru-RU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14380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Медиана (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Median)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14480" y="71415"/>
            <a:ext cx="70723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2714644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Медиана </a:t>
            </a:r>
            <a:r>
              <a:rPr lang="ru-RU" sz="2200" dirty="0" smtClean="0"/>
              <a:t>есть значение серединного элемента для вариационного ряда.</a:t>
            </a:r>
          </a:p>
          <a:p>
            <a:r>
              <a:rPr lang="ru-RU" sz="2200" dirty="0" smtClean="0"/>
              <a:t>Обозначается </a:t>
            </a:r>
            <a:r>
              <a:rPr lang="en-US" sz="2200" b="1" i="1" dirty="0" smtClean="0"/>
              <a:t>Me.</a:t>
            </a:r>
          </a:p>
          <a:p>
            <a:r>
              <a:rPr lang="ru-RU" sz="2200" dirty="0" smtClean="0"/>
              <a:t>Для нахождения </a:t>
            </a:r>
            <a:r>
              <a:rPr lang="ru-RU" sz="2200" b="1" dirty="0" smtClean="0"/>
              <a:t>медианы</a:t>
            </a:r>
            <a:r>
              <a:rPr lang="ru-RU" sz="2200" dirty="0" smtClean="0"/>
              <a:t> требуется набор данных превратить в вариационный</a:t>
            </a:r>
            <a:r>
              <a:rPr lang="en-US" sz="2200" dirty="0" smtClean="0"/>
              <a:t> </a:t>
            </a:r>
            <a:r>
              <a:rPr lang="ru-RU" sz="2200" dirty="0" smtClean="0"/>
              <a:t>ряд, то есть расположить все значения признака в порядке</a:t>
            </a:r>
            <a:r>
              <a:rPr lang="en-US" sz="2200" dirty="0" smtClean="0"/>
              <a:t> </a:t>
            </a:r>
            <a:r>
              <a:rPr lang="ru-RU" sz="2200" dirty="0" smtClean="0"/>
              <a:t>возрастания или убывания</a:t>
            </a:r>
            <a:r>
              <a:rPr lang="en-US" sz="2200" dirty="0" smtClean="0"/>
              <a:t>, </a:t>
            </a:r>
            <a:r>
              <a:rPr lang="ru-RU" sz="2200" dirty="0" smtClean="0"/>
              <a:t>а затем найти средний элемент. Он и есть </a:t>
            </a:r>
            <a:r>
              <a:rPr lang="ru-RU" sz="2200" b="1" dirty="0" smtClean="0"/>
              <a:t>медиана</a:t>
            </a:r>
            <a:r>
              <a:rPr lang="ru-RU" sz="2200" dirty="0" smtClean="0"/>
              <a:t>.</a:t>
            </a:r>
            <a:endParaRPr lang="en-US" sz="22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643446"/>
            <a:ext cx="335280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214422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Вычисление медианы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28662" y="2643182"/>
            <a:ext cx="7572428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143117"/>
            <a:ext cx="6429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Для набора из </a:t>
            </a:r>
            <a:r>
              <a:rPr lang="ru-RU" sz="2000" b="1" dirty="0" err="1" smtClean="0"/>
              <a:t>n</a:t>
            </a:r>
            <a:r>
              <a:rPr lang="ru-RU" sz="2000" dirty="0" smtClean="0"/>
              <a:t> значений, если </a:t>
            </a:r>
            <a:r>
              <a:rPr lang="ru-RU" sz="2000" b="1" dirty="0" err="1" smtClean="0"/>
              <a:t>n</a:t>
            </a:r>
            <a:r>
              <a:rPr lang="ru-RU" sz="2000" dirty="0" smtClean="0"/>
              <a:t> нечетно, средний элемент имеет номер  </a:t>
            </a:r>
            <a:r>
              <a:rPr lang="ru-RU" sz="2000" b="1" dirty="0" smtClean="0"/>
              <a:t>(</a:t>
            </a:r>
            <a:r>
              <a:rPr lang="en-US" sz="2000" b="1" dirty="0" smtClean="0"/>
              <a:t>N + 1)/ 2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14348" y="4000504"/>
            <a:ext cx="757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Если </a:t>
            </a:r>
            <a:r>
              <a:rPr lang="ru-RU" sz="2000" b="1" dirty="0" err="1" smtClean="0"/>
              <a:t>n</a:t>
            </a:r>
            <a:r>
              <a:rPr lang="ru-RU" sz="2000" b="1" dirty="0" smtClean="0"/>
              <a:t> </a:t>
            </a:r>
            <a:r>
              <a:rPr lang="ru-RU" sz="2000" dirty="0" smtClean="0"/>
              <a:t>четно, медиана находится как среднее арифметическое</a:t>
            </a:r>
          </a:p>
          <a:p>
            <a:pPr algn="just"/>
            <a:r>
              <a:rPr lang="ru-RU" sz="2000" dirty="0" smtClean="0"/>
              <a:t>двух соседних серединных элементов</a:t>
            </a:r>
            <a:r>
              <a:rPr lang="en-US" sz="2000" dirty="0" smtClean="0"/>
              <a:t> </a:t>
            </a:r>
            <a:r>
              <a:rPr lang="ru-RU" sz="2000" dirty="0" smtClean="0"/>
              <a:t>с номерами </a:t>
            </a:r>
            <a:r>
              <a:rPr lang="en-US" sz="2000" b="1" dirty="0" smtClean="0"/>
              <a:t>N/2  </a:t>
            </a:r>
            <a:r>
              <a:rPr lang="ru-RU" sz="2000" dirty="0" smtClean="0"/>
              <a:t>и</a:t>
            </a:r>
            <a:r>
              <a:rPr lang="en-US" sz="2000" b="1" dirty="0" smtClean="0"/>
              <a:t> </a:t>
            </a:r>
            <a:r>
              <a:rPr lang="ru-RU" sz="2000" b="1" dirty="0" smtClean="0"/>
              <a:t> </a:t>
            </a:r>
            <a:r>
              <a:rPr lang="en-US" sz="2000" b="1" dirty="0" smtClean="0"/>
              <a:t>N/2 </a:t>
            </a:r>
            <a:r>
              <a:rPr lang="ru-RU" sz="2000" b="1" dirty="0" smtClean="0"/>
              <a:t>+1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200" dirty="0" smtClean="0"/>
              <a:t>Задача </a:t>
            </a:r>
            <a:r>
              <a:rPr lang="ru-RU" sz="2200" b="1" dirty="0" smtClean="0"/>
              <a:t>описательных статистик</a:t>
            </a:r>
            <a:r>
              <a:rPr lang="ru-RU" sz="2200" dirty="0" smtClean="0"/>
              <a:t> — первичная систематизация данных, полученных экспериментально или в ходе наблюдений и их наглядное представление. В бизнесе статистика используются повсеместно, от расчета зарплат сотрудникам до анализа популярности бренда на рынке. </a:t>
            </a:r>
          </a:p>
          <a:p>
            <a:pPr algn="just"/>
            <a:r>
              <a:rPr lang="ru-RU" sz="2200" dirty="0" smtClean="0"/>
              <a:t>Рассмотрим основные описательные статистики и их практическое применение.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214414" y="1214422"/>
            <a:ext cx="75009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Пример (вычисление медианы)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28662" y="1785926"/>
            <a:ext cx="7572428" cy="36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881780"/>
            <a:ext cx="6429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13412"/>
            <a:ext cx="6000792" cy="371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214422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Пример (вычисление медианы)</a:t>
            </a: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28662" y="2285992"/>
            <a:ext cx="7572428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3" y="2212573"/>
            <a:ext cx="6250574" cy="2568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000108"/>
            <a:ext cx="7324380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Свойства медианы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5720" y="1785926"/>
            <a:ext cx="8429684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/>
              <a:t>Сильно отличающиеся от остальных данных крайние значения не влияют на величину медианы.</a:t>
            </a:r>
          </a:p>
          <a:p>
            <a:pPr algn="just"/>
            <a:r>
              <a:rPr lang="ru-RU" sz="2000" dirty="0" smtClean="0"/>
              <a:t>Значение медианы является единственным для каждого набора данных.</a:t>
            </a:r>
          </a:p>
          <a:p>
            <a:pPr algn="just"/>
            <a:r>
              <a:rPr lang="ru-RU" sz="2000" dirty="0" smtClean="0"/>
              <a:t>Медиана может быть определена не из полного набора данных. Достаточно иметь информацию об упорядоченности, общее число элементов в наборе и несколько значений, расположенных в середине вариационного ряда.</a:t>
            </a:r>
          </a:p>
          <a:p>
            <a:pPr algn="just"/>
            <a:r>
              <a:rPr lang="ru-RU" sz="2000" dirty="0" smtClean="0"/>
              <a:t>Медиана может быть определена для числовых и порядковых данных.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000108"/>
            <a:ext cx="7715304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900" b="1" dirty="0" smtClean="0">
                <a:solidFill>
                  <a:schemeClr val="accent2">
                    <a:lumMod val="75000"/>
                  </a:schemeClr>
                </a:solidFill>
              </a:rPr>
              <a:t>Среднее (</a:t>
            </a:r>
            <a:r>
              <a:rPr lang="en-US" sz="5900" b="1" dirty="0" smtClean="0">
                <a:solidFill>
                  <a:schemeClr val="accent2">
                    <a:lumMod val="75000"/>
                  </a:schemeClr>
                </a:solidFill>
              </a:rPr>
              <a:t>Mean)</a:t>
            </a:r>
            <a:endParaRPr lang="en-US" sz="59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5720" y="1785926"/>
            <a:ext cx="8429684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000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785926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Выборочным</a:t>
            </a:r>
            <a:r>
              <a:rPr lang="ru-RU" sz="2000" b="1" dirty="0" smtClean="0"/>
              <a:t> средним </a:t>
            </a:r>
            <a:r>
              <a:rPr lang="ru-RU" sz="2000" dirty="0" smtClean="0"/>
              <a:t>называют </a:t>
            </a:r>
            <a:r>
              <a:rPr lang="ru-RU" sz="2000" dirty="0" smtClean="0"/>
              <a:t>среднее</a:t>
            </a:r>
            <a:r>
              <a:rPr lang="en-US" sz="2000" dirty="0" smtClean="0"/>
              <a:t> </a:t>
            </a:r>
            <a:r>
              <a:rPr lang="ru-RU" sz="2000" dirty="0" smtClean="0"/>
              <a:t>арифметическое выборки, то есть сумму всех значений выборки,</a:t>
            </a:r>
            <a:r>
              <a:rPr lang="en-US" sz="2000" dirty="0" smtClean="0"/>
              <a:t> </a:t>
            </a:r>
            <a:r>
              <a:rPr lang="ru-RU" sz="2000" dirty="0" smtClean="0"/>
              <a:t>деленную на ее объем выборки.</a:t>
            </a:r>
            <a:endParaRPr lang="ru-RU" sz="20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00307"/>
            <a:ext cx="392909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000636"/>
            <a:ext cx="428628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000108"/>
            <a:ext cx="7324380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9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Свойства среднего</a:t>
            </a:r>
            <a:endParaRPr lang="en-US" sz="59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85720" y="1785926"/>
            <a:ext cx="8429684" cy="4929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smtClean="0"/>
              <a:t>Вычисляется только в числовых шкалах.</a:t>
            </a:r>
          </a:p>
          <a:p>
            <a:pPr algn="just"/>
            <a:r>
              <a:rPr lang="ru-RU" sz="2000" dirty="0" smtClean="0"/>
              <a:t>При вычислении необходимо использовать все данные.</a:t>
            </a:r>
          </a:p>
          <a:p>
            <a:pPr algn="just"/>
            <a:r>
              <a:rPr lang="ru-RU" sz="2000" dirty="0" smtClean="0"/>
              <a:t>Для каждого набора данных имеется только одно среднее.</a:t>
            </a:r>
          </a:p>
          <a:p>
            <a:pPr algn="just"/>
            <a:r>
              <a:rPr lang="ru-RU" sz="2000" dirty="0" smtClean="0"/>
              <a:t>Среднее есть единственная мера центральной тенденции, для которого сумма отклонений каждого значения от среднего равна нулю: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8489" y="3857628"/>
            <a:ext cx="1862139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000100" y="1142984"/>
            <a:ext cx="7858180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9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Взвешенное среднее</a:t>
            </a:r>
            <a:endParaRPr lang="en-US" sz="59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1472" y="2214554"/>
            <a:ext cx="8143932" cy="335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2571744"/>
            <a:ext cx="6396057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214422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Среднее взвешенное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Среднее взвешенное </a:t>
            </a:r>
            <a:r>
              <a:rPr lang="ru-RU" sz="2400" dirty="0" smtClean="0"/>
              <a:t>вычисляется по формуле: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714620"/>
            <a:ext cx="6929487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57224" y="1214422"/>
            <a:ext cx="8001056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Пример (вычисление среднего взвешенного)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5" y="2091162"/>
            <a:ext cx="7279790" cy="38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654032"/>
          </a:xfrm>
        </p:spPr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00200"/>
            <a:ext cx="6715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14282" y="1142984"/>
            <a:ext cx="8786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Пример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: </a:t>
            </a:r>
            <a:r>
              <a:rPr lang="ru-RU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где особенно уместно использовать средневзвешенное значение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85720" y="1214422"/>
            <a:ext cx="857256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Среднее для дихотомической шкалы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2143116"/>
            <a:ext cx="76438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Среднее может также применяться и для переменной, измеренной в дихотомической шкале. Если два значения признака кодируются 0 и 1, то среднее указывает долю (относительную частоту) единиц в выборке.</a:t>
            </a:r>
            <a:endParaRPr lang="en-US" sz="2000" dirty="0" smtClean="0"/>
          </a:p>
          <a:p>
            <a:pPr algn="just"/>
            <a:endParaRPr lang="ru-RU" sz="2000" dirty="0" smtClean="0"/>
          </a:p>
          <a:p>
            <a:pPr algn="just"/>
            <a:r>
              <a:rPr lang="ru-RU" sz="2000" b="1" dirty="0" smtClean="0"/>
              <a:t>Пример</a:t>
            </a:r>
            <a:r>
              <a:rPr lang="en-US" sz="2000" b="1" dirty="0" smtClean="0"/>
              <a:t>:  </a:t>
            </a:r>
            <a:r>
              <a:rPr lang="ru-RU" sz="2000" b="1" dirty="0" smtClean="0"/>
              <a:t>1,  0,  0,  0,  1,  1,  1,  1,  1,  0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Среднее равно 0,6. То есть 60% значений выборки принимают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значение, равное единице.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r>
              <a:rPr lang="en-US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00100" y="1600201"/>
            <a:ext cx="7286676" cy="6857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Центральная тенденция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7224" y="2285992"/>
            <a:ext cx="72152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/>
              <a:t>Измерение центральной тенденции (</a:t>
            </a:r>
            <a:r>
              <a:rPr lang="ru-RU" sz="2000" b="1" dirty="0" err="1" smtClean="0"/>
              <a:t>measure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of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central</a:t>
            </a:r>
            <a:endParaRPr lang="ru-RU" sz="2000" b="1" dirty="0" smtClean="0"/>
          </a:p>
          <a:p>
            <a:pPr algn="just"/>
            <a:r>
              <a:rPr lang="ru-RU" sz="2000" b="1" dirty="0" err="1" smtClean="0"/>
              <a:t>tendency</a:t>
            </a:r>
            <a:r>
              <a:rPr lang="ru-RU" sz="2000" dirty="0" smtClean="0"/>
              <a:t>) состоит в выборе одного числа, которое наилучшим</a:t>
            </a:r>
          </a:p>
          <a:p>
            <a:pPr algn="just"/>
            <a:r>
              <a:rPr lang="ru-RU" sz="2000" dirty="0" smtClean="0"/>
              <a:t>образом описывает все значения признака из набора данных.</a:t>
            </a:r>
          </a:p>
          <a:p>
            <a:pPr algn="just"/>
            <a:r>
              <a:rPr lang="ru-RU" sz="2000" dirty="0" smtClean="0"/>
              <a:t>Такое число называют </a:t>
            </a:r>
            <a:r>
              <a:rPr lang="ru-RU" sz="2000" b="1" dirty="0" smtClean="0"/>
              <a:t>центром, типическим значением </a:t>
            </a:r>
            <a:r>
              <a:rPr lang="ru-RU" sz="2000" dirty="0" smtClean="0"/>
              <a:t>для</a:t>
            </a:r>
          </a:p>
          <a:p>
            <a:pPr algn="just"/>
            <a:r>
              <a:rPr lang="ru-RU" sz="2000" dirty="0" smtClean="0"/>
              <a:t>набора данных, мерой центральной тенденции.</a:t>
            </a:r>
            <a:endParaRPr lang="ru-RU" sz="2000" b="1" dirty="0" smtClean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214422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Среднее – не значит лучшее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3429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 smtClean="0"/>
              <a:t>Пример</a:t>
            </a:r>
            <a:r>
              <a:rPr lang="ru-RU" sz="2400" dirty="0" smtClean="0"/>
              <a:t>. В деревне 50 жителей. Среди них 49 человек –</a:t>
            </a:r>
          </a:p>
          <a:p>
            <a:pPr marL="0" indent="0" algn="just">
              <a:buNone/>
            </a:pPr>
            <a:r>
              <a:rPr lang="ru-RU" sz="2400" dirty="0" smtClean="0"/>
              <a:t>крестьяне с месячным доходом в 1 тыс.рублей, а один  житель – зажиточный владелец строительной фирмы, с месячным доходом 451 тыс.рублей. Среднее равно 10 тыс. рублей. Однако, вряд ли можно утверждать, что это число адекватно представляет доход жителей деревни. В этом случае, более разумно взять в качестве меры центральной тенденции </a:t>
            </a:r>
            <a:r>
              <a:rPr lang="ru-RU" sz="2400" b="1" dirty="0" smtClean="0"/>
              <a:t>моду</a:t>
            </a:r>
            <a:r>
              <a:rPr lang="ru-RU" sz="2400" dirty="0" smtClean="0"/>
              <a:t> или </a:t>
            </a:r>
            <a:r>
              <a:rPr lang="ru-RU" sz="2400" b="1" dirty="0" smtClean="0"/>
              <a:t>медиану</a:t>
            </a:r>
            <a:r>
              <a:rPr lang="ru-RU" sz="2400" dirty="0" smtClean="0"/>
              <a:t> (обе равны 1 тыс. рублей).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214422"/>
            <a:ext cx="828680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Какое типическое значение наилучшее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?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643182"/>
            <a:ext cx="8143932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 smtClean="0"/>
              <a:t>В зависимости от данных каждое из трех</a:t>
            </a:r>
            <a:r>
              <a:rPr lang="en-US" sz="2400" b="1" dirty="0" smtClean="0"/>
              <a:t> </a:t>
            </a:r>
            <a:r>
              <a:rPr lang="ru-RU" sz="2400" b="1" dirty="0" smtClean="0"/>
              <a:t>значений может стать наилучшим! Абсолютных рекомендаций нет.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28596" y="1214422"/>
            <a:ext cx="842968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Меры и шкалы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30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071678"/>
            <a:ext cx="7715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Шкала, по которой измеряется переменная, накладывает ограничения на выбор меры центральной тенденции.</a:t>
            </a:r>
            <a:endParaRPr lang="ru-RU" sz="2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357158" y="2928934"/>
          <a:ext cx="8572560" cy="238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/>
                <a:gridCol w="1428760"/>
                <a:gridCol w="1357322"/>
                <a:gridCol w="1500198"/>
                <a:gridCol w="1428760"/>
                <a:gridCol w="1428760"/>
              </a:tblGrid>
              <a:tr h="59531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Типическое значение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Номинальные данные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Порядковые данные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Дихотомические</a:t>
                      </a:r>
                      <a:r>
                        <a:rPr lang="ru-RU" sz="1400" baseline="0" dirty="0" smtClean="0"/>
                        <a:t> данные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Интервальные данные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Относительные данные</a:t>
                      </a:r>
                      <a:endParaRPr lang="ru-RU" sz="1400" dirty="0"/>
                    </a:p>
                  </a:txBody>
                  <a:tcPr/>
                </a:tc>
              </a:tr>
              <a:tr h="595317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95317">
                <a:tc>
                  <a:txBody>
                    <a:bodyPr/>
                    <a:lstStyle/>
                    <a:p>
                      <a:r>
                        <a:rPr lang="ru-RU" dirty="0" smtClean="0"/>
                        <a:t>Медиана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595317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ru-RU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 smtClean="0"/>
              <a:t>Мера центральной тенденции </a:t>
            </a:r>
            <a:r>
              <a:rPr lang="ru-RU" sz="2000" dirty="0" smtClean="0"/>
              <a:t>– всего лишь одно число, которое не всегда достаточно емко может описать данные. Именно поэтому были придумано понятие </a:t>
            </a:r>
            <a:r>
              <a:rPr lang="ru-RU" sz="2000" b="1" dirty="0" smtClean="0"/>
              <a:t>размаха</a:t>
            </a:r>
            <a:r>
              <a:rPr lang="ru-RU" sz="2000" dirty="0" smtClean="0"/>
              <a:t> и </a:t>
            </a:r>
            <a:r>
              <a:rPr lang="ru-RU" sz="2000" b="1" dirty="0" err="1" smtClean="0"/>
              <a:t>квартильного</a:t>
            </a:r>
            <a:r>
              <a:rPr lang="ru-RU" sz="2000" b="1" dirty="0" smtClean="0"/>
              <a:t> размаха</a:t>
            </a:r>
            <a:r>
              <a:rPr lang="ru-RU" sz="2000" dirty="0" smtClean="0"/>
              <a:t>, как логическое продолжение мер центральной тенденции.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285720" y="1214422"/>
            <a:ext cx="857256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Пример (три выборки)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643182"/>
            <a:ext cx="8143932" cy="314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dirty="0" smtClean="0"/>
              <a:t>Рассмотрим три выборки:</a:t>
            </a:r>
          </a:p>
          <a:p>
            <a:r>
              <a:rPr lang="ru-RU" sz="2400" dirty="0" smtClean="0"/>
              <a:t>999 	1000 	1001</a:t>
            </a:r>
          </a:p>
          <a:p>
            <a:r>
              <a:rPr lang="ru-RU" sz="2400" dirty="0" smtClean="0"/>
              <a:t>900 	1000 	1100</a:t>
            </a:r>
          </a:p>
          <a:p>
            <a:r>
              <a:rPr lang="ru-RU" sz="2400" dirty="0" smtClean="0"/>
              <a:t>1     	1000 	1999</a:t>
            </a:r>
          </a:p>
          <a:p>
            <a:pPr marL="0" indent="0" algn="just">
              <a:buNone/>
            </a:pPr>
            <a:r>
              <a:rPr lang="ru-RU" sz="2400" dirty="0" smtClean="0"/>
              <a:t>Во всех трёх случаях среднее равно 1000. Однако это значение никаким образом не отражает особенности этих выборок.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214422"/>
            <a:ext cx="814393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Размах (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Range)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428868"/>
            <a:ext cx="8143932" cy="642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000" b="1" dirty="0" smtClean="0"/>
          </a:p>
          <a:p>
            <a:pPr marL="0" indent="0">
              <a:buNone/>
            </a:pPr>
            <a:r>
              <a:rPr lang="ru-RU" sz="2000" b="1" dirty="0" smtClean="0"/>
              <a:t>Размах – </a:t>
            </a:r>
            <a:r>
              <a:rPr lang="ru-RU" sz="2000" dirty="0" smtClean="0"/>
              <a:t>разность между наибольшим значением набора</a:t>
            </a:r>
            <a:r>
              <a:rPr lang="en-US" sz="2000" dirty="0" smtClean="0"/>
              <a:t> </a:t>
            </a:r>
            <a:r>
              <a:rPr lang="ru-RU" sz="2000" dirty="0" smtClean="0"/>
              <a:t>данных и наименьшим.</a:t>
            </a:r>
            <a:endParaRPr lang="en-GB" sz="20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3286124"/>
            <a:ext cx="285752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857224" y="4429132"/>
            <a:ext cx="73581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Пример: </a:t>
            </a:r>
            <a:r>
              <a:rPr lang="ru-RU" sz="2000" dirty="0" smtClean="0"/>
              <a:t>Для набора данных </a:t>
            </a:r>
            <a:r>
              <a:rPr lang="ru-RU" sz="2000" b="1" dirty="0" smtClean="0"/>
              <a:t>27, 3</a:t>
            </a:r>
            <a:r>
              <a:rPr lang="en-US" sz="2000" b="1" dirty="0" smtClean="0"/>
              <a:t>, </a:t>
            </a:r>
            <a:r>
              <a:rPr lang="ru-RU" sz="2000" b="1" dirty="0" smtClean="0"/>
              <a:t>26</a:t>
            </a:r>
            <a:r>
              <a:rPr lang="en-US" sz="2000" b="1" dirty="0" smtClean="0"/>
              <a:t>, 19, 12,  10, </a:t>
            </a:r>
            <a:r>
              <a:rPr lang="ru-RU" sz="2000" b="1" dirty="0" smtClean="0"/>
              <a:t>8, </a:t>
            </a:r>
            <a:r>
              <a:rPr lang="en-US" sz="2000" b="1" dirty="0" smtClean="0"/>
              <a:t>6</a:t>
            </a:r>
            <a:endParaRPr lang="ru-RU" sz="2000" b="1" dirty="0" smtClean="0"/>
          </a:p>
          <a:p>
            <a:r>
              <a:rPr lang="ru-RU" sz="2000" dirty="0" smtClean="0"/>
              <a:t>размах равен </a:t>
            </a:r>
            <a:r>
              <a:rPr lang="ru-RU" sz="2000" b="1" dirty="0" smtClean="0"/>
              <a:t>R = 27 – 3 = 24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smtClean="0"/>
              <a:t>Размах – уже неплохо, чтобы расширить наше представление о выборке но можно пойти и дальше.</a:t>
            </a:r>
            <a:endParaRPr lang="ru-RU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1214422"/>
            <a:ext cx="315278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214422"/>
            <a:ext cx="828680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  Квартили (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Quartile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143116"/>
            <a:ext cx="8143932" cy="2643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Под </a:t>
            </a:r>
            <a:r>
              <a:rPr lang="ru-RU" sz="2400" b="1" dirty="0" smtClean="0"/>
              <a:t>квартилями </a:t>
            </a:r>
            <a:r>
              <a:rPr lang="ru-RU" sz="2400" dirty="0" smtClean="0"/>
              <a:t>понимаются значения </a:t>
            </a:r>
            <a:r>
              <a:rPr lang="en-US" sz="2400" b="1" i="1" dirty="0" smtClean="0"/>
              <a:t>Q</a:t>
            </a:r>
            <a:r>
              <a:rPr lang="en-US" sz="2400" b="1" i="1" baseline="-25000" dirty="0" smtClean="0"/>
              <a:t>1</a:t>
            </a:r>
            <a:r>
              <a:rPr lang="en-US" sz="2400" b="1" i="1" dirty="0" smtClean="0"/>
              <a:t>,Q</a:t>
            </a:r>
            <a:r>
              <a:rPr lang="en-US" sz="2400" b="1" i="1" baseline="-25000" dirty="0" smtClean="0"/>
              <a:t>2</a:t>
            </a:r>
            <a:r>
              <a:rPr lang="en-US" sz="2400" b="1" i="1" dirty="0" smtClean="0"/>
              <a:t>,Q</a:t>
            </a:r>
            <a:r>
              <a:rPr lang="en-US" sz="2400" b="1" i="1" baseline="-25000" dirty="0" smtClean="0"/>
              <a:t>3</a:t>
            </a:r>
            <a:r>
              <a:rPr lang="en-US" sz="2400" dirty="0" smtClean="0"/>
              <a:t> </a:t>
            </a:r>
            <a:r>
              <a:rPr lang="ru-RU" sz="2400" dirty="0" smtClean="0"/>
              <a:t> которые делят</a:t>
            </a:r>
            <a:r>
              <a:rPr lang="en-US" sz="2400" dirty="0" smtClean="0"/>
              <a:t> </a:t>
            </a:r>
            <a:r>
              <a:rPr lang="ru-RU" sz="2400" dirty="0" smtClean="0"/>
              <a:t>вариационный ряд на четыре равные части.</a:t>
            </a:r>
            <a:endParaRPr lang="en-US" sz="2400" dirty="0" smtClean="0"/>
          </a:p>
          <a:p>
            <a:r>
              <a:rPr lang="ru-RU" sz="2400" dirty="0" smtClean="0"/>
              <a:t>Второй квартиль</a:t>
            </a:r>
            <a:r>
              <a:rPr lang="en-US" sz="2400" dirty="0" smtClean="0"/>
              <a:t> </a:t>
            </a:r>
            <a:r>
              <a:rPr lang="en-US" sz="2400" b="1" i="1" dirty="0" smtClean="0"/>
              <a:t>Q</a:t>
            </a:r>
            <a:r>
              <a:rPr lang="en-US" sz="2400" b="1" i="1" baseline="-25000" dirty="0" smtClean="0"/>
              <a:t>2</a:t>
            </a:r>
            <a:r>
              <a:rPr lang="ru-RU" sz="2400" dirty="0" smtClean="0"/>
              <a:t> совпадает с </a:t>
            </a:r>
            <a:r>
              <a:rPr lang="ru-RU" sz="2400" b="1" dirty="0" smtClean="0"/>
              <a:t>медианой</a:t>
            </a:r>
            <a:r>
              <a:rPr lang="ru-RU" sz="2400" dirty="0" smtClean="0"/>
              <a:t>.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i="1" dirty="0" smtClean="0"/>
              <a:t>Q</a:t>
            </a:r>
            <a:r>
              <a:rPr lang="en-US" sz="2400" b="1" i="1" baseline="-25000" dirty="0" smtClean="0"/>
              <a:t>1 </a:t>
            </a:r>
            <a:r>
              <a:rPr lang="en-US" sz="2400" dirty="0" smtClean="0"/>
              <a:t>- </a:t>
            </a:r>
            <a:r>
              <a:rPr lang="ru-RU" sz="2400" dirty="0" smtClean="0"/>
              <a:t>это медиана для значений, которые левее </a:t>
            </a:r>
            <a:r>
              <a:rPr lang="en-US" sz="2400" b="1" i="1" dirty="0" smtClean="0"/>
              <a:t>Q</a:t>
            </a:r>
            <a:r>
              <a:rPr lang="en-US" sz="2400" b="1" i="1" baseline="-25000" dirty="0" smtClean="0"/>
              <a:t>2</a:t>
            </a:r>
            <a:r>
              <a:rPr lang="ru-RU" sz="2400" dirty="0" smtClean="0"/>
              <a:t>. </a:t>
            </a:r>
          </a:p>
          <a:p>
            <a:r>
              <a:rPr lang="en-US" sz="2400" b="1" i="1" dirty="0" smtClean="0"/>
              <a:t>Q</a:t>
            </a:r>
            <a:r>
              <a:rPr lang="ru-RU" sz="2400" b="1" i="1" baseline="-25000" dirty="0" smtClean="0"/>
              <a:t>3</a:t>
            </a:r>
            <a:r>
              <a:rPr lang="en-US" sz="2400" b="1" i="1" baseline="-25000" dirty="0" smtClean="0"/>
              <a:t> </a:t>
            </a:r>
            <a:r>
              <a:rPr lang="en-US" sz="2400" dirty="0" smtClean="0"/>
              <a:t>- </a:t>
            </a:r>
            <a:r>
              <a:rPr lang="ru-RU" sz="2400" dirty="0" smtClean="0"/>
              <a:t>это медиана для значений, которые правее </a:t>
            </a:r>
            <a:r>
              <a:rPr lang="en-US" sz="2400" b="1" i="1" dirty="0" smtClean="0"/>
              <a:t>Q</a:t>
            </a:r>
            <a:r>
              <a:rPr lang="en-US" sz="2400" b="1" i="1" baseline="-25000" dirty="0" smtClean="0"/>
              <a:t>2</a:t>
            </a:r>
            <a:r>
              <a:rPr lang="ru-RU" sz="2400" dirty="0" smtClean="0"/>
              <a:t>. </a:t>
            </a:r>
          </a:p>
          <a:p>
            <a:pPr>
              <a:buNone/>
            </a:pPr>
            <a:endParaRPr lang="ru-RU" sz="2400" dirty="0" smtClean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929198"/>
            <a:ext cx="678661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Проблемы с границами при определении квартилей</a:t>
            </a:r>
          </a:p>
          <a:p>
            <a:pPr marL="0" indent="0" algn="just">
              <a:buNone/>
            </a:pP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Есть разные способы определения </a:t>
            </a:r>
            <a:r>
              <a:rPr lang="en-US" sz="2800" dirty="0" smtClean="0">
                <a:ea typeface="PT Sans"/>
                <a:cs typeface="Arial" pitchFamily="34" charset="0"/>
                <a:sym typeface="PT Sans"/>
              </a:rPr>
              <a:t>Q1 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и </a:t>
            </a:r>
            <a:r>
              <a:rPr lang="en-US" sz="2800" dirty="0" smtClean="0">
                <a:ea typeface="PT Sans"/>
                <a:cs typeface="Arial" pitchFamily="34" charset="0"/>
                <a:sym typeface="PT Sans"/>
              </a:rPr>
              <a:t>Q3. 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В некоторых сама медиана (</a:t>
            </a:r>
            <a:r>
              <a:rPr lang="en-US" sz="2800" dirty="0" smtClean="0">
                <a:ea typeface="PT Sans"/>
                <a:cs typeface="Arial" pitchFamily="34" charset="0"/>
                <a:sym typeface="PT Sans"/>
              </a:rPr>
              <a:t>Q2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), полученная на предыдущем шаге учитывается при определении </a:t>
            </a:r>
            <a:r>
              <a:rPr lang="en-US" sz="2800" dirty="0" smtClean="0">
                <a:ea typeface="PT Sans"/>
                <a:cs typeface="Arial" pitchFamily="34" charset="0"/>
                <a:sym typeface="PT Sans"/>
              </a:rPr>
              <a:t>Q1, Q3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, в других – 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нет. Именно поэтому в современных инструментах присутствует, как минимум, 2 варианта</a:t>
            </a:r>
            <a:r>
              <a:rPr lang="en-US" sz="2800" dirty="0" smtClean="0">
                <a:ea typeface="PT Sans"/>
                <a:cs typeface="Arial" pitchFamily="34" charset="0"/>
                <a:sym typeface="PT Sans"/>
              </a:rPr>
              <a:t> 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вычисления квартилей</a:t>
            </a:r>
            <a:r>
              <a:rPr lang="en-US" sz="2800" dirty="0" smtClean="0">
                <a:ea typeface="PT Sans"/>
                <a:cs typeface="Arial" pitchFamily="34" charset="0"/>
                <a:sym typeface="PT Sans"/>
              </a:rPr>
              <a:t>: </a:t>
            </a:r>
            <a:endParaRPr lang="ru-RU" sz="2800" dirty="0" smtClean="0">
              <a:ea typeface="PT Sans"/>
              <a:cs typeface="Arial" pitchFamily="34" charset="0"/>
              <a:sym typeface="PT Sans"/>
            </a:endParaRPr>
          </a:p>
          <a:p>
            <a:pPr marL="0" indent="0" algn="just">
              <a:buNone/>
            </a:pPr>
            <a:r>
              <a:rPr lang="ru-RU" sz="2800" b="1" dirty="0" smtClean="0">
                <a:ea typeface="PT Sans"/>
                <a:cs typeface="Arial" pitchFamily="34" charset="0"/>
                <a:sym typeface="PT Sans"/>
              </a:rPr>
              <a:t>КВАРТИЛЬ.ВКЛ       </a:t>
            </a:r>
            <a:r>
              <a:rPr lang="ru-RU" sz="2800" dirty="0" smtClean="0">
                <a:ea typeface="PT Sans"/>
                <a:cs typeface="Arial" pitchFamily="34" charset="0"/>
                <a:sym typeface="PT Sans"/>
              </a:rPr>
              <a:t>и</a:t>
            </a:r>
            <a:r>
              <a:rPr lang="en-US" sz="2800" b="1" dirty="0" smtClean="0">
                <a:ea typeface="PT Sans"/>
                <a:cs typeface="Arial" pitchFamily="34" charset="0"/>
                <a:sym typeface="PT Sans"/>
              </a:rPr>
              <a:t>  </a:t>
            </a:r>
            <a:r>
              <a:rPr lang="ru-RU" sz="2800" b="1" dirty="0" smtClean="0">
                <a:ea typeface="PT Sans"/>
                <a:cs typeface="Arial" pitchFamily="34" charset="0"/>
                <a:sym typeface="PT Sans"/>
              </a:rPr>
              <a:t> К</a:t>
            </a:r>
            <a:r>
              <a:rPr lang="ru-RU" sz="2800" b="1" dirty="0" smtClean="0">
                <a:ea typeface="PT Sans"/>
                <a:cs typeface="Arial" pitchFamily="34" charset="0"/>
                <a:sym typeface="PT Sans"/>
              </a:rPr>
              <a:t>В</a:t>
            </a:r>
            <a:r>
              <a:rPr lang="ru-RU" sz="2800" b="1" dirty="0" smtClean="0">
                <a:ea typeface="PT Sans"/>
                <a:cs typeface="Arial" pitchFamily="34" charset="0"/>
                <a:sym typeface="PT Sans"/>
              </a:rPr>
              <a:t>АРТИЛЬ.ИСКЛ</a:t>
            </a:r>
          </a:p>
          <a:p>
            <a:pPr marL="0" indent="0" algn="just">
              <a:buNone/>
            </a:pPr>
            <a:r>
              <a:rPr lang="en-US" sz="2800" b="1" dirty="0" smtClean="0">
                <a:ea typeface="PT Sans"/>
                <a:cs typeface="Arial" pitchFamily="34" charset="0"/>
                <a:sym typeface="PT Sans"/>
              </a:rPr>
              <a:t>QUARTILE.INC            </a:t>
            </a:r>
            <a:r>
              <a:rPr lang="ru-RU" sz="2800" b="1" dirty="0" smtClean="0">
                <a:ea typeface="PT Sans"/>
                <a:cs typeface="Arial" pitchFamily="34" charset="0"/>
                <a:sym typeface="PT Sans"/>
              </a:rPr>
              <a:t> </a:t>
            </a:r>
            <a:r>
              <a:rPr lang="en-US" sz="2800" b="1" dirty="0" smtClean="0">
                <a:ea typeface="PT Sans"/>
                <a:cs typeface="Arial" pitchFamily="34" charset="0"/>
                <a:sym typeface="PT Sans"/>
              </a:rPr>
              <a:t>  QUARTILE.EXC</a:t>
            </a:r>
            <a:endParaRPr lang="ru-RU" sz="2800" b="1" dirty="0" smtClean="0">
              <a:ea typeface="PT Sans"/>
              <a:cs typeface="Arial" pitchFamily="34" charset="0"/>
              <a:sym typeface="PT Sans"/>
            </a:endParaRPr>
          </a:p>
          <a:p>
            <a:endParaRPr lang="en-US" sz="2800" b="1" dirty="0" smtClean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9" y="1142984"/>
            <a:ext cx="8737160" cy="498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42910" y="1214422"/>
            <a:ext cx="821537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Размах квартилей (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Inter Quartile Range)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143116"/>
            <a:ext cx="8143932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b="1" dirty="0" smtClean="0"/>
              <a:t>Размах квартилей </a:t>
            </a:r>
            <a:r>
              <a:rPr lang="ru-RU" sz="2000" dirty="0" smtClean="0"/>
              <a:t>- это разница между третьим и первым</a:t>
            </a:r>
            <a:r>
              <a:rPr lang="en-US" sz="2000" dirty="0" smtClean="0"/>
              <a:t> </a:t>
            </a:r>
            <a:r>
              <a:rPr lang="ru-RU" sz="2000" dirty="0" smtClean="0"/>
              <a:t>квартилем и вычисляется по формуле:</a:t>
            </a:r>
            <a:endParaRPr lang="en-GB" sz="20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143249"/>
            <a:ext cx="264320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110" y="4500570"/>
            <a:ext cx="699516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600201"/>
            <a:ext cx="6858048" cy="542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Плюсы и минусы центральной тенденции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596" y="2214553"/>
            <a:ext cx="814393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Плюсы</a:t>
            </a:r>
            <a:r>
              <a:rPr lang="en-US" sz="2000" b="1" dirty="0" smtClean="0"/>
              <a:t>: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     </a:t>
            </a:r>
            <a:r>
              <a:rPr lang="ru-RU" sz="2000" dirty="0" smtClean="0"/>
              <a:t>Получение информацию о распределении признака в </a:t>
            </a:r>
            <a:r>
              <a:rPr lang="ru-RU" sz="2000" dirty="0" smtClean="0"/>
              <a:t>сжатой форме</a:t>
            </a:r>
            <a:r>
              <a:rPr lang="ru-RU" sz="20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      </a:t>
            </a:r>
            <a:r>
              <a:rPr lang="ru-RU" sz="2000" dirty="0" smtClean="0"/>
              <a:t>Можно сравнивать между собой два набора данных (</a:t>
            </a:r>
            <a:r>
              <a:rPr lang="ru-RU" sz="2000" dirty="0" smtClean="0"/>
              <a:t>две выборки</a:t>
            </a:r>
            <a:r>
              <a:rPr lang="ru-RU" sz="2000" dirty="0" smtClean="0"/>
              <a:t>).</a:t>
            </a:r>
          </a:p>
          <a:p>
            <a:pPr algn="just"/>
            <a:r>
              <a:rPr lang="ru-RU" sz="2000" b="1" dirty="0" smtClean="0"/>
              <a:t>Минус: 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b="1" dirty="0" smtClean="0"/>
              <a:t>       </a:t>
            </a:r>
            <a:r>
              <a:rPr lang="ru-RU" sz="2000" dirty="0" smtClean="0"/>
              <a:t>Выбор центра ведет к потере информации по </a:t>
            </a:r>
            <a:r>
              <a:rPr lang="ru-RU" sz="2000" dirty="0" smtClean="0"/>
              <a:t>сравнению с </a:t>
            </a:r>
            <a:r>
              <a:rPr lang="ru-RU" sz="2000" dirty="0" smtClean="0"/>
              <a:t>распределением частот.</a:t>
            </a:r>
            <a:endParaRPr lang="ru-RU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85786" y="1214422"/>
            <a:ext cx="807249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 Сравнение размаха и </a:t>
            </a:r>
            <a:r>
              <a:rPr lang="ru-RU" sz="11200" b="1" dirty="0" err="1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квартильного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 размаха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1928802"/>
            <a:ext cx="8143932" cy="36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/>
              <a:t>При вычислении </a:t>
            </a:r>
            <a:r>
              <a:rPr lang="ru-RU" sz="2400" b="1" dirty="0" smtClean="0"/>
              <a:t>размаха</a:t>
            </a:r>
            <a:r>
              <a:rPr lang="ru-RU" sz="2400" dirty="0" smtClean="0"/>
              <a:t> используются только наибольшее и наименьшее значения признака. Распределение данных между ними полностью игнорируется.</a:t>
            </a:r>
          </a:p>
          <a:p>
            <a:pPr algn="just"/>
            <a:r>
              <a:rPr lang="ru-RU" sz="2400" b="1" dirty="0" smtClean="0"/>
              <a:t>Размах</a:t>
            </a:r>
            <a:r>
              <a:rPr lang="ru-RU" sz="2400" dirty="0" smtClean="0"/>
              <a:t> – очень простая мера вариации, но очень «грубая».</a:t>
            </a:r>
          </a:p>
          <a:p>
            <a:pPr algn="just"/>
            <a:r>
              <a:rPr lang="ru-RU" sz="2400" dirty="0" smtClean="0"/>
              <a:t>При вычислении </a:t>
            </a:r>
            <a:r>
              <a:rPr lang="ru-RU" sz="2400" b="1" dirty="0" err="1" smtClean="0"/>
              <a:t>квартильного</a:t>
            </a:r>
            <a:r>
              <a:rPr lang="ru-RU" sz="2400" b="1" dirty="0" smtClean="0"/>
              <a:t> размаха </a:t>
            </a:r>
            <a:r>
              <a:rPr lang="ru-RU" sz="2400" dirty="0" smtClean="0"/>
              <a:t>игнорируются только крайние</a:t>
            </a:r>
            <a:r>
              <a:rPr lang="ru-RU" sz="2400" b="1" dirty="0" smtClean="0"/>
              <a:t> </a:t>
            </a:r>
            <a:r>
              <a:rPr lang="ru-RU" sz="2400" dirty="0" smtClean="0"/>
              <a:t>значения, расположенные за пределами первого и третьего квартилей.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214422"/>
            <a:ext cx="828680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Коробковая диаграмма (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Box plot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643182"/>
            <a:ext cx="8143932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74295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Диаграмма, основанная на пяти важных числах. Удобна для</a:t>
            </a:r>
            <a:r>
              <a:rPr lang="en-US" sz="2000" dirty="0" smtClean="0"/>
              <a:t> </a:t>
            </a:r>
            <a:r>
              <a:rPr lang="ru-RU" sz="2000" dirty="0" smtClean="0"/>
              <a:t>анализа данных и широко используется для представления основных характеристик выборки.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5" y="3357562"/>
            <a:ext cx="6500859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714348" y="1000108"/>
            <a:ext cx="8143932" cy="1000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Еще один способ для определения 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выбросов</a:t>
            </a:r>
          </a:p>
          <a:p>
            <a:pPr marL="0" indent="0">
              <a:buNone/>
            </a:pP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 (Box plot 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с расширением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143116"/>
            <a:ext cx="8143932" cy="157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/>
              <a:t>Умеренные выбросы </a:t>
            </a:r>
            <a:r>
              <a:rPr lang="ru-RU" sz="2400" dirty="0" smtClean="0"/>
              <a:t>удалены ниже первой квартили или выше третьей от 1,5 IQR, но не более 3 </a:t>
            </a:r>
            <a:r>
              <a:rPr lang="en-US" sz="2400" dirty="0" smtClean="0"/>
              <a:t>IQR</a:t>
            </a:r>
            <a:r>
              <a:rPr lang="en-US" sz="2400" i="1" dirty="0" smtClean="0"/>
              <a:t>.</a:t>
            </a:r>
          </a:p>
          <a:p>
            <a:r>
              <a:rPr lang="ru-RU" sz="2400" b="1" dirty="0" smtClean="0"/>
              <a:t>Экстремальные выбросы </a:t>
            </a:r>
            <a:r>
              <a:rPr lang="ru-RU" sz="2400" dirty="0" smtClean="0"/>
              <a:t>удалены ниже первой квартили или выше третьей более 3 IQR.</a:t>
            </a: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643446"/>
            <a:ext cx="692948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42910" y="1214422"/>
            <a:ext cx="821537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Пример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 (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актеры и актрисы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Имеются данные о возрасте актеров и актрис, в котором они были удостоены Оскара. Актеры:</a:t>
            </a:r>
            <a:endParaRPr lang="en-GB" sz="20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7" y="2928934"/>
            <a:ext cx="6572297" cy="100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857224" y="4000504"/>
            <a:ext cx="15716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Актрисы:</a:t>
            </a:r>
            <a:endParaRPr lang="ru-RU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572008"/>
            <a:ext cx="657229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642910" y="1214422"/>
            <a:ext cx="821537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Пример (</a:t>
            </a:r>
            <a:r>
              <a:rPr lang="en-US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Box plot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ea typeface="PT Sans"/>
                <a:cs typeface="Arial" pitchFamily="34" charset="0"/>
                <a:sym typeface="PT Sans"/>
              </a:rPr>
              <a:t> с расширением)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643182"/>
            <a:ext cx="2357454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4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143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1997839"/>
            <a:ext cx="335758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Несколько значений оказалось выбросами. Например, актер 76 лет  - умеренный выброс.</a:t>
            </a:r>
          </a:p>
          <a:p>
            <a:pPr algn="just"/>
            <a:endParaRPr lang="ru-RU" sz="2000" dirty="0" smtClean="0"/>
          </a:p>
          <a:p>
            <a:pPr algn="just"/>
            <a:r>
              <a:rPr lang="ru-RU" sz="2000" dirty="0" smtClean="0"/>
              <a:t>Поскольку для актрис размах квартилей меньше, 80 и 74 года составили экстремальный выброс.</a:t>
            </a:r>
            <a:endParaRPr lang="en-US" sz="2000" dirty="0" smtClean="0"/>
          </a:p>
          <a:p>
            <a:pPr algn="just"/>
            <a:r>
              <a:rPr lang="en-US" sz="2000" dirty="0" smtClean="0"/>
              <a:t>60 </a:t>
            </a:r>
            <a:r>
              <a:rPr lang="ru-RU" sz="2000" dirty="0" smtClean="0"/>
              <a:t>и 61 – умеренные выбросы.</a:t>
            </a:r>
          </a:p>
          <a:p>
            <a:pPr algn="just"/>
            <a:r>
              <a:rPr lang="ru-RU" sz="2000" dirty="0" smtClean="0"/>
              <a:t>Для оставшихся значений заново пересчитали статистики.</a:t>
            </a:r>
            <a:endParaRPr lang="ru-RU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000240"/>
            <a:ext cx="421484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600" dirty="0" smtClean="0">
                <a:latin typeface="+mj-lt"/>
              </a:rPr>
              <a:t>На сайте Москвы найдите открытые данные о том, как называли младенцев в 2015 – </a:t>
            </a:r>
            <a:r>
              <a:rPr lang="ru-RU" sz="2600" dirty="0" smtClean="0">
                <a:latin typeface="+mj-lt"/>
              </a:rPr>
              <a:t>201</a:t>
            </a:r>
            <a:r>
              <a:rPr lang="en-US" sz="2600" dirty="0" smtClean="0">
                <a:latin typeface="+mj-lt"/>
              </a:rPr>
              <a:t>9</a:t>
            </a:r>
            <a:r>
              <a:rPr lang="ru-RU" sz="2600" dirty="0" smtClean="0">
                <a:latin typeface="+mj-lt"/>
              </a:rPr>
              <a:t> </a:t>
            </a:r>
            <a:r>
              <a:rPr lang="ru-RU" sz="2600" dirty="0" smtClean="0">
                <a:latin typeface="+mj-lt"/>
              </a:rPr>
              <a:t>годах. На основании этих данных постройте три </a:t>
            </a:r>
            <a:r>
              <a:rPr lang="en-US" sz="2600" dirty="0" smtClean="0">
                <a:latin typeface="+mj-lt"/>
              </a:rPr>
              <a:t>Box Plot </a:t>
            </a:r>
            <a:r>
              <a:rPr lang="ru-RU" sz="2600" dirty="0" smtClean="0">
                <a:latin typeface="+mj-lt"/>
              </a:rPr>
              <a:t>диаграммы для своего имени и своих родителей (или братьев – сестер)</a:t>
            </a:r>
            <a:r>
              <a:rPr lang="en-US" sz="2600" dirty="0" smtClean="0">
                <a:latin typeface="+mj-lt"/>
              </a:rPr>
              <a:t>.</a:t>
            </a:r>
            <a:r>
              <a:rPr lang="ru-RU" sz="2600" dirty="0" smtClean="0">
                <a:latin typeface="+mj-lt"/>
              </a:rPr>
              <a:t> Определите, были ли выбросы (умеренные или </a:t>
            </a:r>
            <a:r>
              <a:rPr lang="en-US" sz="2600" dirty="0" smtClean="0">
                <a:latin typeface="+mj-lt"/>
              </a:rPr>
              <a:t> </a:t>
            </a:r>
            <a:r>
              <a:rPr lang="ru-RU" sz="2600" dirty="0" smtClean="0">
                <a:latin typeface="+mj-lt"/>
              </a:rPr>
              <a:t>экстремальные за этот период).</a:t>
            </a:r>
          </a:p>
          <a:p>
            <a:pPr marL="0" indent="0">
              <a:buNone/>
            </a:pPr>
            <a:r>
              <a:rPr lang="ru-RU" sz="2600" b="1" dirty="0" smtClean="0">
                <a:latin typeface="+mj-lt"/>
              </a:rPr>
              <a:t>Примечание</a:t>
            </a:r>
            <a:r>
              <a:rPr lang="ru-RU" sz="2600" dirty="0" smtClean="0">
                <a:latin typeface="+mj-lt"/>
              </a:rPr>
              <a:t>: Срок сдачи</a:t>
            </a:r>
            <a:r>
              <a:rPr lang="en-US" sz="2600" dirty="0" smtClean="0">
                <a:latin typeface="+mj-lt"/>
              </a:rPr>
              <a:t>: 2 </a:t>
            </a:r>
            <a:r>
              <a:rPr lang="ru-RU" sz="2600" dirty="0" smtClean="0">
                <a:latin typeface="+mj-lt"/>
              </a:rPr>
              <a:t>недели с момента выдачи. Задание отправлять по </a:t>
            </a:r>
            <a:r>
              <a:rPr lang="ru-RU" sz="2600" dirty="0" err="1" smtClean="0">
                <a:latin typeface="+mj-lt"/>
              </a:rPr>
              <a:t>адре</a:t>
            </a:r>
            <a:r>
              <a:rPr lang="en-US" sz="2600" dirty="0" smtClean="0">
                <a:latin typeface="+mj-lt"/>
              </a:rPr>
              <a:t>c</a:t>
            </a:r>
            <a:r>
              <a:rPr lang="ru-RU" sz="2600" dirty="0" smtClean="0">
                <a:latin typeface="+mj-lt"/>
              </a:rPr>
              <a:t>у</a:t>
            </a:r>
            <a:r>
              <a:rPr lang="en-US" sz="2600" dirty="0" smtClean="0">
                <a:latin typeface="+mj-lt"/>
              </a:rPr>
              <a:t>: </a:t>
            </a:r>
            <a:r>
              <a:rPr lang="en-US" sz="2600" dirty="0" smtClean="0">
                <a:latin typeface="+mj-lt"/>
                <a:hlinkClick r:id="rId2"/>
              </a:rPr>
              <a:t>N.Grafeeva@spbu.ru</a:t>
            </a:r>
            <a:r>
              <a:rPr lang="en-US" sz="2600" dirty="0" smtClean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800000"/>
                </a:solidFill>
                <a:latin typeface="+mj-lt"/>
                <a:cs typeface="Arial" pitchFamily="34" charset="0"/>
              </a:rPr>
              <a:t>Topic: </a:t>
            </a:r>
            <a:r>
              <a:rPr lang="en-US" sz="2600" dirty="0" smtClean="0">
                <a:solidFill>
                  <a:srgbClr val="800000"/>
                </a:solidFill>
                <a:latin typeface="+mj-lt"/>
                <a:cs typeface="Arial" pitchFamily="34" charset="0"/>
              </a:rPr>
              <a:t>DataMining_201</a:t>
            </a:r>
            <a:r>
              <a:rPr lang="en-US" sz="2600" dirty="0" smtClean="0">
                <a:solidFill>
                  <a:srgbClr val="800000"/>
                </a:solidFill>
                <a:latin typeface="+mj-lt"/>
                <a:cs typeface="Arial" pitchFamily="34" charset="0"/>
              </a:rPr>
              <a:t>9</a:t>
            </a:r>
            <a:r>
              <a:rPr lang="en-US" sz="2600" dirty="0" smtClean="0">
                <a:solidFill>
                  <a:srgbClr val="800000"/>
                </a:solidFill>
                <a:latin typeface="+mj-lt"/>
                <a:cs typeface="Arial" pitchFamily="34" charset="0"/>
              </a:rPr>
              <a:t>_job</a:t>
            </a:r>
            <a:r>
              <a:rPr lang="en-US" sz="2600" dirty="0" smtClean="0">
                <a:solidFill>
                  <a:srgbClr val="800000"/>
                </a:solidFill>
                <a:latin typeface="+mj-lt"/>
                <a:cs typeface="Arial" pitchFamily="34" charset="0"/>
              </a:rPr>
              <a:t>3</a:t>
            </a:r>
            <a:endParaRPr lang="ru-RU" sz="2600" dirty="0">
              <a:latin typeface="+mj-lt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214422"/>
            <a:ext cx="3643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Задание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3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30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Центральная тенденция</a:t>
            </a: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ru-RU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Мода</a:t>
            </a:r>
            <a:endParaRPr lang="ru-RU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ru-RU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Медиана</a:t>
            </a:r>
            <a:endParaRPr lang="ru-RU" sz="8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ru-RU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Среднее </a:t>
            </a:r>
            <a:r>
              <a:rPr lang="ru-RU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</a:p>
          <a:p>
            <a:pPr marL="0" indent="0"/>
            <a:r>
              <a:rPr lang="ru-RU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 Средневзвешенное </a:t>
            </a:r>
            <a:r>
              <a:rPr lang="ru-RU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4348" y="1285861"/>
            <a:ext cx="7143800" cy="5715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Мода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857364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/>
              <a:t>Мода – </a:t>
            </a:r>
            <a:r>
              <a:rPr lang="ru-RU" dirty="0" smtClean="0"/>
              <a:t>наиболее часто встречающееся значение в выборке, наборе данных. Обозначается </a:t>
            </a:r>
            <a:r>
              <a:rPr lang="ru-RU" b="1" i="1" dirty="0" smtClean="0"/>
              <a:t>Мо.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86058"/>
            <a:ext cx="565310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0" y="1142984"/>
            <a:ext cx="892971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ru-RU" sz="9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Пример (вычисление </a:t>
            </a:r>
            <a:r>
              <a:rPr lang="ru-RU" sz="9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моды)</a:t>
            </a:r>
            <a:endParaRPr lang="en-US" sz="9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857356" y="116632"/>
            <a:ext cx="7035124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285992"/>
            <a:ext cx="7002450" cy="3690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ru-RU" sz="2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1071546"/>
            <a:ext cx="9001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Пример (вычисление моды для таксиста и светофоров)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4548" y="2000250"/>
            <a:ext cx="7852041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0" y="1142984"/>
            <a:ext cx="9001156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0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Пример (вычисление моды при </a:t>
            </a:r>
            <a:r>
              <a:rPr lang="ru-RU" sz="10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подсчете голосов)</a:t>
            </a:r>
            <a:endParaRPr lang="en-US" sz="108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714480" y="116632"/>
            <a:ext cx="71780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Описательная статистика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001056" cy="388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1728</Words>
  <Application>Microsoft Office PowerPoint</Application>
  <PresentationFormat>Экран (4:3)</PresentationFormat>
  <Paragraphs>316</Paragraphs>
  <Slides>46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Тема Office</vt:lpstr>
      <vt:lpstr>Слайд 1</vt:lpstr>
      <vt:lpstr>Анализ данных.  Описательная статистика</vt:lpstr>
      <vt:lpstr>Анализ данных.  Описательная статистика </vt:lpstr>
      <vt:lpstr>Анализ данных.  Описательная статистика</vt:lpstr>
      <vt:lpstr>Слайд 5</vt:lpstr>
      <vt:lpstr>Анализ данных.  Описательная статистика</vt:lpstr>
      <vt:lpstr>Слайд 7</vt:lpstr>
      <vt:lpstr>Анализ данных.  Описательная статистика</vt:lpstr>
      <vt:lpstr>Слайд 9</vt:lpstr>
      <vt:lpstr>Слайд 10</vt:lpstr>
      <vt:lpstr>Слайд 11</vt:lpstr>
      <vt:lpstr>Слайд 12</vt:lpstr>
      <vt:lpstr>Слайд 13</vt:lpstr>
      <vt:lpstr>Свойства моды</vt:lpstr>
      <vt:lpstr>Слайд 15</vt:lpstr>
      <vt:lpstr>Анализ данных.  Описательная статистика</vt:lpstr>
      <vt:lpstr>Анализ данных.  Описательная статистика</vt:lpstr>
      <vt:lpstr>Медиана (Median)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Анализ данных.  Описательная статистика</vt:lpstr>
      <vt:lpstr>Слайд 29</vt:lpstr>
      <vt:lpstr>Слайд 30</vt:lpstr>
      <vt:lpstr>Слайд 31</vt:lpstr>
      <vt:lpstr>Слайд 32</vt:lpstr>
      <vt:lpstr>Анализ данных.  Описательная статистика</vt:lpstr>
      <vt:lpstr>Слайд 34</vt:lpstr>
      <vt:lpstr>Слайд 35</vt:lpstr>
      <vt:lpstr>Слайд 36</vt:lpstr>
      <vt:lpstr>Анализ данных.  Описательная статистика</vt:lpstr>
      <vt:lpstr> </vt:lpstr>
      <vt:lpstr>Слайд 39</vt:lpstr>
      <vt:lpstr>Слайд 40</vt:lpstr>
      <vt:lpstr>Слайд 41</vt:lpstr>
      <vt:lpstr>Слайд 42</vt:lpstr>
      <vt:lpstr>Слайд 43</vt:lpstr>
      <vt:lpstr>Слайд 44</vt:lpstr>
      <vt:lpstr>Анализ данных.  Описательная статистика</vt:lpstr>
      <vt:lpstr>Слайд 46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423</cp:revision>
  <dcterms:created xsi:type="dcterms:W3CDTF">2015-06-09T11:05:16Z</dcterms:created>
  <dcterms:modified xsi:type="dcterms:W3CDTF">2019-09-27T21:13:27Z</dcterms:modified>
</cp:coreProperties>
</file>