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50" r:id="rId11"/>
    <p:sldId id="352" r:id="rId12"/>
    <p:sldId id="353" r:id="rId13"/>
    <p:sldId id="354" r:id="rId14"/>
    <p:sldId id="351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31" r:id="rId29"/>
    <p:sldId id="27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34555" autoAdjust="0"/>
    <p:restoredTop sz="90230" autoAdjust="0"/>
  </p:normalViewPr>
  <p:slideViewPr>
    <p:cSldViewPr>
      <p:cViewPr>
        <p:scale>
          <a:sx n="110" d="100"/>
          <a:sy n="110" d="100"/>
        </p:scale>
        <p:origin x="-251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08.11.2019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929718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</a:rPr>
              <a:t>Метод ближайших соседей</a:t>
            </a:r>
            <a:r>
              <a:rPr lang="en-US" sz="72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sz="7200" b="1" dirty="0" smtClean="0">
                <a:solidFill>
                  <a:schemeClr val="accent2">
                    <a:lumMod val="75000"/>
                  </a:schemeClr>
                </a:solidFill>
              </a:rPr>
              <a:t>алгоритм</a:t>
            </a: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1857365"/>
            <a:ext cx="871543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Пусть имеется </a:t>
            </a:r>
            <a:r>
              <a:rPr lang="ru-RU" sz="2000" i="1" dirty="0" err="1" smtClean="0"/>
              <a:t>n</a:t>
            </a:r>
            <a:r>
              <a:rPr lang="ru-RU" sz="2000" dirty="0" smtClean="0"/>
              <a:t> наблюдений (с числовыми атрибутами), каждому из которых соответствует запись в таблице. Все записи принадлежат какому-либо классу. Необходимо определить класс для новой записи.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ru-RU" sz="2000" dirty="0" smtClean="0"/>
              <a:t>Алгоритм состоит из следующих шагов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Нормализация исходных данных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Выбор параметра </a:t>
            </a:r>
            <a:r>
              <a:rPr lang="en-US" sz="2000" dirty="0" smtClean="0"/>
              <a:t>k – </a:t>
            </a:r>
            <a:r>
              <a:rPr lang="ru-RU" sz="2000" dirty="0" smtClean="0"/>
              <a:t>количества принимаемых во внимание ближайших соседей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Поиск </a:t>
            </a:r>
            <a:r>
              <a:rPr lang="en-US" sz="2000" dirty="0" smtClean="0"/>
              <a:t>k </a:t>
            </a:r>
            <a:r>
              <a:rPr lang="ru-RU" sz="2000" dirty="0" smtClean="0"/>
              <a:t>ближайших соседей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Определение класса-победителя по итогам голосования среди </a:t>
            </a:r>
            <a:r>
              <a:rPr lang="en-US" sz="2000" dirty="0" smtClean="0"/>
              <a:t>k </a:t>
            </a:r>
            <a:r>
              <a:rPr lang="ru-RU" sz="2000" dirty="0" smtClean="0"/>
              <a:t>ближайших соседей.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Нормализация исходных данных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 </a:t>
            </a:r>
            <a:r>
              <a:rPr lang="ru-RU" sz="2000" dirty="0" smtClean="0"/>
              <a:t>Необходимость в нормализации обусловлена тем, что алгоритм основан на понятии расстояния между объектам. Возможные методы нормализации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Минимаксная нормализация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Нормализация с помощью стандартного отклонения</a:t>
            </a:r>
            <a:r>
              <a:rPr lang="en-US" sz="2000" dirty="0" smtClean="0"/>
              <a:t>: </a:t>
            </a:r>
            <a:endParaRPr lang="ru-RU" sz="2000" dirty="0" smtClean="0"/>
          </a:p>
          <a:p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</a:t>
            </a:r>
          </a:p>
          <a:p>
            <a:pPr>
              <a:buNone/>
            </a:pPr>
            <a:r>
              <a:rPr lang="ru-RU" sz="2000" dirty="0" smtClean="0"/>
              <a:t> где         - стандартное отклонение.</a:t>
            </a:r>
          </a:p>
          <a:p>
            <a:pPr>
              <a:buNone/>
            </a:pPr>
            <a:endParaRPr lang="ru-RU" sz="2000" dirty="0" smtClean="0"/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И т.п. </a:t>
            </a:r>
          </a:p>
          <a:p>
            <a:pPr algn="just"/>
            <a:endParaRPr lang="ru-RU" sz="2000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65972" y="3500438"/>
            <a:ext cx="2091846" cy="571504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4714885"/>
            <a:ext cx="1357322" cy="571504"/>
          </a:xfrm>
          <a:prstGeom prst="rect">
            <a:avLst/>
          </a:prstGeom>
          <a:noFill/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290" y="5143512"/>
            <a:ext cx="357190" cy="500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0" y="1142984"/>
            <a:ext cx="9215470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</a:rPr>
              <a:t>Выбор параметра </a:t>
            </a:r>
            <a:r>
              <a:rPr lang="en-US" sz="7600" b="1" dirty="0" smtClean="0">
                <a:solidFill>
                  <a:schemeClr val="accent2">
                    <a:lumMod val="75000"/>
                  </a:schemeClr>
                </a:solidFill>
              </a:rPr>
              <a:t>k (</a:t>
            </a: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</a:rPr>
              <a:t>количества ближайших соседей</a:t>
            </a:r>
            <a:r>
              <a:rPr lang="en-US" sz="76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80010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Если принять </a:t>
            </a:r>
            <a:r>
              <a:rPr lang="ru-RU" sz="2000" i="1" dirty="0" err="1" smtClean="0"/>
              <a:t>k</a:t>
            </a:r>
            <a:r>
              <a:rPr lang="ru-RU" sz="2000" dirty="0" smtClean="0"/>
              <a:t> = 1, то алгоритм потеряет обобщающую способность (то есть способность выдавать правильный результат для данных, не встречавшихся ранее в алгоритме) так как новой записи будет присвоен класс самой близкой к ней. Если установить слишком большое значение, то многие локальные особенности не будут выявлены. То есть абсолютных рекомендаций по поводу количества соседей просто нет. Каждый аналитик решает эту задачу в индивидуальном порядке.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Поиск 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k 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ближайших соседей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8001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Находятся </a:t>
            </a:r>
            <a:r>
              <a:rPr lang="ru-RU" sz="2000" i="1" dirty="0" err="1" smtClean="0"/>
              <a:t>k</a:t>
            </a:r>
            <a:r>
              <a:rPr lang="ru-RU" sz="2000" dirty="0" smtClean="0"/>
              <a:t> записей с минимальным расстоянием до вектора признаков нового объекта (поиск ближайших соседей). Самая распространенная  (но не единственная) функция для расчета расстояния – Евклидово расстояние.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Как вычислить расстояние</a:t>
            </a:r>
            <a:r>
              <a:rPr lang="en-US" sz="76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?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714488"/>
            <a:ext cx="778674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Метрика </a:t>
            </a:r>
            <a:r>
              <a:rPr lang="ru-RU" sz="2000" dirty="0" err="1" smtClean="0"/>
              <a:t>Минковского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ru-RU" sz="2000" dirty="0" smtClean="0"/>
              <a:t>При </a:t>
            </a:r>
            <a:r>
              <a:rPr lang="en-US" sz="2000" dirty="0" smtClean="0"/>
              <a:t>p</a:t>
            </a:r>
            <a:r>
              <a:rPr lang="ru-RU" sz="2000" dirty="0" smtClean="0"/>
              <a:t>=2 – метрика Евклида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При </a:t>
            </a:r>
            <a:r>
              <a:rPr lang="en-US" sz="2000" dirty="0" smtClean="0"/>
              <a:t>p=1 – </a:t>
            </a:r>
            <a:r>
              <a:rPr lang="ru-RU" sz="2000" dirty="0" smtClean="0"/>
              <a:t>Манхэттенское расстояние (</a:t>
            </a:r>
            <a:r>
              <a:rPr lang="ru-RU" sz="2000" dirty="0" err="1" smtClean="0"/>
              <a:t>расстояние</a:t>
            </a:r>
            <a:r>
              <a:rPr lang="ru-RU" sz="2000" dirty="0" smtClean="0"/>
              <a:t> городских кварталов)</a:t>
            </a:r>
            <a:r>
              <a:rPr lang="en-US" sz="2000" dirty="0" smtClean="0"/>
              <a:t>:</a:t>
            </a:r>
          </a:p>
          <a:p>
            <a:endParaRPr lang="ru-RU" sz="2000" dirty="0" smtClean="0"/>
          </a:p>
          <a:p>
            <a:pPr algn="just"/>
            <a:endParaRPr lang="ru-RU" sz="2000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4357694"/>
            <a:ext cx="2214578" cy="714380"/>
          </a:xfrm>
          <a:prstGeom prst="rect">
            <a:avLst/>
          </a:prstGeom>
          <a:noFill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3071810"/>
            <a:ext cx="2286016" cy="714380"/>
          </a:xfrm>
          <a:prstGeom prst="rect">
            <a:avLst/>
          </a:prstGeom>
          <a:noFill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14744" y="2000240"/>
            <a:ext cx="2428892" cy="642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Растяжение осей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80010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При нахождении расстояния иногда учитывают значимость атрибутов. Она определяется экспертом или аналитиком субъективно, полагаясь на собственный опыт. В таком случае при нахождении расстояния каждый </a:t>
            </a:r>
            <a:r>
              <a:rPr lang="ru-RU" sz="2000" i="1" dirty="0" err="1" smtClean="0"/>
              <a:t>i</a:t>
            </a:r>
            <a:r>
              <a:rPr lang="ru-RU" sz="2000" dirty="0" err="1" smtClean="0"/>
              <a:t>-ый</a:t>
            </a:r>
            <a:r>
              <a:rPr lang="ru-RU" sz="2000" dirty="0" smtClean="0"/>
              <a:t> квадрат разности в сумме умножается на коэффициент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Z</a:t>
            </a:r>
            <a:r>
              <a:rPr lang="ru-RU" sz="2000" i="1" baseline="-25000" dirty="0" err="1" smtClean="0"/>
              <a:t>i</a:t>
            </a:r>
            <a:r>
              <a:rPr lang="ru-RU" sz="2000" dirty="0" smtClean="0"/>
              <a:t>. Например, если атрибут </a:t>
            </a:r>
            <a:r>
              <a:rPr lang="ru-RU" sz="2000" i="1" dirty="0" smtClean="0"/>
              <a:t>A</a:t>
            </a:r>
            <a:r>
              <a:rPr lang="ru-RU" sz="2000" dirty="0" smtClean="0"/>
              <a:t> в три раза важнее атрибута </a:t>
            </a:r>
            <a:r>
              <a:rPr lang="ru-RU" sz="2000" i="1" dirty="0" smtClean="0"/>
              <a:t>B</a:t>
            </a:r>
            <a:r>
              <a:rPr lang="ru-RU" sz="2000" dirty="0" smtClean="0"/>
              <a:t> (</a:t>
            </a:r>
            <a:r>
              <a:rPr lang="ru-RU" sz="2000" i="1" dirty="0" smtClean="0"/>
              <a:t>Z</a:t>
            </a:r>
            <a:r>
              <a:rPr lang="ru-RU" sz="2000" i="1" baseline="-25000" dirty="0" smtClean="0"/>
              <a:t>A</a:t>
            </a:r>
            <a:r>
              <a:rPr lang="ru-RU" sz="2000" i="1" dirty="0" smtClean="0"/>
              <a:t> = 3, Z</a:t>
            </a:r>
            <a:r>
              <a:rPr lang="ru-RU" sz="2000" i="1" baseline="-25000" dirty="0" smtClean="0"/>
              <a:t>B</a:t>
            </a:r>
            <a:r>
              <a:rPr lang="ru-RU" sz="2000" i="1" dirty="0" smtClean="0"/>
              <a:t> = 1</a:t>
            </a:r>
            <a:r>
              <a:rPr lang="ru-RU" sz="2000" dirty="0" smtClean="0"/>
              <a:t>), то Евклидово расстояние будет находиться следующим образом: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 smtClean="0"/>
          </a:p>
          <a:p>
            <a:r>
              <a:rPr lang="ru-RU" sz="2000" dirty="0" smtClean="0"/>
              <a:t>Подобный прием называют </a:t>
            </a:r>
            <a:r>
              <a:rPr lang="ru-RU" sz="2000" i="1" dirty="0" smtClean="0"/>
              <a:t>растяжением осей</a:t>
            </a:r>
            <a:r>
              <a:rPr lang="ru-RU" sz="2000" dirty="0" smtClean="0"/>
              <a:t> (</a:t>
            </a:r>
            <a:r>
              <a:rPr lang="ru-RU" sz="2000" dirty="0" err="1" smtClean="0"/>
              <a:t>stretching</a:t>
            </a:r>
            <a:r>
              <a:rPr lang="ru-RU" sz="2000" dirty="0" smtClean="0"/>
              <a:t> </a:t>
            </a:r>
            <a:r>
              <a:rPr lang="ru-RU" sz="2000" dirty="0" err="1" smtClean="0"/>
              <a:t>the</a:t>
            </a:r>
            <a:r>
              <a:rPr lang="ru-RU" sz="2000" dirty="0" smtClean="0"/>
              <a:t> </a:t>
            </a:r>
            <a:r>
              <a:rPr lang="ru-RU" sz="2000" dirty="0" err="1" smtClean="0"/>
              <a:t>axes</a:t>
            </a:r>
            <a:r>
              <a:rPr lang="ru-RU" sz="2000" dirty="0" smtClean="0"/>
              <a:t>).</a:t>
            </a:r>
          </a:p>
          <a:p>
            <a:pPr algn="just"/>
            <a:endParaRPr lang="ru-RU" sz="20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73320" y="4357694"/>
            <a:ext cx="6215106" cy="42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Голосование выбранных соседей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2143116"/>
            <a:ext cx="80010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Итак, после того, как найдены объекты, наиболее похожие на новый, необходимо решить, как они влияют на класс новой записи. Для этого используется </a:t>
            </a:r>
            <a:r>
              <a:rPr lang="ru-RU" sz="2000" i="1" dirty="0" smtClean="0"/>
              <a:t>функция сочетания</a:t>
            </a:r>
            <a:r>
              <a:rPr lang="ru-RU" sz="2000" dirty="0" smtClean="0"/>
              <a:t> (</a:t>
            </a:r>
            <a:r>
              <a:rPr lang="ru-RU" sz="2000" dirty="0" err="1" smtClean="0"/>
              <a:t>combination</a:t>
            </a:r>
            <a:r>
              <a:rPr lang="ru-RU" sz="2000" dirty="0" smtClean="0"/>
              <a:t> </a:t>
            </a:r>
            <a:r>
              <a:rPr lang="ru-RU" sz="2000" dirty="0" err="1" smtClean="0"/>
              <a:t>function</a:t>
            </a:r>
            <a:r>
              <a:rPr lang="ru-RU" sz="2000" dirty="0" smtClean="0"/>
              <a:t>).  Существуют несколько наиболее распространенных вариантов таких функций</a:t>
            </a:r>
            <a:r>
              <a:rPr lang="en-US" sz="2000" dirty="0" smtClean="0"/>
              <a:t>:</a:t>
            </a:r>
          </a:p>
          <a:p>
            <a:r>
              <a:rPr lang="ru-RU" sz="2000" dirty="0" smtClean="0"/>
              <a:t>Простое </a:t>
            </a:r>
            <a:r>
              <a:rPr lang="ru-RU" sz="2000" dirty="0" err="1" smtClean="0"/>
              <a:t>невзвешенное</a:t>
            </a:r>
            <a:r>
              <a:rPr lang="ru-RU" sz="2000" dirty="0" smtClean="0"/>
              <a:t> голосование (</a:t>
            </a:r>
            <a:r>
              <a:rPr lang="en-US" sz="2000" dirty="0" smtClean="0"/>
              <a:t>simple </a:t>
            </a:r>
            <a:r>
              <a:rPr lang="en-US" sz="2000" dirty="0" err="1" smtClean="0"/>
              <a:t>unweighted</a:t>
            </a:r>
            <a:r>
              <a:rPr lang="en-US" sz="2000" dirty="0" smtClean="0"/>
              <a:t> voting</a:t>
            </a:r>
            <a:r>
              <a:rPr lang="ru-RU" sz="2000" dirty="0" smtClean="0"/>
              <a:t>)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r>
              <a:rPr lang="ru-RU" sz="2000" dirty="0" smtClean="0"/>
              <a:t>Взвешенное голосование (</a:t>
            </a:r>
            <a:r>
              <a:rPr lang="en-US" sz="2000" dirty="0" smtClean="0"/>
              <a:t>weighted voting</a:t>
            </a:r>
            <a:r>
              <a:rPr lang="ru-RU" sz="2000" dirty="0" smtClean="0"/>
              <a:t>).</a:t>
            </a:r>
            <a:endParaRPr lang="en-US" sz="2000" dirty="0" smtClean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Простое </a:t>
            </a:r>
            <a:r>
              <a:rPr lang="ru-RU" sz="5800" b="1" dirty="0" err="1" smtClean="0">
                <a:solidFill>
                  <a:schemeClr val="accent2">
                    <a:lumMod val="75000"/>
                  </a:schemeClr>
                </a:solidFill>
              </a:rPr>
              <a:t>невзвешенное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 голосование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Расстояние от каждого объекта при голосовании здесь больше не играет роли. Все имеют равные права в определении класса. Каждый найденный сосед имеет ровно один голос за свой собственный класс. Новый объект отдает предпочтение тому классу, который наберет наибольшее количество голосов.</a:t>
            </a:r>
            <a:r>
              <a:rPr lang="en-US" sz="2000" dirty="0" smtClean="0"/>
              <a:t> </a:t>
            </a:r>
            <a:endParaRPr lang="ru-RU" sz="2000" dirty="0" smtClean="0"/>
          </a:p>
          <a:p>
            <a:pPr algn="just"/>
            <a:r>
              <a:rPr lang="ru-RU" sz="2000" dirty="0" smtClean="0"/>
              <a:t>Но что делать в случае, если несколько классов набрали равное количество голосов? Эту проблему снимает </a:t>
            </a:r>
            <a:r>
              <a:rPr lang="ru-RU" sz="2000" i="1" dirty="0" smtClean="0"/>
              <a:t>взвешенное голосование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00034" y="1214422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Взвешенное голосование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1857365"/>
            <a:ext cx="81439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В такой ситуации учитывается также и расстояние до новой записи. Чем меньше расстояние, тем более значимый вклад вносит голос. Голоса за класс находятся по следующей формуле:</a:t>
            </a:r>
          </a:p>
          <a:p>
            <a:pPr algn="just"/>
            <a:endParaRPr lang="ru-RU" sz="20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2928934"/>
            <a:ext cx="2818028" cy="642942"/>
          </a:xfrm>
          <a:prstGeom prst="rect">
            <a:avLst/>
          </a:prstGeom>
          <a:noFill/>
        </p:spPr>
      </p:pic>
      <p:sp>
        <p:nvSpPr>
          <p:cNvPr id="12" name="Прямоугольник 11"/>
          <p:cNvSpPr/>
          <p:nvPr/>
        </p:nvSpPr>
        <p:spPr>
          <a:xfrm>
            <a:off x="500034" y="3786190"/>
            <a:ext cx="80724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где</a:t>
            </a:r>
            <a:r>
              <a:rPr lang="ru-RU" i="1" dirty="0" smtClean="0"/>
              <a:t> d</a:t>
            </a:r>
            <a:r>
              <a:rPr lang="ru-RU" i="1" baseline="30000" dirty="0" smtClean="0"/>
              <a:t>2</a:t>
            </a:r>
            <a:r>
              <a:rPr lang="ru-RU" i="1" dirty="0" smtClean="0"/>
              <a:t>(X, </a:t>
            </a:r>
            <a:r>
              <a:rPr lang="ru-RU" i="1" dirty="0" err="1" smtClean="0"/>
              <a:t>Y</a:t>
            </a:r>
            <a:r>
              <a:rPr lang="ru-RU" i="1" baseline="-25000" dirty="0" err="1" smtClean="0"/>
              <a:t>i</a:t>
            </a:r>
            <a:r>
              <a:rPr lang="ru-RU" i="1" dirty="0" smtClean="0"/>
              <a:t>)</a:t>
            </a:r>
            <a:r>
              <a:rPr lang="ru-RU" dirty="0" smtClean="0"/>
              <a:t> – квадрат расстояния от известного объекта </a:t>
            </a:r>
            <a:r>
              <a:rPr lang="ru-RU" i="1" dirty="0" err="1" smtClean="0"/>
              <a:t>Y</a:t>
            </a:r>
            <a:r>
              <a:rPr lang="ru-RU" i="1" baseline="-25000" dirty="0" err="1" smtClean="0"/>
              <a:t>i</a:t>
            </a:r>
            <a:r>
              <a:rPr lang="ru-RU" i="1" dirty="0" smtClean="0"/>
              <a:t> </a:t>
            </a:r>
            <a:r>
              <a:rPr lang="ru-RU" dirty="0" smtClean="0"/>
              <a:t>до нового </a:t>
            </a:r>
            <a:r>
              <a:rPr lang="ru-RU" i="1" dirty="0" smtClean="0"/>
              <a:t>X</a:t>
            </a:r>
            <a:r>
              <a:rPr lang="ru-RU" dirty="0" smtClean="0"/>
              <a:t>, </a:t>
            </a:r>
          </a:p>
          <a:p>
            <a:r>
              <a:rPr lang="ru-RU" i="1" dirty="0" err="1" smtClean="0"/>
              <a:t>n</a:t>
            </a:r>
            <a:r>
              <a:rPr lang="ru-RU" dirty="0" smtClean="0"/>
              <a:t> – количество известных объектов класса, для которого рассчитываются голоса, </a:t>
            </a:r>
          </a:p>
          <a:p>
            <a:r>
              <a:rPr lang="ru-RU" i="1" dirty="0" err="1" smtClean="0"/>
              <a:t>class</a:t>
            </a:r>
            <a:r>
              <a:rPr lang="ru-RU" dirty="0" smtClean="0"/>
              <a:t> - наименование класса.</a:t>
            </a:r>
          </a:p>
          <a:p>
            <a:pPr algn="just"/>
            <a:r>
              <a:rPr lang="ru-RU" dirty="0" smtClean="0"/>
              <a:t>Класс, набравший наибольшее количество голосов, присуждается новому объекту. При этом вероятность того, что несколько классов наберут одинаковые голоса, гораздо ниже. Совершенно очевидно, что при </a:t>
            </a:r>
            <a:r>
              <a:rPr lang="ru-RU" i="1" dirty="0" err="1" smtClean="0"/>
              <a:t>k</a:t>
            </a:r>
            <a:r>
              <a:rPr lang="ru-RU" dirty="0" smtClean="0"/>
              <a:t> = 1 новому объекту присваивается класс единственного ближайшего соседа.</a:t>
            </a:r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Пример работы алгоритма </a:t>
            </a:r>
            <a:r>
              <a:rPr lang="en-US" sz="5800" b="1" dirty="0" err="1" smtClean="0">
                <a:solidFill>
                  <a:schemeClr val="accent2">
                    <a:lumMod val="75000"/>
                  </a:schemeClr>
                </a:solidFill>
              </a:rPr>
              <a:t>kNN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1857365"/>
            <a:ext cx="807249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Решим задачу классификации для цветов ирисов</a:t>
            </a:r>
            <a:r>
              <a:rPr lang="en-US" sz="2000" dirty="0" smtClean="0"/>
              <a:t>.</a:t>
            </a:r>
            <a:r>
              <a:rPr lang="ru-RU" sz="2000" dirty="0" smtClean="0"/>
              <a:t> Имеется набор реальных данных, собранных Р. Фишером, о 150 цветках трех классов: </a:t>
            </a:r>
            <a:r>
              <a:rPr lang="ru-RU" sz="2000" dirty="0" err="1" smtClean="0"/>
              <a:t>Iris</a:t>
            </a:r>
            <a:r>
              <a:rPr lang="ru-RU" sz="2000" dirty="0" smtClean="0"/>
              <a:t> </a:t>
            </a:r>
            <a:r>
              <a:rPr lang="ru-RU" sz="2000" dirty="0" err="1" smtClean="0"/>
              <a:t>Setosa</a:t>
            </a:r>
            <a:r>
              <a:rPr lang="ru-RU" sz="2000" dirty="0" smtClean="0"/>
              <a:t>, </a:t>
            </a:r>
            <a:r>
              <a:rPr lang="ru-RU" sz="2000" dirty="0" err="1" smtClean="0"/>
              <a:t>Iris</a:t>
            </a:r>
            <a:r>
              <a:rPr lang="ru-RU" sz="2000" dirty="0" smtClean="0"/>
              <a:t> </a:t>
            </a:r>
            <a:r>
              <a:rPr lang="ru-RU" sz="2000" dirty="0" err="1" smtClean="0"/>
              <a:t>Versicolour</a:t>
            </a:r>
            <a:r>
              <a:rPr lang="ru-RU" sz="2000" dirty="0" smtClean="0"/>
              <a:t>, </a:t>
            </a:r>
            <a:r>
              <a:rPr lang="ru-RU" sz="2000" dirty="0" err="1" smtClean="0"/>
              <a:t>Iris</a:t>
            </a:r>
            <a:r>
              <a:rPr lang="ru-RU" sz="2000" dirty="0" smtClean="0"/>
              <a:t> </a:t>
            </a:r>
            <a:r>
              <a:rPr lang="ru-RU" sz="2000" dirty="0" err="1" smtClean="0"/>
              <a:t>Virginica</a:t>
            </a:r>
            <a:r>
              <a:rPr lang="ru-RU" sz="2000" dirty="0" smtClean="0"/>
              <a:t>, по 50 записей для каждого (данные доступны по адресу </a:t>
            </a:r>
            <a:r>
              <a:rPr lang="en-US" sz="2000" b="1" i="1" dirty="0" smtClean="0"/>
              <a:t>http://archive.ics.uci.edu/ml/datasets/Iris</a:t>
            </a:r>
            <a:r>
              <a:rPr lang="ru-RU" sz="2000" dirty="0" smtClean="0"/>
              <a:t>). Известна длина и ширина чашелистика и лепестка всех этих ирисов. Для простоты</a:t>
            </a:r>
            <a:r>
              <a:rPr lang="en-US" sz="2000" dirty="0" smtClean="0"/>
              <a:t> </a:t>
            </a:r>
            <a:r>
              <a:rPr lang="ru-RU" sz="2000" dirty="0" smtClean="0"/>
              <a:t>примера рассмотрим только два входных поля: длина чашелистика и длина лепестка, а также выходное – класс цветка.</a:t>
            </a:r>
            <a:r>
              <a:rPr lang="en-US" sz="2000" dirty="0" smtClean="0"/>
              <a:t> </a:t>
            </a:r>
            <a:r>
              <a:rPr lang="ru-RU" sz="2000" dirty="0" smtClean="0"/>
              <a:t>Предположим, что исходные данные уже нормализованы и что длина лепестка вдвое важнее длины чашелистика.</a:t>
            </a:r>
          </a:p>
          <a:p>
            <a:pPr>
              <a:buNone/>
            </a:pP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ru-RU" sz="2000" dirty="0" smtClean="0"/>
              <a:t>Необходимо определить класс цветка со следующими значениями длины чашелистика и лепестка</a:t>
            </a:r>
            <a:r>
              <a:rPr lang="en-US" sz="2000" dirty="0" smtClean="0"/>
              <a:t>: </a:t>
            </a:r>
            <a:r>
              <a:rPr lang="ru-RU" sz="2000" dirty="0" smtClean="0"/>
              <a:t>6,1 и 4,8. 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Классификация</a:t>
            </a: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0034" y="2143116"/>
            <a:ext cx="807249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Классификатор – это алгоритм соотносящий некие входные данные с одним или несколькими классами. В отличие от алгоритмов кластеризации эти классы должны быть определены заранее. Пожалуй самый яркий пример автоматической классификации – это фильтрация спама. Современные коммерческие системы способны успешно фильтровать спам с точностью превышающей 99%. Другим довольно типичным примером классификации служит автоматическое определение тематики того или иного текста. Некоторые новостные </a:t>
            </a:r>
            <a:r>
              <a:rPr lang="ru-RU" sz="2000" dirty="0" err="1" smtClean="0"/>
              <a:t>агрегаторы</a:t>
            </a:r>
            <a:r>
              <a:rPr lang="ru-RU" sz="2000" dirty="0" smtClean="0"/>
              <a:t> используют подобный подход для группировки новостей по направлениям: экономика, политика, общественная жизнь и т.д.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0" y="1142984"/>
            <a:ext cx="9358346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Классы ирисов (</a:t>
            </a:r>
            <a:r>
              <a:rPr lang="ru-RU" sz="4800" b="1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800" b="1" dirty="0" err="1" smtClean="0">
                <a:solidFill>
                  <a:schemeClr val="accent2">
                    <a:lumMod val="75000"/>
                  </a:schemeClr>
                </a:solidFill>
              </a:rPr>
              <a:t>Setosa</a:t>
            </a: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ru-RU" sz="4800" b="1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800" b="1" dirty="0" err="1" smtClean="0">
                <a:solidFill>
                  <a:schemeClr val="accent2">
                    <a:lumMod val="75000"/>
                  </a:schemeClr>
                </a:solidFill>
              </a:rPr>
              <a:t>Versicolour</a:t>
            </a: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ru-RU" sz="4800" b="1" dirty="0" err="1" smtClean="0">
                <a:solidFill>
                  <a:schemeClr val="accent2">
                    <a:lumMod val="75000"/>
                  </a:schemeClr>
                </a:solidFill>
              </a:rPr>
              <a:t>Iris</a:t>
            </a: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800" b="1" dirty="0" err="1" smtClean="0">
                <a:solidFill>
                  <a:schemeClr val="accent2">
                    <a:lumMod val="75000"/>
                  </a:schemeClr>
                </a:solidFill>
              </a:rPr>
              <a:t>Virginica</a:t>
            </a: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ru-RU" sz="4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70079"/>
            <a:ext cx="8229600" cy="2186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Определение ближайших соседей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Зададим </a:t>
            </a:r>
            <a:r>
              <a:rPr lang="ru-RU" sz="2000" i="1" dirty="0" err="1" smtClean="0"/>
              <a:t>k</a:t>
            </a:r>
            <a:r>
              <a:rPr lang="ru-RU" sz="2000" dirty="0" smtClean="0"/>
              <a:t> = 3 и определим ближайших соседей. Ближайшими тремя соседями цветка будут следующие цветки:</a:t>
            </a:r>
          </a:p>
          <a:p>
            <a:endParaRPr lang="ru-RU" sz="2000" dirty="0" smtClean="0"/>
          </a:p>
          <a:p>
            <a:pPr>
              <a:buNone/>
            </a:pPr>
            <a:r>
              <a:rPr lang="ru-RU" sz="2000" i="1" dirty="0" smtClean="0"/>
              <a:t>          A</a:t>
            </a:r>
            <a:r>
              <a:rPr lang="ru-RU" sz="2000" dirty="0" smtClean="0"/>
              <a:t>(6,1; 4,7),</a:t>
            </a:r>
            <a:r>
              <a:rPr lang="ru-RU" sz="2000" i="1" dirty="0" smtClean="0"/>
              <a:t> B</a:t>
            </a:r>
            <a:r>
              <a:rPr lang="ru-RU" sz="2000" dirty="0" smtClean="0"/>
              <a:t>(6; 4,8), </a:t>
            </a:r>
            <a:r>
              <a:rPr lang="ru-RU" sz="2000" i="1" dirty="0" smtClean="0"/>
              <a:t>C</a:t>
            </a:r>
            <a:r>
              <a:rPr lang="ru-RU" sz="2000" dirty="0" smtClean="0"/>
              <a:t>(6,2</a:t>
            </a:r>
            <a:r>
              <a:rPr lang="en-US" sz="2000" dirty="0" smtClean="0"/>
              <a:t>;</a:t>
            </a:r>
            <a:r>
              <a:rPr lang="ru-RU" sz="2000" dirty="0" smtClean="0"/>
              <a:t>4,8)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71406" y="1142984"/>
            <a:ext cx="90725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800" b="1" dirty="0" smtClean="0">
                <a:solidFill>
                  <a:schemeClr val="accent2">
                    <a:lumMod val="75000"/>
                  </a:schemeClr>
                </a:solidFill>
              </a:rPr>
              <a:t>Вот как вычислялись расстояния соседей до цветка</a:t>
            </a:r>
            <a:endParaRPr lang="ru-RU" sz="4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143116"/>
            <a:ext cx="8786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/>
          </a:p>
        </p:txBody>
      </p:sp>
      <p:pic>
        <p:nvPicPr>
          <p:cNvPr id="1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77231"/>
            <a:ext cx="82296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Цветок и его ближайшие соседи</a:t>
            </a: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0757"/>
            <a:ext cx="8229600" cy="178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142844" y="1142984"/>
            <a:ext cx="9001156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100" b="1" dirty="0" smtClean="0">
                <a:solidFill>
                  <a:schemeClr val="accent2">
                    <a:lumMod val="75000"/>
                  </a:schemeClr>
                </a:solidFill>
              </a:rPr>
              <a:t>Взвешенное голосование среди соседей цветка</a:t>
            </a:r>
            <a:endParaRPr lang="ru-RU" sz="51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174" y="2383816"/>
            <a:ext cx="6793651" cy="295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Подведение итогов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2143116"/>
            <a:ext cx="79296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Так как 200&gt;50, то цветок классифицируется как </a:t>
            </a:r>
            <a:r>
              <a:rPr lang="ru-RU" sz="2000" i="1" dirty="0" err="1" smtClean="0"/>
              <a:t>Iris</a:t>
            </a:r>
            <a:r>
              <a:rPr lang="ru-RU" sz="2000" i="1" dirty="0" smtClean="0"/>
              <a:t> </a:t>
            </a:r>
            <a:r>
              <a:rPr lang="ru-RU" sz="2000" i="1" dirty="0" err="1" smtClean="0"/>
              <a:t>Virginica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Достоинства и алгоритма KNN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Алгоритм устойчив к аномальным выбросам, так как вероятность попадания такой записи в число </a:t>
            </a:r>
            <a:r>
              <a:rPr lang="ru-RU" sz="2000" i="1" dirty="0" smtClean="0"/>
              <a:t>k</a:t>
            </a:r>
            <a:r>
              <a:rPr lang="ru-RU" sz="2000" dirty="0" smtClean="0"/>
              <a:t>-ближайших соседей мала. Если же это произошло, то влияние на голосование (особенно взвешенное) (при </a:t>
            </a:r>
            <a:r>
              <a:rPr lang="ru-RU" sz="2000" i="1" dirty="0" err="1" smtClean="0"/>
              <a:t>k</a:t>
            </a:r>
            <a:r>
              <a:rPr lang="ru-RU" sz="2000" i="1" dirty="0" smtClean="0"/>
              <a:t>&gt;2</a:t>
            </a:r>
            <a:r>
              <a:rPr lang="ru-RU" sz="2000" dirty="0" smtClean="0"/>
              <a:t>) также, скорее всего, будет незначительным, и, следовательно, малым будет и влияние на итог классификации.</a:t>
            </a:r>
          </a:p>
          <a:p>
            <a:pPr>
              <a:buFont typeface="Arial" pitchFamily="34" charset="0"/>
              <a:buChar char="•"/>
            </a:pPr>
            <a:r>
              <a:rPr lang="ru-RU" sz="2000" dirty="0" smtClean="0"/>
              <a:t>Программная реализация алгоритма относительно проста.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Результат работы алгоритма легко поддаётся интерпретации. Экспертам в различных областях вполне понятна логика работы алгоритма, основанная на нахождении схожих объектов.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Возможность модификации алгоритма, путём использования наиболее подходящих функций сочетания и метрик позволяет подстроить алгоритм под конкретную задачу.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Недостатки алгоритма 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KNN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Во-первых, набор данных, используемый для алгоритма, должен быть репрезентативным. </a:t>
            </a:r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Во-вторых, модель нельзя "отделить" от данных: для классификации нового экземпляра нужно использовать все существующие экземпляры. Эта особенность сильно ограничивает использование алгоритма.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Итак, рассмотрели</a:t>
            </a:r>
            <a:r>
              <a:rPr lang="en-US" sz="111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задачу </a:t>
            </a:r>
            <a:r>
              <a:rPr lang="ru-RU" sz="8000" b="1" dirty="0" err="1" smtClean="0">
                <a:solidFill>
                  <a:schemeClr val="accent2">
                    <a:lumMod val="75000"/>
                  </a:schemeClr>
                </a:solidFill>
              </a:rPr>
              <a:t>классфикации</a:t>
            </a:r>
            <a:endParaRPr lang="ru-RU" sz="8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rule based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классификатор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weight based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классификатор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деревья решений</a:t>
            </a:r>
            <a:endParaRPr lang="ru-RU" sz="8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  алгоритм ближайших соседей</a:t>
            </a:r>
            <a:endParaRPr lang="ru-RU" sz="8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1472" y="1214422"/>
            <a:ext cx="7490865" cy="447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Rule Based classification</a:t>
            </a:r>
            <a:endParaRPr lang="ru-RU" sz="5800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2143116"/>
            <a:ext cx="878687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Если говорить о задаче классификации текстов, то пожалуй ее наиболее распространенных решением является классификация основная на правилах (</a:t>
            </a:r>
            <a:r>
              <a:rPr lang="ru-RU" sz="2000" dirty="0" err="1" smtClean="0"/>
              <a:t>rule</a:t>
            </a:r>
            <a:r>
              <a:rPr lang="ru-RU" sz="2000" dirty="0" smtClean="0"/>
              <a:t> </a:t>
            </a:r>
            <a:r>
              <a:rPr lang="ru-RU" sz="2000" dirty="0" err="1" smtClean="0"/>
              <a:t>based</a:t>
            </a:r>
            <a:r>
              <a:rPr lang="ru-RU" sz="2000" dirty="0" smtClean="0"/>
              <a:t> </a:t>
            </a:r>
            <a:r>
              <a:rPr lang="ru-RU" sz="2000" dirty="0" err="1" smtClean="0"/>
              <a:t>classification</a:t>
            </a:r>
            <a:r>
              <a:rPr lang="ru-RU" sz="2000" dirty="0" smtClean="0"/>
              <a:t>). Вы реализуете правила определения класса документа по его тексту в виде </a:t>
            </a:r>
            <a:r>
              <a:rPr lang="ru-RU" sz="2000" dirty="0" err="1" smtClean="0"/>
              <a:t>if-then-else</a:t>
            </a:r>
            <a:r>
              <a:rPr lang="ru-RU" sz="2000" dirty="0" smtClean="0"/>
              <a:t> выражений. Например</a:t>
            </a:r>
            <a:r>
              <a:rPr lang="en-US" sz="2000" dirty="0" smtClean="0"/>
              <a:t>: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def</a:t>
            </a:r>
            <a:r>
              <a:rPr lang="ru-RU" sz="2000" dirty="0" smtClean="0"/>
              <a:t> </a:t>
            </a:r>
            <a:r>
              <a:rPr lang="ru-RU" sz="2000" dirty="0" err="1" smtClean="0"/>
              <a:t>classify</a:t>
            </a:r>
            <a:r>
              <a:rPr lang="ru-RU" sz="2000" dirty="0" smtClean="0"/>
              <a:t>(</a:t>
            </a:r>
            <a:r>
              <a:rPr lang="ru-RU" sz="2000" dirty="0" err="1" smtClean="0"/>
              <a:t>text</a:t>
            </a:r>
            <a:r>
              <a:rPr lang="ru-RU" sz="2000" dirty="0" smtClean="0"/>
              <a:t>: </a:t>
            </a:r>
            <a:r>
              <a:rPr lang="ru-RU" sz="2000" dirty="0" err="1" smtClean="0"/>
              <a:t>String</a:t>
            </a:r>
            <a:r>
              <a:rPr lang="ru-RU" sz="2000" dirty="0" smtClean="0"/>
              <a:t>) = </a:t>
            </a:r>
            <a:endParaRPr lang="en-US" sz="2000" dirty="0" smtClean="0"/>
          </a:p>
          <a:p>
            <a:r>
              <a:rPr lang="ru-RU" sz="2000" dirty="0" err="1" smtClean="0"/>
              <a:t>if</a:t>
            </a:r>
            <a:r>
              <a:rPr lang="ru-RU" sz="2000" dirty="0" smtClean="0"/>
              <a:t> (</a:t>
            </a:r>
            <a:r>
              <a:rPr lang="ru-RU" sz="2000" dirty="0" err="1" smtClean="0"/>
              <a:t>text.contains</a:t>
            </a:r>
            <a:r>
              <a:rPr lang="ru-RU" sz="2000" dirty="0" smtClean="0"/>
              <a:t>("</a:t>
            </a:r>
            <a:r>
              <a:rPr lang="ru-RU" sz="2000" dirty="0" err="1" smtClean="0"/>
              <a:t>виагра</a:t>
            </a:r>
            <a:r>
              <a:rPr lang="ru-RU" sz="2000" dirty="0" smtClean="0"/>
              <a:t>") || </a:t>
            </a:r>
            <a:r>
              <a:rPr lang="ru-RU" sz="2000" dirty="0" err="1" smtClean="0"/>
              <a:t>text.contains</a:t>
            </a:r>
            <a:r>
              <a:rPr lang="ru-RU" sz="2000" dirty="0" smtClean="0"/>
              <a:t>("бухгалтер")) "SPAM" </a:t>
            </a:r>
            <a:r>
              <a:rPr lang="ru-RU" sz="2000" dirty="0" err="1" smtClean="0"/>
              <a:t>else</a:t>
            </a:r>
            <a:r>
              <a:rPr lang="ru-RU" sz="2000" dirty="0" smtClean="0"/>
              <a:t> "NOT SPAM“</a:t>
            </a:r>
            <a:endParaRPr lang="en-US" sz="2000" dirty="0" smtClean="0"/>
          </a:p>
          <a:p>
            <a:r>
              <a:rPr lang="ru-RU" sz="2000" dirty="0" smtClean="0"/>
              <a:t> </a:t>
            </a:r>
          </a:p>
          <a:p>
            <a:pPr algn="just"/>
            <a:r>
              <a:rPr lang="ru-RU" sz="2000" dirty="0" smtClean="0"/>
              <a:t>Этот подход может быть хорошим вариантом если вы работаете с небольшой коллекцией документов которую вы способны охватить и тщательно проанализировать на предмет ключевых слов. Просто потому что вы четко контролируете правила по которым классификатор принимает решения. 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6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Минусы </a:t>
            </a: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Rule based classification</a:t>
            </a:r>
            <a:endParaRPr lang="ru-RU" sz="7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2143116"/>
            <a:ext cx="77867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для того чтобы выбрать значимые для классификации слова необходимо обладать экспертными знаниями в предметной области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buFont typeface="Arial" pitchFamily="34" charset="0"/>
              <a:buChar char="•"/>
            </a:pPr>
            <a:endParaRPr lang="ru-RU" sz="2000" dirty="0" smtClean="0"/>
          </a:p>
          <a:p>
            <a:pPr algn="just">
              <a:buFont typeface="Arial" pitchFamily="34" charset="0"/>
              <a:buChar char="•"/>
            </a:pPr>
            <a:r>
              <a:rPr lang="ru-RU" sz="2000" dirty="0" smtClean="0"/>
              <a:t>отнюдь не всегда факт наличия или отсутствия какого-либо одного слова является решающим фактором для принятия решения.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Weight Based classification</a:t>
            </a:r>
            <a:endParaRPr lang="ru-RU" sz="5800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214554"/>
            <a:ext cx="835824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Метод является логическим продолжением </a:t>
            </a:r>
            <a:r>
              <a:rPr lang="en-US" sz="2000" dirty="0" smtClean="0"/>
              <a:t>rule based classification</a:t>
            </a:r>
            <a:r>
              <a:rPr lang="ru-RU" sz="2000" dirty="0" smtClean="0"/>
              <a:t>. Можно для каждого ключевого слова назначить некий вес, который будет означать насколько вероятно что сообщение с этим словом является спамом (0 – никогда не является спамом, 1 – всегда спам). Например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ru-RU" sz="1600" dirty="0" smtClean="0"/>
          </a:p>
          <a:p>
            <a:r>
              <a:rPr lang="ru-RU" sz="1600" dirty="0" smtClean="0"/>
              <a:t> 	</a:t>
            </a:r>
            <a:r>
              <a:rPr lang="en-US" sz="1600" dirty="0" smtClean="0"/>
              <a:t>                 </a:t>
            </a:r>
            <a:r>
              <a:rPr lang="ru-RU" sz="1600" dirty="0" smtClean="0"/>
              <a:t>	</a:t>
            </a:r>
            <a:r>
              <a:rPr lang="en-US" sz="1600" dirty="0" smtClean="0"/>
              <a:t> </a:t>
            </a:r>
            <a:r>
              <a:rPr lang="ru-RU" sz="1600" dirty="0" smtClean="0"/>
              <a:t>	</a:t>
            </a:r>
            <a:r>
              <a:rPr lang="ru-RU" sz="1600" dirty="0" err="1" smtClean="0"/>
              <a:t>spam</a:t>
            </a:r>
            <a:r>
              <a:rPr lang="en-US" sz="1600" dirty="0" smtClean="0"/>
              <a:t> 	</a:t>
            </a:r>
            <a:r>
              <a:rPr lang="ru-RU" sz="1600" dirty="0" err="1" smtClean="0"/>
              <a:t>not</a:t>
            </a:r>
            <a:r>
              <a:rPr lang="ru-RU" sz="1600" dirty="0" smtClean="0"/>
              <a:t> </a:t>
            </a:r>
            <a:r>
              <a:rPr lang="ru-RU" sz="1600" dirty="0" err="1" smtClean="0"/>
              <a:t>spam</a:t>
            </a:r>
            <a:endParaRPr lang="en-US" sz="1600" dirty="0" smtClean="0"/>
          </a:p>
          <a:p>
            <a:r>
              <a:rPr lang="ru-RU" sz="1600" dirty="0" smtClean="0"/>
              <a:t>		Бухгалтер</a:t>
            </a:r>
            <a:r>
              <a:rPr lang="en-US" sz="1600" dirty="0" smtClean="0"/>
              <a:t>	</a:t>
            </a:r>
            <a:r>
              <a:rPr lang="ru-RU" sz="1600" dirty="0" smtClean="0"/>
              <a:t>0.99</a:t>
            </a:r>
            <a:r>
              <a:rPr lang="en-US" sz="1600" dirty="0" smtClean="0"/>
              <a:t>	</a:t>
            </a:r>
            <a:r>
              <a:rPr lang="ru-RU" sz="1600" dirty="0" smtClean="0"/>
              <a:t>0.01</a:t>
            </a:r>
            <a:endParaRPr lang="en-US" sz="1600" dirty="0" smtClean="0"/>
          </a:p>
          <a:p>
            <a:r>
              <a:rPr lang="ru-RU" sz="1600" dirty="0" smtClean="0"/>
              <a:t>		Виагра</a:t>
            </a:r>
            <a:r>
              <a:rPr lang="en-US" sz="1600" dirty="0" smtClean="0"/>
              <a:t>	</a:t>
            </a:r>
            <a:r>
              <a:rPr lang="ru-RU" sz="1600" dirty="0" smtClean="0"/>
              <a:t>0.99</a:t>
            </a:r>
            <a:r>
              <a:rPr lang="en-US" sz="1600" dirty="0" smtClean="0"/>
              <a:t>	</a:t>
            </a:r>
            <a:r>
              <a:rPr lang="ru-RU" sz="1600" dirty="0" smtClean="0"/>
              <a:t>0.01</a:t>
            </a:r>
            <a:endParaRPr lang="en-US" sz="1600" dirty="0" smtClean="0"/>
          </a:p>
          <a:p>
            <a:r>
              <a:rPr lang="ru-RU" sz="1600" dirty="0" smtClean="0"/>
              <a:t>		Выгодное</a:t>
            </a:r>
            <a:r>
              <a:rPr lang="en-US" sz="1600" dirty="0" smtClean="0"/>
              <a:t>	</a:t>
            </a:r>
            <a:r>
              <a:rPr lang="ru-RU" sz="1600" dirty="0" smtClean="0"/>
              <a:t>0.70</a:t>
            </a:r>
            <a:r>
              <a:rPr lang="en-US" sz="1600" dirty="0" smtClean="0"/>
              <a:t>	</a:t>
            </a:r>
            <a:r>
              <a:rPr lang="ru-RU" sz="1600" dirty="0" smtClean="0"/>
              <a:t>0.30</a:t>
            </a:r>
            <a:endParaRPr lang="en-US" sz="1600" dirty="0" smtClean="0"/>
          </a:p>
          <a:p>
            <a:r>
              <a:rPr lang="ru-RU" sz="1600" dirty="0" smtClean="0"/>
              <a:t>		</a:t>
            </a:r>
            <a:r>
              <a:rPr lang="en-US" sz="1600" dirty="0" smtClean="0"/>
              <a:t>G</a:t>
            </a:r>
            <a:r>
              <a:rPr lang="ru-RU" sz="1600" dirty="0" err="1" smtClean="0"/>
              <a:t>ithub</a:t>
            </a:r>
            <a:r>
              <a:rPr lang="en-US" sz="1600" dirty="0" smtClean="0"/>
              <a:t>	</a:t>
            </a:r>
            <a:r>
              <a:rPr lang="ru-RU" sz="1600" dirty="0" smtClean="0"/>
              <a:t>0.01</a:t>
            </a:r>
            <a:r>
              <a:rPr lang="en-US" sz="1600" dirty="0" smtClean="0"/>
              <a:t>	</a:t>
            </a:r>
            <a:r>
              <a:rPr lang="ru-RU" sz="1600" dirty="0" smtClean="0"/>
              <a:t>0.99</a:t>
            </a:r>
          </a:p>
          <a:p>
            <a:endParaRPr lang="en-US" sz="1600" dirty="0" smtClean="0"/>
          </a:p>
          <a:p>
            <a:pPr algn="just"/>
            <a:r>
              <a:rPr lang="ru-RU" sz="2000" dirty="0" smtClean="0"/>
              <a:t>В этой таблице перечислены гипотетические веса для четырех слов. Сумма значений в каждой строке должна быть равна единице. Тогда классификация может выглядеть  следующим образом (см. след. слайд):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142844" y="1142984"/>
            <a:ext cx="9001156" cy="528641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b="1" dirty="0" smtClean="0">
                <a:solidFill>
                  <a:schemeClr val="accent2">
                    <a:lumMod val="75000"/>
                  </a:schemeClr>
                </a:solidFill>
              </a:rPr>
              <a:t>Weight based </a:t>
            </a: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классификатор</a:t>
            </a: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1785927"/>
            <a:ext cx="892971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/>
              <a:t>def</a:t>
            </a:r>
            <a:r>
              <a:rPr lang="ru-RU" sz="2000" dirty="0" smtClean="0"/>
              <a:t> </a:t>
            </a:r>
            <a:r>
              <a:rPr lang="ru-RU" sz="2000" dirty="0" err="1" smtClean="0"/>
              <a:t>classify</a:t>
            </a:r>
            <a:r>
              <a:rPr lang="ru-RU" sz="2000" dirty="0" smtClean="0"/>
              <a:t>(</a:t>
            </a:r>
            <a:r>
              <a:rPr lang="ru-RU" sz="2000" dirty="0" err="1" smtClean="0"/>
              <a:t>text</a:t>
            </a:r>
            <a:r>
              <a:rPr lang="ru-RU" sz="2000" dirty="0" smtClean="0"/>
              <a:t>: </a:t>
            </a:r>
            <a:r>
              <a:rPr lang="ru-RU" sz="2000" dirty="0" err="1" smtClean="0"/>
              <a:t>String</a:t>
            </a:r>
            <a:r>
              <a:rPr lang="ru-RU" sz="2000" dirty="0" smtClean="0"/>
              <a:t>) = { 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val</a:t>
            </a:r>
            <a:r>
              <a:rPr lang="ru-RU" sz="2000" dirty="0" smtClean="0"/>
              <a:t> </a:t>
            </a:r>
            <a:r>
              <a:rPr lang="ru-RU" sz="2000" dirty="0" err="1" smtClean="0"/>
              <a:t>weights</a:t>
            </a:r>
            <a:r>
              <a:rPr lang="ru-RU" sz="2000" dirty="0" smtClean="0"/>
              <a:t> = </a:t>
            </a:r>
            <a:r>
              <a:rPr lang="ru-RU" sz="2000" dirty="0" err="1" smtClean="0"/>
              <a:t>Map</a:t>
            </a:r>
            <a:r>
              <a:rPr lang="ru-RU" sz="2000" dirty="0" smtClean="0"/>
              <a:t>("бухгалтер"-&gt;0.9, "</a:t>
            </a:r>
            <a:r>
              <a:rPr lang="ru-RU" sz="2000" dirty="0" err="1" smtClean="0"/>
              <a:t>виагра</a:t>
            </a:r>
            <a:r>
              <a:rPr lang="ru-RU" sz="2000" dirty="0" smtClean="0"/>
              <a:t>"-&gt;0.99, "выгодное"-&gt;0.7, "</a:t>
            </a:r>
            <a:r>
              <a:rPr lang="ru-RU" sz="2000" dirty="0" err="1" smtClean="0"/>
              <a:t>github</a:t>
            </a:r>
            <a:r>
              <a:rPr lang="ru-RU" sz="2000" dirty="0" smtClean="0"/>
              <a:t>"-&gt;0.01) 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val</a:t>
            </a:r>
            <a:r>
              <a:rPr lang="ru-RU" sz="2000" dirty="0" smtClean="0"/>
              <a:t> </a:t>
            </a:r>
            <a:r>
              <a:rPr lang="ru-RU" sz="2000" dirty="0" err="1" smtClean="0"/>
              <a:t>words</a:t>
            </a:r>
            <a:r>
              <a:rPr lang="ru-RU" sz="2000" dirty="0" smtClean="0"/>
              <a:t> = </a:t>
            </a:r>
            <a:r>
              <a:rPr lang="ru-RU" sz="2000" dirty="0" err="1" smtClean="0"/>
              <a:t>text.split</a:t>
            </a:r>
            <a:r>
              <a:rPr lang="ru-RU" sz="2000" dirty="0" smtClean="0"/>
              <a:t>(' ').</a:t>
            </a:r>
            <a:r>
              <a:rPr lang="ru-RU" sz="2000" dirty="0" err="1" smtClean="0"/>
              <a:t>filter</a:t>
            </a:r>
            <a:r>
              <a:rPr lang="ru-RU" sz="2000" dirty="0" smtClean="0"/>
              <a:t>(</a:t>
            </a:r>
            <a:r>
              <a:rPr lang="ru-RU" sz="2000" dirty="0" err="1" smtClean="0"/>
              <a:t>weights.contains</a:t>
            </a:r>
            <a:r>
              <a:rPr lang="ru-RU" sz="2000" dirty="0" smtClean="0"/>
              <a:t>(_)) 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val</a:t>
            </a:r>
            <a:r>
              <a:rPr lang="ru-RU" sz="2000" dirty="0" smtClean="0"/>
              <a:t> </a:t>
            </a:r>
            <a:r>
              <a:rPr lang="ru-RU" sz="2000" dirty="0" err="1" smtClean="0"/>
              <a:t>P_spam</a:t>
            </a:r>
            <a:r>
              <a:rPr lang="ru-RU" sz="2000" dirty="0" smtClean="0"/>
              <a:t> = </a:t>
            </a:r>
            <a:r>
              <a:rPr lang="ru-RU" sz="2000" dirty="0" err="1" smtClean="0"/>
              <a:t>words.map</a:t>
            </a:r>
            <a:r>
              <a:rPr lang="ru-RU" sz="2000" dirty="0" smtClean="0"/>
              <a:t>(</a:t>
            </a:r>
            <a:r>
              <a:rPr lang="ru-RU" sz="2000" dirty="0" err="1" smtClean="0"/>
              <a:t>weights</a:t>
            </a:r>
            <a:r>
              <a:rPr lang="ru-RU" sz="2000" dirty="0" smtClean="0"/>
              <a:t>(_)).</a:t>
            </a:r>
            <a:r>
              <a:rPr lang="ru-RU" sz="2000" dirty="0" err="1" smtClean="0"/>
              <a:t>reduce</a:t>
            </a:r>
            <a:r>
              <a:rPr lang="ru-RU" sz="2000" dirty="0" smtClean="0"/>
              <a:t>(_ * _) 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val</a:t>
            </a:r>
            <a:r>
              <a:rPr lang="ru-RU" sz="2000" dirty="0" smtClean="0"/>
              <a:t> </a:t>
            </a:r>
            <a:r>
              <a:rPr lang="ru-RU" sz="2000" dirty="0" err="1" smtClean="0"/>
              <a:t>P_not_spam</a:t>
            </a:r>
            <a:r>
              <a:rPr lang="ru-RU" sz="2000" dirty="0" smtClean="0"/>
              <a:t> = </a:t>
            </a:r>
            <a:r>
              <a:rPr lang="ru-RU" sz="2000" dirty="0" err="1" smtClean="0"/>
              <a:t>words.map</a:t>
            </a:r>
            <a:r>
              <a:rPr lang="ru-RU" sz="2000" dirty="0" smtClean="0"/>
              <a:t>(1 - </a:t>
            </a:r>
            <a:r>
              <a:rPr lang="ru-RU" sz="2000" dirty="0" err="1" smtClean="0"/>
              <a:t>weights</a:t>
            </a:r>
            <a:r>
              <a:rPr lang="ru-RU" sz="2000" dirty="0" smtClean="0"/>
              <a:t>(_)).</a:t>
            </a:r>
            <a:r>
              <a:rPr lang="ru-RU" sz="2000" dirty="0" err="1" smtClean="0"/>
              <a:t>reduce</a:t>
            </a:r>
            <a:r>
              <a:rPr lang="ru-RU" sz="2000" dirty="0" smtClean="0"/>
              <a:t>(_ * _) </a:t>
            </a:r>
          </a:p>
          <a:p>
            <a:r>
              <a:rPr lang="ru-RU" sz="2000" dirty="0" smtClean="0"/>
              <a:t>	</a:t>
            </a:r>
            <a:r>
              <a:rPr lang="ru-RU" sz="2000" dirty="0" err="1" smtClean="0"/>
              <a:t>if</a:t>
            </a:r>
            <a:r>
              <a:rPr lang="ru-RU" sz="2000" dirty="0" smtClean="0"/>
              <a:t> (</a:t>
            </a:r>
            <a:r>
              <a:rPr lang="ru-RU" sz="2000" dirty="0" err="1" smtClean="0"/>
              <a:t>P_spam</a:t>
            </a:r>
            <a:r>
              <a:rPr lang="ru-RU" sz="2000" dirty="0" smtClean="0"/>
              <a:t> &gt; </a:t>
            </a:r>
            <a:r>
              <a:rPr lang="ru-RU" sz="2000" dirty="0" err="1" smtClean="0"/>
              <a:t>P_not_spam</a:t>
            </a:r>
            <a:r>
              <a:rPr lang="ru-RU" sz="2000" dirty="0" smtClean="0"/>
              <a:t>) "SPAM" </a:t>
            </a:r>
            <a:r>
              <a:rPr lang="ru-RU" sz="2000" dirty="0" err="1" smtClean="0"/>
              <a:t>else</a:t>
            </a:r>
            <a:r>
              <a:rPr lang="ru-RU" sz="2000" dirty="0" smtClean="0"/>
              <a:t> "NOT SPAM" </a:t>
            </a:r>
          </a:p>
          <a:p>
            <a:r>
              <a:rPr lang="ru-RU" sz="2000" dirty="0" smtClean="0"/>
              <a:t>}</a:t>
            </a:r>
          </a:p>
          <a:p>
            <a:pPr algn="just"/>
            <a:r>
              <a:rPr lang="ru-RU" sz="2000" dirty="0" smtClean="0"/>
              <a:t>Мы берем каждое слово и определяем суммарный вес документа отдельно для класса “спам” и класса “не спам”. Суммарный вес определяется как произведение весов всех известных слов документа. Слова для которых у нас нет веса мы пропускаем при классификации. Какой суммарный вес оказался больше тот класс и побеждает. Это более разумный подход, так как он более гибок и принимает решение на основании всех известных слов в тексте. Так же его гораздо проще сопровождать чем полотна </a:t>
            </a:r>
            <a:r>
              <a:rPr lang="ru-RU" sz="2000" dirty="0" err="1" smtClean="0"/>
              <a:t>if‘ов</a:t>
            </a:r>
            <a:r>
              <a:rPr lang="ru-RU" sz="2000" dirty="0" smtClean="0"/>
              <a:t>.</a:t>
            </a:r>
          </a:p>
          <a:p>
            <a:pPr algn="just"/>
            <a:endParaRPr lang="ru-RU" sz="2000" dirty="0" smtClean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Дерево решений</a:t>
            </a:r>
            <a:endParaRPr lang="ru-RU" sz="5800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857364"/>
            <a:ext cx="85725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Дерево решений служит обобщением опыта экспертов, средством передачи знаний будущим сотрудникам или моделью бизнес-процесса компании. Например, до внедрения масштабируемых алгоритмов машинного обучения в банковской сфере задача кредитного </a:t>
            </a:r>
            <a:r>
              <a:rPr lang="ru-RU" sz="1600" dirty="0" err="1" smtClean="0"/>
              <a:t>скоринга</a:t>
            </a:r>
            <a:r>
              <a:rPr lang="ru-RU" sz="1600" dirty="0" smtClean="0"/>
              <a:t> решалась экспертами. Решение о выдаче кредита заемщику принималось на основе некоторых интуитивно (или по опыту) выведенных правил, которые можно представить в виде дерева решений.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675" y="3429000"/>
            <a:ext cx="4438650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Дерево решений</a:t>
            </a:r>
            <a:endParaRPr lang="ru-RU" sz="8000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785926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Огромное преимущество деревьев решений в том, что они легко интерпретируемы, понятны человеку. Например, по схеме на пред. рисунке выше можно объяснить заемщику, почему ему было отказано в кредите. Скажем, потому, что у него нет дома и доход меньше 5000.</a:t>
            </a:r>
          </a:p>
          <a:p>
            <a:pPr algn="just"/>
            <a:r>
              <a:rPr lang="ru-RU" sz="2000" dirty="0" smtClean="0"/>
              <a:t>Однако, как строятся деревья решений</a:t>
            </a:r>
            <a:r>
              <a:rPr lang="en-US" sz="2000" dirty="0" smtClean="0"/>
              <a:t>? </a:t>
            </a:r>
            <a:r>
              <a:rPr lang="ru-RU" sz="2000" dirty="0" smtClean="0"/>
              <a:t> Ответ – привлечь эксперта предметной области, который построит дерево на основе своего эмпирического опыта, либо использовать формальные алгоритмы построения дерева решений (которых на сегодняшний день достаточно много и одним из лучших считается С4.5).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 Метод ближайших соседей</a:t>
            </a:r>
            <a:endParaRPr lang="ru-RU" sz="5100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Классификация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857365"/>
            <a:ext cx="85011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Человек, сталкиваясь с новой задачей, использует свой жизненный опыт, вспоминает аналогичные ситуации, которые когда-то с ним происходили. О свойствах нового объекта мы судим, полагаясь на похожие знакомые наблюдения. Например, встретив иностранца на улице, мы можем догадаться о его происхождении по речи, жестам и внешности. Для этого необходимо вспомнить наиболее похожего человека на него, происхождение которого известно.</a:t>
            </a:r>
          </a:p>
          <a:p>
            <a:pPr algn="just"/>
            <a:r>
              <a:rPr lang="ru-RU" sz="2000" dirty="0" smtClean="0"/>
              <a:t>Так, подобно приведенному выше примеру, </a:t>
            </a:r>
            <a:r>
              <a:rPr lang="ru-RU" sz="2000" i="1" dirty="0" smtClean="0"/>
              <a:t>сходство</a:t>
            </a:r>
            <a:r>
              <a:rPr lang="ru-RU" sz="2000" dirty="0" smtClean="0"/>
              <a:t> объектов лежит в основе алгоритма </a:t>
            </a:r>
            <a:r>
              <a:rPr lang="ru-RU" sz="2000" i="1" dirty="0" smtClean="0"/>
              <a:t>k</a:t>
            </a:r>
            <a:r>
              <a:rPr lang="ru-RU" sz="2000" dirty="0" smtClean="0"/>
              <a:t>-ближайших соседей (</a:t>
            </a:r>
            <a:r>
              <a:rPr lang="ru-RU" sz="2000" i="1" dirty="0" err="1" smtClean="0"/>
              <a:t>k</a:t>
            </a:r>
            <a:r>
              <a:rPr lang="ru-RU" sz="2000" dirty="0" err="1" smtClean="0"/>
              <a:t>-nearest</a:t>
            </a:r>
            <a:r>
              <a:rPr lang="ru-RU" sz="2000" dirty="0" smtClean="0"/>
              <a:t> </a:t>
            </a:r>
            <a:r>
              <a:rPr lang="ru-RU" sz="2000" dirty="0" err="1" smtClean="0"/>
              <a:t>neighbor</a:t>
            </a:r>
            <a:r>
              <a:rPr lang="ru-RU" sz="2000" dirty="0" smtClean="0"/>
              <a:t> </a:t>
            </a:r>
            <a:r>
              <a:rPr lang="ru-RU" sz="2000" dirty="0" err="1" smtClean="0"/>
              <a:t>algorithm</a:t>
            </a:r>
            <a:r>
              <a:rPr lang="ru-RU" sz="2000" dirty="0" smtClean="0"/>
              <a:t>, </a:t>
            </a:r>
            <a:r>
              <a:rPr lang="en-US" sz="2000" dirty="0" smtClean="0"/>
              <a:t>k</a:t>
            </a:r>
            <a:r>
              <a:rPr lang="ru-RU" sz="2000" dirty="0" smtClean="0"/>
              <a:t>NN). Алгоритм способен выделить среди всех наблюдений </a:t>
            </a:r>
            <a:r>
              <a:rPr lang="ru-RU" sz="2000" i="1" dirty="0" err="1" smtClean="0"/>
              <a:t>k</a:t>
            </a:r>
            <a:r>
              <a:rPr lang="ru-RU" sz="2000" dirty="0" smtClean="0"/>
              <a:t> известных объектов (</a:t>
            </a:r>
            <a:r>
              <a:rPr lang="ru-RU" sz="2000" i="1" dirty="0" smtClean="0"/>
              <a:t>k</a:t>
            </a:r>
            <a:r>
              <a:rPr lang="ru-RU" sz="2000" dirty="0" smtClean="0"/>
              <a:t>-ближайших соседей), похожих на новый неизвестный ранее объект. На основе классов ближайших соседей выносится решение касательно нового объекта. Важной задачей данного алгоритма является подбор параметра </a:t>
            </a:r>
            <a:r>
              <a:rPr lang="ru-RU" sz="2000" i="1" dirty="0" err="1" smtClean="0"/>
              <a:t>k</a:t>
            </a:r>
            <a:r>
              <a:rPr lang="ru-RU" sz="2000" dirty="0" smtClean="0"/>
              <a:t> – количество объектов, которые будут считаться похожими.</a:t>
            </a:r>
          </a:p>
          <a:p>
            <a:pPr algn="just"/>
            <a:r>
              <a:rPr lang="ru-RU" sz="2000" dirty="0" smtClean="0"/>
              <a:t> 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4591</TotalTime>
  <Words>1775</Words>
  <Application>Microsoft Office PowerPoint</Application>
  <PresentationFormat>Экран (4:3)</PresentationFormat>
  <Paragraphs>382</Paragraphs>
  <Slides>29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372</cp:revision>
  <dcterms:created xsi:type="dcterms:W3CDTF">2015-06-09T11:05:16Z</dcterms:created>
  <dcterms:modified xsi:type="dcterms:W3CDTF">2019-11-08T19:22:35Z</dcterms:modified>
</cp:coreProperties>
</file>