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8" r:id="rId8"/>
    <p:sldId id="347" r:id="rId9"/>
    <p:sldId id="346" r:id="rId10"/>
    <p:sldId id="345" r:id="rId11"/>
    <p:sldId id="349" r:id="rId12"/>
    <p:sldId id="350" r:id="rId13"/>
    <p:sldId id="331" r:id="rId14"/>
    <p:sldId id="319" r:id="rId15"/>
    <p:sldId id="27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5" autoAdjust="0"/>
    <p:restoredTop sz="86368" autoAdjust="0"/>
  </p:normalViewPr>
  <p:slideViewPr>
    <p:cSldViewPr>
      <p:cViewPr>
        <p:scale>
          <a:sx n="110" d="100"/>
          <a:sy n="110" d="100"/>
        </p:scale>
        <p:origin x="-25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08.11.2019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3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качества классификации</a:t>
            </a: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Пример (</a:t>
            </a:r>
            <a:r>
              <a:rPr lang="en-US" sz="9600" b="1" dirty="0" smtClean="0">
                <a:solidFill>
                  <a:schemeClr val="accent2">
                    <a:lumMod val="75000"/>
                  </a:schemeClr>
                </a:solidFill>
              </a:rPr>
              <a:t>Confusion Matrix</a:t>
            </a: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604" y="2000240"/>
            <a:ext cx="6096801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285720" y="5500702"/>
            <a:ext cx="84296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Большинство объектов классификатор определяет верно. Диагональные элементы матрицы явно выражены. Тем не менее в рамках некоторых классов (3, 5, 8, 22) классификатор показывает низкую точность.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428596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Расчет точности и полноты на базе матрицы неточностей</a:t>
            </a:r>
            <a:endParaRPr lang="ru-RU" sz="111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000239"/>
            <a:ext cx="8572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Имея такую матрицу точность и полнота для каждого класса рассчитывается очень просто. Точность равняется отношению соответствующего диагонального элемента матрицы и суммы всей строки класса. Полнота – отношению диагонального элемента матрицы и суммы всего столбца класса. Формально:</a:t>
            </a:r>
            <a:endParaRPr lang="ru-RU" sz="20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286124"/>
            <a:ext cx="2324109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428596" y="4572008"/>
            <a:ext cx="85011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Результирующая точность классификатора рассчитывается как арифметическое среднее его точности по всем классам. То же самое с полнотой. Технически этот подход называется </a:t>
            </a:r>
            <a:r>
              <a:rPr lang="ru-RU" dirty="0" err="1" smtClean="0"/>
              <a:t>macro-averaging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600" b="1" dirty="0" smtClean="0">
                <a:solidFill>
                  <a:schemeClr val="accent2">
                    <a:lumMod val="75000"/>
                  </a:schemeClr>
                </a:solidFill>
              </a:rPr>
              <a:t>F-</a:t>
            </a: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</a:rPr>
              <a:t>мера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571613"/>
            <a:ext cx="8501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Понятно что чем выше точность и полнота, тем лучше. Но в реальной жизни максимальная точность и полнота не достижимы одновременно и приходится искать некий баланс. Поэтому, хотелось бы иметь некую метрику которая объединяла бы в себе информацию о точности и полноте  алгоритма. В этом случае будет проще принимать решение об эффективности того или иного классификатора. Именно такой метрикой является F-мера. F-мера представляет собой гармоническое среднее между точностью и полнотой. Она стремится к нулю, если точность или полнота стремится к нулю.</a:t>
            </a:r>
            <a:endParaRPr lang="ru-RU" sz="2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3275" y="4357694"/>
            <a:ext cx="245745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428596" y="5000636"/>
            <a:ext cx="83582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F-мера является хорошим кандидатом на формальную метрику оценки качества классификатора. Она сводит к одному числу две других основополагающих метрики: точность и полноту. Имея в своем распоряжении подобный механизм оценки вы можете сравнивать между собой эффективность работы различных алгоритмов.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Итак, рассмотрели следующие оценки качества </a:t>
            </a:r>
            <a:r>
              <a:rPr lang="ru-RU" sz="11100" b="1" dirty="0" err="1" smtClean="0">
                <a:solidFill>
                  <a:schemeClr val="accent2">
                    <a:lumMod val="75000"/>
                  </a:schemeClr>
                </a:solidFill>
              </a:rPr>
              <a:t>классификаторв</a:t>
            </a: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Accuracy</a:t>
            </a:r>
            <a:endParaRPr lang="ru-RU" sz="8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Precision</a:t>
            </a:r>
            <a:endParaRPr lang="ru-RU" sz="8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Recall</a:t>
            </a:r>
            <a:endParaRPr lang="ru-RU" sz="8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F-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мера</a:t>
            </a:r>
            <a:endParaRPr lang="ru-RU" sz="8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en-US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96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1472" y="1214422"/>
            <a:ext cx="7490865" cy="4475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 fontScale="90000"/>
          </a:bodyPr>
          <a:lstStyle/>
          <a:p>
            <a:pPr marL="0" indent="0" algn="r">
              <a:spcBef>
                <a:spcPts val="0"/>
              </a:spcBef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928802"/>
            <a:ext cx="8858312" cy="41973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Загрузить данные об ирисах Фишера (</a:t>
            </a:r>
            <a:r>
              <a:rPr lang="en-US" b="1" i="1" dirty="0" smtClean="0"/>
              <a:t>http://archive.ics.uci.edu/ml/datasets/Iris</a:t>
            </a:r>
            <a:r>
              <a:rPr lang="ru-RU" dirty="0" smtClean="0"/>
              <a:t>).</a:t>
            </a:r>
          </a:p>
          <a:p>
            <a:pPr marL="0" indent="0" algn="just">
              <a:buNone/>
            </a:pPr>
            <a:r>
              <a:rPr lang="ru-RU" dirty="0" smtClean="0"/>
              <a:t>      Разбить множество данных об ирисах Фишера на две равномощных множества (по 25 экземпляров каждого класса в каждом из множеств). Провести классификацию экземпляров второго множества на основе данных из первого множества. Представить результаты классификации в виде двумерных точечных графиков по лепесткам и чашелистикам.  Сравнить агрегированные результаты классификации с фактами и оценить качество классификации.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Примечание</a:t>
            </a:r>
            <a:r>
              <a:rPr lang="ru-RU" dirty="0" smtClean="0"/>
              <a:t>: Срок сдачи</a:t>
            </a:r>
            <a:r>
              <a:rPr lang="en-US" dirty="0" smtClean="0"/>
              <a:t>: 2 </a:t>
            </a:r>
            <a:r>
              <a:rPr lang="ru-RU" dirty="0" smtClean="0"/>
              <a:t>недели с момента выдачи. Задание отправлять по </a:t>
            </a:r>
            <a:r>
              <a:rPr lang="ru-RU" dirty="0" err="1" smtClean="0"/>
              <a:t>адре</a:t>
            </a:r>
            <a:r>
              <a:rPr lang="en-US" dirty="0" smtClean="0"/>
              <a:t>c</a:t>
            </a:r>
            <a:r>
              <a:rPr lang="ru-RU" dirty="0" smtClean="0"/>
              <a:t>у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N.Grafeeva@spbu.ru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Topic: </a:t>
            </a:r>
            <a:r>
              <a:rPr lang="en-US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DataMining_201</a:t>
            </a:r>
            <a:r>
              <a:rPr lang="ru-RU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_job</a:t>
            </a:r>
            <a:r>
              <a:rPr lang="ru-RU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142985"/>
            <a:ext cx="350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Задание 8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Численные метрики для оценки качества классификаторов</a:t>
            </a: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6"/>
            <a:ext cx="82868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Основой проверки качества алгоритма классификации является наличие размеченной выборки в которой проставлено соответствие между объектами и их классами. Получение  подобной выборки может быть затруднено, так как зачастую ее вручную составляют люди. Но иногда ее можно получить без большого объема ручной работы, если проявить изобретательность. Каких-то универсальных рецептов, к сожалению, не существует. Когда у вас появилась размеченная выборка достаточно натравить классификатор на объекты выборки и соотнести его решения с заведомо известными правильными решениями. Но для того, чтобы принимать решение хуже или лучше справляется с работой новая версия алгоритма классификации,</a:t>
            </a:r>
            <a:r>
              <a:rPr lang="ru-RU" sz="2000" i="1" dirty="0" smtClean="0"/>
              <a:t> необходима численная метрика оценки качества алгоритма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9000" b="1" dirty="0" smtClean="0">
                <a:solidFill>
                  <a:schemeClr val="accent2">
                    <a:lumMod val="75000"/>
                  </a:schemeClr>
                </a:solidFill>
              </a:rPr>
              <a:t>Accuracy</a:t>
            </a:r>
            <a:endParaRPr lang="ru-RU" sz="9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143116"/>
            <a:ext cx="80010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В простейшем случае такой метрикой может быть доля объектов по которым классификатор принял правильное решение.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1438" y="3176588"/>
            <a:ext cx="13811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 rot="10800000" flipV="1">
            <a:off x="571470" y="4009227"/>
            <a:ext cx="814393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cs typeface="Arial" pitchFamily="34" charset="0"/>
              </a:rPr>
              <a:t>где, </a:t>
            </a:r>
            <a:r>
              <a:rPr lang="ru-RU" sz="2000" b="1" i="1" dirty="0" smtClean="0">
                <a:cs typeface="Arial" pitchFamily="34" charset="0"/>
              </a:rPr>
              <a:t>P</a:t>
            </a:r>
            <a:r>
              <a:rPr lang="ru-RU" sz="2000" dirty="0" smtClean="0">
                <a:cs typeface="Arial" pitchFamily="34" charset="0"/>
              </a:rPr>
              <a:t> – количество объектов по которым классификатор принял правильное решение, а  </a:t>
            </a:r>
            <a:r>
              <a:rPr lang="ru-RU" sz="2000" b="1" i="1" dirty="0" smtClean="0">
                <a:cs typeface="Arial" pitchFamily="34" charset="0"/>
              </a:rPr>
              <a:t>N</a:t>
            </a:r>
            <a:r>
              <a:rPr lang="ru-RU" sz="2000" dirty="0" smtClean="0">
                <a:cs typeface="Arial" pitchFamily="34" charset="0"/>
              </a:rPr>
              <a:t> – размер обучающей выборки. Очевидное решение, на котором можно остановиться в простейшем случае.</a:t>
            </a:r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Недостатки </a:t>
            </a:r>
            <a:r>
              <a:rPr lang="en-US" sz="11100" b="1" dirty="0" smtClean="0">
                <a:solidFill>
                  <a:schemeClr val="accent2">
                    <a:lumMod val="75000"/>
                  </a:schemeClr>
                </a:solidFill>
              </a:rPr>
              <a:t>Accuracy</a:t>
            </a:r>
            <a:endParaRPr lang="ru-RU" sz="111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857365"/>
            <a:ext cx="85725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Недостатком этой метрики можно является то, что она присваивает всем объектам одинаковый вес, что может быть не корректно в случае если распределение объектов в обучающей выборке сильно смещено в сторону какого-то одного или нескольких классов. На практике это приводит к тому, что вы имеете </a:t>
            </a:r>
            <a:r>
              <a:rPr lang="ru-RU" sz="2000" b="1" dirty="0" err="1" smtClean="0"/>
              <a:t>accuracy</a:t>
            </a:r>
            <a:r>
              <a:rPr lang="ru-RU" sz="2000" dirty="0" smtClean="0"/>
              <a:t>, скажем, 80%, но при этом в рамках какого-то конкретного класса классификатор работает из рук вон плохо не определяя правильно даже треть объектов.  Выход из этой ситуации заключается в том чтобы обучать классификатор на специально подготовленном, сбалансированном корпусе объектов. 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Точность (</a:t>
            </a:r>
            <a:r>
              <a:rPr lang="ru-RU" sz="7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precision</a:t>
            </a: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) и полнота (</a:t>
            </a:r>
            <a:r>
              <a:rPr lang="ru-RU" sz="7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recall</a:t>
            </a: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) 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2143116"/>
            <a:ext cx="814393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Точность и полнота являются метриками которые используются при оценке большей части алгоритмов извлечения информации. Иногда они используются сами по себе, иногда в качестве базиса для производных метрик, таких как F-мера или </a:t>
            </a:r>
            <a:r>
              <a:rPr lang="ru-RU" sz="2000" dirty="0" err="1" smtClean="0"/>
              <a:t>R-Precision</a:t>
            </a:r>
            <a:r>
              <a:rPr lang="ru-RU" sz="2000" dirty="0" smtClean="0"/>
              <a:t>. Суть точности и полноты очень проста. Точность системы в пределах класса – это доля объектов действительно принадлежащих данному классу относительно всех объектов которые система отнесла к этому классу. Полнота системы – это доля найденных </a:t>
            </a:r>
            <a:r>
              <a:rPr lang="ru-RU" sz="2000" dirty="0" err="1" smtClean="0"/>
              <a:t>классфикатором</a:t>
            </a:r>
            <a:r>
              <a:rPr lang="ru-RU" sz="2000" dirty="0" smtClean="0"/>
              <a:t> объектов принадлежащих классу относительно всех объектов этого класса в тестовой выборке. Эти значения легко рассчитать на основании </a:t>
            </a:r>
            <a:r>
              <a:rPr lang="ru-RU" sz="2000" b="1" i="1" dirty="0" smtClean="0"/>
              <a:t>таблицы </a:t>
            </a:r>
            <a:r>
              <a:rPr lang="ru-RU" sz="2000" b="1" i="1" dirty="0" err="1" smtClean="0"/>
              <a:t>контингентности</a:t>
            </a:r>
            <a:r>
              <a:rPr lang="ru-RU" sz="2000" dirty="0" smtClean="0"/>
              <a:t>, которая составляется для каждого класса отдельно.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Таблица </a:t>
            </a:r>
            <a:r>
              <a:rPr lang="ru-RU" sz="76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контингентности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4000504"/>
            <a:ext cx="81439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таблице содержится информация сколько раз система приняла верное и сколько раз неверное решение по объектам заданного класса. А именно:</a:t>
            </a:r>
          </a:p>
          <a:p>
            <a:r>
              <a:rPr lang="ru-RU" sz="2000" i="1" dirty="0" smtClean="0"/>
              <a:t>TP</a:t>
            </a:r>
            <a:r>
              <a:rPr lang="ru-RU" sz="2000" dirty="0" smtClean="0"/>
              <a:t> — </a:t>
            </a:r>
            <a:r>
              <a:rPr lang="ru-RU" sz="2000" dirty="0" err="1" smtClean="0"/>
              <a:t>истино-положительное</a:t>
            </a:r>
            <a:r>
              <a:rPr lang="ru-RU" sz="2000" dirty="0" smtClean="0"/>
              <a:t> решение;</a:t>
            </a:r>
          </a:p>
          <a:p>
            <a:r>
              <a:rPr lang="ru-RU" sz="2000" i="1" dirty="0" smtClean="0"/>
              <a:t>FP</a:t>
            </a:r>
            <a:r>
              <a:rPr lang="ru-RU" sz="2000" dirty="0" smtClean="0"/>
              <a:t> — </a:t>
            </a:r>
            <a:r>
              <a:rPr lang="ru-RU" sz="2000" dirty="0" err="1" smtClean="0"/>
              <a:t>ложно-положительное</a:t>
            </a:r>
            <a:r>
              <a:rPr lang="ru-RU" sz="2000" dirty="0" smtClean="0"/>
              <a:t> решение;</a:t>
            </a:r>
          </a:p>
          <a:p>
            <a:r>
              <a:rPr lang="ru-RU" sz="2000" i="1" dirty="0" smtClean="0"/>
              <a:t>FN</a:t>
            </a:r>
            <a:r>
              <a:rPr lang="ru-RU" sz="2000" dirty="0" smtClean="0"/>
              <a:t> — </a:t>
            </a:r>
            <a:r>
              <a:rPr lang="ru-RU" sz="2000" dirty="0" err="1" smtClean="0"/>
              <a:t>ложно-отрицательное</a:t>
            </a:r>
            <a:r>
              <a:rPr lang="ru-RU" sz="2000" dirty="0" smtClean="0"/>
              <a:t> решение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i="1" dirty="0" smtClean="0"/>
              <a:t>TN</a:t>
            </a:r>
            <a:r>
              <a:rPr lang="ru-RU" sz="2000" dirty="0" smtClean="0"/>
              <a:t> — </a:t>
            </a:r>
            <a:r>
              <a:rPr lang="ru-RU" sz="2000" dirty="0" err="1" smtClean="0"/>
              <a:t>истино-отрицательное</a:t>
            </a:r>
            <a:r>
              <a:rPr lang="ru-RU" sz="2000" dirty="0" smtClean="0"/>
              <a:t> решение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endParaRPr lang="ru-RU" sz="2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14554"/>
            <a:ext cx="5695971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Определение точности и полноты</a:t>
            </a: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5" y="2614089"/>
            <a:ext cx="2939411" cy="145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Пример (определение точности и полноты)</a:t>
            </a: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2071678"/>
            <a:ext cx="8286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Рассмотрим пример. Допустим, у вас есть тестовая выборка в которой 10 сообщений, из них 4 – спам. Обработав все сообщения классификатор пометил 2 сообщения как спам, причем одно действительно является спамом, а второе было помечено в тестовой выборке как нормальное. Мы имеем одно </a:t>
            </a:r>
            <a:r>
              <a:rPr lang="ru-RU" sz="2000" dirty="0" err="1" smtClean="0"/>
              <a:t>истино-положительное</a:t>
            </a:r>
            <a:r>
              <a:rPr lang="ru-RU" sz="2000" dirty="0" smtClean="0"/>
              <a:t> решение, три </a:t>
            </a:r>
            <a:r>
              <a:rPr lang="ru-RU" sz="2000" dirty="0" err="1" smtClean="0"/>
              <a:t>ложно-отрицательных</a:t>
            </a:r>
            <a:r>
              <a:rPr lang="ru-RU" sz="2000" dirty="0" smtClean="0"/>
              <a:t> и одно </a:t>
            </a:r>
            <a:r>
              <a:rPr lang="ru-RU" sz="2000" dirty="0" err="1" smtClean="0"/>
              <a:t>ложно-положительное</a:t>
            </a:r>
            <a:r>
              <a:rPr lang="ru-RU" sz="2000" dirty="0" smtClean="0"/>
              <a:t>. Тогда для класса “спам” точность классификатора составляет 1</a:t>
            </a:r>
            <a:r>
              <a:rPr lang="en-US" sz="2000" dirty="0" smtClean="0"/>
              <a:t>/</a:t>
            </a:r>
            <a:r>
              <a:rPr lang="ru-RU" sz="2000" dirty="0" smtClean="0"/>
              <a:t>2 (50% положительных решений правильные), а полнота 1</a:t>
            </a:r>
            <a:r>
              <a:rPr lang="en-US" sz="2000" dirty="0" smtClean="0"/>
              <a:t>/</a:t>
            </a:r>
            <a:r>
              <a:rPr lang="ru-RU" sz="2000" dirty="0" smtClean="0"/>
              <a:t>4 (классификатор нашел 25% всех </a:t>
            </a:r>
            <a:r>
              <a:rPr lang="ru-RU" sz="2000" dirty="0" err="1" smtClean="0"/>
              <a:t>спам-сообщений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928662" y="5072074"/>
          <a:ext cx="7215237" cy="102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2143140"/>
                <a:gridCol w="2143139"/>
              </a:tblGrid>
              <a:tr h="28575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Класс  </a:t>
                      </a:r>
                      <a:r>
                        <a:rPr lang="en-US" sz="1200" dirty="0" smtClean="0"/>
                        <a:t>&lt;</a:t>
                      </a:r>
                      <a:r>
                        <a:rPr lang="ru-RU" sz="1200" dirty="0" smtClean="0"/>
                        <a:t>спам</a:t>
                      </a:r>
                      <a:r>
                        <a:rPr lang="en-US" sz="1200" dirty="0" smtClean="0"/>
                        <a:t>&gt;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Положительная</a:t>
                      </a:r>
                      <a:r>
                        <a:rPr lang="ru-RU" sz="1200" baseline="0" dirty="0" smtClean="0"/>
                        <a:t> </a:t>
                      </a:r>
                    </a:p>
                    <a:p>
                      <a:r>
                        <a:rPr lang="ru-RU" sz="1200" baseline="0" dirty="0" smtClean="0"/>
                        <a:t>метка  в выборке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Отрицательная</a:t>
                      </a:r>
                    </a:p>
                    <a:p>
                      <a:r>
                        <a:rPr lang="ru-RU" sz="1200" dirty="0" smtClean="0"/>
                        <a:t>метка</a:t>
                      </a:r>
                      <a:r>
                        <a:rPr lang="ru-RU" sz="1200" baseline="0" dirty="0" smtClean="0"/>
                        <a:t> в выборке</a:t>
                      </a:r>
                      <a:r>
                        <a:rPr lang="ru-RU" sz="1200" dirty="0" smtClean="0"/>
                        <a:t> </a:t>
                      </a:r>
                      <a:endParaRPr lang="ru-RU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Положительная оценка классификатора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Отрицательная оценка классификатора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…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7600" b="1" dirty="0" smtClean="0">
                <a:solidFill>
                  <a:schemeClr val="accent2">
                    <a:lumMod val="75000"/>
                  </a:schemeClr>
                </a:solidFill>
              </a:rPr>
              <a:t>Confusion Matrix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данных.Оценка качества классификации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143116"/>
            <a:ext cx="80010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На практике значения точности и полноты гораздо удобней рассчитывать с использованием матрицы неточностей (</a:t>
            </a:r>
            <a:r>
              <a:rPr lang="ru-RU" sz="2000" dirty="0" err="1" smtClean="0"/>
              <a:t>confusion</a:t>
            </a:r>
            <a:r>
              <a:rPr lang="ru-RU" sz="2000" dirty="0" smtClean="0"/>
              <a:t> </a:t>
            </a:r>
            <a:r>
              <a:rPr lang="ru-RU" sz="2000" dirty="0" err="1" smtClean="0"/>
              <a:t>matrix</a:t>
            </a:r>
            <a:r>
              <a:rPr lang="ru-RU" sz="2000" dirty="0" smtClean="0"/>
              <a:t>). В случае если количество классов относительно невелико (не более 100-150 классов), этот подход позволяет довольно наглядно представить результаты работы классификатора. Матрица неточностей – это матрица размера N на N, где N — это количество классов. Столбцы этой матрицы резервируются за экспертными решениями, а строки за решениями классификатора. Когда мы классифицируем объект из тестовой выборки мы соотносим число стоящее на пересечении строки класса который вернул классификатор и столбца класса к которому действительно относится объект.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3875</TotalTime>
  <Words>1132</Words>
  <Application>Microsoft Office PowerPoint</Application>
  <PresentationFormat>Экран (4:3)</PresentationFormat>
  <Paragraphs>196</Paragraphs>
  <Slides>15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Анализ данных.Оценка качества  классификации</vt:lpstr>
      <vt:lpstr>Слайд 15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333</cp:revision>
  <dcterms:created xsi:type="dcterms:W3CDTF">2015-06-09T11:05:16Z</dcterms:created>
  <dcterms:modified xsi:type="dcterms:W3CDTF">2019-11-08T19:22:02Z</dcterms:modified>
</cp:coreProperties>
</file>