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31" r:id="rId33"/>
    <p:sldId id="319" r:id="rId34"/>
    <p:sldId id="277"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B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5" autoAdjust="0"/>
    <p:restoredTop sz="86368" autoAdjust="0"/>
  </p:normalViewPr>
  <p:slideViewPr>
    <p:cSldViewPr>
      <p:cViewPr>
        <p:scale>
          <a:sx n="110" d="100"/>
          <a:sy n="110" d="100"/>
        </p:scale>
        <p:origin x="-2514" y="-228"/>
      </p:cViewPr>
      <p:guideLst>
        <p:guide orient="horz" pos="2160"/>
        <p:guide pos="2880"/>
      </p:guideLst>
    </p:cSldViewPr>
  </p:slideViewPr>
  <p:outlineViewPr>
    <p:cViewPr>
      <p:scale>
        <a:sx n="33" d="100"/>
        <a:sy n="33" d="100"/>
      </p:scale>
      <p:origin x="264" y="1512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97" d="100"/>
          <a:sy n="97" d="100"/>
        </p:scale>
        <p:origin x="-365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D2851-B03D-4F7C-95AC-65F85261D73B}" type="datetimeFigureOut">
              <a:rPr lang="ru-RU" smtClean="0"/>
              <a:pPr/>
              <a:t>08.11.2019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7B6C44-C8B3-43B4-A657-2299F1A0E09F}" type="slidenum">
              <a:rPr lang="ru-RU" smtClean="0"/>
              <a:pPr/>
              <a:t>‹#›</a:t>
            </a:fld>
            <a:endParaRPr lang="ru-RU"/>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6FABA-D603-46B8-94C7-F73A40963B6B}" type="datetimeFigureOut">
              <a:rPr lang="ru-RU" smtClean="0"/>
              <a:pPr/>
              <a:t>08.11.2019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2C539-D2AA-42BB-9DB2-01C91D0B00A3}" type="slidenum">
              <a:rPr lang="ru-RU" smtClean="0"/>
              <a:pPr/>
              <a:t>‹#›</a:t>
            </a:fld>
            <a:endParaRPr lang="ru-RU" dirty="0"/>
          </a:p>
        </p:txBody>
      </p:sp>
    </p:spTree>
    <p:extLst>
      <p:ext uri="{BB962C8B-B14F-4D97-AF65-F5344CB8AC3E}">
        <p14:creationId xmlns="" xmlns:p14="http://schemas.microsoft.com/office/powerpoint/2010/main" val="6920155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6C2C539-D2AA-42BB-9DB2-01C91D0B00A3}" type="slidenum">
              <a:rPr lang="ru-RU" smtClean="0"/>
              <a:pPr/>
              <a:t>1</a:t>
            </a:fld>
            <a:endParaRPr lang="ru-RU" dirty="0"/>
          </a:p>
        </p:txBody>
      </p:sp>
      <p:sp>
        <p:nvSpPr>
          <p:cNvPr id="5" name="Дата 4"/>
          <p:cNvSpPr>
            <a:spLocks noGrp="1"/>
          </p:cNvSpPr>
          <p:nvPr>
            <p:ph type="dt" idx="11"/>
          </p:nvPr>
        </p:nvSpPr>
        <p:spPr/>
        <p:txBody>
          <a:bodyPr/>
          <a:lstStyle/>
          <a:p>
            <a:fld id="{2E86FABA-D603-46B8-94C7-F73A40963B6B}" type="datetimeFigureOut">
              <a:rPr lang="ru-RU" smtClean="0"/>
              <a:pPr/>
              <a:t>08.11.2019</a:t>
            </a:fld>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278AA4-8902-4CE2-B8C6-02A4F11FF7AA}" type="datetime1">
              <a:rPr lang="ru-RU" smtClean="0"/>
              <a:pPr/>
              <a:t>08.11.2019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84988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942189-EFE4-4B3B-BE26-72CCEC44CAED}" type="datetime1">
              <a:rPr lang="ru-RU" smtClean="0"/>
              <a:pPr/>
              <a:t>08.11.2019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6933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476012C-0C76-4266-8F5C-CAE211B053EB}" type="datetime1">
              <a:rPr lang="ru-RU" smtClean="0"/>
              <a:pPr/>
              <a:t>08.11.2019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0664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4C4D535-7149-4E59-8274-C30D4B53A893}" type="datetime1">
              <a:rPr lang="ru-RU" smtClean="0"/>
              <a:pPr/>
              <a:t>08.11.2019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406422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35B3BA-5BE5-46B2-A693-DB6E10C33A55}" type="datetime1">
              <a:rPr lang="ru-RU" smtClean="0"/>
              <a:pPr/>
              <a:t>08.11.2019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6935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A958AB1-996B-437A-8688-A151BBB6CBE8}" type="datetime1">
              <a:rPr lang="ru-RU" smtClean="0"/>
              <a:pPr/>
              <a:t>08.11.2019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6340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09D829-0EBB-4CF1-9012-B500853E42A1}" type="datetime1">
              <a:rPr lang="ru-RU" smtClean="0"/>
              <a:pPr/>
              <a:t>08.11.2019</a:t>
            </a:fld>
            <a:endParaRPr lang="ru-RU" dirty="0"/>
          </a:p>
        </p:txBody>
      </p:sp>
      <p:sp>
        <p:nvSpPr>
          <p:cNvPr id="8" name="Нижний колонтитул 7"/>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9" name="Номер слайда 8"/>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3731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DDBBFC-C937-4C0D-9D8E-18BA5D16049C}" type="datetime1">
              <a:rPr lang="ru-RU" smtClean="0"/>
              <a:pPr/>
              <a:t>08.11.2019</a:t>
            </a:fld>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Номер слайда 4"/>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92464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0A9A8-525F-4B90-912E-6DE17100641D}" type="datetime1">
              <a:rPr lang="ru-RU" smtClean="0"/>
              <a:pPr/>
              <a:t>08.11.2019</a:t>
            </a:fld>
            <a:endParaRPr lang="ru-RU" dirty="0"/>
          </a:p>
        </p:txBody>
      </p:sp>
      <p:sp>
        <p:nvSpPr>
          <p:cNvPr id="3" name="Нижний колонтитул 2"/>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4" name="Номер слайда 3"/>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54977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60A2F3A-EF59-4D48-A8F1-63801669CB7A}" type="datetime1">
              <a:rPr lang="ru-RU" smtClean="0"/>
              <a:pPr/>
              <a:t>08.11.2019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3647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A2772EC-2878-4B3D-9678-6EA052BCAB95}" type="datetime1">
              <a:rPr lang="ru-RU" smtClean="0"/>
              <a:pPr/>
              <a:t>08.11.2019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00645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136C-E0A1-4012-8BF1-05B9B9D58020}" type="datetime1">
              <a:rPr lang="ru-RU" smtClean="0"/>
              <a:pPr/>
              <a:t>08.11.2019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74403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naftaliharris.com/blog/visualizing-k-means-cluster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aftaliharris.com/blog/visualizing-dbscan-cluste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N.Grafeeva@spbu.r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9632" y="2492896"/>
            <a:ext cx="7416823" cy="2862322"/>
          </a:xfrm>
          <a:prstGeom prst="rect">
            <a:avLst/>
          </a:prstGeom>
        </p:spPr>
        <p:txBody>
          <a:bodyPr wrap="square">
            <a:spAutoFit/>
          </a:bodyPr>
          <a:lstStyle/>
          <a:p>
            <a:pPr algn="r"/>
            <a:r>
              <a:rPr lang="ru-RU" sz="4800" b="1" dirty="0" smtClean="0">
                <a:solidFill>
                  <a:schemeClr val="bg1"/>
                </a:solidFill>
                <a:latin typeface="Arial" panose="020B0604020202020204" pitchFamily="34" charset="0"/>
                <a:cs typeface="Arial" panose="020B0604020202020204" pitchFamily="34" charset="0"/>
              </a:rPr>
              <a:t> </a:t>
            </a:r>
            <a:r>
              <a:rPr lang="ru-RU" sz="4800" b="1" dirty="0" smtClean="0">
                <a:solidFill>
                  <a:srgbClr val="9F2B22"/>
                </a:solidFill>
                <a:latin typeface="Arial" panose="020B0604020202020204" pitchFamily="34" charset="0"/>
                <a:cs typeface="Arial" panose="020B0604020202020204" pitchFamily="34" charset="0"/>
              </a:rPr>
              <a:t>Анализ данных</a:t>
            </a:r>
          </a:p>
          <a:p>
            <a:pPr algn="r"/>
            <a:r>
              <a:rPr lang="ru-RU" sz="3600" b="1" dirty="0" smtClean="0">
                <a:solidFill>
                  <a:srgbClr val="9F2B22"/>
                </a:solidFill>
                <a:latin typeface="Arial" panose="020B0604020202020204" pitchFamily="34" charset="0"/>
                <a:cs typeface="Arial" panose="020B0604020202020204" pitchFamily="34" charset="0"/>
              </a:rPr>
              <a:t>Кластеризация</a:t>
            </a:r>
          </a:p>
          <a:p>
            <a:pPr algn="r"/>
            <a:r>
              <a:rPr lang="ru-RU" sz="2400" b="1" dirty="0" err="1" smtClean="0">
                <a:solidFill>
                  <a:schemeClr val="bg1">
                    <a:lumMod val="50000"/>
                  </a:schemeClr>
                </a:solidFill>
                <a:latin typeface="Arial" panose="020B0604020202020204" pitchFamily="34" charset="0"/>
                <a:cs typeface="Arial" panose="020B0604020202020204" pitchFamily="34" charset="0"/>
              </a:rPr>
              <a:t>Графеева</a:t>
            </a:r>
            <a:r>
              <a:rPr lang="ru-RU" sz="2400" b="1" dirty="0" smtClean="0">
                <a:solidFill>
                  <a:schemeClr val="bg1">
                    <a:lumMod val="50000"/>
                  </a:schemeClr>
                </a:solidFill>
                <a:latin typeface="Arial" panose="020B0604020202020204" pitchFamily="34" charset="0"/>
                <a:cs typeface="Arial" panose="020B0604020202020204" pitchFamily="34" charset="0"/>
              </a:rPr>
              <a:t> Н.Г.</a:t>
            </a:r>
          </a:p>
          <a:p>
            <a:pPr algn="r"/>
            <a:r>
              <a:rPr lang="ru-RU" sz="2400" b="1" dirty="0" smtClean="0">
                <a:solidFill>
                  <a:schemeClr val="bg1">
                    <a:lumMod val="50000"/>
                  </a:schemeClr>
                </a:solidFill>
                <a:latin typeface="Arial" panose="020B0604020202020204" pitchFamily="34" charset="0"/>
                <a:cs typeface="Arial" panose="020B0604020202020204" pitchFamily="34" charset="0"/>
              </a:rPr>
              <a:t>2019</a:t>
            </a:r>
            <a:endParaRPr lang="ru-RU" sz="2400" b="1" dirty="0" smtClean="0">
              <a:solidFill>
                <a:schemeClr val="bg1">
                  <a:lumMod val="50000"/>
                </a:schemeClr>
              </a:solidFill>
              <a:latin typeface="Arial" panose="020B0604020202020204" pitchFamily="34" charset="0"/>
              <a:cs typeface="Arial" panose="020B0604020202020204" pitchFamily="34" charset="0"/>
            </a:endParaRPr>
          </a:p>
          <a:p>
            <a:pPr algn="r"/>
            <a:r>
              <a:rPr lang="ru-RU" sz="4800" b="1" dirty="0" smtClean="0">
                <a:solidFill>
                  <a:srgbClr val="9F2B22"/>
                </a:solidFill>
                <a:latin typeface="Arial" panose="020B0604020202020204" pitchFamily="34" charset="0"/>
                <a:cs typeface="Arial" panose="020B0604020202020204" pitchFamily="34" charset="0"/>
              </a:rPr>
              <a:t> </a:t>
            </a:r>
            <a:r>
              <a:rPr lang="ru-RU" sz="4800" b="1" dirty="0" smtClean="0">
                <a:solidFill>
                  <a:schemeClr val="bg1"/>
                </a:solidFill>
                <a:latin typeface="Arial" panose="020B0604020202020204" pitchFamily="34" charset="0"/>
                <a:cs typeface="Arial" panose="020B0604020202020204" pitchFamily="34" charset="0"/>
              </a:rPr>
              <a:t>данных</a:t>
            </a:r>
            <a:endParaRPr lang="ru-RU" sz="4800" b="1" dirty="0">
              <a:solidFill>
                <a:schemeClr val="bg1"/>
              </a:solidFill>
              <a:latin typeface="Arial" panose="020B0604020202020204" pitchFamily="34" charset="0"/>
              <a:cs typeface="Arial" panose="020B0604020202020204" pitchFamily="34" charset="0"/>
            </a:endParaRPr>
          </a:p>
        </p:txBody>
      </p:sp>
      <p:sp>
        <p:nvSpPr>
          <p:cNvPr id="3" name="Нижний колонтитул 2"/>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2033661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142844" y="1142984"/>
            <a:ext cx="8786874" cy="47863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6200" b="1" dirty="0" smtClean="0">
                <a:solidFill>
                  <a:schemeClr val="accent2">
                    <a:lumMod val="75000"/>
                  </a:schemeClr>
                </a:solidFill>
              </a:rPr>
              <a:t>Нормализация значений атрибутов объектов</a:t>
            </a:r>
            <a:endParaRPr lang="ru-RU" sz="62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3477875"/>
          </a:xfrm>
          <a:prstGeom prst="rect">
            <a:avLst/>
          </a:prstGeom>
        </p:spPr>
        <p:txBody>
          <a:bodyPr wrap="square">
            <a:spAutoFit/>
          </a:bodyPr>
          <a:lstStyle/>
          <a:p>
            <a:pPr algn="just"/>
            <a:r>
              <a:rPr lang="ru-RU" sz="2000" dirty="0" smtClean="0"/>
              <a:t>Важной составляющей алгоритмов кластеризации, основанных на расстоянии, является измерение расстояния между объектами. Если атрибуты измеряются одними и теми же физическими единицам, то, как правило,  метрики евклидова расстояния бывает достаточно.  Однако в более сложных случаях требуется проводить нормализацию (масштабирование, приведение к единой или, по крайней мере, соизмеримой шкале) атрибутов. Такое преобразование атрибутов в общем случае может привести к различным результатам (см. рис. след слайд). Разумеется, самая подходящая нормализация может быть выбрана только на основе знаний о предметной области. </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rPr>
              <a:t>Пример 2</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pic>
        <p:nvPicPr>
          <p:cNvPr id="11" name="Picture 2"/>
          <p:cNvPicPr>
            <a:picLocks noGrp="1" noChangeAspect="1" noChangeArrowheads="1"/>
          </p:cNvPicPr>
          <p:nvPr>
            <p:ph idx="1"/>
          </p:nvPr>
        </p:nvPicPr>
        <p:blipFill>
          <a:blip r:embed="rId2"/>
          <a:srcRect/>
          <a:stretch>
            <a:fillRect/>
          </a:stretch>
        </p:blipFill>
        <p:spPr bwMode="auto">
          <a:xfrm>
            <a:off x="457200" y="2143116"/>
            <a:ext cx="8229600" cy="3690982"/>
          </a:xfrm>
          <a:prstGeom prst="rect">
            <a:avLst/>
          </a:prstGeom>
          <a:noFill/>
          <a:ln w="9525">
            <a:no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Измерение расстояний (так же, как и для классификации)</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285992"/>
            <a:ext cx="8286808" cy="2862322"/>
          </a:xfrm>
          <a:prstGeom prst="rect">
            <a:avLst/>
          </a:prstGeom>
        </p:spPr>
        <p:txBody>
          <a:bodyPr wrap="square">
            <a:spAutoFit/>
          </a:bodyPr>
          <a:lstStyle/>
          <a:p>
            <a:pPr>
              <a:buFont typeface="Arial" pitchFamily="34" charset="0"/>
              <a:buChar char="•"/>
            </a:pPr>
            <a:r>
              <a:rPr lang="ru-RU" sz="2000" dirty="0" smtClean="0"/>
              <a:t>Для многомерных случаев популярной мерой расстояния является метрика </a:t>
            </a:r>
            <a:r>
              <a:rPr lang="ru-RU" sz="2000" dirty="0" err="1" smtClean="0"/>
              <a:t>Минковского</a:t>
            </a:r>
            <a:r>
              <a:rPr lang="en-US" sz="2000" dirty="0" smtClean="0"/>
              <a:t>:</a:t>
            </a:r>
            <a:endParaRPr lang="ru-RU" sz="2000" dirty="0" smtClean="0"/>
          </a:p>
          <a:p>
            <a:endParaRPr lang="en-US" sz="2000" dirty="0" smtClean="0"/>
          </a:p>
          <a:p>
            <a:pPr>
              <a:buFont typeface="Arial" pitchFamily="34" charset="0"/>
              <a:buChar char="•"/>
            </a:pPr>
            <a:endParaRPr lang="en-US" sz="2000" dirty="0" smtClean="0"/>
          </a:p>
          <a:p>
            <a:pPr>
              <a:buFont typeface="Arial" pitchFamily="34" charset="0"/>
              <a:buChar char="•"/>
            </a:pPr>
            <a:r>
              <a:rPr lang="ru-RU" sz="2000" dirty="0" smtClean="0"/>
              <a:t>При </a:t>
            </a:r>
            <a:r>
              <a:rPr lang="en-US" sz="2000" dirty="0" smtClean="0"/>
              <a:t>p</a:t>
            </a:r>
            <a:r>
              <a:rPr lang="ru-RU" sz="2000" dirty="0" smtClean="0"/>
              <a:t>=2 – метрика Евклида</a:t>
            </a:r>
            <a:r>
              <a:rPr lang="en-US" sz="2000" dirty="0" smtClean="0"/>
              <a:t>:</a:t>
            </a:r>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ru-RU" sz="2000" dirty="0" smtClean="0"/>
              <a:t>При </a:t>
            </a:r>
            <a:r>
              <a:rPr lang="en-US" sz="2000" dirty="0" smtClean="0"/>
              <a:t>p=1 – </a:t>
            </a:r>
            <a:r>
              <a:rPr lang="ru-RU" sz="2000" dirty="0" smtClean="0"/>
              <a:t>Манхэттенское расстояние (</a:t>
            </a:r>
            <a:r>
              <a:rPr lang="ru-RU" sz="2000" dirty="0" err="1" smtClean="0"/>
              <a:t>расстояние</a:t>
            </a:r>
            <a:r>
              <a:rPr lang="ru-RU" sz="2000" dirty="0" smtClean="0"/>
              <a:t> городских кварталов)</a:t>
            </a:r>
            <a:r>
              <a:rPr lang="en-US" sz="2000" dirty="0" smtClean="0"/>
              <a:t>:</a:t>
            </a:r>
          </a:p>
          <a:p>
            <a:pPr algn="just"/>
            <a:endParaRPr lang="ru-RU" sz="2000" dirty="0"/>
          </a:p>
        </p:txBody>
      </p:sp>
      <p:pic>
        <p:nvPicPr>
          <p:cNvPr id="1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28926" y="2714620"/>
            <a:ext cx="2357454" cy="634063"/>
          </a:xfrm>
          <a:prstGeom prst="rect">
            <a:avLst/>
          </a:prstGeom>
          <a:noFill/>
        </p:spPr>
      </p:pic>
      <p:pic>
        <p:nvPicPr>
          <p:cNvPr id="12"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488" y="3857628"/>
            <a:ext cx="2357454" cy="714380"/>
          </a:xfrm>
          <a:prstGeom prst="rect">
            <a:avLst/>
          </a:prstGeom>
          <a:noFill/>
        </p:spPr>
      </p:pic>
      <p:pic>
        <p:nvPicPr>
          <p:cNvPr id="13"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143240" y="5214950"/>
            <a:ext cx="1866642" cy="715780"/>
          </a:xfrm>
          <a:prstGeom prst="rect">
            <a:avLst/>
          </a:prstGeom>
          <a:noFill/>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2571744"/>
            <a:ext cx="8429684" cy="85725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None/>
            </a:pPr>
            <a:r>
              <a:rPr lang="ru-RU" sz="19200" b="1" dirty="0" smtClean="0">
                <a:solidFill>
                  <a:schemeClr val="accent2">
                    <a:lumMod val="75000"/>
                  </a:schemeClr>
                </a:solidFill>
                <a:latin typeface="+mj-lt"/>
              </a:rPr>
              <a:t>Алгоритмы кластеризации</a:t>
            </a: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latin typeface="+mj-lt"/>
              </a:rPr>
              <a:t>Алгоритм </a:t>
            </a:r>
            <a:r>
              <a:rPr lang="en-US" sz="5100" b="1" dirty="0" smtClean="0">
                <a:solidFill>
                  <a:schemeClr val="accent2">
                    <a:lumMod val="75000"/>
                  </a:schemeClr>
                </a:solidFill>
                <a:latin typeface="+mj-lt"/>
              </a:rPr>
              <a:t>K-means</a:t>
            </a:r>
            <a:endParaRPr lang="ru-RU" sz="51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14282" y="1714488"/>
            <a:ext cx="8643998" cy="2369880"/>
          </a:xfrm>
          <a:prstGeom prst="rect">
            <a:avLst/>
          </a:prstGeom>
        </p:spPr>
        <p:txBody>
          <a:bodyPr wrap="square">
            <a:spAutoFit/>
          </a:bodyPr>
          <a:lstStyle/>
          <a:p>
            <a:pPr algn="just"/>
            <a:r>
              <a:rPr lang="ru-RU" dirty="0" smtClean="0"/>
              <a:t>Простейший (и наиболее известный) алгоритм кластеризации</a:t>
            </a:r>
            <a:r>
              <a:rPr lang="en-US" dirty="0" smtClean="0"/>
              <a:t>, </a:t>
            </a:r>
            <a:r>
              <a:rPr lang="ru-RU" dirty="0" smtClean="0"/>
              <a:t>основанный на определении расстояний. В основе алгоритма – определение </a:t>
            </a:r>
            <a:r>
              <a:rPr lang="en-US" b="1" i="1" dirty="0" smtClean="0"/>
              <a:t>K</a:t>
            </a:r>
            <a:r>
              <a:rPr lang="en-US" dirty="0" smtClean="0"/>
              <a:t> </a:t>
            </a:r>
            <a:r>
              <a:rPr lang="ru-RU" b="1" i="1" dirty="0" err="1" smtClean="0"/>
              <a:t>центроидов</a:t>
            </a:r>
            <a:r>
              <a:rPr lang="ru-RU" dirty="0" smtClean="0"/>
              <a:t> (по одному для каждого кластера). Затем к </a:t>
            </a:r>
            <a:r>
              <a:rPr lang="ru-RU" dirty="0" err="1" smtClean="0"/>
              <a:t>центроидам</a:t>
            </a:r>
            <a:r>
              <a:rPr lang="ru-RU" dirty="0" smtClean="0"/>
              <a:t> прибиваются ближайшие объекты. В дальнейшем </a:t>
            </a:r>
            <a:r>
              <a:rPr lang="ru-RU" dirty="0" err="1" smtClean="0"/>
              <a:t>центроиды</a:t>
            </a:r>
            <a:r>
              <a:rPr lang="ru-RU" dirty="0" smtClean="0"/>
              <a:t> переопределяются, однако их начальное местоположение и количество может сильно повлиять на конечный результат.  Весь смысл алгоритма – </a:t>
            </a:r>
            <a:r>
              <a:rPr lang="ru-RU" b="1" i="1" dirty="0" smtClean="0"/>
              <a:t>минимизация целевой функции</a:t>
            </a:r>
            <a:r>
              <a:rPr lang="en-US" b="1" i="1" dirty="0" smtClean="0"/>
              <a:t> </a:t>
            </a:r>
            <a:r>
              <a:rPr lang="ru-RU" b="1" i="1" dirty="0" smtClean="0"/>
              <a:t>при заданном значении К</a:t>
            </a:r>
            <a:r>
              <a:rPr lang="en-US" dirty="0" smtClean="0"/>
              <a:t>:</a:t>
            </a:r>
          </a:p>
          <a:p>
            <a:pPr>
              <a:buNone/>
            </a:pPr>
            <a:r>
              <a:rPr lang="ru-RU" sz="2000" dirty="0" smtClean="0"/>
              <a:t> </a:t>
            </a:r>
          </a:p>
          <a:p>
            <a:pPr algn="just"/>
            <a:endParaRPr lang="ru-RU" sz="2000" dirty="0"/>
          </a:p>
        </p:txBody>
      </p:sp>
      <p:pic>
        <p:nvPicPr>
          <p:cNvPr id="11" name="Picture 2"/>
          <p:cNvPicPr>
            <a:picLocks noChangeAspect="1" noChangeArrowheads="1"/>
          </p:cNvPicPr>
          <p:nvPr/>
        </p:nvPicPr>
        <p:blipFill>
          <a:blip r:embed="rId2"/>
          <a:srcRect/>
          <a:stretch>
            <a:fillRect/>
          </a:stretch>
        </p:blipFill>
        <p:spPr bwMode="auto">
          <a:xfrm>
            <a:off x="3105150" y="3429000"/>
            <a:ext cx="2933700" cy="928694"/>
          </a:xfrm>
          <a:prstGeom prst="rect">
            <a:avLst/>
          </a:prstGeom>
          <a:noFill/>
          <a:ln w="9525">
            <a:noFill/>
            <a:miter lim="800000"/>
            <a:headEnd/>
            <a:tailEnd/>
          </a:ln>
          <a:effectLst/>
        </p:spPr>
      </p:pic>
      <p:sp>
        <p:nvSpPr>
          <p:cNvPr id="12" name="Прямоугольник 11"/>
          <p:cNvSpPr/>
          <p:nvPr/>
        </p:nvSpPr>
        <p:spPr>
          <a:xfrm>
            <a:off x="357158" y="4286256"/>
            <a:ext cx="8429684" cy="1200329"/>
          </a:xfrm>
          <a:prstGeom prst="rect">
            <a:avLst/>
          </a:prstGeom>
        </p:spPr>
        <p:txBody>
          <a:bodyPr wrap="square">
            <a:spAutoFit/>
          </a:bodyPr>
          <a:lstStyle/>
          <a:p>
            <a:pPr algn="just"/>
            <a:r>
              <a:rPr lang="ru-RU" b="1" i="1" dirty="0" smtClean="0"/>
              <a:t>Примечание</a:t>
            </a:r>
            <a:r>
              <a:rPr lang="en-US" i="1" dirty="0" smtClean="0"/>
              <a:t>: </a:t>
            </a:r>
            <a:r>
              <a:rPr lang="ru-RU" i="1" dirty="0" smtClean="0"/>
              <a:t>понятно, что здравый смысл в этом есть: мы хотим, чтобы точки располагались кучно возле центров своих кластеров. Но вот незадача: минимум такого функционала будет достигаться тогда, когда кластеров столько же, сколько и точек (то есть каждая точка – это кластер из одного элемента). Т.е. </a:t>
            </a:r>
            <a:r>
              <a:rPr lang="en-US" i="1" dirty="0" smtClean="0"/>
              <a:t>:</a:t>
            </a:r>
            <a:endParaRPr lang="ru-RU" i="1" dirty="0"/>
          </a:p>
        </p:txBody>
      </p:sp>
      <p:pic>
        <p:nvPicPr>
          <p:cNvPr id="13" name="Picture 3"/>
          <p:cNvPicPr>
            <a:picLocks noChangeAspect="1" noChangeArrowheads="1"/>
          </p:cNvPicPr>
          <p:nvPr/>
        </p:nvPicPr>
        <p:blipFill>
          <a:blip r:embed="rId3"/>
          <a:srcRect/>
          <a:stretch>
            <a:fillRect/>
          </a:stretch>
        </p:blipFill>
        <p:spPr bwMode="auto">
          <a:xfrm>
            <a:off x="3071802" y="5500702"/>
            <a:ext cx="2928958" cy="571504"/>
          </a:xfrm>
          <a:prstGeom prst="rect">
            <a:avLst/>
          </a:prstGeom>
          <a:noFill/>
          <a:ln w="9525">
            <a:no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latin typeface="+mj-lt"/>
              </a:rPr>
              <a:t>Шаги алгоритма </a:t>
            </a:r>
            <a:r>
              <a:rPr lang="en-US" sz="5100" b="1" dirty="0" smtClean="0">
                <a:solidFill>
                  <a:schemeClr val="accent2">
                    <a:lumMod val="75000"/>
                  </a:schemeClr>
                </a:solidFill>
                <a:latin typeface="+mj-lt"/>
              </a:rPr>
              <a:t>K-means</a:t>
            </a:r>
            <a:endParaRPr lang="ru-RU" sz="51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928802"/>
            <a:ext cx="8286808" cy="3724096"/>
          </a:xfrm>
          <a:prstGeom prst="rect">
            <a:avLst/>
          </a:prstGeom>
        </p:spPr>
        <p:txBody>
          <a:bodyPr wrap="square">
            <a:spAutoFit/>
          </a:bodyPr>
          <a:lstStyle/>
          <a:p>
            <a:pPr marL="514350" indent="-514350">
              <a:buFont typeface="+mj-lt"/>
              <a:buAutoNum type="arabicPeriod"/>
            </a:pPr>
            <a:r>
              <a:rPr lang="ru-RU" sz="2400" dirty="0" smtClean="0"/>
              <a:t>Задать  количество кластеров  и выбрать начальные </a:t>
            </a:r>
            <a:r>
              <a:rPr lang="ru-RU" sz="2400" dirty="0" err="1" smtClean="0"/>
              <a:t>центроиды</a:t>
            </a:r>
            <a:r>
              <a:rPr lang="ru-RU" sz="2400" dirty="0" smtClean="0"/>
              <a:t> для каждого кластера.</a:t>
            </a:r>
          </a:p>
          <a:p>
            <a:pPr marL="514350" indent="-514350">
              <a:buFont typeface="+mj-lt"/>
              <a:buAutoNum type="arabicPeriod"/>
            </a:pPr>
            <a:r>
              <a:rPr lang="ru-RU" sz="2400" dirty="0" smtClean="0"/>
              <a:t>Сопоставить каждый анализируемый объект кластеру с ближайшим выбранным расстоянием до </a:t>
            </a:r>
            <a:r>
              <a:rPr lang="ru-RU" sz="2400" dirty="0" err="1" smtClean="0"/>
              <a:t>центроида</a:t>
            </a:r>
            <a:r>
              <a:rPr lang="ru-RU" sz="2400" dirty="0" smtClean="0"/>
              <a:t>.</a:t>
            </a:r>
          </a:p>
          <a:p>
            <a:pPr marL="514350" indent="-514350">
              <a:buFont typeface="+mj-lt"/>
              <a:buAutoNum type="arabicPeriod"/>
            </a:pPr>
            <a:r>
              <a:rPr lang="ru-RU" sz="2400" dirty="0" smtClean="0"/>
              <a:t>В каждом сформированном кластере пересчитать местоположение </a:t>
            </a:r>
            <a:r>
              <a:rPr lang="ru-RU" sz="2400" dirty="0" err="1" smtClean="0"/>
              <a:t>центроида</a:t>
            </a:r>
            <a:r>
              <a:rPr lang="ru-RU" sz="2400" dirty="0" smtClean="0"/>
              <a:t> на основе объектов, вошедших в кластер.</a:t>
            </a:r>
          </a:p>
          <a:p>
            <a:pPr marL="514350" indent="-514350">
              <a:buFont typeface="+mj-lt"/>
              <a:buAutoNum type="arabicPeriod"/>
            </a:pPr>
            <a:r>
              <a:rPr lang="ru-RU" sz="2400" dirty="0" smtClean="0"/>
              <a:t>Повторять шаги 2 и 3 пока местоположение </a:t>
            </a:r>
            <a:r>
              <a:rPr lang="ru-RU" sz="2400" dirty="0" err="1" smtClean="0"/>
              <a:t>центроидов</a:t>
            </a:r>
            <a:r>
              <a:rPr lang="ru-RU" sz="2400" dirty="0" smtClean="0"/>
              <a:t> не перестанет изменяться.</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142844" y="1142984"/>
            <a:ext cx="878687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Как пересчитать положение </a:t>
            </a:r>
            <a:r>
              <a:rPr lang="ru-RU" sz="5800" b="1" dirty="0" err="1" smtClean="0">
                <a:solidFill>
                  <a:schemeClr val="accent2">
                    <a:lumMod val="75000"/>
                  </a:schemeClr>
                </a:solidFill>
              </a:rPr>
              <a:t>центроида</a:t>
            </a:r>
            <a:r>
              <a:rPr lang="en-US" sz="5800" b="1" dirty="0" smtClean="0">
                <a:solidFill>
                  <a:schemeClr val="accent2">
                    <a:lumMod val="75000"/>
                  </a:schemeClr>
                </a:solidFill>
              </a:rPr>
              <a:t>?</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85926"/>
            <a:ext cx="8286808" cy="1508105"/>
          </a:xfrm>
          <a:prstGeom prst="rect">
            <a:avLst/>
          </a:prstGeom>
        </p:spPr>
        <p:txBody>
          <a:bodyPr wrap="square">
            <a:spAutoFit/>
          </a:bodyPr>
          <a:lstStyle/>
          <a:p>
            <a:pPr algn="just"/>
            <a:r>
              <a:rPr lang="ru-RU" sz="2400" dirty="0" smtClean="0"/>
              <a:t>Простейший вариант – среднее арифметическое соответствующих координат</a:t>
            </a:r>
            <a:r>
              <a:rPr lang="en-US" sz="2400" dirty="0" smtClean="0"/>
              <a:t> </a:t>
            </a:r>
            <a:r>
              <a:rPr lang="ru-RU" sz="2400" dirty="0" smtClean="0"/>
              <a:t>всех объектов кластера</a:t>
            </a:r>
            <a:r>
              <a:rPr lang="en-US" sz="2400" dirty="0" smtClean="0"/>
              <a:t>.</a:t>
            </a:r>
            <a:r>
              <a:rPr lang="ru-RU" sz="2400" dirty="0" smtClean="0"/>
              <a:t> Например, в двумерном случае</a:t>
            </a:r>
            <a:r>
              <a:rPr lang="en-US" sz="2400" dirty="0" smtClean="0"/>
              <a:t> </a:t>
            </a:r>
            <a:r>
              <a:rPr lang="ru-RU" sz="2400" dirty="0" smtClean="0"/>
              <a:t>с координатами </a:t>
            </a:r>
            <a:r>
              <a:rPr lang="en-US" sz="2400" dirty="0" smtClean="0"/>
              <a:t>x </a:t>
            </a:r>
            <a:r>
              <a:rPr lang="ru-RU" sz="2400" dirty="0" smtClean="0"/>
              <a:t>и </a:t>
            </a:r>
            <a:r>
              <a:rPr lang="en-US" sz="2400" dirty="0" smtClean="0"/>
              <a:t>y:</a:t>
            </a:r>
          </a:p>
          <a:p>
            <a:pPr algn="just"/>
            <a:endParaRPr lang="ru-RU" sz="2000" dirty="0"/>
          </a:p>
        </p:txBody>
      </p:sp>
      <p:pic>
        <p:nvPicPr>
          <p:cNvPr id="1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00" y="4143380"/>
            <a:ext cx="2404952" cy="928694"/>
          </a:xfrm>
          <a:prstGeom prst="rect">
            <a:avLst/>
          </a:prstGeom>
          <a:noFill/>
        </p:spPr>
      </p:pic>
      <p:pic>
        <p:nvPicPr>
          <p:cNvPr id="1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57752" y="4137293"/>
            <a:ext cx="2143140" cy="1003749"/>
          </a:xfrm>
          <a:prstGeom prst="rect">
            <a:avLst/>
          </a:prstGeom>
          <a:noFill/>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0" y="1142984"/>
            <a:ext cx="9144000"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a:t>
            </a:r>
            <a:r>
              <a:rPr lang="ru-RU" sz="5800" b="1" dirty="0" smtClean="0">
                <a:solidFill>
                  <a:schemeClr val="accent2">
                    <a:lumMod val="75000"/>
                  </a:schemeClr>
                </a:solidFill>
              </a:rPr>
              <a:t> перерасчет положения </a:t>
            </a:r>
            <a:r>
              <a:rPr lang="ru-RU" sz="5800" b="1" dirty="0" err="1" smtClean="0">
                <a:solidFill>
                  <a:schemeClr val="accent2">
                    <a:lumMod val="75000"/>
                  </a:schemeClr>
                </a:solidFill>
              </a:rPr>
              <a:t>центроидов</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pic>
        <p:nvPicPr>
          <p:cNvPr id="1026" name="Picture 2"/>
          <p:cNvPicPr>
            <a:picLocks noChangeAspect="1" noChangeArrowheads="1"/>
          </p:cNvPicPr>
          <p:nvPr/>
        </p:nvPicPr>
        <p:blipFill>
          <a:blip r:embed="rId2"/>
          <a:srcRect/>
          <a:stretch>
            <a:fillRect/>
          </a:stretch>
        </p:blipFill>
        <p:spPr bwMode="auto">
          <a:xfrm>
            <a:off x="781050" y="2428868"/>
            <a:ext cx="7581900" cy="3429024"/>
          </a:xfrm>
          <a:prstGeom prst="rect">
            <a:avLst/>
          </a:prstGeom>
          <a:noFill/>
          <a:ln w="9525">
            <a:no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rPr>
              <a:t>Недостатки </a:t>
            </a:r>
            <a:r>
              <a:rPr lang="en-US" sz="5100" b="1" dirty="0" smtClean="0">
                <a:solidFill>
                  <a:schemeClr val="accent2">
                    <a:lumMod val="75000"/>
                  </a:schemeClr>
                </a:solidFill>
              </a:rPr>
              <a:t>k-means</a:t>
            </a:r>
            <a:endParaRPr lang="ru-RU" sz="51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4462760"/>
          </a:xfrm>
          <a:prstGeom prst="rect">
            <a:avLst/>
          </a:prstGeom>
        </p:spPr>
        <p:txBody>
          <a:bodyPr wrap="square">
            <a:spAutoFit/>
          </a:bodyPr>
          <a:lstStyle/>
          <a:p>
            <a:pPr algn="just">
              <a:buFont typeface="Arial" pitchFamily="34" charset="0"/>
              <a:buChar char="•"/>
            </a:pPr>
            <a:r>
              <a:rPr lang="ru-RU" sz="2400" dirty="0" smtClean="0"/>
              <a:t>Алгоритм не всегда находит глобальный минимум, соответствующий целевой функции. </a:t>
            </a:r>
          </a:p>
          <a:p>
            <a:pPr algn="just">
              <a:buFont typeface="Arial" pitchFamily="34" charset="0"/>
              <a:buChar char="•"/>
            </a:pPr>
            <a:r>
              <a:rPr lang="ru-RU" sz="2400" dirty="0" smtClean="0">
                <a:hlinkClick r:id="rId2"/>
              </a:rPr>
              <a:t>Алгоритм очень чувствителен к начальному определению </a:t>
            </a:r>
            <a:r>
              <a:rPr lang="ru-RU" sz="2400" dirty="0" err="1" smtClean="0">
                <a:hlinkClick r:id="rId2"/>
              </a:rPr>
              <a:t>центроидов</a:t>
            </a:r>
            <a:r>
              <a:rPr lang="ru-RU" sz="2400" dirty="0" smtClean="0"/>
              <a:t>.</a:t>
            </a:r>
          </a:p>
          <a:p>
            <a:pPr algn="just">
              <a:buFont typeface="Arial" pitchFamily="34" charset="0"/>
              <a:buChar char="•"/>
            </a:pPr>
            <a:r>
              <a:rPr lang="ru-RU" sz="2400" dirty="0" smtClean="0"/>
              <a:t>Алгоритм очень чувствителен к количеству задаваемых кластеров.</a:t>
            </a:r>
            <a:endParaRPr lang="en-US" sz="2400" dirty="0" smtClean="0"/>
          </a:p>
          <a:p>
            <a:pPr algn="just"/>
            <a:endParaRPr lang="ru-RU" sz="2400" dirty="0" smtClean="0"/>
          </a:p>
          <a:p>
            <a:endParaRPr lang="ru-RU" sz="2400" dirty="0" smtClean="0"/>
          </a:p>
          <a:p>
            <a:pPr algn="just"/>
            <a:r>
              <a:rPr lang="ru-RU" sz="2400" dirty="0" smtClean="0"/>
              <a:t>И, тем не менее, это хороший алгоритм, который адаптирован для многих предметных областей и дает хороший результат при правильном использовании.</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rPr>
              <a:t>Как правильно определить </a:t>
            </a:r>
            <a:r>
              <a:rPr lang="ru-RU" sz="5800" b="1" dirty="0" err="1" smtClean="0">
                <a:solidFill>
                  <a:schemeClr val="accent2">
                    <a:lumMod val="75000"/>
                  </a:schemeClr>
                </a:solidFill>
              </a:rPr>
              <a:t>центроиды</a:t>
            </a:r>
            <a:r>
              <a:rPr lang="en-US" sz="5800" b="1" dirty="0" smtClean="0">
                <a:solidFill>
                  <a:schemeClr val="accent2">
                    <a:lumMod val="75000"/>
                  </a:schemeClr>
                </a:solidFill>
              </a:rPr>
              <a:t>?</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246769"/>
          </a:xfrm>
          <a:prstGeom prst="rect">
            <a:avLst/>
          </a:prstGeom>
        </p:spPr>
        <p:txBody>
          <a:bodyPr wrap="square">
            <a:spAutoFit/>
          </a:bodyPr>
          <a:lstStyle/>
          <a:p>
            <a:pPr algn="just"/>
            <a:r>
              <a:rPr lang="ru-RU" sz="2400" dirty="0" smtClean="0"/>
              <a:t>Несколько раз (например, 10) при заданном значении </a:t>
            </a:r>
            <a:r>
              <a:rPr lang="en-US" sz="2400" dirty="0" smtClean="0"/>
              <a:t>K (</a:t>
            </a:r>
            <a:r>
              <a:rPr lang="ru-RU" sz="2400" dirty="0" smtClean="0"/>
              <a:t>количество кластеров</a:t>
            </a:r>
            <a:r>
              <a:rPr lang="en-US" sz="2400" dirty="0" smtClean="0"/>
              <a:t>)</a:t>
            </a:r>
            <a:r>
              <a:rPr lang="ru-RU" sz="2400" dirty="0" smtClean="0"/>
              <a:t> случайным образом определить </a:t>
            </a:r>
            <a:r>
              <a:rPr lang="ru-RU" sz="2400" dirty="0" err="1" smtClean="0"/>
              <a:t>центроиды</a:t>
            </a:r>
            <a:r>
              <a:rPr lang="ru-RU" sz="2400" dirty="0" smtClean="0"/>
              <a:t>. Для каждого случая рассчитать </a:t>
            </a:r>
            <a:r>
              <a:rPr lang="en-US" sz="2400" i="1" dirty="0" smtClean="0"/>
              <a:t>J(C</a:t>
            </a:r>
            <a:r>
              <a:rPr lang="en-US" sz="2400" i="1" baseline="-25000" dirty="0" smtClean="0"/>
              <a:t>k</a:t>
            </a:r>
            <a:r>
              <a:rPr lang="en-US" sz="2400" i="1" dirty="0" smtClean="0"/>
              <a:t>)</a:t>
            </a:r>
            <a:r>
              <a:rPr lang="en-US" sz="2400" dirty="0" smtClean="0"/>
              <a:t>.</a:t>
            </a:r>
            <a:r>
              <a:rPr lang="ru-RU" sz="2400" dirty="0" smtClean="0"/>
              <a:t> Затем из полученных вариантов выбрать лучшее (т.е. с минимальной целевой функцией).</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rPr>
              <a:t>Что такое кластеризация</a:t>
            </a:r>
            <a:r>
              <a:rPr lang="en-US" sz="5800" b="1" dirty="0" smtClean="0">
                <a:solidFill>
                  <a:schemeClr val="accent2">
                    <a:lumMod val="75000"/>
                  </a:schemeClr>
                </a:solidFill>
              </a:rPr>
              <a:t>?</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369880"/>
          </a:xfrm>
          <a:prstGeom prst="rect">
            <a:avLst/>
          </a:prstGeom>
        </p:spPr>
        <p:txBody>
          <a:bodyPr wrap="square">
            <a:spAutoFit/>
          </a:bodyPr>
          <a:lstStyle/>
          <a:p>
            <a:pPr>
              <a:buFont typeface="Arial" pitchFamily="34" charset="0"/>
              <a:buChar char="•"/>
            </a:pPr>
            <a:r>
              <a:rPr lang="ru-RU" sz="3200" dirty="0" smtClean="0"/>
              <a:t>Кластеризация – это процесс организации объектов на группы, элементы которых схожи в некотором роде.</a:t>
            </a:r>
          </a:p>
          <a:p>
            <a:pPr>
              <a:buFont typeface="Arial" pitchFamily="34" charset="0"/>
              <a:buChar char="•"/>
            </a:pPr>
            <a:r>
              <a:rPr lang="ru-RU" sz="3200" dirty="0" smtClean="0"/>
              <a:t>Кластер – это группа похожих объектов.</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Как правильно установить количество кластеров</a:t>
            </a:r>
            <a:r>
              <a:rPr lang="en-US" sz="5800" b="1" dirty="0" smtClean="0">
                <a:solidFill>
                  <a:schemeClr val="accent2">
                    <a:lumMod val="75000"/>
                  </a:schemeClr>
                </a:solidFill>
                <a:latin typeface="+mj-lt"/>
              </a:rPr>
              <a:t>?</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572560" cy="1323439"/>
          </a:xfrm>
          <a:prstGeom prst="rect">
            <a:avLst/>
          </a:prstGeom>
        </p:spPr>
        <p:txBody>
          <a:bodyPr wrap="square">
            <a:spAutoFit/>
          </a:bodyPr>
          <a:lstStyle/>
          <a:p>
            <a:pPr algn="just"/>
            <a:r>
              <a:rPr lang="ru-RU" sz="2000" dirty="0" smtClean="0"/>
              <a:t>Для решения этого вопроса (выбора числа кластеров) часто пользуются такой эвристикой: выбирают то число кластеров, начиная с которого функционал J(C) падает "уже не так быстро". Ниже представлен график J(C)</a:t>
            </a:r>
            <a:r>
              <a:rPr lang="en-US" sz="2000" dirty="0" smtClean="0"/>
              <a:t>:</a:t>
            </a:r>
            <a:endParaRPr lang="ru-RU" sz="2000" dirty="0" smtClean="0"/>
          </a:p>
          <a:p>
            <a:pPr algn="just"/>
            <a:endParaRPr lang="ru-RU" sz="2000" dirty="0"/>
          </a:p>
        </p:txBody>
      </p:sp>
      <p:pic>
        <p:nvPicPr>
          <p:cNvPr id="11" name="Picture 4"/>
          <p:cNvPicPr>
            <a:picLocks noChangeAspect="1" noChangeArrowheads="1"/>
          </p:cNvPicPr>
          <p:nvPr/>
        </p:nvPicPr>
        <p:blipFill>
          <a:blip r:embed="rId2"/>
          <a:srcRect/>
          <a:stretch>
            <a:fillRect/>
          </a:stretch>
        </p:blipFill>
        <p:spPr bwMode="auto">
          <a:xfrm>
            <a:off x="3000363" y="3286124"/>
            <a:ext cx="3143273" cy="1500198"/>
          </a:xfrm>
          <a:prstGeom prst="rect">
            <a:avLst/>
          </a:prstGeom>
          <a:noFill/>
          <a:ln w="9525">
            <a:noFill/>
            <a:miter lim="800000"/>
            <a:headEnd/>
            <a:tailEnd/>
          </a:ln>
          <a:effectLst/>
        </p:spPr>
      </p:pic>
      <p:sp>
        <p:nvSpPr>
          <p:cNvPr id="12" name="Прямоугольник 11"/>
          <p:cNvSpPr/>
          <p:nvPr/>
        </p:nvSpPr>
        <p:spPr>
          <a:xfrm>
            <a:off x="428596" y="5000636"/>
            <a:ext cx="8286808" cy="1508105"/>
          </a:xfrm>
          <a:prstGeom prst="rect">
            <a:avLst/>
          </a:prstGeom>
        </p:spPr>
        <p:txBody>
          <a:bodyPr wrap="square">
            <a:spAutoFit/>
          </a:bodyPr>
          <a:lstStyle/>
          <a:p>
            <a:pPr algn="just"/>
            <a:r>
              <a:rPr lang="ru-RU" dirty="0" smtClean="0"/>
              <a:t>Видим, что J(</a:t>
            </a:r>
            <a:r>
              <a:rPr lang="ru-RU" dirty="0" err="1" smtClean="0"/>
              <a:t>C</a:t>
            </a:r>
            <a:r>
              <a:rPr lang="ru-RU" baseline="-25000" dirty="0" err="1" smtClean="0"/>
              <a:t>k</a:t>
            </a:r>
            <a:r>
              <a:rPr lang="ru-RU" dirty="0" smtClean="0"/>
              <a:t>) падает сильно при увеличении числа кластеров с 1 до 2 и с 2 до 3 и уже не так сильно – при изменении </a:t>
            </a:r>
            <a:r>
              <a:rPr lang="ru-RU" dirty="0" err="1" smtClean="0"/>
              <a:t>k</a:t>
            </a:r>
            <a:r>
              <a:rPr lang="ru-RU" dirty="0" smtClean="0"/>
              <a:t> с 3 до 4. Значит, в данной задаче оптимально задать 3 кластера.</a:t>
            </a:r>
            <a:endParaRPr lang="en-US" dirty="0" smtClean="0"/>
          </a:p>
          <a:p>
            <a:pPr algn="just"/>
            <a:r>
              <a:rPr lang="ru-RU" b="1" i="1" dirty="0" smtClean="0"/>
              <a:t>Примечание</a:t>
            </a:r>
            <a:r>
              <a:rPr lang="en-US" b="1" i="1" dirty="0" smtClean="0"/>
              <a:t>: </a:t>
            </a:r>
            <a:r>
              <a:rPr lang="ru-RU" b="1" i="1" dirty="0" smtClean="0"/>
              <a:t>условие </a:t>
            </a:r>
            <a:r>
              <a:rPr lang="en-US" b="1" i="1" dirty="0" smtClean="0"/>
              <a:t>“</a:t>
            </a:r>
            <a:r>
              <a:rPr lang="ru-RU" b="1" i="1" dirty="0" smtClean="0"/>
              <a:t>уже не так сильно</a:t>
            </a:r>
            <a:r>
              <a:rPr lang="en-US" b="1" i="1" dirty="0" smtClean="0"/>
              <a:t>”</a:t>
            </a:r>
            <a:r>
              <a:rPr lang="ru-RU" b="1" i="1" dirty="0" smtClean="0"/>
              <a:t> можно задать более формально в виде</a:t>
            </a:r>
            <a:r>
              <a:rPr lang="en-US" b="1" i="1" dirty="0" smtClean="0"/>
              <a:t>:</a:t>
            </a:r>
            <a:r>
              <a:rPr lang="ru-RU" b="1" i="1" dirty="0" smtClean="0"/>
              <a:t> </a:t>
            </a:r>
            <a:r>
              <a:rPr lang="en-US" b="1" i="1" dirty="0" smtClean="0"/>
              <a:t>|</a:t>
            </a:r>
            <a:r>
              <a:rPr lang="ru-RU" b="1" i="1" dirty="0" smtClean="0"/>
              <a:t>J(C</a:t>
            </a:r>
            <a:r>
              <a:rPr lang="en-US" b="1" i="1" baseline="-25000" dirty="0" smtClean="0"/>
              <a:t>k+1</a:t>
            </a:r>
            <a:r>
              <a:rPr lang="ru-RU" b="1" i="1" dirty="0" smtClean="0"/>
              <a:t>) </a:t>
            </a:r>
            <a:r>
              <a:rPr lang="en-US" b="1" i="1" dirty="0" smtClean="0"/>
              <a:t> - </a:t>
            </a:r>
            <a:r>
              <a:rPr lang="ru-RU" b="1" i="1" dirty="0" smtClean="0"/>
              <a:t>J(C</a:t>
            </a:r>
            <a:r>
              <a:rPr lang="en-US" b="1" i="1" baseline="-25000" dirty="0" smtClean="0"/>
              <a:t>k</a:t>
            </a:r>
            <a:r>
              <a:rPr lang="ru-RU" b="1" i="1" dirty="0" smtClean="0"/>
              <a:t>)</a:t>
            </a:r>
            <a:r>
              <a:rPr lang="en-US" b="1" i="1" dirty="0" smtClean="0"/>
              <a:t>| &lt; </a:t>
            </a:r>
            <a:r>
              <a:rPr lang="el-GR" sz="2000" b="1" i="1" dirty="0" smtClean="0"/>
              <a:t>ε</a:t>
            </a:r>
            <a:endParaRPr lang="ru-RU" sz="2000" b="1" i="1"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latin typeface="+mj-lt"/>
              </a:rPr>
              <a:t>Как можно использовать алгоритм </a:t>
            </a:r>
            <a:r>
              <a:rPr lang="en-US" sz="5100" b="1" dirty="0" smtClean="0">
                <a:solidFill>
                  <a:schemeClr val="accent2">
                    <a:lumMod val="75000"/>
                  </a:schemeClr>
                </a:solidFill>
                <a:latin typeface="+mj-lt"/>
              </a:rPr>
              <a:t>k-means?</a:t>
            </a:r>
            <a:endParaRPr lang="ru-RU" sz="51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857364"/>
            <a:ext cx="8286808" cy="4462760"/>
          </a:xfrm>
          <a:prstGeom prst="rect">
            <a:avLst/>
          </a:prstGeom>
        </p:spPr>
        <p:txBody>
          <a:bodyPr wrap="square">
            <a:spAutoFit/>
          </a:bodyPr>
          <a:lstStyle/>
          <a:p>
            <a:pPr marL="514350" indent="-514350">
              <a:buFont typeface="+mj-lt"/>
              <a:buAutoNum type="arabicPeriod"/>
            </a:pPr>
            <a:r>
              <a:rPr lang="ru-RU" sz="2400" dirty="0" smtClean="0"/>
              <a:t>Установить минимально возможное количество кластеров </a:t>
            </a:r>
            <a:r>
              <a:rPr lang="ru-RU" sz="2400" b="1" i="1" dirty="0" smtClean="0"/>
              <a:t>к</a:t>
            </a:r>
            <a:r>
              <a:rPr lang="ru-RU" sz="2400" dirty="0" smtClean="0"/>
              <a:t>.</a:t>
            </a:r>
          </a:p>
          <a:p>
            <a:pPr marL="514350" indent="-514350">
              <a:buFont typeface="+mj-lt"/>
              <a:buAutoNum type="arabicPeriod"/>
            </a:pPr>
            <a:r>
              <a:rPr lang="ru-RU" sz="2400" dirty="0" smtClean="0"/>
              <a:t>Запустить алгоритм </a:t>
            </a:r>
            <a:r>
              <a:rPr lang="en-US" sz="2400" dirty="0" smtClean="0"/>
              <a:t>k-means</a:t>
            </a:r>
            <a:r>
              <a:rPr lang="ru-RU" sz="2400" dirty="0" smtClean="0"/>
              <a:t> с параметром </a:t>
            </a:r>
            <a:r>
              <a:rPr lang="en-US" sz="2400" b="1" i="1" dirty="0" smtClean="0"/>
              <a:t>k</a:t>
            </a:r>
            <a:r>
              <a:rPr lang="ru-RU" sz="2400" dirty="0" smtClean="0"/>
              <a:t> с различным </a:t>
            </a:r>
            <a:r>
              <a:rPr lang="en-US" sz="2400" dirty="0" smtClean="0"/>
              <a:t>(</a:t>
            </a:r>
            <a:r>
              <a:rPr lang="ru-RU" sz="2400" dirty="0" smtClean="0"/>
              <a:t>случайным</a:t>
            </a:r>
            <a:r>
              <a:rPr lang="en-US" sz="2400" dirty="0" smtClean="0"/>
              <a:t>) </a:t>
            </a:r>
            <a:r>
              <a:rPr lang="ru-RU" sz="2400" dirty="0" smtClean="0"/>
              <a:t>расположением кластеров (например</a:t>
            </a:r>
            <a:r>
              <a:rPr lang="en-US" sz="2400" dirty="0" smtClean="0"/>
              <a:t>,</a:t>
            </a:r>
            <a:r>
              <a:rPr lang="ru-RU" sz="2400" dirty="0" smtClean="0"/>
              <a:t> 10 вариантов). Выбрать лучшее.</a:t>
            </a:r>
          </a:p>
          <a:p>
            <a:pPr marL="514350" indent="-514350">
              <a:buFont typeface="+mj-lt"/>
              <a:buAutoNum type="arabicPeriod"/>
            </a:pPr>
            <a:r>
              <a:rPr lang="ru-RU" sz="2400" dirty="0" smtClean="0"/>
              <a:t>Оценить скорость изменения целевой функции. Если </a:t>
            </a:r>
            <a:r>
              <a:rPr lang="en-US" sz="2400" i="1" dirty="0" smtClean="0"/>
              <a:t>“</a:t>
            </a:r>
            <a:r>
              <a:rPr lang="ru-RU" sz="2400" i="1" dirty="0" smtClean="0"/>
              <a:t>уже не так быстро</a:t>
            </a:r>
            <a:r>
              <a:rPr lang="en-US" sz="2400" i="1" dirty="0" smtClean="0"/>
              <a:t>”</a:t>
            </a:r>
            <a:r>
              <a:rPr lang="ru-RU" sz="2400" i="1" dirty="0" smtClean="0"/>
              <a:t>  </a:t>
            </a:r>
            <a:r>
              <a:rPr lang="ru-RU" sz="2400" dirty="0" smtClean="0"/>
              <a:t>- переход на шаг 5, в противном случае – переход на шаг 4.</a:t>
            </a:r>
          </a:p>
          <a:p>
            <a:pPr marL="514350" indent="-514350">
              <a:buFont typeface="+mj-lt"/>
              <a:buAutoNum type="arabicPeriod"/>
            </a:pPr>
            <a:r>
              <a:rPr lang="ru-RU" sz="2400" dirty="0" smtClean="0"/>
              <a:t>Увеличиваем количество кластеров (</a:t>
            </a:r>
            <a:r>
              <a:rPr lang="en-US" sz="2400" b="1" i="1" dirty="0" smtClean="0"/>
              <a:t>k</a:t>
            </a:r>
            <a:r>
              <a:rPr lang="en-US" sz="2400" dirty="0" smtClean="0"/>
              <a:t>) </a:t>
            </a:r>
            <a:r>
              <a:rPr lang="ru-RU" sz="2400" dirty="0" smtClean="0"/>
              <a:t>и переходим на шаг 2.</a:t>
            </a:r>
          </a:p>
          <a:p>
            <a:pPr marL="514350" indent="-514350">
              <a:buFont typeface="+mj-lt"/>
              <a:buAutoNum type="arabicPeriod"/>
            </a:pPr>
            <a:r>
              <a:rPr lang="ru-RU" sz="2400" dirty="0" smtClean="0"/>
              <a:t>Кластеризация завершена.</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4800" b="1" dirty="0" smtClean="0">
                <a:solidFill>
                  <a:schemeClr val="accent2">
                    <a:lumMod val="75000"/>
                  </a:schemeClr>
                </a:solidFill>
                <a:latin typeface="+mj-lt"/>
                <a:hlinkClick r:id="rId2"/>
              </a:rPr>
              <a:t>Алгоритм </a:t>
            </a:r>
            <a:r>
              <a:rPr lang="en-US" sz="4800" b="1" dirty="0" smtClean="0">
                <a:solidFill>
                  <a:schemeClr val="accent2">
                    <a:lumMod val="75000"/>
                  </a:schemeClr>
                </a:solidFill>
                <a:latin typeface="+mj-lt"/>
                <a:hlinkClick r:id="rId2"/>
              </a:rPr>
              <a:t>DBSCAN</a:t>
            </a:r>
            <a:endParaRPr lang="ru-RU" sz="112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857364"/>
            <a:ext cx="8286808" cy="4462760"/>
          </a:xfrm>
          <a:prstGeom prst="rect">
            <a:avLst/>
          </a:prstGeom>
        </p:spPr>
        <p:txBody>
          <a:bodyPr wrap="square">
            <a:spAutoFit/>
          </a:bodyPr>
          <a:lstStyle/>
          <a:p>
            <a:pPr>
              <a:buFont typeface="Wingdings" pitchFamily="2" charset="2"/>
              <a:buChar char="q"/>
            </a:pPr>
            <a:r>
              <a:rPr lang="ru-RU" sz="2400" dirty="0" err="1" smtClean="0"/>
              <a:t>Density-Based</a:t>
            </a:r>
            <a:r>
              <a:rPr lang="ru-RU" sz="2400" dirty="0" smtClean="0"/>
              <a:t> </a:t>
            </a:r>
            <a:r>
              <a:rPr lang="ru-RU" sz="2400" dirty="0" err="1" smtClean="0"/>
              <a:t>Spatial</a:t>
            </a:r>
            <a:r>
              <a:rPr lang="ru-RU" sz="2400" dirty="0" smtClean="0"/>
              <a:t> </a:t>
            </a:r>
            <a:r>
              <a:rPr lang="ru-RU" sz="2400" dirty="0" err="1" smtClean="0"/>
              <a:t>Clustering</a:t>
            </a:r>
            <a:r>
              <a:rPr lang="ru-RU" sz="2400" dirty="0" smtClean="0"/>
              <a:t> </a:t>
            </a:r>
            <a:r>
              <a:rPr lang="ru-RU" sz="2400" dirty="0" err="1" smtClean="0"/>
              <a:t>of</a:t>
            </a:r>
            <a:r>
              <a:rPr lang="ru-RU" sz="2400" dirty="0" smtClean="0"/>
              <a:t> </a:t>
            </a:r>
            <a:r>
              <a:rPr lang="ru-RU" sz="2400" dirty="0" err="1" smtClean="0"/>
              <a:t>Applications</a:t>
            </a:r>
            <a:r>
              <a:rPr lang="ru-RU" sz="2400" dirty="0" smtClean="0"/>
              <a:t> </a:t>
            </a:r>
            <a:r>
              <a:rPr lang="ru-RU" sz="2400" dirty="0" err="1" smtClean="0"/>
              <a:t>with</a:t>
            </a:r>
            <a:r>
              <a:rPr lang="ru-RU" sz="2400" dirty="0" smtClean="0"/>
              <a:t> </a:t>
            </a:r>
            <a:r>
              <a:rPr lang="ru-RU" sz="2400" dirty="0" err="1" smtClean="0"/>
              <a:t>Noise</a:t>
            </a:r>
            <a:r>
              <a:rPr lang="ru-RU" sz="2400" dirty="0" smtClean="0"/>
              <a:t> – один из самых популярных алгоритмов кластеризации </a:t>
            </a:r>
          </a:p>
          <a:p>
            <a:pPr>
              <a:buFont typeface="Wingdings" pitchFamily="2" charset="2"/>
              <a:buChar char="q"/>
            </a:pPr>
            <a:r>
              <a:rPr lang="ru-RU" sz="2400" dirty="0" smtClean="0"/>
              <a:t>Ключевые понятия: </a:t>
            </a:r>
          </a:p>
          <a:p>
            <a:pPr>
              <a:buFont typeface="Wingdings" pitchFamily="2" charset="2"/>
              <a:buChar char="§"/>
            </a:pPr>
            <a:r>
              <a:rPr lang="ru-RU" sz="2400" dirty="0" smtClean="0"/>
              <a:t> </a:t>
            </a:r>
            <a:r>
              <a:rPr lang="ru-RU" sz="2400" b="1" dirty="0" smtClean="0"/>
              <a:t>Внутренняя точка  - </a:t>
            </a:r>
            <a:r>
              <a:rPr lang="ru-RU" sz="2400" dirty="0" smtClean="0"/>
              <a:t>имеет не менее </a:t>
            </a:r>
            <a:r>
              <a:rPr lang="ru-RU" sz="2400" b="1" dirty="0" err="1" smtClean="0"/>
              <a:t>MinPts</a:t>
            </a:r>
            <a:r>
              <a:rPr lang="ru-RU" sz="2400" dirty="0" smtClean="0"/>
              <a:t> соседей (</a:t>
            </a:r>
            <a:r>
              <a:rPr lang="en-US" sz="2400" dirty="0" smtClean="0"/>
              <a:t>d </a:t>
            </a:r>
            <a:r>
              <a:rPr lang="ru-RU" sz="2400" dirty="0" smtClean="0"/>
              <a:t>&lt;</a:t>
            </a:r>
            <a:r>
              <a:rPr lang="en-US" sz="2400" dirty="0" smtClean="0"/>
              <a:t> </a:t>
            </a:r>
            <a:r>
              <a:rPr lang="ru-RU" sz="2400" b="1" dirty="0" err="1" smtClean="0"/>
              <a:t>Eps</a:t>
            </a:r>
            <a:r>
              <a:rPr lang="ru-RU" sz="2400" dirty="0" smtClean="0"/>
              <a:t>). </a:t>
            </a:r>
          </a:p>
          <a:p>
            <a:pPr>
              <a:buFont typeface="Wingdings" pitchFamily="2" charset="2"/>
              <a:buChar char="§"/>
            </a:pPr>
            <a:r>
              <a:rPr lang="ru-RU" sz="2400" b="1" dirty="0" smtClean="0"/>
              <a:t>Граничная точка </a:t>
            </a:r>
            <a:r>
              <a:rPr lang="ru-RU" sz="2400" dirty="0" smtClean="0"/>
              <a:t>– имеет меньше соседей, но является соседней к какой либо внутренней точке. </a:t>
            </a:r>
          </a:p>
          <a:p>
            <a:pPr>
              <a:buFont typeface="Wingdings" pitchFamily="2" charset="2"/>
              <a:buChar char="§"/>
            </a:pPr>
            <a:r>
              <a:rPr lang="ru-RU" sz="2400" dirty="0" smtClean="0"/>
              <a:t>Остальные точки – </a:t>
            </a:r>
            <a:r>
              <a:rPr lang="ru-RU" sz="2400" b="1" dirty="0" smtClean="0"/>
              <a:t>шумовые.</a:t>
            </a:r>
            <a:r>
              <a:rPr lang="ru-RU" sz="2400" dirty="0" smtClean="0"/>
              <a:t> </a:t>
            </a:r>
          </a:p>
          <a:p>
            <a:pPr>
              <a:buFont typeface="Wingdings" pitchFamily="2" charset="2"/>
              <a:buChar char="§"/>
            </a:pPr>
            <a:r>
              <a:rPr lang="ru-RU" sz="2400" b="1" dirty="0" smtClean="0"/>
              <a:t>Достижимость по плотности</a:t>
            </a:r>
            <a:r>
              <a:rPr lang="ru-RU" sz="2400" dirty="0" smtClean="0"/>
              <a:t>: точка </a:t>
            </a:r>
            <a:r>
              <a:rPr lang="ru-RU" sz="2400" dirty="0" err="1" smtClean="0"/>
              <a:t>q</a:t>
            </a:r>
            <a:r>
              <a:rPr lang="ru-RU" sz="2400" dirty="0" smtClean="0"/>
              <a:t> достижима из внутренней точки </a:t>
            </a:r>
            <a:r>
              <a:rPr lang="ru-RU" sz="2400" dirty="0" err="1" smtClean="0"/>
              <a:t>p</a:t>
            </a:r>
            <a:r>
              <a:rPr lang="ru-RU" sz="2400" dirty="0" smtClean="0"/>
              <a:t>, если существует последовательность Eps-соседних внутренних точек от </a:t>
            </a:r>
            <a:r>
              <a:rPr lang="ru-RU" sz="2400" dirty="0" err="1" smtClean="0"/>
              <a:t>p</a:t>
            </a:r>
            <a:r>
              <a:rPr lang="ru-RU" sz="2400" dirty="0" smtClean="0"/>
              <a:t> к </a:t>
            </a:r>
            <a:r>
              <a:rPr lang="ru-RU" sz="2400" dirty="0" err="1" smtClean="0"/>
              <a:t>q</a:t>
            </a:r>
            <a:r>
              <a:rPr lang="ru-RU" sz="2400" dirty="0" smtClean="0"/>
              <a:t>.</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latin typeface="+mj-lt"/>
              </a:rPr>
              <a:t>Шаги алгоритма </a:t>
            </a:r>
            <a:r>
              <a:rPr lang="en-US" sz="5100" b="1" dirty="0" smtClean="0">
                <a:solidFill>
                  <a:schemeClr val="accent2">
                    <a:lumMod val="75000"/>
                  </a:schemeClr>
                </a:solidFill>
                <a:latin typeface="+mj-lt"/>
              </a:rPr>
              <a:t>DBSCAN</a:t>
            </a:r>
            <a:endParaRPr lang="ru-RU" sz="51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857364"/>
            <a:ext cx="8286808" cy="4462760"/>
          </a:xfrm>
          <a:prstGeom prst="rect">
            <a:avLst/>
          </a:prstGeom>
        </p:spPr>
        <p:txBody>
          <a:bodyPr wrap="square">
            <a:spAutoFit/>
          </a:bodyPr>
          <a:lstStyle/>
          <a:p>
            <a:pPr marL="514350" indent="-514350" algn="just">
              <a:buFont typeface="+mj-lt"/>
              <a:buAutoNum type="arabicPeriod"/>
            </a:pPr>
            <a:r>
              <a:rPr lang="ru-RU" sz="2400" dirty="0" smtClean="0"/>
              <a:t>Задать значения </a:t>
            </a:r>
            <a:r>
              <a:rPr lang="en-US" sz="2400" dirty="0" err="1" smtClean="0"/>
              <a:t>MinPts</a:t>
            </a:r>
            <a:r>
              <a:rPr lang="en-US" sz="2400" dirty="0" smtClean="0"/>
              <a:t> (</a:t>
            </a:r>
            <a:r>
              <a:rPr lang="ru-RU" sz="2400" dirty="0" smtClean="0"/>
              <a:t>количество соседей) и </a:t>
            </a:r>
            <a:r>
              <a:rPr lang="en-US" sz="2400" dirty="0" err="1" smtClean="0"/>
              <a:t>Eps</a:t>
            </a:r>
            <a:r>
              <a:rPr lang="en-US" sz="2400" dirty="0" smtClean="0"/>
              <a:t> (</a:t>
            </a:r>
            <a:r>
              <a:rPr lang="ru-RU" sz="2400" dirty="0" smtClean="0"/>
              <a:t>радиус окрестности для поиска соседей).</a:t>
            </a:r>
          </a:p>
          <a:p>
            <a:pPr marL="514350" indent="-514350" algn="just">
              <a:buFont typeface="+mj-lt"/>
              <a:buAutoNum type="arabicPeriod"/>
            </a:pPr>
            <a:r>
              <a:rPr lang="ru-RU" sz="2400" dirty="0" smtClean="0"/>
              <a:t>Выбрать  еще не обработанную точку </a:t>
            </a:r>
            <a:r>
              <a:rPr lang="en-US" sz="2400" dirty="0" smtClean="0"/>
              <a:t>p</a:t>
            </a:r>
            <a:r>
              <a:rPr lang="ru-RU" sz="2400" dirty="0" smtClean="0"/>
              <a:t>.  Если </a:t>
            </a:r>
            <a:r>
              <a:rPr lang="en-US" sz="2400" dirty="0" smtClean="0"/>
              <a:t>p-</a:t>
            </a:r>
            <a:r>
              <a:rPr lang="ru-RU" sz="2400" dirty="0" smtClean="0"/>
              <a:t>внутренняя, то</a:t>
            </a:r>
            <a:r>
              <a:rPr lang="en-US" sz="2400" dirty="0" smtClean="0"/>
              <a:t> </a:t>
            </a:r>
            <a:r>
              <a:rPr lang="ru-RU" sz="2400" dirty="0" smtClean="0"/>
              <a:t>найти все достижимые по плотности точки из </a:t>
            </a:r>
            <a:r>
              <a:rPr lang="en-US" sz="2400" dirty="0" smtClean="0"/>
              <a:t>p</a:t>
            </a:r>
            <a:r>
              <a:rPr lang="ru-RU" sz="2400" dirty="0" smtClean="0"/>
              <a:t> и сформировать кластер</a:t>
            </a:r>
            <a:r>
              <a:rPr lang="en-US" sz="2400" dirty="0" smtClean="0"/>
              <a:t>.</a:t>
            </a:r>
            <a:endParaRPr lang="ru-RU" sz="2400" dirty="0" smtClean="0"/>
          </a:p>
          <a:p>
            <a:pPr marL="514350" indent="-514350">
              <a:buFont typeface="+mj-lt"/>
              <a:buAutoNum type="arabicPeriod"/>
            </a:pPr>
            <a:r>
              <a:rPr lang="ru-RU" sz="2400" dirty="0" smtClean="0"/>
              <a:t>Если есть необработанные точки – перейти к шагу 2, иначе – к шагу 4.</a:t>
            </a:r>
          </a:p>
          <a:p>
            <a:pPr marL="514350" indent="-514350">
              <a:buFont typeface="+mj-lt"/>
              <a:buAutoNum type="arabicPeriod"/>
            </a:pPr>
            <a:r>
              <a:rPr lang="ru-RU" sz="2400" dirty="0" smtClean="0"/>
              <a:t>Кластеризация завершена.</a:t>
            </a:r>
          </a:p>
          <a:p>
            <a:pPr marL="514350" indent="-514350">
              <a:buNone/>
            </a:pPr>
            <a:endParaRPr lang="ru-RU" sz="2400" dirty="0" smtClean="0"/>
          </a:p>
          <a:p>
            <a:r>
              <a:rPr lang="ru-RU" sz="2400" i="1" dirty="0" smtClean="0"/>
              <a:t>Примечание</a:t>
            </a:r>
            <a:r>
              <a:rPr lang="en-US" sz="2400" i="1" dirty="0" smtClean="0"/>
              <a:t>: </a:t>
            </a:r>
            <a:r>
              <a:rPr lang="ru-RU" sz="2400" i="1" dirty="0" smtClean="0"/>
              <a:t>результат не зависит от порядка</a:t>
            </a:r>
            <a:r>
              <a:rPr lang="en-US" sz="2400" i="1" dirty="0" smtClean="0"/>
              <a:t> </a:t>
            </a:r>
            <a:r>
              <a:rPr lang="ru-RU" sz="2400" i="1" dirty="0" smtClean="0"/>
              <a:t>просмотра точек</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715436"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Как находить </a:t>
            </a:r>
            <a:r>
              <a:rPr lang="en-US" sz="5800" b="1" dirty="0" smtClean="0">
                <a:solidFill>
                  <a:schemeClr val="accent2">
                    <a:lumMod val="75000"/>
                  </a:schemeClr>
                </a:solidFill>
                <a:latin typeface="+mj-lt"/>
              </a:rPr>
              <a:t>“</a:t>
            </a:r>
            <a:r>
              <a:rPr lang="ru-RU" sz="5800" b="1" dirty="0" smtClean="0">
                <a:solidFill>
                  <a:schemeClr val="accent2">
                    <a:lumMod val="75000"/>
                  </a:schemeClr>
                </a:solidFill>
                <a:latin typeface="+mj-lt"/>
              </a:rPr>
              <a:t>достижимые по плотности</a:t>
            </a:r>
            <a:r>
              <a:rPr lang="en-US" sz="5800" b="1" dirty="0" smtClean="0">
                <a:solidFill>
                  <a:schemeClr val="accent2">
                    <a:lumMod val="75000"/>
                  </a:schemeClr>
                </a:solidFill>
                <a:latin typeface="+mj-lt"/>
              </a:rPr>
              <a:t>”</a:t>
            </a:r>
            <a:r>
              <a:rPr lang="ru-RU" sz="5800" b="1" dirty="0" smtClean="0">
                <a:solidFill>
                  <a:schemeClr val="accent2">
                    <a:lumMod val="75000"/>
                  </a:schemeClr>
                </a:solidFill>
                <a:latin typeface="+mj-lt"/>
              </a:rPr>
              <a:t>  точки</a:t>
            </a:r>
            <a:r>
              <a:rPr lang="en-US" sz="5800" b="1" dirty="0" smtClean="0">
                <a:solidFill>
                  <a:schemeClr val="accent2">
                    <a:lumMod val="75000"/>
                  </a:schemeClr>
                </a:solidFill>
                <a:latin typeface="+mj-lt"/>
              </a:rPr>
              <a:t>?</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923877"/>
          </a:xfrm>
          <a:prstGeom prst="rect">
            <a:avLst/>
          </a:prstGeom>
        </p:spPr>
        <p:txBody>
          <a:bodyPr wrap="square">
            <a:spAutoFit/>
          </a:bodyPr>
          <a:lstStyle/>
          <a:p>
            <a:pPr algn="just"/>
            <a:r>
              <a:rPr lang="ru-RU" sz="2400" dirty="0" smtClean="0"/>
              <a:t>Рекомендуется не пересчитывать расстояния многократно, а с самого начала построить симметричную матрицу расстояний, в которой будут указаны расстояния между всеми объектами исходного </a:t>
            </a:r>
            <a:r>
              <a:rPr lang="en-US" sz="2400" dirty="0" smtClean="0"/>
              <a:t>dataset</a:t>
            </a:r>
            <a:r>
              <a:rPr lang="ru-RU" sz="2400" dirty="0" smtClean="0"/>
              <a:t> (при необходимости признаки объектов к этому моменту уже должны быть нормированы!)</a:t>
            </a:r>
            <a:r>
              <a:rPr lang="en-US" sz="2400" dirty="0" smtClean="0"/>
              <a:t>.</a:t>
            </a:r>
            <a:endParaRPr lang="ru-RU" sz="2400" dirty="0" smtClean="0"/>
          </a:p>
          <a:p>
            <a:pPr algn="just"/>
            <a:endParaRPr lang="ru-RU" sz="2000" dirty="0" smtClean="0"/>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715436"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Пример</a:t>
            </a:r>
            <a:r>
              <a:rPr lang="en-US" sz="5800" b="1" dirty="0" smtClean="0">
                <a:solidFill>
                  <a:schemeClr val="accent2">
                    <a:lumMod val="75000"/>
                  </a:schemeClr>
                </a:solidFill>
                <a:latin typeface="+mj-lt"/>
              </a:rPr>
              <a:t>: </a:t>
            </a:r>
            <a:r>
              <a:rPr lang="ru-RU" sz="5800" b="1" dirty="0" smtClean="0">
                <a:solidFill>
                  <a:schemeClr val="accent2">
                    <a:lumMod val="75000"/>
                  </a:schemeClr>
                </a:solidFill>
                <a:latin typeface="+mj-lt"/>
              </a:rPr>
              <a:t>построение матрицы расстояний</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14488"/>
            <a:ext cx="8286808" cy="707886"/>
          </a:xfrm>
          <a:prstGeom prst="rect">
            <a:avLst/>
          </a:prstGeom>
        </p:spPr>
        <p:txBody>
          <a:bodyPr wrap="square">
            <a:spAutoFit/>
          </a:bodyPr>
          <a:lstStyle/>
          <a:p>
            <a:pPr>
              <a:buNone/>
            </a:pPr>
            <a:r>
              <a:rPr lang="ru-RU" sz="2000" dirty="0" smtClean="0"/>
              <a:t>Исходные данные</a:t>
            </a:r>
            <a:r>
              <a:rPr lang="en-US" sz="2000" dirty="0" smtClean="0"/>
              <a:t> </a:t>
            </a:r>
            <a:r>
              <a:rPr lang="ru-RU" sz="2000" dirty="0" smtClean="0"/>
              <a:t>и расстояния по Евклиду</a:t>
            </a:r>
            <a:r>
              <a:rPr lang="en-US" sz="2000" dirty="0" smtClean="0"/>
              <a:t>:</a:t>
            </a:r>
            <a:endParaRPr lang="ru-RU" sz="2000" dirty="0" smtClean="0"/>
          </a:p>
          <a:p>
            <a:pPr algn="just"/>
            <a:endParaRPr lang="ru-RU" sz="2000" dirty="0"/>
          </a:p>
        </p:txBody>
      </p:sp>
      <p:pic>
        <p:nvPicPr>
          <p:cNvPr id="2050" name="Picture 2"/>
          <p:cNvPicPr>
            <a:picLocks noChangeAspect="1" noChangeArrowheads="1"/>
          </p:cNvPicPr>
          <p:nvPr/>
        </p:nvPicPr>
        <p:blipFill>
          <a:blip r:embed="rId2"/>
          <a:srcRect/>
          <a:stretch>
            <a:fillRect/>
          </a:stretch>
        </p:blipFill>
        <p:spPr bwMode="auto">
          <a:xfrm>
            <a:off x="1733550" y="2285991"/>
            <a:ext cx="5676900" cy="3429025"/>
          </a:xfrm>
          <a:prstGeom prst="rect">
            <a:avLst/>
          </a:prstGeom>
          <a:noFill/>
          <a:ln w="9525">
            <a:no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643998"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Пример</a:t>
            </a:r>
            <a:r>
              <a:rPr lang="en-US" sz="5800" b="1" dirty="0" smtClean="0">
                <a:solidFill>
                  <a:schemeClr val="accent2">
                    <a:lumMod val="75000"/>
                  </a:schemeClr>
                </a:solidFill>
                <a:latin typeface="+mj-lt"/>
              </a:rPr>
              <a:t>: </a:t>
            </a:r>
            <a:r>
              <a:rPr lang="ru-RU" sz="5800" b="1" dirty="0" smtClean="0">
                <a:solidFill>
                  <a:schemeClr val="accent2">
                    <a:lumMod val="75000"/>
                  </a:schemeClr>
                </a:solidFill>
                <a:latin typeface="+mj-lt"/>
              </a:rPr>
              <a:t>построение матрицы расстояний</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pic>
        <p:nvPicPr>
          <p:cNvPr id="11" name="Picture 2"/>
          <p:cNvPicPr>
            <a:picLocks noGrp="1" noChangeAspect="1" noChangeArrowheads="1"/>
          </p:cNvPicPr>
          <p:nvPr>
            <p:ph idx="1"/>
          </p:nvPr>
        </p:nvPicPr>
        <p:blipFill>
          <a:blip r:embed="rId2">
            <a:lum bright="-14000"/>
          </a:blip>
          <a:srcRect/>
          <a:stretch>
            <a:fillRect/>
          </a:stretch>
        </p:blipFill>
        <p:spPr bwMode="auto">
          <a:xfrm>
            <a:off x="2071670" y="1811384"/>
            <a:ext cx="4786346" cy="3927727"/>
          </a:xfrm>
          <a:prstGeom prst="rect">
            <a:avLst/>
          </a:prstGeom>
          <a:noFill/>
          <a:ln w="9525" cmpd="sng">
            <a:solidFill>
              <a:schemeClr val="tx1"/>
            </a:solid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Как правильно выбрать </a:t>
            </a:r>
            <a:r>
              <a:rPr lang="en-US" sz="5800" b="1" dirty="0" err="1" smtClean="0">
                <a:solidFill>
                  <a:schemeClr val="accent2">
                    <a:lumMod val="75000"/>
                  </a:schemeClr>
                </a:solidFill>
                <a:latin typeface="+mj-lt"/>
              </a:rPr>
              <a:t>Eps</a:t>
            </a:r>
            <a:r>
              <a:rPr lang="en-US" sz="5800" b="1" dirty="0" smtClean="0">
                <a:solidFill>
                  <a:schemeClr val="accent2">
                    <a:lumMod val="75000"/>
                  </a:schemeClr>
                </a:solidFill>
                <a:latin typeface="+mj-lt"/>
              </a:rPr>
              <a:t> </a:t>
            </a:r>
            <a:r>
              <a:rPr lang="ru-RU" sz="5800" b="1" dirty="0" smtClean="0">
                <a:solidFill>
                  <a:schemeClr val="accent2">
                    <a:lumMod val="75000"/>
                  </a:schemeClr>
                </a:solidFill>
                <a:latin typeface="+mj-lt"/>
              </a:rPr>
              <a:t>и </a:t>
            </a:r>
            <a:r>
              <a:rPr lang="en-US" sz="5800" b="1" dirty="0" err="1" smtClean="0">
                <a:solidFill>
                  <a:schemeClr val="accent2">
                    <a:lumMod val="75000"/>
                  </a:schemeClr>
                </a:solidFill>
                <a:latin typeface="+mj-lt"/>
              </a:rPr>
              <a:t>MinPts</a:t>
            </a:r>
            <a:r>
              <a:rPr lang="en-US" sz="5800" b="1" dirty="0" smtClean="0">
                <a:solidFill>
                  <a:schemeClr val="accent2">
                    <a:lumMod val="75000"/>
                  </a:schemeClr>
                </a:solidFill>
                <a:latin typeface="+mj-lt"/>
              </a:rPr>
              <a:t>?</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14489"/>
            <a:ext cx="8286808" cy="2318208"/>
          </a:xfrm>
          <a:prstGeom prst="rect">
            <a:avLst/>
          </a:prstGeom>
        </p:spPr>
        <p:txBody>
          <a:bodyPr wrap="square">
            <a:spAutoFit/>
          </a:bodyPr>
          <a:lstStyle/>
          <a:p>
            <a:pPr algn="just"/>
            <a:r>
              <a:rPr lang="ru-RU" sz="2000" dirty="0" smtClean="0"/>
              <a:t>Ключевая идея: для всех точек одного кластера их </a:t>
            </a:r>
            <a:r>
              <a:rPr lang="ru-RU" sz="2000" dirty="0" err="1" smtClean="0"/>
              <a:t>k-тый</a:t>
            </a:r>
            <a:r>
              <a:rPr lang="ru-RU" sz="2000" dirty="0" smtClean="0"/>
              <a:t> сосед (</a:t>
            </a:r>
            <a:r>
              <a:rPr lang="ru-RU" sz="2000" dirty="0" err="1" smtClean="0"/>
              <a:t>k</a:t>
            </a:r>
            <a:r>
              <a:rPr lang="ru-RU" sz="2000" dirty="0" smtClean="0"/>
              <a:t>&lt;размера кластера) находится на приблизительно одном и том же расстоянии.</a:t>
            </a:r>
          </a:p>
          <a:p>
            <a:r>
              <a:rPr lang="ru-RU" sz="2000" dirty="0" smtClean="0"/>
              <a:t>Соседи шумовых точек – далеко.</a:t>
            </a:r>
          </a:p>
          <a:p>
            <a:pPr algn="just"/>
            <a:r>
              <a:rPr lang="ru-RU" sz="2000" dirty="0" smtClean="0"/>
              <a:t>Можно построить график отсортированных расстояний от всех точек до К-того соседа (строится на основе агрегации данных из матрицы расстояний):</a:t>
            </a:r>
          </a:p>
          <a:p>
            <a:pPr algn="just"/>
            <a:endParaRPr lang="ru-RU" sz="2000" dirty="0"/>
          </a:p>
        </p:txBody>
      </p:sp>
      <p:pic>
        <p:nvPicPr>
          <p:cNvPr id="11" name="Picture 2"/>
          <p:cNvPicPr>
            <a:picLocks noChangeAspect="1" noChangeArrowheads="1"/>
          </p:cNvPicPr>
          <p:nvPr/>
        </p:nvPicPr>
        <p:blipFill>
          <a:blip r:embed="rId2"/>
          <a:srcRect/>
          <a:stretch>
            <a:fillRect/>
          </a:stretch>
        </p:blipFill>
        <p:spPr bwMode="auto">
          <a:xfrm>
            <a:off x="2000232" y="3357562"/>
            <a:ext cx="5000660" cy="3000396"/>
          </a:xfrm>
          <a:prstGeom prst="rect">
            <a:avLst/>
          </a:prstGeom>
          <a:noFill/>
          <a:ln w="9525">
            <a:no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latin typeface="+mj-lt"/>
              </a:rPr>
              <a:t>Как правильно выбрать </a:t>
            </a:r>
            <a:r>
              <a:rPr lang="en-US" sz="5800" b="1" dirty="0" err="1" smtClean="0">
                <a:solidFill>
                  <a:schemeClr val="accent2">
                    <a:lumMod val="75000"/>
                  </a:schemeClr>
                </a:solidFill>
                <a:latin typeface="+mj-lt"/>
              </a:rPr>
              <a:t>Eps</a:t>
            </a:r>
            <a:r>
              <a:rPr lang="en-US" sz="5800" b="1" dirty="0" smtClean="0">
                <a:solidFill>
                  <a:schemeClr val="accent2">
                    <a:lumMod val="75000"/>
                  </a:schemeClr>
                </a:solidFill>
                <a:latin typeface="+mj-lt"/>
              </a:rPr>
              <a:t> </a:t>
            </a:r>
            <a:r>
              <a:rPr lang="ru-RU" sz="5800" b="1" dirty="0" smtClean="0">
                <a:solidFill>
                  <a:schemeClr val="accent2">
                    <a:lumMod val="75000"/>
                  </a:schemeClr>
                </a:solidFill>
                <a:latin typeface="+mj-lt"/>
              </a:rPr>
              <a:t>и </a:t>
            </a:r>
            <a:r>
              <a:rPr lang="en-US" sz="5800" b="1" dirty="0" err="1" smtClean="0">
                <a:solidFill>
                  <a:schemeClr val="accent2">
                    <a:lumMod val="75000"/>
                  </a:schemeClr>
                </a:solidFill>
                <a:latin typeface="+mj-lt"/>
              </a:rPr>
              <a:t>MinPts</a:t>
            </a:r>
            <a:r>
              <a:rPr lang="en-US" sz="5800" b="1" dirty="0" smtClean="0">
                <a:solidFill>
                  <a:schemeClr val="accent2">
                    <a:lumMod val="75000"/>
                  </a:schemeClr>
                </a:solidFill>
                <a:latin typeface="+mj-lt"/>
              </a:rPr>
              <a:t>?</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123658"/>
          </a:xfrm>
          <a:prstGeom prst="rect">
            <a:avLst/>
          </a:prstGeom>
        </p:spPr>
        <p:txBody>
          <a:bodyPr wrap="square">
            <a:spAutoFit/>
          </a:bodyPr>
          <a:lstStyle/>
          <a:p>
            <a:pPr>
              <a:buFont typeface="Arial" pitchFamily="34" charset="0"/>
              <a:buChar char="•"/>
            </a:pPr>
            <a:r>
              <a:rPr lang="en-US" sz="2800" b="1" dirty="0" err="1" smtClean="0"/>
              <a:t>MinPts</a:t>
            </a:r>
            <a:r>
              <a:rPr lang="en-US" sz="2800" dirty="0" smtClean="0"/>
              <a:t> – </a:t>
            </a:r>
            <a:r>
              <a:rPr lang="ru-RU" sz="2800" dirty="0" smtClean="0"/>
              <a:t>номер соседа на графике.</a:t>
            </a:r>
          </a:p>
          <a:p>
            <a:pPr>
              <a:buFont typeface="Arial" pitchFamily="34" charset="0"/>
              <a:buChar char="•"/>
            </a:pPr>
            <a:endParaRPr lang="ru-RU" sz="2800" dirty="0" smtClean="0"/>
          </a:p>
          <a:p>
            <a:pPr>
              <a:buFont typeface="Arial" pitchFamily="34" charset="0"/>
              <a:buChar char="•"/>
            </a:pPr>
            <a:r>
              <a:rPr lang="ru-RU" sz="2800" b="1" dirty="0" err="1" smtClean="0"/>
              <a:t>Eps</a:t>
            </a:r>
            <a:r>
              <a:rPr lang="ru-RU" sz="2800" dirty="0" smtClean="0"/>
              <a:t> - начало крутого подъема на графике расстояний до соседа с фиксированным номером.</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latin typeface="+mj-lt"/>
              </a:rPr>
              <a:t>Метрики качества кластеризации</a:t>
            </a:r>
            <a:endParaRPr lang="ru-RU" sz="5100"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14489"/>
            <a:ext cx="8286808" cy="5016758"/>
          </a:xfrm>
          <a:prstGeom prst="rect">
            <a:avLst/>
          </a:prstGeom>
        </p:spPr>
        <p:txBody>
          <a:bodyPr wrap="square">
            <a:spAutoFit/>
          </a:bodyPr>
          <a:lstStyle/>
          <a:p>
            <a:pPr algn="just"/>
            <a:r>
              <a:rPr lang="ru-RU" sz="2000" dirty="0" smtClean="0"/>
              <a:t>Задача оценки качества кластеризации является более сложной по сравнению с оценкой качества классификации. Во-первых, такие оценки не должны зависеть от самих значений меток, а только от самого разбиения выборки. Во-вторых, не всегда известны истинные метки объектов, поэтому также нужны оценки, позволяющие оценить качество кластеризации, используя только неразмеченную выборку.</a:t>
            </a:r>
          </a:p>
          <a:p>
            <a:pPr algn="just"/>
            <a:r>
              <a:rPr lang="ru-RU" sz="2000" dirty="0" smtClean="0"/>
              <a:t/>
            </a:r>
            <a:br>
              <a:rPr lang="ru-RU" sz="2000" dirty="0" smtClean="0"/>
            </a:br>
            <a:r>
              <a:rPr lang="ru-RU" sz="2000" dirty="0" smtClean="0"/>
              <a:t>Выделяют </a:t>
            </a:r>
            <a:r>
              <a:rPr lang="ru-RU" sz="2000" b="1" i="1" dirty="0" smtClean="0"/>
              <a:t>внешние</a:t>
            </a:r>
            <a:r>
              <a:rPr lang="ru-RU" sz="2000" dirty="0" smtClean="0"/>
              <a:t> и </a:t>
            </a:r>
            <a:r>
              <a:rPr lang="ru-RU" sz="2000" b="1" i="1" dirty="0" smtClean="0"/>
              <a:t>внутренние</a:t>
            </a:r>
            <a:r>
              <a:rPr lang="ru-RU" sz="2000" dirty="0" smtClean="0"/>
              <a:t> метрики качества. Внешние используют информацию об истинном разбиении на кластеры, в то время как внутренние метрики не используют никакой внешней информации и оценивают качество кластеризации, основываясь только на наборе данных. Оптимальное число кластеров обычно определяют с использованием внутренних метрик.</a:t>
            </a:r>
          </a:p>
          <a:p>
            <a:pPr algn="just"/>
            <a:r>
              <a:rPr lang="ru-RU" sz="2000" dirty="0" smtClean="0"/>
              <a:t>Рассмотрим одну из </a:t>
            </a:r>
            <a:r>
              <a:rPr lang="ru-RU" sz="2000" b="1" i="1" dirty="0" smtClean="0"/>
              <a:t>внутренних</a:t>
            </a:r>
            <a:r>
              <a:rPr lang="ru-RU" sz="2000" dirty="0" smtClean="0"/>
              <a:t> метрик, применимую к данным, на которых определено расстояние.</a:t>
            </a:r>
          </a:p>
          <a:p>
            <a:pPr algn="just">
              <a:buNone/>
            </a:pPr>
            <a:r>
              <a:rPr lang="ru-RU" sz="2000" dirty="0" smtClean="0"/>
              <a:t> </a:t>
            </a:r>
            <a:endParaRPr lang="ru-RU" sz="2000" b="1" i="1"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В чем разница между кластеризацией и классификацией</a:t>
            </a:r>
            <a:r>
              <a:rPr lang="en-US" sz="5800" b="1" dirty="0" smtClean="0">
                <a:solidFill>
                  <a:schemeClr val="accent2">
                    <a:lumMod val="75000"/>
                  </a:schemeClr>
                </a:solidFill>
              </a:rPr>
              <a:t>?</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554545"/>
          </a:xfrm>
          <a:prstGeom prst="rect">
            <a:avLst/>
          </a:prstGeom>
        </p:spPr>
        <p:txBody>
          <a:bodyPr wrap="square">
            <a:spAutoFit/>
          </a:bodyPr>
          <a:lstStyle/>
          <a:p>
            <a:pPr>
              <a:buFont typeface="Arial" pitchFamily="34" charset="0"/>
              <a:buChar char="•"/>
            </a:pPr>
            <a:r>
              <a:rPr lang="ru-RU" sz="2800" dirty="0" smtClean="0"/>
              <a:t>Кластеризация разбивает множество объектов на группы, которые определяются только ее результатами</a:t>
            </a:r>
            <a:r>
              <a:rPr lang="en-US" sz="2800" dirty="0" smtClean="0"/>
              <a:t>;</a:t>
            </a:r>
          </a:p>
          <a:p>
            <a:pPr>
              <a:buFont typeface="Arial" pitchFamily="34" charset="0"/>
              <a:buChar char="•"/>
            </a:pPr>
            <a:r>
              <a:rPr lang="ru-RU" sz="2800" dirty="0" smtClean="0"/>
              <a:t>Классификация относит каждый объект к одной из заранее определенных групп.</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latin typeface="+mj-lt"/>
              </a:rPr>
              <a:t>Метрика Силуэт</a:t>
            </a:r>
            <a:endParaRPr lang="ru-RU" sz="51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14488"/>
            <a:ext cx="8286808" cy="2862322"/>
          </a:xfrm>
          <a:prstGeom prst="rect">
            <a:avLst/>
          </a:prstGeom>
        </p:spPr>
        <p:txBody>
          <a:bodyPr wrap="square">
            <a:spAutoFit/>
          </a:bodyPr>
          <a:lstStyle/>
          <a:p>
            <a:pPr algn="just"/>
            <a:r>
              <a:rPr lang="ru-RU" sz="2000" dirty="0" smtClean="0"/>
              <a:t>Эта метрика не предполагает знания истинных меток объектов, и позволяет оценить качество кластеризации, используя только саму (неразмеченную) выборку и результат кластеризации. Сначала метрика определяется отдельно для каждого объекта. Обозначим через </a:t>
            </a:r>
            <a:r>
              <a:rPr lang="ru-RU" sz="2000" b="1" dirty="0" err="1" smtClean="0"/>
              <a:t>a</a:t>
            </a:r>
            <a:r>
              <a:rPr lang="ru-RU" sz="2000" dirty="0" smtClean="0"/>
              <a:t> — среднее расстояние от данного объекта до объектов из того же кластера, через </a:t>
            </a:r>
            <a:r>
              <a:rPr lang="ru-RU" sz="2000" b="1" dirty="0" err="1" smtClean="0"/>
              <a:t>b</a:t>
            </a:r>
            <a:r>
              <a:rPr lang="ru-RU" sz="2000" dirty="0" smtClean="0"/>
              <a:t> — среднее расстояние от данного объекта до объектов из ближайшего кластера (отличного от того, в котором лежит сам объект). Тогда силуэтом данного объекта называется величина: </a:t>
            </a:r>
          </a:p>
          <a:p>
            <a:pPr algn="just"/>
            <a:endParaRPr lang="ru-RU" sz="2000" dirty="0"/>
          </a:p>
        </p:txBody>
      </p:sp>
      <p:pic>
        <p:nvPicPr>
          <p:cNvPr id="11" name="Picture 2"/>
          <p:cNvPicPr>
            <a:picLocks noChangeAspect="1" noChangeArrowheads="1"/>
          </p:cNvPicPr>
          <p:nvPr/>
        </p:nvPicPr>
        <p:blipFill>
          <a:blip r:embed="rId2"/>
          <a:srcRect/>
          <a:stretch>
            <a:fillRect/>
          </a:stretch>
        </p:blipFill>
        <p:spPr bwMode="auto">
          <a:xfrm>
            <a:off x="3428992" y="4286256"/>
            <a:ext cx="2286016" cy="785818"/>
          </a:xfrm>
          <a:prstGeom prst="rect">
            <a:avLst/>
          </a:prstGeom>
          <a:noFill/>
          <a:ln w="9525">
            <a:noFill/>
            <a:miter lim="800000"/>
            <a:headEnd/>
            <a:tailEnd/>
          </a:ln>
          <a:effectLst/>
        </p:spPr>
      </p:pic>
      <p:sp>
        <p:nvSpPr>
          <p:cNvPr id="12" name="Прямоугольник 11"/>
          <p:cNvSpPr/>
          <p:nvPr/>
        </p:nvSpPr>
        <p:spPr>
          <a:xfrm>
            <a:off x="428596" y="5214950"/>
            <a:ext cx="8501122" cy="923330"/>
          </a:xfrm>
          <a:prstGeom prst="rect">
            <a:avLst/>
          </a:prstGeom>
        </p:spPr>
        <p:txBody>
          <a:bodyPr wrap="square">
            <a:spAutoFit/>
          </a:bodyPr>
          <a:lstStyle/>
          <a:p>
            <a:r>
              <a:rPr lang="ru-RU" dirty="0" smtClean="0"/>
              <a:t>Что считать ближайшим кластером</a:t>
            </a:r>
            <a:r>
              <a:rPr lang="en-US" dirty="0" smtClean="0"/>
              <a:t>?  </a:t>
            </a:r>
            <a:r>
              <a:rPr lang="ru-RU" dirty="0" smtClean="0"/>
              <a:t>Можно, например, считать кластер, в котором находится ближайшая точка из чужого кластера. </a:t>
            </a:r>
          </a:p>
          <a:p>
            <a:r>
              <a:rPr lang="ru-RU" i="1" dirty="0" smtClean="0"/>
              <a:t>Примечание</a:t>
            </a:r>
            <a:r>
              <a:rPr lang="en-US" i="1" dirty="0" smtClean="0"/>
              <a:t>: </a:t>
            </a:r>
            <a:r>
              <a:rPr lang="ru-RU" i="1" dirty="0" smtClean="0"/>
              <a:t>для всех этих расчетов опять сгодится матрица расстояний.</a:t>
            </a:r>
            <a:endParaRPr lang="ru-RU" i="1"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rPr>
              <a:t>Метрика Силуэт</a:t>
            </a:r>
            <a:endParaRPr lang="ru-RU" sz="51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14489"/>
            <a:ext cx="8286808" cy="5324535"/>
          </a:xfrm>
          <a:prstGeom prst="rect">
            <a:avLst/>
          </a:prstGeom>
        </p:spPr>
        <p:txBody>
          <a:bodyPr wrap="square">
            <a:spAutoFit/>
          </a:bodyPr>
          <a:lstStyle/>
          <a:p>
            <a:pPr algn="just"/>
            <a:r>
              <a:rPr lang="ru-RU" sz="2000" dirty="0" smtClean="0"/>
              <a:t>Силуэтом всей выборки называется средняя величина метрики силуэта всех объектов данной выборки. Метрика показывает, насколько среднее расстояние до объектов своего кластера отличается от среднего расстояния до объектов других кластеров. Данная величина лежит в диапазоне [−1,1]</a:t>
            </a:r>
            <a:r>
              <a:rPr lang="en-US" sz="2000" dirty="0" smtClean="0"/>
              <a:t>:</a:t>
            </a:r>
            <a:r>
              <a:rPr lang="ru-RU" sz="2000" dirty="0" smtClean="0"/>
              <a:t> </a:t>
            </a:r>
            <a:endParaRPr lang="en-US" sz="2000" dirty="0" smtClean="0"/>
          </a:p>
          <a:p>
            <a:pPr algn="just">
              <a:buFont typeface="Arial" pitchFamily="34" charset="0"/>
              <a:buChar char="•"/>
            </a:pPr>
            <a:r>
              <a:rPr lang="ru-RU" sz="2000" dirty="0" smtClean="0"/>
              <a:t>значения, близкие к -1, соответствуют плохим (разрозненным) </a:t>
            </a:r>
            <a:r>
              <a:rPr lang="ru-RU" sz="2000" dirty="0" err="1" smtClean="0"/>
              <a:t>кластеризациям</a:t>
            </a:r>
            <a:r>
              <a:rPr lang="en-US" sz="2000" dirty="0" smtClean="0"/>
              <a:t>;</a:t>
            </a:r>
            <a:r>
              <a:rPr lang="ru-RU" sz="2000" dirty="0" smtClean="0"/>
              <a:t> </a:t>
            </a:r>
            <a:endParaRPr lang="en-US" sz="2000" dirty="0" smtClean="0"/>
          </a:p>
          <a:p>
            <a:pPr algn="just">
              <a:buFont typeface="Arial" pitchFamily="34" charset="0"/>
              <a:buChar char="•"/>
            </a:pPr>
            <a:r>
              <a:rPr lang="ru-RU" sz="2000" dirty="0" smtClean="0"/>
              <a:t>значения, близкие к нулю, говорят о том, что кластеры пересекаются и накладываются друг на друга</a:t>
            </a:r>
            <a:r>
              <a:rPr lang="en-US" sz="2000" dirty="0" smtClean="0"/>
              <a:t>;</a:t>
            </a:r>
            <a:r>
              <a:rPr lang="ru-RU" sz="2000" dirty="0" smtClean="0"/>
              <a:t> </a:t>
            </a:r>
            <a:endParaRPr lang="en-US" sz="2000" dirty="0" smtClean="0"/>
          </a:p>
          <a:p>
            <a:pPr algn="just">
              <a:buFont typeface="Arial" pitchFamily="34" charset="0"/>
              <a:buChar char="•"/>
            </a:pPr>
            <a:r>
              <a:rPr lang="ru-RU" sz="2000" dirty="0" smtClean="0"/>
              <a:t>значения, близкие к 1, соответствуют "плотным" четко выделенным кластерам. </a:t>
            </a:r>
            <a:endParaRPr lang="en-US" sz="2000" dirty="0" smtClean="0"/>
          </a:p>
          <a:p>
            <a:pPr algn="just"/>
            <a:r>
              <a:rPr lang="ru-RU" sz="2000" dirty="0" smtClean="0"/>
              <a:t>Таким образом, чем больше метрика, тем более четко выделены кластеры, и они представляют собой компактные, плотно сгруппированные облака точек.  С помощью этой метрики для некоторых алгоритмов (где требуется задавать количество кластеров) можно выбирать оптимальное число кластеров .</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100" b="1" dirty="0" smtClean="0">
                <a:solidFill>
                  <a:schemeClr val="accent2">
                    <a:lumMod val="75000"/>
                  </a:schemeClr>
                </a:solidFill>
              </a:rPr>
              <a:t>Итоги</a:t>
            </a:r>
          </a:p>
          <a:p>
            <a:pPr marL="0" indent="0">
              <a:buNone/>
            </a:pPr>
            <a:endParaRPr lang="ru-RU" sz="11100" b="1" dirty="0" smtClean="0">
              <a:solidFill>
                <a:schemeClr val="accent2">
                  <a:lumMod val="75000"/>
                </a:schemeClr>
              </a:solidFill>
            </a:endParaRPr>
          </a:p>
          <a:p>
            <a:pPr marL="0" indent="0">
              <a:buFont typeface="Wingdings" pitchFamily="2" charset="2"/>
              <a:buChar char="q"/>
            </a:pPr>
            <a:r>
              <a:rPr lang="en-US" sz="8000" b="1" dirty="0" smtClean="0">
                <a:solidFill>
                  <a:schemeClr val="accent2">
                    <a:lumMod val="75000"/>
                  </a:schemeClr>
                </a:solidFill>
              </a:rPr>
              <a:t> </a:t>
            </a:r>
            <a:r>
              <a:rPr lang="ru-RU" sz="8000" b="1" dirty="0" smtClean="0">
                <a:solidFill>
                  <a:schemeClr val="accent2">
                    <a:lumMod val="75000"/>
                  </a:schemeClr>
                </a:solidFill>
              </a:rPr>
              <a:t> </a:t>
            </a:r>
            <a:r>
              <a:rPr lang="ru-RU" sz="9600" b="1" dirty="0" smtClean="0">
                <a:solidFill>
                  <a:schemeClr val="accent2">
                    <a:lumMod val="75000"/>
                  </a:schemeClr>
                </a:solidFill>
              </a:rPr>
              <a:t>задачи кластеризации</a:t>
            </a:r>
            <a:endParaRPr lang="ru-RU" sz="9600" b="1" i="1" dirty="0" smtClean="0">
              <a:solidFill>
                <a:schemeClr val="accent2">
                  <a:lumMod val="75000"/>
                </a:schemeClr>
              </a:solidFill>
            </a:endParaRPr>
          </a:p>
          <a:p>
            <a:pPr marL="0" indent="0">
              <a:buFont typeface="Wingdings" pitchFamily="2" charset="2"/>
              <a:buChar char="q"/>
            </a:pPr>
            <a:r>
              <a:rPr lang="en-US" sz="9600" b="1" dirty="0" smtClean="0">
                <a:solidFill>
                  <a:schemeClr val="accent2">
                    <a:lumMod val="75000"/>
                  </a:schemeClr>
                </a:solidFill>
              </a:rPr>
              <a:t> </a:t>
            </a:r>
            <a:r>
              <a:rPr lang="ru-RU" sz="9600" b="1" dirty="0" smtClean="0">
                <a:solidFill>
                  <a:schemeClr val="accent2">
                    <a:lumMod val="75000"/>
                  </a:schemeClr>
                </a:solidFill>
              </a:rPr>
              <a:t> алгоритм </a:t>
            </a:r>
            <a:r>
              <a:rPr lang="en-US" sz="9600" b="1" dirty="0" smtClean="0">
                <a:solidFill>
                  <a:schemeClr val="accent2">
                    <a:lumMod val="75000"/>
                  </a:schemeClr>
                </a:solidFill>
              </a:rPr>
              <a:t>k-means</a:t>
            </a:r>
            <a:endParaRPr lang="ru-RU" sz="9600" b="1" i="1" dirty="0" smtClean="0">
              <a:solidFill>
                <a:schemeClr val="accent2">
                  <a:lumMod val="75000"/>
                </a:schemeClr>
              </a:solidFill>
            </a:endParaRPr>
          </a:p>
          <a:p>
            <a:pPr marL="0" indent="0">
              <a:buFont typeface="Wingdings" pitchFamily="2" charset="2"/>
              <a:buChar char="q"/>
            </a:pPr>
            <a:r>
              <a:rPr lang="ru-RU" sz="9600" b="1" dirty="0" smtClean="0">
                <a:solidFill>
                  <a:schemeClr val="accent2">
                    <a:lumMod val="75000"/>
                  </a:schemeClr>
                </a:solidFill>
              </a:rPr>
              <a:t>  алгоритм </a:t>
            </a:r>
            <a:r>
              <a:rPr lang="en-US" sz="9600" b="1" dirty="0" err="1" smtClean="0">
                <a:solidFill>
                  <a:schemeClr val="accent2">
                    <a:lumMod val="75000"/>
                  </a:schemeClr>
                </a:solidFill>
              </a:rPr>
              <a:t>Dbscan</a:t>
            </a:r>
            <a:endParaRPr lang="en-US" sz="9600" b="1" dirty="0" smtClean="0">
              <a:solidFill>
                <a:schemeClr val="accent2">
                  <a:lumMod val="75000"/>
                </a:schemeClr>
              </a:solidFill>
            </a:endParaRPr>
          </a:p>
          <a:p>
            <a:pPr marL="0" indent="0">
              <a:buFont typeface="Wingdings" pitchFamily="2" charset="2"/>
              <a:buChar char="q"/>
            </a:pPr>
            <a:r>
              <a:rPr lang="en-US" sz="9600" b="1" dirty="0" smtClean="0">
                <a:solidFill>
                  <a:schemeClr val="accent2">
                    <a:lumMod val="75000"/>
                  </a:schemeClr>
                </a:solidFill>
              </a:rPr>
              <a:t> </a:t>
            </a:r>
            <a:r>
              <a:rPr lang="ru-RU" sz="9600" b="1" dirty="0" smtClean="0">
                <a:solidFill>
                  <a:schemeClr val="accent2">
                    <a:lumMod val="75000"/>
                  </a:schemeClr>
                </a:solidFill>
              </a:rPr>
              <a:t> метрика Силуэт</a:t>
            </a:r>
            <a:endParaRPr lang="ru-RU" sz="9600" b="1" dirty="0" smtClean="0">
              <a:solidFill>
                <a:schemeClr val="accent2">
                  <a:lumMod val="75000"/>
                </a:schemeClr>
              </a:solidFill>
              <a:cs typeface="Arial" panose="020B0604020202020204" pitchFamily="34" charset="0"/>
            </a:endParaRPr>
          </a:p>
          <a:p>
            <a:pPr marL="0" indent="0">
              <a:buNone/>
            </a:pPr>
            <a:endParaRPr lang="en-US" sz="9600" b="1" dirty="0" smtClean="0">
              <a:solidFill>
                <a:schemeClr val="accent2">
                  <a:lumMod val="75000"/>
                </a:schemeClr>
              </a:solidFill>
            </a:endParaRPr>
          </a:p>
          <a:p>
            <a:pPr marL="0" indent="0">
              <a:buFont typeface="Wingdings" pitchFamily="2" charset="2"/>
              <a:buChar char="q"/>
            </a:pPr>
            <a:endParaRPr lang="en-US" sz="9600" b="1" dirty="0" smtClean="0">
              <a:solidFill>
                <a:schemeClr val="accent2">
                  <a:lumMod val="75000"/>
                </a:schemeClr>
              </a:solidFill>
            </a:endParaRPr>
          </a:p>
          <a:p>
            <a:pPr marL="0" indent="0">
              <a:buFont typeface="Wingdings" pitchFamily="2" charset="2"/>
              <a:buChar char="q"/>
            </a:pPr>
            <a:endParaRPr lang="ru-RU" sz="9600" b="1" dirty="0" smtClean="0">
              <a:solidFill>
                <a:schemeClr val="accent2">
                  <a:lumMod val="75000"/>
                </a:schemeClr>
              </a:solidFill>
            </a:endParaRPr>
          </a:p>
          <a:p>
            <a:pPr marL="0" indent="0">
              <a:buFont typeface="Wingdings" pitchFamily="2" charset="2"/>
              <a:buChar char="q"/>
            </a:pPr>
            <a:endParaRPr lang="ru-RU" sz="9600" b="1" i="1" dirty="0" smtClean="0">
              <a:solidFill>
                <a:schemeClr val="accent2">
                  <a:lumMod val="75000"/>
                </a:schemeClr>
              </a:solidFill>
            </a:endParaRPr>
          </a:p>
          <a:p>
            <a:pPr marL="0" indent="0">
              <a:buFont typeface="Wingdings" pitchFamily="2" charset="2"/>
              <a:buChar char="q"/>
            </a:pPr>
            <a:endParaRPr lang="ru-RU" sz="11100" b="1" dirty="0" smtClean="0">
              <a:solidFill>
                <a:schemeClr val="accent2">
                  <a:lumMod val="75000"/>
                </a:schemeClr>
              </a:solidFill>
            </a:endParaRPr>
          </a:p>
          <a:p>
            <a:pPr marL="0" indent="0">
              <a:buNone/>
            </a:pPr>
            <a:endParaRPr lang="en-US" sz="11100" b="1" dirty="0" smtClean="0">
              <a:solidFill>
                <a:schemeClr val="accent2">
                  <a:lumMod val="75000"/>
                </a:schemeClr>
              </a:solidFill>
            </a:endParaRPr>
          </a:p>
          <a:p>
            <a:pPr marL="0" indent="0">
              <a:buNone/>
            </a:pPr>
            <a:endParaRPr lang="ru-RU" sz="11200" b="1" dirty="0" smtClean="0">
              <a:solidFill>
                <a:srgbClr val="9F2B22"/>
              </a:solidFill>
              <a:cs typeface="Arial" panose="020B0604020202020204" pitchFamily="34" charset="0"/>
            </a:endParaRPr>
          </a:p>
          <a:p>
            <a:pPr marL="0" indent="0">
              <a:buNone/>
            </a:pPr>
            <a:endParaRPr lang="ru-RU" sz="11200" b="1"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571472" y="1214422"/>
            <a:ext cx="7490865" cy="44754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85728"/>
            <a:ext cx="8229600" cy="714380"/>
          </a:xfrm>
        </p:spPr>
        <p:txBody>
          <a:bodyPr>
            <a:normAutofit/>
          </a:bodyPr>
          <a:lstStyle/>
          <a:p>
            <a:pPr marL="0" indent="0" algn="r">
              <a:spcBef>
                <a:spcPts val="0"/>
              </a:spcBef>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3" name="Содержимое 2"/>
          <p:cNvSpPr>
            <a:spLocks noGrp="1"/>
          </p:cNvSpPr>
          <p:nvPr>
            <p:ph idx="1"/>
          </p:nvPr>
        </p:nvSpPr>
        <p:spPr>
          <a:xfrm>
            <a:off x="142844" y="1928802"/>
            <a:ext cx="8858312" cy="4197361"/>
          </a:xfrm>
        </p:spPr>
        <p:txBody>
          <a:bodyPr>
            <a:normAutofit fontScale="77500" lnSpcReduction="20000"/>
          </a:bodyPr>
          <a:lstStyle/>
          <a:p>
            <a:r>
              <a:rPr lang="ru-RU" dirty="0" smtClean="0"/>
              <a:t>Сформировать множество точек на плоскости с несколькими сгущениями.</a:t>
            </a:r>
          </a:p>
          <a:p>
            <a:r>
              <a:rPr lang="ru-RU" dirty="0" smtClean="0"/>
              <a:t>Применить к полученному </a:t>
            </a:r>
            <a:r>
              <a:rPr lang="en-US" dirty="0" smtClean="0"/>
              <a:t>dataset </a:t>
            </a:r>
            <a:r>
              <a:rPr lang="ru-RU" dirty="0" smtClean="0"/>
              <a:t>алгоритмы </a:t>
            </a:r>
            <a:r>
              <a:rPr lang="en-US" dirty="0" smtClean="0"/>
              <a:t>k-means </a:t>
            </a:r>
            <a:r>
              <a:rPr lang="ru-RU" dirty="0" smtClean="0"/>
              <a:t>и </a:t>
            </a:r>
            <a:r>
              <a:rPr lang="en-US" dirty="0" err="1" smtClean="0"/>
              <a:t>Dbscan</a:t>
            </a:r>
            <a:r>
              <a:rPr lang="ru-RU" dirty="0" smtClean="0"/>
              <a:t>.</a:t>
            </a:r>
          </a:p>
          <a:p>
            <a:r>
              <a:rPr lang="ru-RU" dirty="0" smtClean="0"/>
              <a:t>Результаты визуализировать.</a:t>
            </a:r>
          </a:p>
          <a:p>
            <a:r>
              <a:rPr lang="ru-RU" dirty="0" smtClean="0"/>
              <a:t>Оценить качество </a:t>
            </a:r>
            <a:r>
              <a:rPr lang="ru-RU" dirty="0" err="1" smtClean="0"/>
              <a:t>кластеризаций</a:t>
            </a:r>
            <a:r>
              <a:rPr lang="ru-RU" dirty="0" smtClean="0"/>
              <a:t> с помощью метрики Силуэт.</a:t>
            </a:r>
          </a:p>
          <a:p>
            <a:endParaRPr lang="ru-RU" dirty="0" smtClean="0"/>
          </a:p>
          <a:p>
            <a:pPr marL="0" indent="0">
              <a:buNone/>
            </a:pPr>
            <a:r>
              <a:rPr lang="ru-RU" b="1" dirty="0" smtClean="0"/>
              <a:t>Примечание</a:t>
            </a:r>
            <a:r>
              <a:rPr lang="ru-RU" dirty="0" smtClean="0"/>
              <a:t>: Срок сдачи</a:t>
            </a:r>
            <a:r>
              <a:rPr lang="en-US" dirty="0" smtClean="0"/>
              <a:t>: 2 </a:t>
            </a:r>
            <a:r>
              <a:rPr lang="ru-RU" dirty="0" smtClean="0"/>
              <a:t>недели с момента выдачи. Задание отправлять по </a:t>
            </a:r>
            <a:r>
              <a:rPr lang="ru-RU" dirty="0" err="1" smtClean="0"/>
              <a:t>адре</a:t>
            </a:r>
            <a:r>
              <a:rPr lang="en-US" dirty="0" smtClean="0"/>
              <a:t>c</a:t>
            </a:r>
            <a:r>
              <a:rPr lang="ru-RU" dirty="0" smtClean="0"/>
              <a:t>у</a:t>
            </a:r>
            <a:r>
              <a:rPr lang="en-US" dirty="0" smtClean="0"/>
              <a:t>: </a:t>
            </a:r>
            <a:r>
              <a:rPr lang="en-US" dirty="0" smtClean="0">
                <a:hlinkClick r:id="rId2"/>
              </a:rPr>
              <a:t>N.Grafeeva@spbu.ru</a:t>
            </a:r>
            <a:r>
              <a:rPr lang="en-US" dirty="0" smtClean="0"/>
              <a:t>.</a:t>
            </a:r>
          </a:p>
          <a:p>
            <a:pPr marL="0" indent="0">
              <a:buNone/>
            </a:pPr>
            <a:r>
              <a:rPr lang="en-US" dirty="0" smtClean="0">
                <a:solidFill>
                  <a:srgbClr val="800000"/>
                </a:solidFill>
                <a:latin typeface="Arial" pitchFamily="34" charset="0"/>
                <a:cs typeface="Arial" pitchFamily="34" charset="0"/>
              </a:rPr>
              <a:t>Topic: </a:t>
            </a:r>
            <a:r>
              <a:rPr lang="en-US" dirty="0" smtClean="0">
                <a:solidFill>
                  <a:srgbClr val="800000"/>
                </a:solidFill>
                <a:latin typeface="Arial" pitchFamily="34" charset="0"/>
                <a:cs typeface="Arial" pitchFamily="34" charset="0"/>
              </a:rPr>
              <a:t>DataMining_201</a:t>
            </a:r>
            <a:r>
              <a:rPr lang="ru-RU" smtClean="0">
                <a:solidFill>
                  <a:srgbClr val="800000"/>
                </a:solidFill>
                <a:latin typeface="Arial" pitchFamily="34" charset="0"/>
                <a:cs typeface="Arial" pitchFamily="34" charset="0"/>
              </a:rPr>
              <a:t>9</a:t>
            </a:r>
            <a:r>
              <a:rPr lang="en-US" smtClean="0">
                <a:solidFill>
                  <a:srgbClr val="800000"/>
                </a:solidFill>
                <a:latin typeface="Arial" pitchFamily="34" charset="0"/>
                <a:cs typeface="Arial" pitchFamily="34" charset="0"/>
              </a:rPr>
              <a:t>_job</a:t>
            </a:r>
            <a:r>
              <a:rPr lang="ru-RU" dirty="0" smtClean="0">
                <a:solidFill>
                  <a:srgbClr val="800000"/>
                </a:solidFill>
                <a:latin typeface="Arial" pitchFamily="34" charset="0"/>
                <a:cs typeface="Arial" pitchFamily="34" charset="0"/>
              </a:rPr>
              <a:t>9</a:t>
            </a:r>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Прямоугольник 4"/>
          <p:cNvSpPr/>
          <p:nvPr/>
        </p:nvSpPr>
        <p:spPr>
          <a:xfrm>
            <a:off x="714348" y="1142985"/>
            <a:ext cx="3500462" cy="646331"/>
          </a:xfrm>
          <a:prstGeom prst="rect">
            <a:avLst/>
          </a:prstGeom>
        </p:spPr>
        <p:txBody>
          <a:bodyPr wrap="square">
            <a:spAutoFit/>
          </a:bodyPr>
          <a:lstStyle/>
          <a:p>
            <a:r>
              <a:rPr lang="ru-RU" sz="3600" b="1" dirty="0" smtClean="0">
                <a:solidFill>
                  <a:schemeClr val="accent2">
                    <a:lumMod val="75000"/>
                  </a:schemeClr>
                </a:solidFill>
                <a:cs typeface="Arial" pitchFamily="34" charset="0"/>
              </a:rPr>
              <a:t>Задание </a:t>
            </a:r>
            <a:r>
              <a:rPr lang="en-US" sz="3600" b="1" dirty="0" smtClean="0">
                <a:solidFill>
                  <a:schemeClr val="accent2">
                    <a:lumMod val="75000"/>
                  </a:schemeClr>
                </a:solidFill>
                <a:cs typeface="Arial" pitchFamily="34" charset="0"/>
              </a:rPr>
              <a:t>9</a:t>
            </a:r>
            <a:endParaRPr lang="en-US" sz="3600" b="1" dirty="0">
              <a:solidFill>
                <a:schemeClr val="accent2">
                  <a:lumMod val="75000"/>
                </a:schemeClr>
              </a:solidFill>
              <a:ea typeface="PT Sans"/>
              <a:cs typeface="Arial" pitchFamily="34" charset="0"/>
              <a:sym typeface="PT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9512" y="1098716"/>
            <a:ext cx="8136904" cy="5426628"/>
          </a:xfrm>
          <a:prstGeom prst="rect">
            <a:avLst/>
          </a:prstGeom>
        </p:spPr>
      </p:pic>
      <p:sp>
        <p:nvSpPr>
          <p:cNvPr id="8" name="Объект 2"/>
          <p:cNvSpPr txBox="1">
            <a:spLocks/>
          </p:cNvSpPr>
          <p:nvPr/>
        </p:nvSpPr>
        <p:spPr>
          <a:xfrm>
            <a:off x="971600" y="1268760"/>
            <a:ext cx="676875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Clr>
                <a:schemeClr val="dk1"/>
              </a:buClr>
              <a:buSzPct val="25000"/>
              <a:buFont typeface="Arial" panose="020B0604020202020204" pitchFamily="34" charset="0"/>
              <a:buNone/>
            </a:pPr>
            <a:r>
              <a:rPr lang="ru-RU" sz="2800" dirty="0" smtClean="0">
                <a:solidFill>
                  <a:schemeClr val="bg1">
                    <a:lumMod val="65000"/>
                  </a:schemeClr>
                </a:solidFill>
                <a:latin typeface="PT Sans"/>
                <a:ea typeface="PT Sans"/>
                <a:cs typeface="PT Sans"/>
                <a:sym typeface="PT Sans"/>
              </a:rPr>
              <a:t>Ваши вопросы</a:t>
            </a:r>
            <a:r>
              <a:rPr lang="en-US" sz="2800" dirty="0" smtClean="0">
                <a:solidFill>
                  <a:schemeClr val="bg1">
                    <a:lumMod val="65000"/>
                  </a:schemeClr>
                </a:solidFill>
                <a:latin typeface="PT Sans"/>
                <a:ea typeface="PT Sans"/>
                <a:cs typeface="PT Sans"/>
                <a:sym typeface="PT Sans"/>
              </a:rPr>
              <a:t>?</a:t>
            </a:r>
            <a:endParaRPr lang="en-US" sz="2800" dirty="0">
              <a:solidFill>
                <a:schemeClr val="bg1">
                  <a:lumMod val="65000"/>
                </a:schemeClr>
              </a:solidFill>
              <a:latin typeface="PT Sans"/>
              <a:ea typeface="PT Sans"/>
              <a:cs typeface="PT Sans"/>
              <a:sym typeface="PT Sans"/>
            </a:endParaRPr>
          </a:p>
        </p:txBody>
      </p:sp>
      <p:sp>
        <p:nvSpPr>
          <p:cNvPr id="7" name="Объект 2"/>
          <p:cNvSpPr txBox="1">
            <a:spLocks/>
          </p:cNvSpPr>
          <p:nvPr/>
        </p:nvSpPr>
        <p:spPr>
          <a:xfrm>
            <a:off x="1785918" y="116632"/>
            <a:ext cx="710656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9" name="Нижний колонтитул 8"/>
          <p:cNvSpPr>
            <a:spLocks noGrp="1"/>
          </p:cNvSpPr>
          <p:nvPr>
            <p:ph type="ftr" sz="quarter" idx="11"/>
          </p:nvPr>
        </p:nvSpPr>
        <p:spPr>
          <a:xfrm>
            <a:off x="2643174" y="6356350"/>
            <a:ext cx="350046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527725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latin typeface="+mj-lt"/>
              </a:rPr>
              <a:t>Виды кластеризации</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3724096"/>
          </a:xfrm>
          <a:prstGeom prst="rect">
            <a:avLst/>
          </a:prstGeom>
        </p:spPr>
        <p:txBody>
          <a:bodyPr wrap="square">
            <a:spAutoFit/>
          </a:bodyPr>
          <a:lstStyle/>
          <a:p>
            <a:pPr>
              <a:buNone/>
            </a:pPr>
            <a:r>
              <a:rPr lang="ru-RU" sz="2400" dirty="0" smtClean="0"/>
              <a:t>Различают 2 вида кластеризации</a:t>
            </a:r>
            <a:r>
              <a:rPr lang="en-US" sz="2400" dirty="0" smtClean="0"/>
              <a:t>:</a:t>
            </a:r>
            <a:endParaRPr lang="ru-RU" sz="2400" dirty="0" smtClean="0"/>
          </a:p>
          <a:p>
            <a:pPr>
              <a:buNone/>
            </a:pPr>
            <a:endParaRPr lang="en-US" sz="2400" dirty="0" smtClean="0"/>
          </a:p>
          <a:p>
            <a:pPr>
              <a:buFont typeface="Arial" pitchFamily="34" charset="0"/>
              <a:buChar char="•"/>
            </a:pPr>
            <a:r>
              <a:rPr lang="ru-RU" sz="2400" dirty="0" smtClean="0"/>
              <a:t>жесткая (</a:t>
            </a:r>
            <a:r>
              <a:rPr lang="en-US" sz="2400" dirty="0" smtClean="0"/>
              <a:t>hard </a:t>
            </a:r>
            <a:r>
              <a:rPr lang="en-US" sz="2400" dirty="0" err="1" smtClean="0"/>
              <a:t>clastering</a:t>
            </a:r>
            <a:r>
              <a:rPr lang="ru-RU" sz="2400" dirty="0" smtClean="0"/>
              <a:t>)</a:t>
            </a:r>
            <a:endParaRPr lang="en-US" sz="2400" dirty="0" smtClean="0"/>
          </a:p>
          <a:p>
            <a:pPr>
              <a:buFont typeface="Arial" pitchFamily="34" charset="0"/>
              <a:buChar char="•"/>
            </a:pPr>
            <a:r>
              <a:rPr lang="ru-RU" sz="2400" dirty="0" smtClean="0"/>
              <a:t>мягкая (</a:t>
            </a:r>
            <a:r>
              <a:rPr lang="en-US" sz="2400" dirty="0" smtClean="0"/>
              <a:t>soft </a:t>
            </a:r>
            <a:r>
              <a:rPr lang="en-US" sz="2400" dirty="0" err="1" smtClean="0"/>
              <a:t>clastering</a:t>
            </a:r>
            <a:r>
              <a:rPr lang="ru-RU" sz="2400" dirty="0" smtClean="0"/>
              <a:t>)</a:t>
            </a:r>
            <a:endParaRPr lang="en-US" sz="2400" dirty="0" smtClean="0"/>
          </a:p>
          <a:p>
            <a:endParaRPr lang="en-US" sz="2400" dirty="0" smtClean="0"/>
          </a:p>
          <a:p>
            <a:pPr algn="just"/>
            <a:r>
              <a:rPr lang="ru-RU" sz="2400" dirty="0" smtClean="0"/>
              <a:t>При жесткой кластеризации  каждый элемент исходного </a:t>
            </a:r>
            <a:r>
              <a:rPr lang="en-US" sz="2400" dirty="0" smtClean="0"/>
              <a:t>dataset </a:t>
            </a:r>
            <a:r>
              <a:rPr lang="ru-RU" sz="2400" dirty="0" smtClean="0"/>
              <a:t>принадлежит только к одному кластеру, при мягкой – может принадлежать к нескольким. В этом курсе мы рассмотрим только жесткие кластеризации.</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rPr>
              <a:t>Сферы применения кластеризации</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3724096"/>
          </a:xfrm>
          <a:prstGeom prst="rect">
            <a:avLst/>
          </a:prstGeom>
        </p:spPr>
        <p:txBody>
          <a:bodyPr wrap="square">
            <a:spAutoFit/>
          </a:bodyPr>
          <a:lstStyle/>
          <a:p>
            <a:pPr>
              <a:buFont typeface="Arial" pitchFamily="34" charset="0"/>
              <a:buChar char="•"/>
            </a:pPr>
            <a:r>
              <a:rPr lang="ru-RU" sz="2400" dirty="0" smtClean="0"/>
              <a:t>Маркетинг</a:t>
            </a:r>
            <a:r>
              <a:rPr lang="en-US" sz="2400" dirty="0" smtClean="0"/>
              <a:t>: </a:t>
            </a:r>
            <a:r>
              <a:rPr lang="ru-RU" sz="2400" dirty="0" smtClean="0"/>
              <a:t> определение групп клиентов с похожим поведением.</a:t>
            </a:r>
          </a:p>
          <a:p>
            <a:pPr>
              <a:buFont typeface="Arial" pitchFamily="34" charset="0"/>
              <a:buChar char="•"/>
            </a:pPr>
            <a:r>
              <a:rPr lang="ru-RU" sz="2400" dirty="0" smtClean="0"/>
              <a:t>Биология</a:t>
            </a:r>
            <a:r>
              <a:rPr lang="en-US" sz="2400" dirty="0" smtClean="0"/>
              <a:t>: </a:t>
            </a:r>
            <a:r>
              <a:rPr lang="ru-RU" sz="2400" dirty="0" smtClean="0"/>
              <a:t>кластеризация растений и животных с учетом их особенностей.</a:t>
            </a:r>
          </a:p>
          <a:p>
            <a:pPr>
              <a:buFont typeface="Arial" pitchFamily="34" charset="0"/>
              <a:buChar char="•"/>
            </a:pPr>
            <a:r>
              <a:rPr lang="ru-RU" sz="2400" dirty="0" smtClean="0"/>
              <a:t>Страхование</a:t>
            </a:r>
            <a:r>
              <a:rPr lang="en-US" sz="2400" dirty="0" smtClean="0"/>
              <a:t>: </a:t>
            </a:r>
            <a:r>
              <a:rPr lang="ru-RU" sz="2400" dirty="0" smtClean="0"/>
              <a:t>выявление групп держателей страховых полисов в соответствии со степенью риска.</a:t>
            </a:r>
          </a:p>
          <a:p>
            <a:pPr>
              <a:buFont typeface="Arial" pitchFamily="34" charset="0"/>
              <a:buChar char="•"/>
            </a:pPr>
            <a:r>
              <a:rPr lang="ru-RU" sz="2400" dirty="0" smtClean="0"/>
              <a:t>Землетрясения</a:t>
            </a:r>
            <a:r>
              <a:rPr lang="en-US" sz="2400" dirty="0" smtClean="0"/>
              <a:t>: </a:t>
            </a:r>
            <a:r>
              <a:rPr lang="ru-RU" sz="2400" dirty="0" smtClean="0"/>
              <a:t>кластеризация эпицентров с целью выявления опасных зон.</a:t>
            </a:r>
          </a:p>
          <a:p>
            <a:pPr>
              <a:buFont typeface="Arial" pitchFamily="34" charset="0"/>
              <a:buChar char="•"/>
            </a:pPr>
            <a:r>
              <a:rPr lang="ru-RU" sz="2400" dirty="0" smtClean="0"/>
              <a:t>И т.п.</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6200" b="1" dirty="0" smtClean="0">
                <a:solidFill>
                  <a:schemeClr val="accent2">
                    <a:lumMod val="75000"/>
                  </a:schemeClr>
                </a:solidFill>
              </a:rPr>
              <a:t>Как определить качество кластеризации</a:t>
            </a:r>
            <a:r>
              <a:rPr lang="en-US" sz="6200" b="1" dirty="0" smtClean="0">
                <a:solidFill>
                  <a:schemeClr val="accent2">
                    <a:lumMod val="75000"/>
                  </a:schemeClr>
                </a:solidFill>
              </a:rPr>
              <a:t>?</a:t>
            </a:r>
            <a:endParaRPr lang="ru-RU" sz="62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3354765"/>
          </a:xfrm>
          <a:prstGeom prst="rect">
            <a:avLst/>
          </a:prstGeom>
        </p:spPr>
        <p:txBody>
          <a:bodyPr wrap="square">
            <a:spAutoFit/>
          </a:bodyPr>
          <a:lstStyle/>
          <a:p>
            <a:pPr algn="just"/>
            <a:r>
              <a:rPr lang="ru-RU" sz="2400" dirty="0" smtClean="0"/>
              <a:t>Нет никаких универсальных критериев, которые в общем случае могут оценить качество кластеризации</a:t>
            </a:r>
            <a:r>
              <a:rPr lang="en-US" sz="2400" dirty="0" smtClean="0"/>
              <a:t> (</a:t>
            </a:r>
            <a:r>
              <a:rPr lang="ru-RU" sz="2400" dirty="0" smtClean="0"/>
              <a:t>однако активные исследования в этом направлении ведутся</a:t>
            </a:r>
            <a:r>
              <a:rPr lang="en-US" sz="2400" dirty="0" smtClean="0"/>
              <a:t>)</a:t>
            </a:r>
            <a:r>
              <a:rPr lang="ru-RU" sz="2400" dirty="0" smtClean="0"/>
              <a:t>. Качество кластеризации всегда привязано к специфике конкретной задачи и, как правило, выражается в виде какой-то целевой функции, которую надо минимизировать или максимизировать.</a:t>
            </a:r>
            <a:r>
              <a:rPr lang="en-US" sz="2400" dirty="0" smtClean="0"/>
              <a:t> </a:t>
            </a:r>
            <a:r>
              <a:rPr lang="ru-RU" sz="2400" dirty="0" smtClean="0"/>
              <a:t>И, тем не менее, какие-то оценки качества кластеризации существуют и будут рассказаны позже. </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latin typeface="+mj-lt"/>
              </a:rPr>
              <a:t>Пример 1</a:t>
            </a:r>
            <a:endParaRPr lang="ru-RU" sz="5800" b="1" dirty="0" smtClean="0">
              <a:solidFill>
                <a:schemeClr val="accent2">
                  <a:lumMod val="75000"/>
                </a:schemeClr>
              </a:solidFill>
              <a:latin typeface="+mj-lt"/>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pic>
        <p:nvPicPr>
          <p:cNvPr id="11" name="Picture 2"/>
          <p:cNvPicPr>
            <a:picLocks noGrp="1" noChangeAspect="1" noChangeArrowheads="1"/>
          </p:cNvPicPr>
          <p:nvPr>
            <p:ph idx="1"/>
          </p:nvPr>
        </p:nvPicPr>
        <p:blipFill>
          <a:blip r:embed="rId2"/>
          <a:srcRect/>
          <a:stretch>
            <a:fillRect/>
          </a:stretch>
        </p:blipFill>
        <p:spPr bwMode="auto">
          <a:xfrm>
            <a:off x="457200" y="2714620"/>
            <a:ext cx="8229600" cy="3036952"/>
          </a:xfrm>
          <a:prstGeom prst="rect">
            <a:avLst/>
          </a:prstGeom>
          <a:noFill/>
          <a:ln w="9525">
            <a:noFill/>
            <a:miter lim="800000"/>
            <a:headEnd/>
            <a:tailEnd/>
          </a:ln>
          <a:effectLst/>
        </p:spPr>
      </p:pic>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rPr>
              <a:t>Пример 1(продолжение)</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3354765"/>
          </a:xfrm>
          <a:prstGeom prst="rect">
            <a:avLst/>
          </a:prstGeom>
        </p:spPr>
        <p:txBody>
          <a:bodyPr wrap="square">
            <a:spAutoFit/>
          </a:bodyPr>
          <a:lstStyle/>
          <a:p>
            <a:pPr algn="just"/>
            <a:r>
              <a:rPr lang="ru-RU" sz="2400" dirty="0" smtClean="0"/>
              <a:t>В примере явно просматриваются 4 кластера. Чем они похожи</a:t>
            </a:r>
            <a:r>
              <a:rPr lang="en-US" sz="2400" dirty="0" smtClean="0"/>
              <a:t>? </a:t>
            </a:r>
            <a:r>
              <a:rPr lang="ru-RU" sz="2400" dirty="0" smtClean="0"/>
              <a:t>Своими координатами, т.е. в качестве критерия подобия можно использовать расстояние. Два или более объектов принадлежат одному кластеру, если они </a:t>
            </a:r>
            <a:r>
              <a:rPr lang="en-US" sz="2400" dirty="0" smtClean="0"/>
              <a:t>‘</a:t>
            </a:r>
            <a:r>
              <a:rPr lang="ru-RU" sz="2400" i="1" dirty="0" smtClean="0"/>
              <a:t>близко</a:t>
            </a:r>
            <a:r>
              <a:rPr lang="en-US" sz="2400" i="1" dirty="0" smtClean="0"/>
              <a:t>’</a:t>
            </a:r>
            <a:r>
              <a:rPr lang="ru-RU" sz="2400" dirty="0" smtClean="0"/>
              <a:t> расположены</a:t>
            </a:r>
            <a:r>
              <a:rPr lang="en-US" sz="2400" dirty="0" smtClean="0"/>
              <a:t> </a:t>
            </a:r>
            <a:r>
              <a:rPr lang="ru-RU" sz="2400" dirty="0" smtClean="0"/>
              <a:t>друг от друга в соответствии с выбранным критерием (в данном случает - расстоянием). Такая кластеризация называется кластеризацией на основе расстояния.</a:t>
            </a:r>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5800" b="1" dirty="0" smtClean="0">
                <a:solidFill>
                  <a:schemeClr val="accent2">
                    <a:lumMod val="75000"/>
                  </a:schemeClr>
                </a:solidFill>
              </a:rPr>
              <a:t>Проблемы кластеризации</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r>
              <a:rPr lang="ru-RU" sz="2800" b="1" dirty="0" smtClean="0">
                <a:solidFill>
                  <a:srgbClr val="9F2B22"/>
                </a:solidFill>
                <a:latin typeface="Arial" panose="020B0604020202020204" pitchFamily="34" charset="0"/>
                <a:cs typeface="Arial" panose="020B0604020202020204" pitchFamily="34" charset="0"/>
              </a:rPr>
              <a:t> Кластеризация</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985433"/>
          </a:xfrm>
          <a:prstGeom prst="rect">
            <a:avLst/>
          </a:prstGeom>
        </p:spPr>
        <p:txBody>
          <a:bodyPr wrap="square">
            <a:spAutoFit/>
          </a:bodyPr>
          <a:lstStyle/>
          <a:p>
            <a:pPr>
              <a:buFont typeface="Arial" pitchFamily="34" charset="0"/>
              <a:buChar char="•"/>
            </a:pPr>
            <a:r>
              <a:rPr lang="ru-RU" sz="2400" dirty="0" smtClean="0"/>
              <a:t>Не все методы кластеризации в состоянии учитывать некоторые свойства атрибутов </a:t>
            </a:r>
            <a:r>
              <a:rPr lang="ru-RU" sz="2400" dirty="0" err="1" smtClean="0"/>
              <a:t>кластеризуемых</a:t>
            </a:r>
            <a:r>
              <a:rPr lang="ru-RU" sz="2400" dirty="0" smtClean="0"/>
              <a:t> объектов</a:t>
            </a:r>
            <a:r>
              <a:rPr lang="en-US" sz="2400" dirty="0" smtClean="0"/>
              <a:t>;</a:t>
            </a:r>
            <a:endParaRPr lang="ru-RU" sz="2400" dirty="0" smtClean="0"/>
          </a:p>
          <a:p>
            <a:pPr>
              <a:buFont typeface="Arial" pitchFamily="34" charset="0"/>
              <a:buChar char="•"/>
            </a:pPr>
            <a:r>
              <a:rPr lang="ru-RU" sz="2400" dirty="0" smtClean="0"/>
              <a:t>Для методов, основанных на расстояниях, эффективность сильно зависит от определения расстояния, которое может определяться неоднозначно</a:t>
            </a:r>
            <a:r>
              <a:rPr lang="en-US" sz="2400" dirty="0" smtClean="0"/>
              <a:t>;</a:t>
            </a:r>
          </a:p>
          <a:p>
            <a:pPr>
              <a:buFont typeface="Arial" pitchFamily="34" charset="0"/>
              <a:buChar char="•"/>
            </a:pPr>
            <a:r>
              <a:rPr lang="ru-RU" sz="2400" dirty="0" smtClean="0"/>
              <a:t>Да и сами результаты кластеризации могут трактоваться неоднозначно.</a:t>
            </a:r>
            <a:endParaRPr lang="en-US" sz="2400" dirty="0" smtClean="0"/>
          </a:p>
          <a:p>
            <a:pPr algn="just"/>
            <a:endParaRPr lang="ru-RU" sz="2000"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3934</TotalTime>
  <Words>1968</Words>
  <Application>Microsoft Office PowerPoint</Application>
  <PresentationFormat>Экран (4:3)</PresentationFormat>
  <Paragraphs>409</Paragraphs>
  <Slides>34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Анализ данных. Кластеризация</vt:lpstr>
      <vt:lpstr>Слайд 34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GRAFEEVA</cp:lastModifiedBy>
  <cp:revision>376</cp:revision>
  <dcterms:created xsi:type="dcterms:W3CDTF">2015-06-09T11:05:16Z</dcterms:created>
  <dcterms:modified xsi:type="dcterms:W3CDTF">2019-11-08T19:32:33Z</dcterms:modified>
</cp:coreProperties>
</file>