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40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93" r:id="rId11"/>
    <p:sldId id="392" r:id="rId12"/>
    <p:sldId id="391" r:id="rId13"/>
    <p:sldId id="395" r:id="rId14"/>
    <p:sldId id="394" r:id="rId15"/>
    <p:sldId id="397" r:id="rId16"/>
    <p:sldId id="396" r:id="rId17"/>
    <p:sldId id="398" r:id="rId18"/>
    <p:sldId id="319" r:id="rId19"/>
    <p:sldId id="277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2B2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55" autoAdjust="0"/>
    <p:restoredTop sz="86368" autoAdjust="0"/>
  </p:normalViewPr>
  <p:slideViewPr>
    <p:cSldViewPr>
      <p:cViewPr>
        <p:scale>
          <a:sx n="110" d="100"/>
          <a:sy n="110" d="100"/>
        </p:scale>
        <p:origin x="-2514" y="-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64" y="151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365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D2851-B03D-4F7C-95AC-65F85261D73B}" type="datetimeFigureOut">
              <a:rPr lang="ru-RU" smtClean="0"/>
              <a:pPr/>
              <a:t>08.11.2019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6C44-C8B3-43B4-A657-2299F1A0E09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6FABA-D603-46B8-94C7-F73A40963B6B}" type="datetimeFigureOut">
              <a:rPr lang="ru-RU" smtClean="0"/>
              <a:pPr/>
              <a:t>08.11.2019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2C539-D2AA-42BB-9DB2-01C91D0B00A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69201553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C539-D2AA-42BB-9DB2-01C91D0B00A3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E86FABA-D603-46B8-94C7-F73A40963B6B}" type="datetimeFigureOut">
              <a:rPr lang="ru-RU" smtClean="0"/>
              <a:pPr/>
              <a:t>08.11.2019</a:t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8AA4-8902-4CE2-B8C6-02A4F11FF7AA}" type="datetime1">
              <a:rPr lang="ru-RU" smtClean="0"/>
              <a:pPr/>
              <a:t>08.11.2019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84988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2189-EFE4-4B3B-BE26-72CCEC44CAED}" type="datetime1">
              <a:rPr lang="ru-RU" smtClean="0"/>
              <a:pPr/>
              <a:t>08.11.2019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69332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012C-0C76-4266-8F5C-CAE211B053EB}" type="datetime1">
              <a:rPr lang="ru-RU" smtClean="0"/>
              <a:pPr/>
              <a:t>08.11.2019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6640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D535-7149-4E59-8274-C30D4B53A893}" type="datetime1">
              <a:rPr lang="ru-RU" smtClean="0"/>
              <a:pPr/>
              <a:t>08.11.2019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6422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B3BA-5BE5-46B2-A693-DB6E10C33A55}" type="datetime1">
              <a:rPr lang="ru-RU" smtClean="0"/>
              <a:pPr/>
              <a:t>08.11.2019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9357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8AB1-996B-437A-8688-A151BBB6CBE8}" type="datetime1">
              <a:rPr lang="ru-RU" smtClean="0"/>
              <a:pPr/>
              <a:t>08.11.2019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63404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D829-0EBB-4CF1-9012-B500853E42A1}" type="datetime1">
              <a:rPr lang="ru-RU" smtClean="0"/>
              <a:pPr/>
              <a:t>08.11.2019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7315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BBFC-C937-4C0D-9D8E-18BA5D16049C}" type="datetime1">
              <a:rPr lang="ru-RU" smtClean="0"/>
              <a:pPr/>
              <a:t>08.11.2019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92464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A9A8-525F-4B90-912E-6DE17100641D}" type="datetime1">
              <a:rPr lang="ru-RU" smtClean="0"/>
              <a:pPr/>
              <a:t>08.11.2019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4977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A2F3A-EF59-4D48-A8F1-63801669CB7A}" type="datetime1">
              <a:rPr lang="ru-RU" smtClean="0"/>
              <a:pPr/>
              <a:t>08.11.2019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6473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72EC-2878-4B3D-9678-6EA052BCAB95}" type="datetime1">
              <a:rPr lang="ru-RU" smtClean="0"/>
              <a:pPr/>
              <a:t>08.11.2019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0645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D136C-E0A1-4012-8BF1-05B9B9D58020}" type="datetime1">
              <a:rPr lang="ru-RU" smtClean="0"/>
              <a:pPr/>
              <a:t>08.11.2019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74403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N.Grafeeva@spbu.ru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59632" y="2492896"/>
            <a:ext cx="74168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данных</a:t>
            </a:r>
          </a:p>
          <a:p>
            <a:pPr algn="r"/>
            <a:r>
              <a:rPr lang="ru-RU" sz="36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Кластеризация (продолжение)</a:t>
            </a:r>
          </a:p>
          <a:p>
            <a:pPr algn="r"/>
            <a:r>
              <a:rPr lang="ru-RU" sz="2400" b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Графеева</a:t>
            </a:r>
            <a:r>
              <a:rPr lang="ru-RU" sz="2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Н.Г.</a:t>
            </a:r>
          </a:p>
          <a:p>
            <a:pPr algn="r"/>
            <a:r>
              <a:rPr lang="ru-RU" sz="24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2019</a:t>
            </a:r>
            <a:endParaRPr lang="ru-RU" sz="2400" b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4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357422" y="6356350"/>
            <a:ext cx="3857652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3366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pPr algn="r"/>
            <a: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Кластеризация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596" y="2352777"/>
            <a:ext cx="6038676" cy="3505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214282" y="1285861"/>
            <a:ext cx="87868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>Пример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> исходный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dataset</a:t>
            </a: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>для кластеризации</a:t>
            </a:r>
            <a:endParaRPr lang="ru-RU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pPr algn="r"/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Кластеризация</a:t>
            </a:r>
            <a:endParaRPr lang="ru-RU" sz="2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57158" y="1214422"/>
            <a:ext cx="82153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>Пример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> изменение метрики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Silhouette </a:t>
            </a: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>во время итераций </a:t>
            </a:r>
            <a:r>
              <a:rPr lang="ru-RU" sz="3200" b="1" dirty="0" err="1" smtClean="0">
                <a:solidFill>
                  <a:schemeClr val="accent2">
                    <a:lumMod val="75000"/>
                  </a:schemeClr>
                </a:solidFill>
              </a:rPr>
              <a:t>агломеративного</a:t>
            </a: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> алгоритма</a:t>
            </a:r>
            <a:endParaRPr lang="ru-RU" sz="3200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643182"/>
            <a:ext cx="4792373" cy="2924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Прямоугольник 9"/>
          <p:cNvSpPr/>
          <p:nvPr/>
        </p:nvSpPr>
        <p:spPr>
          <a:xfrm>
            <a:off x="428596" y="5572140"/>
            <a:ext cx="8072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Примечание</a:t>
            </a:r>
            <a:r>
              <a:rPr lang="en-US" dirty="0" smtClean="0"/>
              <a:t>: </a:t>
            </a:r>
            <a:r>
              <a:rPr lang="ru-RU" dirty="0" smtClean="0"/>
              <a:t>в качестве метрики расстояния между кластерами использовалось среднее расстояние</a:t>
            </a:r>
            <a:r>
              <a:rPr lang="en-US" dirty="0" smtClean="0"/>
              <a:t>:</a:t>
            </a:r>
            <a:r>
              <a:rPr lang="ru-RU" dirty="0" smtClean="0"/>
              <a:t>   </a:t>
            </a:r>
            <a:endParaRPr lang="ru-RU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5929330"/>
            <a:ext cx="2857520" cy="42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pPr algn="r"/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Кластеризация</a:t>
            </a:r>
            <a:endParaRPr lang="ru-RU" sz="2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2285992"/>
            <a:ext cx="573538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6143636" y="2500306"/>
            <a:ext cx="27146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Iteration = 17 Silhouette</a:t>
            </a:r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</a:rPr>
              <a:t> 0.78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9</a:t>
            </a:r>
            <a:endParaRPr lang="ru-RU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2844" y="1142984"/>
            <a:ext cx="835824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>Пример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>итоговое разбиение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dataset</a:t>
            </a: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 c </a:t>
            </a: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>лучшим значением метрики</a:t>
            </a:r>
            <a:endParaRPr lang="ru-RU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/>
          <a:p>
            <a:pPr algn="r"/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Кластеризация</a:t>
            </a:r>
            <a:endParaRPr lang="ru-RU" sz="2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852180"/>
            <a:ext cx="6858048" cy="423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285720" y="1071547"/>
            <a:ext cx="86439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>Пример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>исходный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dataset2 </a:t>
            </a: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>для кластеризации </a:t>
            </a:r>
            <a:endParaRPr lang="ru-RU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pPr algn="r"/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Кластеризация</a:t>
            </a:r>
            <a:endParaRPr lang="ru-RU" sz="2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285993"/>
            <a:ext cx="4604998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214282" y="1142984"/>
            <a:ext cx="86439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>Пример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> изменение метрики 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Silhouette </a:t>
            </a: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>во время итераций </a:t>
            </a:r>
            <a:r>
              <a:rPr lang="ru-RU" sz="3200" b="1" dirty="0" err="1" smtClean="0">
                <a:solidFill>
                  <a:schemeClr val="accent2">
                    <a:lumMod val="75000"/>
                  </a:schemeClr>
                </a:solidFill>
              </a:rPr>
              <a:t>агломеративного</a:t>
            </a: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> алгоритма</a:t>
            </a:r>
            <a:endParaRPr lang="ru-RU" sz="32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5857892"/>
            <a:ext cx="2877931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>
          <a:xfrm>
            <a:off x="500034" y="5500702"/>
            <a:ext cx="81439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 smtClean="0"/>
              <a:t>Примечание</a:t>
            </a:r>
            <a:r>
              <a:rPr lang="en-US" dirty="0" smtClean="0"/>
              <a:t>: </a:t>
            </a:r>
            <a:r>
              <a:rPr lang="ru-RU" dirty="0" smtClean="0"/>
              <a:t>в качестве метрики расстояния между кластерами использовалось среднее расстояние</a:t>
            </a:r>
            <a:r>
              <a:rPr lang="en-US" dirty="0" smtClean="0"/>
              <a:t>: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pPr algn="r"/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Кластеризация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1285861"/>
            <a:ext cx="8858312" cy="1071570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Пример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ru-RU" b="1" dirty="0" smtClean="0">
                <a:solidFill>
                  <a:schemeClr val="accent2">
                    <a:lumMod val="75000"/>
                  </a:schemeClr>
                </a:solidFill>
              </a:rPr>
              <a:t>промежуточная кластеризации при локальном максимуме метрики  </a:t>
            </a: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500306"/>
            <a:ext cx="5429288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5715008" y="2714620"/>
            <a:ext cx="26432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Iteration</a:t>
            </a:r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111</a:t>
            </a:r>
            <a:endParaRPr lang="ru-RU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Silhouette</a:t>
            </a:r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</a:rPr>
              <a:t>  = 0.397</a:t>
            </a:r>
            <a:endParaRPr lang="ru-RU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pPr algn="r"/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Кластеризация</a:t>
            </a:r>
            <a:endParaRPr lang="ru-RU" sz="2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2428868"/>
            <a:ext cx="5643601" cy="3471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357158" y="1285860"/>
            <a:ext cx="835824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>Пример</a:t>
            </a:r>
            <a:r>
              <a:rPr lang="en-US" sz="3200" b="1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ru-RU" sz="3200" b="1" dirty="0" smtClean="0">
                <a:solidFill>
                  <a:schemeClr val="accent2">
                    <a:lumMod val="75000"/>
                  </a:schemeClr>
                </a:solidFill>
              </a:rPr>
              <a:t>результат кластеризации при глобальном максимуме метрики  </a:t>
            </a:r>
            <a:endParaRPr lang="ru-RU" sz="3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000760" y="2571745"/>
            <a:ext cx="25003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Iteration</a:t>
            </a:r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</a:rPr>
              <a:t> =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164</a:t>
            </a:r>
            <a:endParaRPr lang="ru-RU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Silhouette</a:t>
            </a:r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</a:rPr>
              <a:t>  =  0.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66</a:t>
            </a:r>
            <a:r>
              <a:rPr lang="ru-RU" sz="2000" b="1" dirty="0" smtClean="0">
                <a:solidFill>
                  <a:schemeClr val="accent2">
                    <a:lumMod val="75000"/>
                  </a:schemeClr>
                </a:solidFill>
              </a:rPr>
              <a:t>7</a:t>
            </a:r>
            <a:endParaRPr lang="ru-RU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pPr algn="r"/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Кластеризация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3600" b="1" dirty="0" smtClean="0">
                <a:solidFill>
                  <a:schemeClr val="accent2">
                    <a:lumMod val="75000"/>
                  </a:schemeClr>
                </a:solidFill>
              </a:rPr>
              <a:t>Итоги</a:t>
            </a:r>
          </a:p>
          <a:p>
            <a:pPr marL="0" indent="0">
              <a:buNone/>
            </a:pPr>
            <a:r>
              <a:rPr lang="ru-RU" sz="2200" dirty="0" smtClean="0"/>
              <a:t>В </a:t>
            </a:r>
            <a:r>
              <a:rPr lang="ru-RU" sz="2200" dirty="0" err="1" smtClean="0"/>
              <a:t>агломеративных</a:t>
            </a:r>
            <a:r>
              <a:rPr lang="ru-RU" sz="2200" dirty="0" smtClean="0"/>
              <a:t> алгоритмах необходимо учитывать следующие существенные особенности</a:t>
            </a:r>
            <a:r>
              <a:rPr lang="en-US" sz="2200" dirty="0" smtClean="0"/>
              <a:t>:</a:t>
            </a:r>
          </a:p>
          <a:p>
            <a:pPr marL="0" indent="0"/>
            <a:r>
              <a:rPr lang="ru-RU" sz="2200" dirty="0" smtClean="0"/>
              <a:t>Находить подходящую метрику расстояния.</a:t>
            </a:r>
          </a:p>
          <a:p>
            <a:pPr marL="0" indent="0"/>
            <a:r>
              <a:rPr lang="ru-RU" sz="2200" dirty="0" smtClean="0"/>
              <a:t>Находить кластеризацию, соответствующую максимальному (минимальному) значению целевой функции, оценивающей кластеризацию в целом.</a:t>
            </a:r>
          </a:p>
          <a:p>
            <a:pPr marL="0" indent="0"/>
            <a:r>
              <a:rPr lang="ru-RU" sz="2200" dirty="0" smtClean="0"/>
              <a:t>Нельзя рассчитывать на то, что целевая функция оценки качества кластеризации монотонно возрастает до лучшего значения. Чтобы найти глобальный максимум необходимо провести все итерации до полного объединения в один кластер и только потом можно найти максимум.</a:t>
            </a:r>
          </a:p>
          <a:p>
            <a:pPr>
              <a:buNone/>
            </a:pPr>
            <a:endParaRPr lang="ru-RU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5728"/>
            <a:ext cx="8229600" cy="714380"/>
          </a:xfrm>
        </p:spPr>
        <p:txBody>
          <a:bodyPr>
            <a:normAutofit/>
          </a:bodyPr>
          <a:lstStyle/>
          <a:p>
            <a:pPr marL="0" indent="0" algn="r">
              <a:spcBef>
                <a:spcPts val="0"/>
              </a:spcBef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Кластеризация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1928802"/>
            <a:ext cx="8858312" cy="4197361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Сформировать множество точек на плоскости с несколькими сгущениями.</a:t>
            </a:r>
          </a:p>
          <a:p>
            <a:r>
              <a:rPr lang="ru-RU" dirty="0" smtClean="0"/>
              <a:t>Применить к полученному </a:t>
            </a:r>
            <a:r>
              <a:rPr lang="en-US" dirty="0" smtClean="0"/>
              <a:t>dataset </a:t>
            </a:r>
            <a:r>
              <a:rPr lang="ru-RU" dirty="0" err="1" smtClean="0"/>
              <a:t>агломеративный</a:t>
            </a:r>
            <a:r>
              <a:rPr lang="ru-RU" dirty="0" smtClean="0"/>
              <a:t> алгоритм</a:t>
            </a:r>
            <a:r>
              <a:rPr lang="en-US" dirty="0" smtClean="0"/>
              <a:t> </a:t>
            </a:r>
            <a:r>
              <a:rPr lang="ru-RU" dirty="0" smtClean="0"/>
              <a:t>до полного объединения в один кластер.</a:t>
            </a:r>
          </a:p>
          <a:p>
            <a:r>
              <a:rPr lang="ru-RU" dirty="0" smtClean="0"/>
              <a:t>На каждой итерации оценивать качество текущей кластеризации с помощью метрики </a:t>
            </a:r>
            <a:r>
              <a:rPr lang="en-US" b="1" dirty="0" smtClean="0"/>
              <a:t>Silhouette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Построить</a:t>
            </a:r>
            <a:r>
              <a:rPr lang="en-US" dirty="0" smtClean="0"/>
              <a:t> </a:t>
            </a:r>
            <a:r>
              <a:rPr lang="ru-RU" dirty="0" smtClean="0"/>
              <a:t>таблицу и график изменения метрики </a:t>
            </a:r>
            <a:r>
              <a:rPr lang="en-US" b="1" dirty="0" smtClean="0"/>
              <a:t>Silhouette</a:t>
            </a:r>
            <a:r>
              <a:rPr lang="ru-RU" dirty="0" smtClean="0"/>
              <a:t>.</a:t>
            </a:r>
          </a:p>
          <a:p>
            <a:r>
              <a:rPr lang="ru-RU" dirty="0" smtClean="0"/>
              <a:t>Разбиение, соответствующее лучшему значению метрики визуализировать.</a:t>
            </a:r>
          </a:p>
          <a:p>
            <a:endParaRPr lang="ru-RU" dirty="0" smtClean="0"/>
          </a:p>
          <a:p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Примечание</a:t>
            </a:r>
            <a:r>
              <a:rPr lang="ru-RU" dirty="0" smtClean="0"/>
              <a:t>: Срок сдачи</a:t>
            </a:r>
            <a:r>
              <a:rPr lang="en-US" dirty="0" smtClean="0"/>
              <a:t>: 2 </a:t>
            </a:r>
            <a:r>
              <a:rPr lang="ru-RU" dirty="0" smtClean="0"/>
              <a:t>недели с момента выдачи. Задание отправлять по </a:t>
            </a:r>
            <a:r>
              <a:rPr lang="ru-RU" dirty="0" err="1" smtClean="0"/>
              <a:t>адре</a:t>
            </a:r>
            <a:r>
              <a:rPr lang="en-US" dirty="0" smtClean="0"/>
              <a:t>c</a:t>
            </a:r>
            <a:r>
              <a:rPr lang="ru-RU" dirty="0" smtClean="0"/>
              <a:t>у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N.Grafeeva@spbu.ru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Topic: </a:t>
            </a:r>
            <a:r>
              <a:rPr lang="en-US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DataMining_201</a:t>
            </a:r>
            <a:r>
              <a:rPr lang="ru-RU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n-US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_job</a:t>
            </a:r>
            <a:r>
              <a:rPr lang="ru-RU" dirty="0" smtClean="0">
                <a:solidFill>
                  <a:srgbClr val="800000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14348" y="1142985"/>
            <a:ext cx="3500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Задание 10</a:t>
            </a:r>
            <a:endParaRPr lang="en-US" sz="3600" b="1" dirty="0">
              <a:solidFill>
                <a:schemeClr val="accent2">
                  <a:lumMod val="75000"/>
                </a:schemeClr>
              </a:solidFill>
              <a:ea typeface="PT Sans"/>
              <a:cs typeface="Arial" pitchFamily="34" charset="0"/>
              <a:sym typeface="PT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1098716"/>
            <a:ext cx="8136904" cy="5426628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971600" y="1268760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dirty="0" smtClean="0">
                <a:solidFill>
                  <a:schemeClr val="bg1">
                    <a:lumMod val="65000"/>
                  </a:schemeClr>
                </a:solidFill>
                <a:latin typeface="PT Sans"/>
                <a:ea typeface="PT Sans"/>
                <a:cs typeface="PT Sans"/>
                <a:sym typeface="PT Sans"/>
              </a:rPr>
              <a:t>Ваши вопросы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PT Sans"/>
                <a:ea typeface="PT Sans"/>
                <a:cs typeface="PT Sans"/>
                <a:sym typeface="PT Sans"/>
              </a:rPr>
              <a:t>?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1785918" y="116632"/>
            <a:ext cx="710656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Кластеризация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2643174" y="6356350"/>
            <a:ext cx="3500462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2772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71406" y="1142984"/>
            <a:ext cx="907259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6400" b="1" dirty="0" smtClean="0">
                <a:solidFill>
                  <a:schemeClr val="accent2">
                    <a:lumMod val="75000"/>
                  </a:schemeClr>
                </a:solidFill>
              </a:rPr>
              <a:t>Иерархические методы кластерного анализа</a:t>
            </a:r>
            <a:endParaRPr lang="ru-RU" sz="6400" b="1" dirty="0" smtClean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Кластеризация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85720" y="2143117"/>
            <a:ext cx="828680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Суть иерархической кластеризации состоит в последовательном объединении меньших кластеров в большие (</a:t>
            </a:r>
            <a:r>
              <a:rPr lang="ru-RU" sz="2400" b="1" dirty="0" err="1" smtClean="0"/>
              <a:t>агломеративные</a:t>
            </a:r>
            <a:r>
              <a:rPr lang="ru-RU" sz="2400" dirty="0" smtClean="0"/>
              <a:t> </a:t>
            </a:r>
            <a:r>
              <a:rPr lang="ru-RU" sz="2400" b="1" dirty="0" smtClean="0"/>
              <a:t>методы</a:t>
            </a:r>
            <a:r>
              <a:rPr lang="ru-RU" sz="2400" dirty="0" smtClean="0"/>
              <a:t>) или разделении больших кластеров на меньшие (</a:t>
            </a:r>
            <a:r>
              <a:rPr lang="ru-RU" sz="2400" b="1" dirty="0" err="1" smtClean="0"/>
              <a:t>дивизимные</a:t>
            </a:r>
            <a:r>
              <a:rPr lang="ru-RU" sz="2400" dirty="0" smtClean="0"/>
              <a:t> </a:t>
            </a:r>
            <a:r>
              <a:rPr lang="ru-RU" sz="2400" b="1" dirty="0" smtClean="0"/>
              <a:t>методы</a:t>
            </a:r>
            <a:r>
              <a:rPr lang="ru-RU" sz="2400" dirty="0" smtClean="0"/>
              <a:t>).</a:t>
            </a:r>
          </a:p>
          <a:p>
            <a:pPr algn="just"/>
            <a:endParaRPr lang="ru-RU" sz="2400" dirty="0" smtClean="0"/>
          </a:p>
          <a:p>
            <a:pPr algn="just"/>
            <a:endParaRPr lang="ru-RU" sz="2400" dirty="0" smtClean="0"/>
          </a:p>
          <a:p>
            <a:pPr algn="just"/>
            <a:endParaRPr lang="ru-RU" sz="20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57158" y="3643312"/>
            <a:ext cx="82153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i="1" dirty="0" smtClean="0"/>
          </a:p>
          <a:p>
            <a:endParaRPr lang="ru-RU" sz="2400" i="1" dirty="0" smtClean="0"/>
          </a:p>
          <a:p>
            <a:r>
              <a:rPr lang="ru-RU" sz="2400" i="1" dirty="0" smtClean="0"/>
              <a:t>Примечание</a:t>
            </a:r>
            <a:r>
              <a:rPr lang="en-US" sz="2400" i="1" dirty="0" smtClean="0"/>
              <a:t>: </a:t>
            </a:r>
            <a:r>
              <a:rPr lang="ru-RU" sz="2400" i="1" dirty="0" smtClean="0"/>
              <a:t>На практике наибольшее распространение получили </a:t>
            </a:r>
            <a:r>
              <a:rPr lang="ru-RU" sz="2400" i="1" dirty="0" err="1" smtClean="0"/>
              <a:t>агломеративные</a:t>
            </a:r>
            <a:r>
              <a:rPr lang="ru-RU" sz="2400" i="1" dirty="0" smtClean="0"/>
              <a:t> </a:t>
            </a:r>
            <a:r>
              <a:rPr lang="ru-RU" sz="2400" i="1" dirty="0" err="1" smtClean="0"/>
              <a:t>метды</a:t>
            </a:r>
            <a:r>
              <a:rPr lang="ru-RU" sz="2400" i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214282" y="1142984"/>
            <a:ext cx="8715436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42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Иерархические </a:t>
            </a:r>
            <a:r>
              <a:rPr lang="ru-RU" sz="42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агломеративные</a:t>
            </a:r>
            <a:r>
              <a:rPr lang="ru-RU" sz="42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методы</a:t>
            </a:r>
            <a:endParaRPr lang="ru-RU" sz="4200" b="1" dirty="0" smtClean="0">
              <a:solidFill>
                <a:schemeClr val="accent2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Кластеризация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85720" y="2143116"/>
            <a:ext cx="828680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Иерархические </a:t>
            </a:r>
            <a:r>
              <a:rPr lang="ru-RU" sz="2400" dirty="0" err="1" smtClean="0"/>
              <a:t>агломеративные</a:t>
            </a:r>
            <a:r>
              <a:rPr lang="ru-RU" sz="2400" dirty="0" smtClean="0"/>
              <a:t> методы (</a:t>
            </a:r>
            <a:r>
              <a:rPr lang="ru-RU" sz="2400" dirty="0" err="1" smtClean="0"/>
              <a:t>Agglomerative</a:t>
            </a:r>
            <a:r>
              <a:rPr lang="ru-RU" sz="2400" dirty="0" smtClean="0"/>
              <a:t> </a:t>
            </a:r>
            <a:r>
              <a:rPr lang="ru-RU" sz="2400" dirty="0" err="1" smtClean="0"/>
              <a:t>Nesting</a:t>
            </a:r>
            <a:r>
              <a:rPr lang="ru-RU" sz="2400" dirty="0" smtClean="0"/>
              <a:t>, AGNES) характеризуется последовательным объединением исходных элементов и соответствующим уменьшением числа кластеров. В начале работы алгоритма, как правило, все объекты являются отдельными кластерами. На первом шаге два наиболее </a:t>
            </a:r>
            <a:r>
              <a:rPr lang="ru-RU" sz="2400" i="1" dirty="0" smtClean="0"/>
              <a:t>близких</a:t>
            </a:r>
            <a:r>
              <a:rPr lang="ru-RU" sz="2400" dirty="0" smtClean="0"/>
              <a:t> объекта объединяются в кластер. На последующих шагах объединение продолжается до тех пор, пока все объекты не будут составлять один кластер (или будет получено требуемое количество кластеров).</a:t>
            </a:r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214282" y="1142984"/>
            <a:ext cx="842968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9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Иерархические </a:t>
            </a:r>
            <a:r>
              <a:rPr lang="ru-RU" sz="39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дивизимные</a:t>
            </a:r>
            <a:r>
              <a:rPr lang="ru-RU" sz="39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методы</a:t>
            </a:r>
            <a:endParaRPr lang="ru-RU" sz="3900" b="1" dirty="0" smtClean="0">
              <a:solidFill>
                <a:schemeClr val="accent2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Кластеризация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85720" y="2143116"/>
            <a:ext cx="82868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Иерархические </a:t>
            </a:r>
            <a:r>
              <a:rPr lang="ru-RU" sz="2400" dirty="0" err="1" smtClean="0"/>
              <a:t>дивизимные</a:t>
            </a:r>
            <a:r>
              <a:rPr lang="ru-RU" sz="2400" dirty="0" smtClean="0"/>
              <a:t> (делимые) методы (</a:t>
            </a:r>
            <a:r>
              <a:rPr lang="ru-RU" sz="2400" dirty="0" err="1" smtClean="0"/>
              <a:t>DIvisive</a:t>
            </a:r>
            <a:r>
              <a:rPr lang="ru-RU" sz="2400" dirty="0" smtClean="0"/>
              <a:t> </a:t>
            </a:r>
            <a:r>
              <a:rPr lang="ru-RU" sz="2400" dirty="0" err="1" smtClean="0"/>
              <a:t>ANAlysis</a:t>
            </a:r>
            <a:r>
              <a:rPr lang="ru-RU" sz="2400" dirty="0" smtClean="0"/>
              <a:t>, DIANA) являются логической противоположностью </a:t>
            </a:r>
            <a:r>
              <a:rPr lang="ru-RU" sz="2400" dirty="0" err="1" smtClean="0"/>
              <a:t>агломеративным</a:t>
            </a:r>
            <a:r>
              <a:rPr lang="ru-RU" sz="2400" dirty="0" smtClean="0"/>
              <a:t> методам. В начале работы алгоритма все объекты принадлежат одному кластеру, который на последующих шагах делится на меньшие кластеры, в результате образуется последовательность расщепленных групп.</a:t>
            </a:r>
          </a:p>
        </p:txBody>
      </p:sp>
    </p:spTree>
    <p:extLst>
      <p:ext uri="{BB962C8B-B14F-4D97-AF65-F5344CB8AC3E}">
        <p14:creationId xmlns:p14="http://schemas.microsoft.com/office/powerpoint/2010/main" xmlns="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214282" y="1142984"/>
            <a:ext cx="842968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42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Пример</a:t>
            </a:r>
            <a:r>
              <a:rPr lang="en-US" sz="42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: </a:t>
            </a:r>
            <a:r>
              <a:rPr lang="ru-RU" sz="42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дендрограмма</a:t>
            </a:r>
            <a:r>
              <a:rPr lang="ru-RU" sz="42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иерархических методов</a:t>
            </a:r>
            <a:endParaRPr lang="ru-RU" sz="4200" b="1" dirty="0" smtClean="0">
              <a:solidFill>
                <a:schemeClr val="accent2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Кластеризация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9" y="2285991"/>
            <a:ext cx="6929486" cy="3571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214282" y="1142984"/>
            <a:ext cx="842968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42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Как определяется расстояние для одноэлементных кластеров</a:t>
            </a:r>
            <a:r>
              <a:rPr lang="en-US" sz="42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?</a:t>
            </a:r>
            <a:endParaRPr lang="ru-RU" sz="4200" b="1" dirty="0" smtClean="0">
              <a:solidFill>
                <a:schemeClr val="accent2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Кластеризация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85720" y="2143116"/>
            <a:ext cx="8286808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Для одноэлементных кластеров естественным образом определяется функция расстояния (</a:t>
            </a:r>
            <a:r>
              <a:rPr lang="ru-RU" sz="2400" dirty="0" err="1" smtClean="0"/>
              <a:t>Минковского</a:t>
            </a:r>
            <a:r>
              <a:rPr lang="ru-RU" sz="2400" dirty="0" smtClean="0"/>
              <a:t>, Евклида, расстояние городских кварталов и т.п.)</a:t>
            </a:r>
            <a:r>
              <a:rPr lang="en-US" sz="2400" dirty="0" smtClean="0"/>
              <a:t>:</a:t>
            </a:r>
            <a:r>
              <a:rPr lang="ru-RU" sz="2400" dirty="0" smtClean="0"/>
              <a:t> </a:t>
            </a:r>
            <a:endParaRPr lang="en-US" sz="2400" dirty="0" smtClean="0"/>
          </a:p>
          <a:p>
            <a:pPr algn="just"/>
            <a:endParaRPr lang="ru-RU" sz="2400" dirty="0" smtClean="0"/>
          </a:p>
          <a:p>
            <a:pPr algn="ctr">
              <a:buNone/>
            </a:pPr>
            <a:r>
              <a:rPr lang="ru-RU" sz="3200" dirty="0" smtClean="0"/>
              <a:t>R({</a:t>
            </a:r>
            <a:r>
              <a:rPr lang="ru-RU" sz="3200" dirty="0" err="1" smtClean="0"/>
              <a:t>x</a:t>
            </a:r>
            <a:r>
              <a:rPr lang="ru-RU" sz="3200" dirty="0" smtClean="0"/>
              <a:t>},{</a:t>
            </a:r>
            <a:r>
              <a:rPr lang="en-US" sz="3200" dirty="0" smtClean="0"/>
              <a:t>y</a:t>
            </a:r>
            <a:r>
              <a:rPr lang="ru-RU" sz="3200" dirty="0" smtClean="0"/>
              <a:t>}) = </a:t>
            </a:r>
            <a:r>
              <a:rPr lang="ru-RU" sz="3200" dirty="0" err="1" smtClean="0"/>
              <a:t>ρ</a:t>
            </a:r>
            <a:r>
              <a:rPr lang="ru-RU" sz="3200" dirty="0" smtClean="0"/>
              <a:t>(</a:t>
            </a:r>
            <a:r>
              <a:rPr lang="ru-RU" sz="3200" dirty="0" err="1" smtClean="0"/>
              <a:t>x</a:t>
            </a:r>
            <a:r>
              <a:rPr lang="ru-RU" sz="3200" dirty="0" smtClean="0"/>
              <a:t>,</a:t>
            </a:r>
            <a:r>
              <a:rPr lang="en-US" sz="3200" dirty="0" smtClean="0"/>
              <a:t>y</a:t>
            </a:r>
            <a:r>
              <a:rPr lang="ru-RU" sz="3200" dirty="0" smtClean="0"/>
              <a:t>)</a:t>
            </a:r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214282" y="1142984"/>
            <a:ext cx="842968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4200" b="1" dirty="0" smtClean="0">
                <a:solidFill>
                  <a:schemeClr val="accent2">
                    <a:lumMod val="75000"/>
                  </a:schemeClr>
                </a:solidFill>
              </a:rPr>
              <a:t>Как определяется расстояние между многоэлементными кластерами</a:t>
            </a:r>
            <a:r>
              <a:rPr lang="en-US" sz="42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lang="ru-RU" sz="4200" b="1" dirty="0" smtClean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Кластеризация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85720" y="2143116"/>
            <a:ext cx="82868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000" dirty="0"/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428596" y="2357430"/>
          <a:ext cx="8229600" cy="3869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3272"/>
                <a:gridCol w="5086328"/>
              </a:tblGrid>
              <a:tr h="0"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</a:t>
                      </a:r>
                      <a:r>
                        <a:rPr lang="ru-RU" baseline="0" dirty="0" smtClean="0"/>
                        <a:t> 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Формула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700706">
                <a:tc>
                  <a:txBody>
                    <a:bodyPr/>
                    <a:lstStyle/>
                    <a:p>
                      <a:r>
                        <a:rPr lang="ru-RU" dirty="0" smtClean="0"/>
                        <a:t>Расстояние ближнего соседа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48046">
                <a:tc>
                  <a:txBody>
                    <a:bodyPr/>
                    <a:lstStyle/>
                    <a:p>
                      <a:r>
                        <a:rPr lang="ru-RU" dirty="0" smtClean="0"/>
                        <a:t>Расстояние дальнего соседа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42942">
                <a:tc>
                  <a:txBody>
                    <a:bodyPr/>
                    <a:lstStyle/>
                    <a:p>
                      <a:r>
                        <a:rPr lang="ru-RU" dirty="0" smtClean="0"/>
                        <a:t>Среднее расстояние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714380">
                <a:tc>
                  <a:txBody>
                    <a:bodyPr/>
                    <a:lstStyle/>
                    <a:p>
                      <a:r>
                        <a:rPr lang="ru-RU" dirty="0" smtClean="0"/>
                        <a:t>Расстояние между центрами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797568">
                <a:tc>
                  <a:txBody>
                    <a:bodyPr/>
                    <a:lstStyle/>
                    <a:p>
                      <a:r>
                        <a:rPr lang="ru-RU" dirty="0" smtClean="0"/>
                        <a:t>Расстояние Уорда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2786058"/>
            <a:ext cx="3438525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3500438"/>
            <a:ext cx="3452812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3306" y="4143380"/>
            <a:ext cx="411480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43306" y="4857760"/>
            <a:ext cx="4090988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43306" y="5500702"/>
            <a:ext cx="4795838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214282" y="1142984"/>
            <a:ext cx="842968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41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Пример</a:t>
            </a:r>
            <a:r>
              <a:rPr lang="en-US" sz="41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:</a:t>
            </a:r>
            <a:r>
              <a:rPr lang="ru-RU" sz="41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</a:t>
            </a:r>
            <a:r>
              <a:rPr lang="ru-RU" sz="4100" b="1" dirty="0" err="1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агломеративная</a:t>
            </a:r>
            <a:r>
              <a:rPr lang="ru-RU" sz="4100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 кластеризация на основе расстояния </a:t>
            </a:r>
            <a:endParaRPr lang="ru-RU" sz="4100" b="1" dirty="0" smtClean="0">
              <a:solidFill>
                <a:schemeClr val="accent2">
                  <a:lumMod val="7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Кластеризация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1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2214554"/>
            <a:ext cx="7643866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214282" y="1142984"/>
            <a:ext cx="8429684" cy="478634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5800" b="1" dirty="0" smtClean="0">
                <a:solidFill>
                  <a:schemeClr val="accent2">
                    <a:lumMod val="75000"/>
                  </a:schemeClr>
                </a:solidFill>
              </a:rPr>
              <a:t>Когда останавливать </a:t>
            </a:r>
            <a:r>
              <a:rPr lang="ru-RU" sz="5800" b="1" dirty="0" err="1" smtClean="0">
                <a:solidFill>
                  <a:schemeClr val="accent2">
                    <a:lumMod val="75000"/>
                  </a:schemeClr>
                </a:solidFill>
              </a:rPr>
              <a:t>агломеративный</a:t>
            </a:r>
            <a:r>
              <a:rPr lang="ru-RU" sz="5800" b="1" dirty="0" smtClean="0">
                <a:solidFill>
                  <a:schemeClr val="accent2">
                    <a:lumMod val="75000"/>
                  </a:schemeClr>
                </a:solidFill>
              </a:rPr>
              <a:t> алгоритм</a:t>
            </a:r>
            <a:r>
              <a:rPr lang="en-US" sz="5800" b="1" dirty="0" smtClean="0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lang="ru-RU" sz="5800" b="1" dirty="0" smtClean="0">
              <a:solidFill>
                <a:schemeClr val="accent2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857224" y="116632"/>
            <a:ext cx="8035256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</a:t>
            </a:r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Кластеризация</a:t>
            </a:r>
            <a:endParaRPr lang="en-US" sz="2800" b="1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85720" y="2143116"/>
            <a:ext cx="8286808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3200" dirty="0" smtClean="0"/>
              <a:t>Можно заранее задать количество кластеров (как у </a:t>
            </a:r>
            <a:r>
              <a:rPr lang="ru-RU" sz="3200" dirty="0" err="1" smtClean="0"/>
              <a:t>Ланса-Уильямса</a:t>
            </a:r>
            <a:r>
              <a:rPr lang="ru-RU" sz="3200" dirty="0" smtClean="0"/>
              <a:t>). Но надо как-то догадаться о том, сколько их должно быть.</a:t>
            </a:r>
          </a:p>
          <a:p>
            <a:pPr>
              <a:buFont typeface="Arial" pitchFamily="34" charset="0"/>
              <a:buChar char="•"/>
            </a:pPr>
            <a:r>
              <a:rPr lang="ru-RU" sz="3200" dirty="0" smtClean="0"/>
              <a:t>А можно использовать метрику качества (например, Силуэт) и выбрать разбиение, </a:t>
            </a:r>
            <a:r>
              <a:rPr lang="ru-RU" sz="3200" dirty="0" err="1" smtClean="0"/>
              <a:t>максимизирующее</a:t>
            </a:r>
            <a:r>
              <a:rPr lang="ru-RU" sz="3200" dirty="0" smtClean="0"/>
              <a:t> (</a:t>
            </a:r>
            <a:r>
              <a:rPr lang="ru-RU" sz="3200" dirty="0" err="1" smtClean="0"/>
              <a:t>минимизирующее</a:t>
            </a:r>
            <a:r>
              <a:rPr lang="ru-RU" sz="3200" dirty="0" smtClean="0"/>
              <a:t>) целевую функцию, соответствующую метрике.</a:t>
            </a:r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5618</TotalTime>
  <Words>696</Words>
  <Application>Microsoft Office PowerPoint</Application>
  <PresentationFormat>Экран (4:3)</PresentationFormat>
  <Paragraphs>144</Paragraphs>
  <Slides>19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Анализ данных. Кластеризация</vt:lpstr>
      <vt:lpstr>Анализ данных. Кластеризация</vt:lpstr>
      <vt:lpstr>Анализ данных. Кластеризация</vt:lpstr>
      <vt:lpstr>Анализ данных. Кластеризация</vt:lpstr>
      <vt:lpstr>Анализ данных. Кластеризация</vt:lpstr>
      <vt:lpstr>Анализ данных. Кластеризация</vt:lpstr>
      <vt:lpstr>Анализ данных. Кластеризация</vt:lpstr>
      <vt:lpstr>Анализ данных. Кластеризация</vt:lpstr>
      <vt:lpstr>Анализ данных. Кластеризация</vt:lpstr>
      <vt:lpstr>Слайд 19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Баранова Ольга Владимировна</dc:creator>
  <cp:lastModifiedBy>GRAFEEVA</cp:lastModifiedBy>
  <cp:revision>448</cp:revision>
  <dcterms:created xsi:type="dcterms:W3CDTF">2015-06-09T11:05:16Z</dcterms:created>
  <dcterms:modified xsi:type="dcterms:W3CDTF">2019-11-08T19:36:17Z</dcterms:modified>
</cp:coreProperties>
</file>