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handoutMasterIdLst>
    <p:handoutMasterId r:id="rId30"/>
  </p:handoutMasterIdLst>
  <p:sldIdLst>
    <p:sldId id="256" r:id="rId2"/>
    <p:sldId id="349" r:id="rId3"/>
    <p:sldId id="386" r:id="rId4"/>
    <p:sldId id="350" r:id="rId5"/>
    <p:sldId id="351" r:id="rId6"/>
    <p:sldId id="352" r:id="rId7"/>
    <p:sldId id="353" r:id="rId8"/>
    <p:sldId id="354" r:id="rId9"/>
    <p:sldId id="355" r:id="rId10"/>
    <p:sldId id="356" r:id="rId11"/>
    <p:sldId id="357" r:id="rId12"/>
    <p:sldId id="358" r:id="rId13"/>
    <p:sldId id="359" r:id="rId14"/>
    <p:sldId id="390" r:id="rId15"/>
    <p:sldId id="387" r:id="rId16"/>
    <p:sldId id="360" r:id="rId17"/>
    <p:sldId id="361" r:id="rId18"/>
    <p:sldId id="362" r:id="rId19"/>
    <p:sldId id="388" r:id="rId20"/>
    <p:sldId id="363" r:id="rId21"/>
    <p:sldId id="364" r:id="rId22"/>
    <p:sldId id="365" r:id="rId23"/>
    <p:sldId id="389" r:id="rId24"/>
    <p:sldId id="366" r:id="rId25"/>
    <p:sldId id="367" r:id="rId26"/>
    <p:sldId id="331" r:id="rId27"/>
    <p:sldId id="277" r:id="rId28"/>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F2B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Средний стиль 2 - акцент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DA37D80-6434-44D0-A028-1B22A696006F}" styleName="Светлый стиль 3 - акцент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72833802-FEF1-4C79-8D5D-14CF1EAF98D9}" styleName="Светлый стиль 2 - акцент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38B1855-1B75-4FBE-930C-398BA8C253C6}" styleName="Стиль из темы 2 - акцент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4555" autoAdjust="0"/>
    <p:restoredTop sz="86368" autoAdjust="0"/>
  </p:normalViewPr>
  <p:slideViewPr>
    <p:cSldViewPr>
      <p:cViewPr varScale="1">
        <p:scale>
          <a:sx n="120" d="100"/>
          <a:sy n="120" d="100"/>
        </p:scale>
        <p:origin x="204" y="108"/>
      </p:cViewPr>
      <p:guideLst>
        <p:guide orient="horz" pos="2160"/>
        <p:guide pos="2880"/>
      </p:guideLst>
    </p:cSldViewPr>
  </p:slideViewPr>
  <p:outlineViewPr>
    <p:cViewPr>
      <p:scale>
        <a:sx n="33" d="100"/>
        <a:sy n="33" d="100"/>
      </p:scale>
      <p:origin x="264" y="15120"/>
    </p:cViewPr>
  </p:outlineViewPr>
  <p:notesTextViewPr>
    <p:cViewPr>
      <p:scale>
        <a:sx n="1" d="1"/>
        <a:sy n="1" d="1"/>
      </p:scale>
      <p:origin x="0" y="0"/>
    </p:cViewPr>
  </p:notesTextViewPr>
  <p:sorterViewPr>
    <p:cViewPr>
      <p:scale>
        <a:sx n="66" d="100"/>
        <a:sy n="66" d="100"/>
      </p:scale>
      <p:origin x="0" y="0"/>
    </p:cViewPr>
  </p:sorterViewPr>
  <p:notesViewPr>
    <p:cSldViewPr>
      <p:cViewPr varScale="1">
        <p:scale>
          <a:sx n="97" d="100"/>
          <a:sy n="97" d="100"/>
        </p:scale>
        <p:origin x="-3654"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1D2851-B03D-4F7C-95AC-65F85261D73B}" type="datetimeFigureOut">
              <a:rPr lang="ru-RU" smtClean="0"/>
              <a:pPr/>
              <a:t>23.11.2019</a:t>
            </a:fld>
            <a:endParaRPr lang="ru-RU"/>
          </a:p>
        </p:txBody>
      </p:sp>
      <p:sp>
        <p:nvSpPr>
          <p:cNvPr id="4" name="Нижний колонтитул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87B6C44-C8B3-43B4-A657-2299F1A0E09F}" type="slidenum">
              <a:rPr lang="ru-RU" smtClean="0"/>
              <a:pPr/>
              <a:t>‹#›</a:t>
            </a:fld>
            <a:endParaRPr lang="ru-RU"/>
          </a:p>
        </p:txBody>
      </p:sp>
    </p:spTree>
    <p:extLst>
      <p:ext uri="{BB962C8B-B14F-4D97-AF65-F5344CB8AC3E}">
        <p14:creationId xmlns:p14="http://schemas.microsoft.com/office/powerpoint/2010/main" val="226637421"/>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dirty="0"/>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86FABA-D603-46B8-94C7-F73A40963B6B}" type="datetimeFigureOut">
              <a:rPr lang="ru-RU" smtClean="0"/>
              <a:pPr/>
              <a:t>23.11.2019</a:t>
            </a:fld>
            <a:endParaRPr lang="ru-RU" dirty="0"/>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dirty="0"/>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C2C539-D2AA-42BB-9DB2-01C91D0B00A3}" type="slidenum">
              <a:rPr lang="ru-RU" smtClean="0"/>
              <a:pPr/>
              <a:t>‹#›</a:t>
            </a:fld>
            <a:endParaRPr lang="ru-RU" dirty="0"/>
          </a:p>
        </p:txBody>
      </p:sp>
    </p:spTree>
    <p:extLst>
      <p:ext uri="{BB962C8B-B14F-4D97-AF65-F5344CB8AC3E}">
        <p14:creationId xmlns:p14="http://schemas.microsoft.com/office/powerpoint/2010/main" val="69201553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A6C2C539-D2AA-42BB-9DB2-01C91D0B00A3}" type="slidenum">
              <a:rPr lang="ru-RU" smtClean="0"/>
              <a:pPr/>
              <a:t>1</a:t>
            </a:fld>
            <a:endParaRPr lang="ru-RU" dirty="0"/>
          </a:p>
        </p:txBody>
      </p:sp>
      <p:sp>
        <p:nvSpPr>
          <p:cNvPr id="5" name="Дата 4"/>
          <p:cNvSpPr>
            <a:spLocks noGrp="1"/>
          </p:cNvSpPr>
          <p:nvPr>
            <p:ph type="dt" idx="11"/>
          </p:nvPr>
        </p:nvSpPr>
        <p:spPr/>
        <p:txBody>
          <a:bodyPr/>
          <a:lstStyle/>
          <a:p>
            <a:fld id="{2E86FABA-D603-46B8-94C7-F73A40963B6B}" type="datetimeFigureOut">
              <a:rPr lang="ru-RU" smtClean="0"/>
              <a:pPr/>
              <a:t>23.11.2019</a:t>
            </a:fld>
            <a:endParaRPr lang="ru-RU" dirty="0"/>
          </a:p>
        </p:txBody>
      </p:sp>
    </p:spTree>
    <p:extLst>
      <p:ext uri="{BB962C8B-B14F-4D97-AF65-F5344CB8AC3E}">
        <p14:creationId xmlns:p14="http://schemas.microsoft.com/office/powerpoint/2010/main" val="9619718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5B278AA4-8902-4CE2-B8C6-02A4F11FF7AA}" type="datetime1">
              <a:rPr lang="ru-RU" smtClean="0"/>
              <a:pPr/>
              <a:t>23.11.2019</a:t>
            </a:fld>
            <a:endParaRPr lang="ru-RU" dirty="0"/>
          </a:p>
        </p:txBody>
      </p:sp>
      <p:sp>
        <p:nvSpPr>
          <p:cNvPr id="5" name="Нижний колонтитул 4"/>
          <p:cNvSpPr>
            <a:spLocks noGrp="1"/>
          </p:cNvSpPr>
          <p:nvPr>
            <p:ph type="ftr" sz="quarter" idx="11"/>
          </p:nvPr>
        </p:nvSpPr>
        <p:spPr/>
        <p:txBody>
          <a:bodyPr/>
          <a:lstStyle/>
          <a:p>
            <a:r>
              <a:rPr lang="ru-RU" smtClean="0"/>
              <a:t>Кафедра информационно-аналитических систем</a:t>
            </a:r>
            <a:endParaRPr lang="ru-RU" dirty="0"/>
          </a:p>
        </p:txBody>
      </p:sp>
      <p:sp>
        <p:nvSpPr>
          <p:cNvPr id="6" name="Номер слайда 5"/>
          <p:cNvSpPr>
            <a:spLocks noGrp="1"/>
          </p:cNvSpPr>
          <p:nvPr>
            <p:ph type="sldNum" sz="quarter" idx="12"/>
          </p:nvPr>
        </p:nvSpPr>
        <p:spPr/>
        <p:txBody>
          <a:bodyPr/>
          <a:lstStyle/>
          <a:p>
            <a:fld id="{B6743867-4E32-4E2D-8739-58246E7E28D2}" type="slidenum">
              <a:rPr lang="ru-RU" smtClean="0"/>
              <a:pPr/>
              <a:t>‹#›</a:t>
            </a:fld>
            <a:endParaRPr lang="ru-RU" dirty="0"/>
          </a:p>
        </p:txBody>
      </p:sp>
    </p:spTree>
    <p:extLst>
      <p:ext uri="{BB962C8B-B14F-4D97-AF65-F5344CB8AC3E}">
        <p14:creationId xmlns:p14="http://schemas.microsoft.com/office/powerpoint/2010/main" val="2849882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38942189-EFE4-4B3B-BE26-72CCEC44CAED}" type="datetime1">
              <a:rPr lang="ru-RU" smtClean="0"/>
              <a:pPr/>
              <a:t>23.11.2019</a:t>
            </a:fld>
            <a:endParaRPr lang="ru-RU" dirty="0"/>
          </a:p>
        </p:txBody>
      </p:sp>
      <p:sp>
        <p:nvSpPr>
          <p:cNvPr id="5" name="Нижний колонтитул 4"/>
          <p:cNvSpPr>
            <a:spLocks noGrp="1"/>
          </p:cNvSpPr>
          <p:nvPr>
            <p:ph type="ftr" sz="quarter" idx="11"/>
          </p:nvPr>
        </p:nvSpPr>
        <p:spPr/>
        <p:txBody>
          <a:bodyPr/>
          <a:lstStyle/>
          <a:p>
            <a:r>
              <a:rPr lang="ru-RU" smtClean="0"/>
              <a:t>Кафедра информационно-аналитических систем</a:t>
            </a:r>
            <a:endParaRPr lang="ru-RU" dirty="0"/>
          </a:p>
        </p:txBody>
      </p:sp>
      <p:sp>
        <p:nvSpPr>
          <p:cNvPr id="6" name="Номер слайда 5"/>
          <p:cNvSpPr>
            <a:spLocks noGrp="1"/>
          </p:cNvSpPr>
          <p:nvPr>
            <p:ph type="sldNum" sz="quarter" idx="12"/>
          </p:nvPr>
        </p:nvSpPr>
        <p:spPr/>
        <p:txBody>
          <a:bodyPr/>
          <a:lstStyle/>
          <a:p>
            <a:fld id="{B6743867-4E32-4E2D-8739-58246E7E28D2}" type="slidenum">
              <a:rPr lang="ru-RU" smtClean="0"/>
              <a:pPr/>
              <a:t>‹#›</a:t>
            </a:fld>
            <a:endParaRPr lang="ru-RU" dirty="0"/>
          </a:p>
        </p:txBody>
      </p:sp>
    </p:spTree>
    <p:extLst>
      <p:ext uri="{BB962C8B-B14F-4D97-AF65-F5344CB8AC3E}">
        <p14:creationId xmlns:p14="http://schemas.microsoft.com/office/powerpoint/2010/main" val="3693322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1476012C-0C76-4266-8F5C-CAE211B053EB}" type="datetime1">
              <a:rPr lang="ru-RU" smtClean="0"/>
              <a:pPr/>
              <a:t>23.11.2019</a:t>
            </a:fld>
            <a:endParaRPr lang="ru-RU" dirty="0"/>
          </a:p>
        </p:txBody>
      </p:sp>
      <p:sp>
        <p:nvSpPr>
          <p:cNvPr id="5" name="Нижний колонтитул 4"/>
          <p:cNvSpPr>
            <a:spLocks noGrp="1"/>
          </p:cNvSpPr>
          <p:nvPr>
            <p:ph type="ftr" sz="quarter" idx="11"/>
          </p:nvPr>
        </p:nvSpPr>
        <p:spPr/>
        <p:txBody>
          <a:bodyPr/>
          <a:lstStyle/>
          <a:p>
            <a:r>
              <a:rPr lang="ru-RU" smtClean="0"/>
              <a:t>Кафедра информационно-аналитических систем</a:t>
            </a:r>
            <a:endParaRPr lang="ru-RU" dirty="0"/>
          </a:p>
        </p:txBody>
      </p:sp>
      <p:sp>
        <p:nvSpPr>
          <p:cNvPr id="6" name="Номер слайда 5"/>
          <p:cNvSpPr>
            <a:spLocks noGrp="1"/>
          </p:cNvSpPr>
          <p:nvPr>
            <p:ph type="sldNum" sz="quarter" idx="12"/>
          </p:nvPr>
        </p:nvSpPr>
        <p:spPr/>
        <p:txBody>
          <a:bodyPr/>
          <a:lstStyle/>
          <a:p>
            <a:fld id="{B6743867-4E32-4E2D-8739-58246E7E28D2}" type="slidenum">
              <a:rPr lang="ru-RU" smtClean="0"/>
              <a:pPr/>
              <a:t>‹#›</a:t>
            </a:fld>
            <a:endParaRPr lang="ru-RU" dirty="0"/>
          </a:p>
        </p:txBody>
      </p:sp>
    </p:spTree>
    <p:extLst>
      <p:ext uri="{BB962C8B-B14F-4D97-AF65-F5344CB8AC3E}">
        <p14:creationId xmlns:p14="http://schemas.microsoft.com/office/powerpoint/2010/main" val="3066401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64C4D535-7149-4E59-8274-C30D4B53A893}" type="datetime1">
              <a:rPr lang="ru-RU" smtClean="0"/>
              <a:pPr/>
              <a:t>23.11.2019</a:t>
            </a:fld>
            <a:endParaRPr lang="ru-RU" dirty="0"/>
          </a:p>
        </p:txBody>
      </p:sp>
      <p:sp>
        <p:nvSpPr>
          <p:cNvPr id="5" name="Нижний колонтитул 4"/>
          <p:cNvSpPr>
            <a:spLocks noGrp="1"/>
          </p:cNvSpPr>
          <p:nvPr>
            <p:ph type="ftr" sz="quarter" idx="11"/>
          </p:nvPr>
        </p:nvSpPr>
        <p:spPr/>
        <p:txBody>
          <a:bodyPr/>
          <a:lstStyle/>
          <a:p>
            <a:r>
              <a:rPr lang="ru-RU" smtClean="0"/>
              <a:t>Кафедра информационно-аналитических систем</a:t>
            </a:r>
            <a:endParaRPr lang="ru-RU" dirty="0"/>
          </a:p>
        </p:txBody>
      </p:sp>
      <p:sp>
        <p:nvSpPr>
          <p:cNvPr id="6" name="Номер слайда 5"/>
          <p:cNvSpPr>
            <a:spLocks noGrp="1"/>
          </p:cNvSpPr>
          <p:nvPr>
            <p:ph type="sldNum" sz="quarter" idx="12"/>
          </p:nvPr>
        </p:nvSpPr>
        <p:spPr/>
        <p:txBody>
          <a:bodyPr/>
          <a:lstStyle/>
          <a:p>
            <a:fld id="{B6743867-4E32-4E2D-8739-58246E7E28D2}" type="slidenum">
              <a:rPr lang="ru-RU" smtClean="0"/>
              <a:pPr/>
              <a:t>‹#›</a:t>
            </a:fld>
            <a:endParaRPr lang="ru-RU" dirty="0"/>
          </a:p>
        </p:txBody>
      </p:sp>
    </p:spTree>
    <p:extLst>
      <p:ext uri="{BB962C8B-B14F-4D97-AF65-F5344CB8AC3E}">
        <p14:creationId xmlns:p14="http://schemas.microsoft.com/office/powerpoint/2010/main" val="4064220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C135B3BA-5BE5-46B2-A693-DB6E10C33A55}" type="datetime1">
              <a:rPr lang="ru-RU" smtClean="0"/>
              <a:pPr/>
              <a:t>23.11.2019</a:t>
            </a:fld>
            <a:endParaRPr lang="ru-RU" dirty="0"/>
          </a:p>
        </p:txBody>
      </p:sp>
      <p:sp>
        <p:nvSpPr>
          <p:cNvPr id="5" name="Нижний колонтитул 4"/>
          <p:cNvSpPr>
            <a:spLocks noGrp="1"/>
          </p:cNvSpPr>
          <p:nvPr>
            <p:ph type="ftr" sz="quarter" idx="11"/>
          </p:nvPr>
        </p:nvSpPr>
        <p:spPr/>
        <p:txBody>
          <a:bodyPr/>
          <a:lstStyle/>
          <a:p>
            <a:r>
              <a:rPr lang="ru-RU" smtClean="0"/>
              <a:t>Кафедра информационно-аналитических систем</a:t>
            </a:r>
            <a:endParaRPr lang="ru-RU" dirty="0"/>
          </a:p>
        </p:txBody>
      </p:sp>
      <p:sp>
        <p:nvSpPr>
          <p:cNvPr id="6" name="Номер слайда 5"/>
          <p:cNvSpPr>
            <a:spLocks noGrp="1"/>
          </p:cNvSpPr>
          <p:nvPr>
            <p:ph type="sldNum" sz="quarter" idx="12"/>
          </p:nvPr>
        </p:nvSpPr>
        <p:spPr/>
        <p:txBody>
          <a:bodyPr/>
          <a:lstStyle/>
          <a:p>
            <a:fld id="{B6743867-4E32-4E2D-8739-58246E7E28D2}" type="slidenum">
              <a:rPr lang="ru-RU" smtClean="0"/>
              <a:pPr/>
              <a:t>‹#›</a:t>
            </a:fld>
            <a:endParaRPr lang="ru-RU" dirty="0"/>
          </a:p>
        </p:txBody>
      </p:sp>
    </p:spTree>
    <p:extLst>
      <p:ext uri="{BB962C8B-B14F-4D97-AF65-F5344CB8AC3E}">
        <p14:creationId xmlns:p14="http://schemas.microsoft.com/office/powerpoint/2010/main" val="2693577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6A958AB1-996B-437A-8688-A151BBB6CBE8}" type="datetime1">
              <a:rPr lang="ru-RU" smtClean="0"/>
              <a:pPr/>
              <a:t>23.11.2019</a:t>
            </a:fld>
            <a:endParaRPr lang="ru-RU" dirty="0"/>
          </a:p>
        </p:txBody>
      </p:sp>
      <p:sp>
        <p:nvSpPr>
          <p:cNvPr id="6" name="Нижний колонтитул 5"/>
          <p:cNvSpPr>
            <a:spLocks noGrp="1"/>
          </p:cNvSpPr>
          <p:nvPr>
            <p:ph type="ftr" sz="quarter" idx="11"/>
          </p:nvPr>
        </p:nvSpPr>
        <p:spPr/>
        <p:txBody>
          <a:bodyPr/>
          <a:lstStyle/>
          <a:p>
            <a:r>
              <a:rPr lang="ru-RU" smtClean="0"/>
              <a:t>Кафедра информационно-аналитических систем</a:t>
            </a:r>
            <a:endParaRPr lang="ru-RU" dirty="0"/>
          </a:p>
        </p:txBody>
      </p:sp>
      <p:sp>
        <p:nvSpPr>
          <p:cNvPr id="7" name="Номер слайда 6"/>
          <p:cNvSpPr>
            <a:spLocks noGrp="1"/>
          </p:cNvSpPr>
          <p:nvPr>
            <p:ph type="sldNum" sz="quarter" idx="12"/>
          </p:nvPr>
        </p:nvSpPr>
        <p:spPr/>
        <p:txBody>
          <a:bodyPr/>
          <a:lstStyle/>
          <a:p>
            <a:fld id="{B6743867-4E32-4E2D-8739-58246E7E28D2}" type="slidenum">
              <a:rPr lang="ru-RU" smtClean="0"/>
              <a:pPr/>
              <a:t>‹#›</a:t>
            </a:fld>
            <a:endParaRPr lang="ru-RU" dirty="0"/>
          </a:p>
        </p:txBody>
      </p:sp>
    </p:spTree>
    <p:extLst>
      <p:ext uri="{BB962C8B-B14F-4D97-AF65-F5344CB8AC3E}">
        <p14:creationId xmlns:p14="http://schemas.microsoft.com/office/powerpoint/2010/main" val="634045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5209D829-0EBB-4CF1-9012-B500853E42A1}" type="datetime1">
              <a:rPr lang="ru-RU" smtClean="0"/>
              <a:pPr/>
              <a:t>23.11.2019</a:t>
            </a:fld>
            <a:endParaRPr lang="ru-RU" dirty="0"/>
          </a:p>
        </p:txBody>
      </p:sp>
      <p:sp>
        <p:nvSpPr>
          <p:cNvPr id="8" name="Нижний колонтитул 7"/>
          <p:cNvSpPr>
            <a:spLocks noGrp="1"/>
          </p:cNvSpPr>
          <p:nvPr>
            <p:ph type="ftr" sz="quarter" idx="11"/>
          </p:nvPr>
        </p:nvSpPr>
        <p:spPr/>
        <p:txBody>
          <a:bodyPr/>
          <a:lstStyle/>
          <a:p>
            <a:r>
              <a:rPr lang="ru-RU" smtClean="0"/>
              <a:t>Кафедра информационно-аналитических систем</a:t>
            </a:r>
            <a:endParaRPr lang="ru-RU" dirty="0"/>
          </a:p>
        </p:txBody>
      </p:sp>
      <p:sp>
        <p:nvSpPr>
          <p:cNvPr id="9" name="Номер слайда 8"/>
          <p:cNvSpPr>
            <a:spLocks noGrp="1"/>
          </p:cNvSpPr>
          <p:nvPr>
            <p:ph type="sldNum" sz="quarter" idx="12"/>
          </p:nvPr>
        </p:nvSpPr>
        <p:spPr/>
        <p:txBody>
          <a:bodyPr/>
          <a:lstStyle/>
          <a:p>
            <a:fld id="{B6743867-4E32-4E2D-8739-58246E7E28D2}" type="slidenum">
              <a:rPr lang="ru-RU" smtClean="0"/>
              <a:pPr/>
              <a:t>‹#›</a:t>
            </a:fld>
            <a:endParaRPr lang="ru-RU" dirty="0"/>
          </a:p>
        </p:txBody>
      </p:sp>
    </p:spTree>
    <p:extLst>
      <p:ext uri="{BB962C8B-B14F-4D97-AF65-F5344CB8AC3E}">
        <p14:creationId xmlns:p14="http://schemas.microsoft.com/office/powerpoint/2010/main" val="2373154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CEDDBBFC-C937-4C0D-9D8E-18BA5D16049C}" type="datetime1">
              <a:rPr lang="ru-RU" smtClean="0"/>
              <a:pPr/>
              <a:t>23.11.2019</a:t>
            </a:fld>
            <a:endParaRPr lang="ru-RU" dirty="0"/>
          </a:p>
        </p:txBody>
      </p:sp>
      <p:sp>
        <p:nvSpPr>
          <p:cNvPr id="4" name="Нижний колонтитул 3"/>
          <p:cNvSpPr>
            <a:spLocks noGrp="1"/>
          </p:cNvSpPr>
          <p:nvPr>
            <p:ph type="ftr" sz="quarter" idx="11"/>
          </p:nvPr>
        </p:nvSpPr>
        <p:spPr/>
        <p:txBody>
          <a:bodyPr/>
          <a:lstStyle/>
          <a:p>
            <a:r>
              <a:rPr lang="ru-RU" smtClean="0"/>
              <a:t>Кафедра информационно-аналитических систем</a:t>
            </a:r>
            <a:endParaRPr lang="ru-RU" dirty="0"/>
          </a:p>
        </p:txBody>
      </p:sp>
      <p:sp>
        <p:nvSpPr>
          <p:cNvPr id="5" name="Номер слайда 4"/>
          <p:cNvSpPr>
            <a:spLocks noGrp="1"/>
          </p:cNvSpPr>
          <p:nvPr>
            <p:ph type="sldNum" sz="quarter" idx="12"/>
          </p:nvPr>
        </p:nvSpPr>
        <p:spPr/>
        <p:txBody>
          <a:bodyPr/>
          <a:lstStyle/>
          <a:p>
            <a:fld id="{B6743867-4E32-4E2D-8739-58246E7E28D2}" type="slidenum">
              <a:rPr lang="ru-RU" smtClean="0"/>
              <a:pPr/>
              <a:t>‹#›</a:t>
            </a:fld>
            <a:endParaRPr lang="ru-RU" dirty="0"/>
          </a:p>
        </p:txBody>
      </p:sp>
    </p:spTree>
    <p:extLst>
      <p:ext uri="{BB962C8B-B14F-4D97-AF65-F5344CB8AC3E}">
        <p14:creationId xmlns:p14="http://schemas.microsoft.com/office/powerpoint/2010/main" val="2924647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D2B0A9A8-525F-4B90-912E-6DE17100641D}" type="datetime1">
              <a:rPr lang="ru-RU" smtClean="0"/>
              <a:pPr/>
              <a:t>23.11.2019</a:t>
            </a:fld>
            <a:endParaRPr lang="ru-RU" dirty="0"/>
          </a:p>
        </p:txBody>
      </p:sp>
      <p:sp>
        <p:nvSpPr>
          <p:cNvPr id="3" name="Нижний колонтитул 2"/>
          <p:cNvSpPr>
            <a:spLocks noGrp="1"/>
          </p:cNvSpPr>
          <p:nvPr>
            <p:ph type="ftr" sz="quarter" idx="11"/>
          </p:nvPr>
        </p:nvSpPr>
        <p:spPr/>
        <p:txBody>
          <a:bodyPr/>
          <a:lstStyle/>
          <a:p>
            <a:r>
              <a:rPr lang="ru-RU" smtClean="0"/>
              <a:t>Кафедра информационно-аналитических систем</a:t>
            </a:r>
            <a:endParaRPr lang="ru-RU" dirty="0"/>
          </a:p>
        </p:txBody>
      </p:sp>
      <p:sp>
        <p:nvSpPr>
          <p:cNvPr id="4" name="Номер слайда 3"/>
          <p:cNvSpPr>
            <a:spLocks noGrp="1"/>
          </p:cNvSpPr>
          <p:nvPr>
            <p:ph type="sldNum" sz="quarter" idx="12"/>
          </p:nvPr>
        </p:nvSpPr>
        <p:spPr/>
        <p:txBody>
          <a:bodyPr/>
          <a:lstStyle/>
          <a:p>
            <a:fld id="{B6743867-4E32-4E2D-8739-58246E7E28D2}" type="slidenum">
              <a:rPr lang="ru-RU" smtClean="0"/>
              <a:pPr/>
              <a:t>‹#›</a:t>
            </a:fld>
            <a:endParaRPr lang="ru-RU" dirty="0"/>
          </a:p>
        </p:txBody>
      </p:sp>
    </p:spTree>
    <p:extLst>
      <p:ext uri="{BB962C8B-B14F-4D97-AF65-F5344CB8AC3E}">
        <p14:creationId xmlns:p14="http://schemas.microsoft.com/office/powerpoint/2010/main" val="3549774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460A2F3A-EF59-4D48-A8F1-63801669CB7A}" type="datetime1">
              <a:rPr lang="ru-RU" smtClean="0"/>
              <a:pPr/>
              <a:t>23.11.2019</a:t>
            </a:fld>
            <a:endParaRPr lang="ru-RU" dirty="0"/>
          </a:p>
        </p:txBody>
      </p:sp>
      <p:sp>
        <p:nvSpPr>
          <p:cNvPr id="6" name="Нижний колонтитул 5"/>
          <p:cNvSpPr>
            <a:spLocks noGrp="1"/>
          </p:cNvSpPr>
          <p:nvPr>
            <p:ph type="ftr" sz="quarter" idx="11"/>
          </p:nvPr>
        </p:nvSpPr>
        <p:spPr/>
        <p:txBody>
          <a:bodyPr/>
          <a:lstStyle/>
          <a:p>
            <a:r>
              <a:rPr lang="ru-RU" smtClean="0"/>
              <a:t>Кафедра информационно-аналитических систем</a:t>
            </a:r>
            <a:endParaRPr lang="ru-RU" dirty="0"/>
          </a:p>
        </p:txBody>
      </p:sp>
      <p:sp>
        <p:nvSpPr>
          <p:cNvPr id="7" name="Номер слайда 6"/>
          <p:cNvSpPr>
            <a:spLocks noGrp="1"/>
          </p:cNvSpPr>
          <p:nvPr>
            <p:ph type="sldNum" sz="quarter" idx="12"/>
          </p:nvPr>
        </p:nvSpPr>
        <p:spPr/>
        <p:txBody>
          <a:bodyPr/>
          <a:lstStyle/>
          <a:p>
            <a:fld id="{B6743867-4E32-4E2D-8739-58246E7E28D2}" type="slidenum">
              <a:rPr lang="ru-RU" smtClean="0"/>
              <a:pPr/>
              <a:t>‹#›</a:t>
            </a:fld>
            <a:endParaRPr lang="ru-RU" dirty="0"/>
          </a:p>
        </p:txBody>
      </p:sp>
    </p:spTree>
    <p:extLst>
      <p:ext uri="{BB962C8B-B14F-4D97-AF65-F5344CB8AC3E}">
        <p14:creationId xmlns:p14="http://schemas.microsoft.com/office/powerpoint/2010/main" val="2364735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1A2772EC-2878-4B3D-9678-6EA052BCAB95}" type="datetime1">
              <a:rPr lang="ru-RU" smtClean="0"/>
              <a:pPr/>
              <a:t>23.11.2019</a:t>
            </a:fld>
            <a:endParaRPr lang="ru-RU" dirty="0"/>
          </a:p>
        </p:txBody>
      </p:sp>
      <p:sp>
        <p:nvSpPr>
          <p:cNvPr id="6" name="Нижний колонтитул 5"/>
          <p:cNvSpPr>
            <a:spLocks noGrp="1"/>
          </p:cNvSpPr>
          <p:nvPr>
            <p:ph type="ftr" sz="quarter" idx="11"/>
          </p:nvPr>
        </p:nvSpPr>
        <p:spPr/>
        <p:txBody>
          <a:bodyPr/>
          <a:lstStyle/>
          <a:p>
            <a:r>
              <a:rPr lang="ru-RU" smtClean="0"/>
              <a:t>Кафедра информационно-аналитических систем</a:t>
            </a:r>
            <a:endParaRPr lang="ru-RU" dirty="0"/>
          </a:p>
        </p:txBody>
      </p:sp>
      <p:sp>
        <p:nvSpPr>
          <p:cNvPr id="7" name="Номер слайда 6"/>
          <p:cNvSpPr>
            <a:spLocks noGrp="1"/>
          </p:cNvSpPr>
          <p:nvPr>
            <p:ph type="sldNum" sz="quarter" idx="12"/>
          </p:nvPr>
        </p:nvSpPr>
        <p:spPr/>
        <p:txBody>
          <a:bodyPr/>
          <a:lstStyle/>
          <a:p>
            <a:fld id="{B6743867-4E32-4E2D-8739-58246E7E28D2}" type="slidenum">
              <a:rPr lang="ru-RU" smtClean="0"/>
              <a:pPr/>
              <a:t>‹#›</a:t>
            </a:fld>
            <a:endParaRPr lang="ru-RU" dirty="0"/>
          </a:p>
        </p:txBody>
      </p:sp>
    </p:spTree>
    <p:extLst>
      <p:ext uri="{BB962C8B-B14F-4D97-AF65-F5344CB8AC3E}">
        <p14:creationId xmlns:p14="http://schemas.microsoft.com/office/powerpoint/2010/main" val="3006454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7D136C-E0A1-4012-8BF1-05B9B9D58020}" type="datetime1">
              <a:rPr lang="ru-RU" smtClean="0"/>
              <a:pPr/>
              <a:t>23.11.2019</a:t>
            </a:fld>
            <a:endParaRPr lang="ru-RU" dirty="0"/>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ru-RU" smtClean="0"/>
              <a:t>Кафедра информационно-аналитических систем</a:t>
            </a:r>
            <a:endParaRPr lang="ru-RU" dirty="0"/>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743867-4E32-4E2D-8739-58246E7E28D2}" type="slidenum">
              <a:rPr lang="ru-RU" smtClean="0"/>
              <a:pPr/>
              <a:t>‹#›</a:t>
            </a:fld>
            <a:endParaRPr lang="ru-RU" dirty="0"/>
          </a:p>
        </p:txBody>
      </p:sp>
    </p:spTree>
    <p:extLst>
      <p:ext uri="{BB962C8B-B14F-4D97-AF65-F5344CB8AC3E}">
        <p14:creationId xmlns:p14="http://schemas.microsoft.com/office/powerpoint/2010/main" val="37440394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gif"/><Relationship Id="rId1" Type="http://schemas.openxmlformats.org/officeDocument/2006/relationships/slideLayout" Target="../slideLayouts/slideLayout2.xml"/><Relationship Id="rId6" Type="http://schemas.openxmlformats.org/officeDocument/2006/relationships/image" Target="../media/image8.gif"/><Relationship Id="rId5" Type="http://schemas.openxmlformats.org/officeDocument/2006/relationships/image" Target="../media/image7.gif"/><Relationship Id="rId4" Type="http://schemas.openxmlformats.org/officeDocument/2006/relationships/image" Target="../media/image6.gif"/></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gif"/><Relationship Id="rId1" Type="http://schemas.openxmlformats.org/officeDocument/2006/relationships/slideLayout" Target="../slideLayouts/slideLayout2.xml"/><Relationship Id="rId6" Type="http://schemas.openxmlformats.org/officeDocument/2006/relationships/image" Target="../media/image8.gif"/><Relationship Id="rId5" Type="http://schemas.openxmlformats.org/officeDocument/2006/relationships/image" Target="../media/image7.gif"/><Relationship Id="rId4" Type="http://schemas.openxmlformats.org/officeDocument/2006/relationships/image" Target="../media/image6.gi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259632" y="1714488"/>
            <a:ext cx="7416823" cy="3970318"/>
          </a:xfrm>
          <a:prstGeom prst="rect">
            <a:avLst/>
          </a:prstGeom>
        </p:spPr>
        <p:txBody>
          <a:bodyPr wrap="square">
            <a:spAutoFit/>
          </a:bodyPr>
          <a:lstStyle/>
          <a:p>
            <a:pPr algn="r"/>
            <a:r>
              <a:rPr lang="ru-RU" sz="4800" b="1" dirty="0" smtClean="0">
                <a:solidFill>
                  <a:schemeClr val="bg1"/>
                </a:solidFill>
                <a:latin typeface="Arial" panose="020B0604020202020204" pitchFamily="34" charset="0"/>
                <a:cs typeface="Arial" panose="020B0604020202020204" pitchFamily="34" charset="0"/>
              </a:rPr>
              <a:t> </a:t>
            </a:r>
            <a:r>
              <a:rPr lang="ru-RU" sz="4800" b="1" dirty="0" smtClean="0">
                <a:solidFill>
                  <a:srgbClr val="9F2B22"/>
                </a:solidFill>
                <a:latin typeface="Arial" panose="020B0604020202020204" pitchFamily="34" charset="0"/>
                <a:cs typeface="Arial" panose="020B0604020202020204" pitchFamily="34" charset="0"/>
              </a:rPr>
              <a:t>Анализ данных</a:t>
            </a:r>
          </a:p>
          <a:p>
            <a:pPr algn="r"/>
            <a:r>
              <a:rPr lang="ru-RU" sz="3600" b="1" dirty="0" smtClean="0">
                <a:solidFill>
                  <a:schemeClr val="accent2">
                    <a:lumMod val="75000"/>
                  </a:schemeClr>
                </a:solidFill>
              </a:rPr>
              <a:t>Метрики расстояний для данных дихотомической, номинальной и порядковой шкал</a:t>
            </a:r>
            <a:endParaRPr lang="ru-RU" sz="3600" b="1" dirty="0" smtClean="0">
              <a:solidFill>
                <a:schemeClr val="accent2">
                  <a:lumMod val="75000"/>
                </a:schemeClr>
              </a:solidFill>
              <a:cs typeface="Arial" panose="020B0604020202020204" pitchFamily="34" charset="0"/>
            </a:endParaRPr>
          </a:p>
          <a:p>
            <a:pPr algn="r"/>
            <a:r>
              <a:rPr lang="ru-RU" sz="2400" b="1" dirty="0" err="1" smtClean="0">
                <a:solidFill>
                  <a:schemeClr val="bg1">
                    <a:lumMod val="50000"/>
                  </a:schemeClr>
                </a:solidFill>
                <a:latin typeface="Arial" panose="020B0604020202020204" pitchFamily="34" charset="0"/>
                <a:cs typeface="Arial" panose="020B0604020202020204" pitchFamily="34" charset="0"/>
              </a:rPr>
              <a:t>Графеева</a:t>
            </a:r>
            <a:r>
              <a:rPr lang="ru-RU" sz="2400" b="1" dirty="0" smtClean="0">
                <a:solidFill>
                  <a:schemeClr val="bg1">
                    <a:lumMod val="50000"/>
                  </a:schemeClr>
                </a:solidFill>
                <a:latin typeface="Arial" panose="020B0604020202020204" pitchFamily="34" charset="0"/>
                <a:cs typeface="Arial" panose="020B0604020202020204" pitchFamily="34" charset="0"/>
              </a:rPr>
              <a:t> Н.Г.</a:t>
            </a:r>
          </a:p>
          <a:p>
            <a:pPr algn="r"/>
            <a:r>
              <a:rPr lang="ru-RU" sz="2400" b="1" smtClean="0">
                <a:solidFill>
                  <a:schemeClr val="bg1">
                    <a:lumMod val="50000"/>
                  </a:schemeClr>
                </a:solidFill>
                <a:latin typeface="Arial" panose="020B0604020202020204" pitchFamily="34" charset="0"/>
                <a:cs typeface="Arial" panose="020B0604020202020204" pitchFamily="34" charset="0"/>
              </a:rPr>
              <a:t>2019</a:t>
            </a:r>
            <a:endParaRPr lang="ru-RU" sz="2400" b="1" dirty="0" smtClean="0">
              <a:solidFill>
                <a:schemeClr val="bg1">
                  <a:lumMod val="50000"/>
                </a:schemeClr>
              </a:solidFill>
              <a:latin typeface="Arial" panose="020B0604020202020204" pitchFamily="34" charset="0"/>
              <a:cs typeface="Arial" panose="020B0604020202020204" pitchFamily="34" charset="0"/>
            </a:endParaRPr>
          </a:p>
          <a:p>
            <a:pPr algn="r"/>
            <a:r>
              <a:rPr lang="ru-RU" sz="4800" b="1" dirty="0" smtClean="0">
                <a:solidFill>
                  <a:srgbClr val="9F2B22"/>
                </a:solidFill>
                <a:latin typeface="Arial" panose="020B0604020202020204" pitchFamily="34" charset="0"/>
                <a:cs typeface="Arial" panose="020B0604020202020204" pitchFamily="34" charset="0"/>
              </a:rPr>
              <a:t> </a:t>
            </a:r>
            <a:r>
              <a:rPr lang="ru-RU" sz="4800" b="1" dirty="0" smtClean="0">
                <a:solidFill>
                  <a:schemeClr val="bg1"/>
                </a:solidFill>
                <a:latin typeface="Arial" panose="020B0604020202020204" pitchFamily="34" charset="0"/>
                <a:cs typeface="Arial" panose="020B0604020202020204" pitchFamily="34" charset="0"/>
              </a:rPr>
              <a:t>данных</a:t>
            </a:r>
            <a:endParaRPr lang="ru-RU" sz="4800" b="1" dirty="0">
              <a:solidFill>
                <a:schemeClr val="bg1"/>
              </a:solidFill>
              <a:latin typeface="Arial" panose="020B0604020202020204" pitchFamily="34" charset="0"/>
              <a:cs typeface="Arial" panose="020B0604020202020204" pitchFamily="34" charset="0"/>
            </a:endParaRPr>
          </a:p>
        </p:txBody>
      </p:sp>
      <p:sp>
        <p:nvSpPr>
          <p:cNvPr id="3" name="Нижний колонтитул 2"/>
          <p:cNvSpPr>
            <a:spLocks noGrp="1"/>
          </p:cNvSpPr>
          <p:nvPr>
            <p:ph type="ftr" sz="quarter" idx="11"/>
          </p:nvPr>
        </p:nvSpPr>
        <p:spPr>
          <a:xfrm>
            <a:off x="2357422" y="6356350"/>
            <a:ext cx="3857652" cy="365125"/>
          </a:xfrm>
        </p:spPr>
        <p:txBody>
          <a:bodyPr/>
          <a:lstStyle/>
          <a:p>
            <a:r>
              <a:rPr lang="ru-RU" dirty="0" smtClean="0"/>
              <a:t>Кафедра информационно-аналитических систем</a:t>
            </a:r>
            <a:endParaRPr lang="ru-RU" dirty="0"/>
          </a:p>
        </p:txBody>
      </p:sp>
    </p:spTree>
    <p:extLst>
      <p:ext uri="{BB962C8B-B14F-4D97-AF65-F5344CB8AC3E}">
        <p14:creationId xmlns:p14="http://schemas.microsoft.com/office/powerpoint/2010/main" val="20336611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Объект 2"/>
          <p:cNvSpPr txBox="1">
            <a:spLocks/>
          </p:cNvSpPr>
          <p:nvPr/>
        </p:nvSpPr>
        <p:spPr>
          <a:xfrm>
            <a:off x="214282" y="1142984"/>
            <a:ext cx="8643998" cy="4786346"/>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ru-RU" sz="5800" b="1" dirty="0" smtClean="0">
                <a:solidFill>
                  <a:schemeClr val="accent2">
                    <a:lumMod val="75000"/>
                  </a:schemeClr>
                </a:solidFill>
              </a:rPr>
              <a:t>Пример</a:t>
            </a:r>
            <a:r>
              <a:rPr lang="en-US" sz="5800" b="1" dirty="0" smtClean="0">
                <a:solidFill>
                  <a:schemeClr val="accent2">
                    <a:lumMod val="75000"/>
                  </a:schemeClr>
                </a:solidFill>
              </a:rPr>
              <a:t>: </a:t>
            </a:r>
            <a:r>
              <a:rPr lang="ru-RU" sz="5800" b="1" dirty="0" smtClean="0">
                <a:solidFill>
                  <a:schemeClr val="accent2">
                    <a:lumMod val="75000"/>
                  </a:schemeClr>
                </a:solidFill>
              </a:rPr>
              <a:t>вычисление метрики расстояний</a:t>
            </a:r>
            <a:r>
              <a:rPr lang="en-US" sz="5800" b="1" dirty="0" smtClean="0">
                <a:solidFill>
                  <a:schemeClr val="accent2">
                    <a:lumMod val="75000"/>
                  </a:schemeClr>
                </a:solidFill>
              </a:rPr>
              <a:t> </a:t>
            </a:r>
            <a:r>
              <a:rPr lang="ru-RU" sz="5800" b="1" dirty="0" smtClean="0">
                <a:solidFill>
                  <a:schemeClr val="accent2">
                    <a:lumMod val="75000"/>
                  </a:schemeClr>
                </a:solidFill>
              </a:rPr>
              <a:t>для пациентов</a:t>
            </a:r>
            <a:endParaRPr lang="ru-RU" sz="5800" b="1" dirty="0" smtClean="0">
              <a:solidFill>
                <a:schemeClr val="accent2">
                  <a:lumMod val="75000"/>
                </a:schemeClr>
              </a:solidFill>
              <a:cs typeface="Arial" panose="020B0604020202020204" pitchFamily="34" charset="0"/>
            </a:endParaRPr>
          </a:p>
          <a:p>
            <a:pPr marL="0" indent="0">
              <a:buNone/>
            </a:pPr>
            <a:endParaRPr lang="ru-RU" sz="11200" dirty="0" smtClean="0">
              <a:latin typeface="Arial" panose="020B0604020202020204" pitchFamily="34" charset="0"/>
              <a:cs typeface="Arial" panose="020B0604020202020204" pitchFamily="34" charset="0"/>
            </a:endParaRPr>
          </a:p>
          <a:p>
            <a:pPr marL="0" indent="0">
              <a:buNone/>
            </a:pPr>
            <a:endParaRPr lang="ru-RU" sz="11200" b="1" dirty="0" smtClean="0">
              <a:latin typeface="Arial" panose="020B0604020202020204" pitchFamily="34" charset="0"/>
              <a:cs typeface="Arial" panose="020B0604020202020204" pitchFamily="34" charset="0"/>
            </a:endParaRPr>
          </a:p>
          <a:p>
            <a:pPr marL="0" indent="0">
              <a:buNone/>
            </a:pPr>
            <a:endParaRPr lang="en-US" sz="11200" b="1" dirty="0">
              <a:solidFill>
                <a:srgbClr val="9F2B22"/>
              </a:solidFill>
              <a:latin typeface="Arial" panose="020B0604020202020204" pitchFamily="34" charset="0"/>
              <a:cs typeface="Arial" panose="020B0604020202020204" pitchFamily="34" charset="0"/>
            </a:endParaRPr>
          </a:p>
          <a:p>
            <a:pPr marL="0" indent="0">
              <a:spcBef>
                <a:spcPts val="0"/>
              </a:spcBef>
              <a:buClr>
                <a:schemeClr val="dk1"/>
              </a:buClr>
              <a:buSzPct val="25000"/>
              <a:buFont typeface="Arial" panose="020B0604020202020204" pitchFamily="34" charset="0"/>
              <a:buNone/>
            </a:pPr>
            <a:endParaRPr lang="en-US" dirty="0" smtClean="0">
              <a:solidFill>
                <a:schemeClr val="dk1"/>
              </a:solidFill>
              <a:latin typeface="PT Sans"/>
              <a:ea typeface="PT Sans"/>
              <a:cs typeface="PT Sans"/>
              <a:sym typeface="PT Sans"/>
            </a:endParaRPr>
          </a:p>
          <a:p>
            <a:pPr marL="0" indent="0">
              <a:spcBef>
                <a:spcPts val="0"/>
              </a:spcBef>
              <a:buClr>
                <a:schemeClr val="dk1"/>
              </a:buClr>
              <a:buSzPct val="25000"/>
              <a:buFont typeface="Arial" panose="020B0604020202020204" pitchFamily="34" charset="0"/>
              <a:buNone/>
            </a:pPr>
            <a:r>
              <a:rPr lang="ru-RU" dirty="0" smtClean="0">
                <a:solidFill>
                  <a:schemeClr val="dk1"/>
                </a:solidFill>
                <a:latin typeface="PT Sans"/>
                <a:ea typeface="PT Sans"/>
                <a:cs typeface="PT Sans"/>
                <a:sym typeface="PT Sans"/>
              </a:rPr>
              <a:t> </a:t>
            </a:r>
            <a:endParaRPr lang="en-US" dirty="0">
              <a:solidFill>
                <a:schemeClr val="dk1"/>
              </a:solidFill>
              <a:latin typeface="PT Sans"/>
              <a:ea typeface="PT Sans"/>
              <a:cs typeface="PT Sans"/>
              <a:sym typeface="PT Sans"/>
            </a:endParaRPr>
          </a:p>
        </p:txBody>
      </p:sp>
      <p:sp>
        <p:nvSpPr>
          <p:cNvPr id="9" name="Объект 2"/>
          <p:cNvSpPr txBox="1">
            <a:spLocks/>
          </p:cNvSpPr>
          <p:nvPr/>
        </p:nvSpPr>
        <p:spPr>
          <a:xfrm>
            <a:off x="1571273" y="2420888"/>
            <a:ext cx="6491064" cy="326896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r>
              <a:rPr lang="ru-RU" sz="2400" dirty="0" smtClean="0"/>
              <a:t> </a:t>
            </a:r>
            <a:endParaRPr lang="en-GB" sz="2400" dirty="0" smtClean="0">
              <a:latin typeface="Arial" panose="020B0604020202020204" pitchFamily="34" charset="0"/>
              <a:cs typeface="Arial" panose="020B0604020202020204" pitchFamily="34" charset="0"/>
            </a:endParaRPr>
          </a:p>
        </p:txBody>
      </p:sp>
      <p:sp>
        <p:nvSpPr>
          <p:cNvPr id="10" name="Объект 2"/>
          <p:cNvSpPr txBox="1">
            <a:spLocks/>
          </p:cNvSpPr>
          <p:nvPr/>
        </p:nvSpPr>
        <p:spPr>
          <a:xfrm>
            <a:off x="857224" y="116632"/>
            <a:ext cx="8035256" cy="864096"/>
          </a:xfrm>
          <a:prstGeom prst="rect">
            <a:avLst/>
          </a:prstGeom>
        </p:spPr>
        <p:txBody>
          <a:bodyPr vert="horz" lIns="91440" tIns="45720" rIns="91440" bIns="45720" rtlCol="0" anchor="ctr">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spcBef>
                <a:spcPts val="0"/>
              </a:spcBef>
              <a:buClr>
                <a:schemeClr val="dk1"/>
              </a:buClr>
              <a:buSzPct val="25000"/>
              <a:buNone/>
            </a:pPr>
            <a:r>
              <a:rPr lang="ru-RU" sz="2800" b="1" dirty="0" smtClean="0">
                <a:solidFill>
                  <a:srgbClr val="9F2B22"/>
                </a:solidFill>
                <a:cs typeface="Arial" panose="020B0604020202020204" pitchFamily="34" charset="0"/>
                <a:sym typeface="PT Sans"/>
              </a:rPr>
              <a:t>Анализ данных.</a:t>
            </a:r>
            <a:r>
              <a:rPr lang="ru-RU" sz="2800" b="1" dirty="0" smtClean="0">
                <a:solidFill>
                  <a:srgbClr val="9F2B22"/>
                </a:solidFill>
                <a:cs typeface="Arial" panose="020B0604020202020204" pitchFamily="34" charset="0"/>
              </a:rPr>
              <a:t> </a:t>
            </a:r>
            <a:r>
              <a:rPr lang="ru-RU" sz="2800" b="1" dirty="0" smtClean="0">
                <a:solidFill>
                  <a:schemeClr val="accent2">
                    <a:lumMod val="75000"/>
                  </a:schemeClr>
                </a:solidFill>
              </a:rPr>
              <a:t>Метрики расстояний  для различных шкал</a:t>
            </a:r>
            <a:endParaRPr lang="en-US" sz="2800" b="1" dirty="0">
              <a:solidFill>
                <a:srgbClr val="9F2B22"/>
              </a:solidFill>
              <a:ea typeface="PT Sans"/>
              <a:cs typeface="Arial" panose="020B0604020202020204" pitchFamily="34" charset="0"/>
              <a:sym typeface="PT Sans"/>
            </a:endParaRPr>
          </a:p>
        </p:txBody>
      </p:sp>
      <p:sp>
        <p:nvSpPr>
          <p:cNvPr id="6" name="Нижний колонтитул 5"/>
          <p:cNvSpPr>
            <a:spLocks noGrp="1"/>
          </p:cNvSpPr>
          <p:nvPr>
            <p:ph type="ftr" sz="quarter" idx="11"/>
          </p:nvPr>
        </p:nvSpPr>
        <p:spPr>
          <a:xfrm>
            <a:off x="2500298" y="6356350"/>
            <a:ext cx="3714776" cy="365125"/>
          </a:xfrm>
        </p:spPr>
        <p:txBody>
          <a:bodyPr/>
          <a:lstStyle/>
          <a:p>
            <a:r>
              <a:rPr lang="ru-RU" dirty="0" smtClean="0"/>
              <a:t>Кафедра информационно-аналитических систем</a:t>
            </a:r>
            <a:endParaRPr lang="ru-RU" dirty="0"/>
          </a:p>
        </p:txBody>
      </p:sp>
      <p:sp>
        <p:nvSpPr>
          <p:cNvPr id="7" name="Прямоугольник 6"/>
          <p:cNvSpPr/>
          <p:nvPr/>
        </p:nvSpPr>
        <p:spPr>
          <a:xfrm>
            <a:off x="285720" y="2143116"/>
            <a:ext cx="8286808" cy="2185214"/>
          </a:xfrm>
          <a:prstGeom prst="rect">
            <a:avLst/>
          </a:prstGeom>
        </p:spPr>
        <p:txBody>
          <a:bodyPr wrap="square">
            <a:spAutoFit/>
          </a:bodyPr>
          <a:lstStyle/>
          <a:p>
            <a:pPr algn="just"/>
            <a:endParaRPr lang="ru-RU" sz="2000" dirty="0" smtClean="0"/>
          </a:p>
          <a:p>
            <a:pPr algn="just"/>
            <a:endParaRPr lang="ru-RU" sz="2000" dirty="0" smtClean="0"/>
          </a:p>
          <a:p>
            <a:pPr algn="just"/>
            <a:r>
              <a:rPr lang="en-US" sz="2400" i="1" dirty="0" smtClean="0"/>
              <a:t>D(X,Y) = 1 * |</a:t>
            </a:r>
            <a:r>
              <a:rPr lang="ru-RU" sz="2400" i="1" dirty="0" smtClean="0"/>
              <a:t>покраснение горла</a:t>
            </a:r>
            <a:r>
              <a:rPr lang="en-US" sz="2400" i="1" baseline="-25000" dirty="0" smtClean="0"/>
              <a:t>x</a:t>
            </a:r>
            <a:r>
              <a:rPr lang="en-US" sz="2400" i="1" dirty="0" smtClean="0"/>
              <a:t> – </a:t>
            </a:r>
            <a:r>
              <a:rPr lang="ru-RU" sz="2400" i="1" dirty="0" smtClean="0"/>
              <a:t>покраснение горла</a:t>
            </a:r>
            <a:r>
              <a:rPr lang="en-US" sz="2400" i="1" baseline="-25000" dirty="0" smtClean="0"/>
              <a:t>y</a:t>
            </a:r>
            <a:r>
              <a:rPr lang="en-US" sz="2400" i="1" dirty="0" smtClean="0"/>
              <a:t>| + </a:t>
            </a:r>
          </a:p>
          <a:p>
            <a:pPr algn="just"/>
            <a:r>
              <a:rPr lang="en-US" sz="2400" i="1" dirty="0" smtClean="0"/>
              <a:t>               2 * |</a:t>
            </a:r>
            <a:r>
              <a:rPr lang="ru-RU" sz="2400" i="1" dirty="0" smtClean="0"/>
              <a:t>кашель</a:t>
            </a:r>
            <a:r>
              <a:rPr lang="en-US" sz="2400" i="1" baseline="-25000" dirty="0" smtClean="0"/>
              <a:t>x</a:t>
            </a:r>
            <a:r>
              <a:rPr lang="en-US" sz="2400" i="1" dirty="0" smtClean="0"/>
              <a:t> - </a:t>
            </a:r>
            <a:r>
              <a:rPr lang="ru-RU" sz="2400" i="1" dirty="0" smtClean="0"/>
              <a:t>кашель</a:t>
            </a:r>
            <a:r>
              <a:rPr lang="en-US" sz="2400" i="1" baseline="-25000" dirty="0" smtClean="0"/>
              <a:t>y</a:t>
            </a:r>
            <a:r>
              <a:rPr lang="en-US" sz="2400" i="1" dirty="0" smtClean="0"/>
              <a:t>|+</a:t>
            </a:r>
          </a:p>
          <a:p>
            <a:pPr algn="just"/>
            <a:r>
              <a:rPr lang="en-US" sz="2400" i="1" dirty="0" smtClean="0"/>
              <a:t>               2 * |</a:t>
            </a:r>
            <a:r>
              <a:rPr lang="ru-RU" sz="2400" i="1" dirty="0" smtClean="0"/>
              <a:t>жар</a:t>
            </a:r>
            <a:r>
              <a:rPr lang="en-US" sz="2400" i="1" baseline="-25000" dirty="0" smtClean="0"/>
              <a:t>x</a:t>
            </a:r>
            <a:r>
              <a:rPr lang="en-US" sz="2400" i="1" dirty="0" smtClean="0"/>
              <a:t> - </a:t>
            </a:r>
            <a:r>
              <a:rPr lang="ru-RU" sz="2400" i="1" dirty="0" smtClean="0"/>
              <a:t>жар</a:t>
            </a:r>
            <a:r>
              <a:rPr lang="en-US" sz="2400" i="1" baseline="-25000" dirty="0" smtClean="0"/>
              <a:t>y</a:t>
            </a:r>
            <a:r>
              <a:rPr lang="en-US" sz="2400" i="1" dirty="0" smtClean="0"/>
              <a:t>| +</a:t>
            </a:r>
          </a:p>
          <a:p>
            <a:pPr algn="just"/>
            <a:r>
              <a:rPr lang="en-US" sz="2400" i="1" dirty="0" smtClean="0"/>
              <a:t>               1 * |</a:t>
            </a:r>
            <a:r>
              <a:rPr lang="ru-RU" sz="2400" i="1" dirty="0" smtClean="0"/>
              <a:t>головная боль</a:t>
            </a:r>
            <a:r>
              <a:rPr lang="en-US" sz="2400" i="1" baseline="-25000" dirty="0" smtClean="0"/>
              <a:t>x</a:t>
            </a:r>
            <a:r>
              <a:rPr lang="en-US" sz="2400" i="1" dirty="0" smtClean="0"/>
              <a:t> – </a:t>
            </a:r>
            <a:r>
              <a:rPr lang="ru-RU" sz="2400" i="1" dirty="0" smtClean="0"/>
              <a:t>головная боль</a:t>
            </a:r>
            <a:r>
              <a:rPr lang="en-US" sz="2400" i="1" baseline="-25000" dirty="0" smtClean="0"/>
              <a:t>y</a:t>
            </a:r>
            <a:r>
              <a:rPr lang="en-US" sz="2400" i="1" dirty="0" smtClean="0"/>
              <a:t>|</a:t>
            </a:r>
            <a:endParaRPr lang="ru-RU" sz="2400" i="1" dirty="0"/>
          </a:p>
        </p:txBody>
      </p:sp>
    </p:spTree>
    <p:extLst>
      <p:ext uri="{BB962C8B-B14F-4D97-AF65-F5344CB8AC3E}">
        <p14:creationId xmlns:p14="http://schemas.microsoft.com/office/powerpoint/2010/main" val="31958554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Объект 2"/>
          <p:cNvSpPr txBox="1">
            <a:spLocks/>
          </p:cNvSpPr>
          <p:nvPr/>
        </p:nvSpPr>
        <p:spPr>
          <a:xfrm>
            <a:off x="214282" y="1142984"/>
            <a:ext cx="8429684" cy="4786346"/>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ru-RU" sz="5800" b="1" dirty="0" smtClean="0">
                <a:solidFill>
                  <a:schemeClr val="accent2">
                    <a:lumMod val="75000"/>
                  </a:schemeClr>
                </a:solidFill>
              </a:rPr>
              <a:t>Пример</a:t>
            </a:r>
            <a:r>
              <a:rPr lang="en-US" sz="5800" b="1" dirty="0" smtClean="0">
                <a:solidFill>
                  <a:schemeClr val="accent2">
                    <a:lumMod val="75000"/>
                  </a:schemeClr>
                </a:solidFill>
              </a:rPr>
              <a:t>: </a:t>
            </a:r>
            <a:r>
              <a:rPr lang="ru-RU" sz="5800" b="1" dirty="0" smtClean="0">
                <a:solidFill>
                  <a:schemeClr val="accent2">
                    <a:lumMod val="75000"/>
                  </a:schemeClr>
                </a:solidFill>
              </a:rPr>
              <a:t>расстояния между пациентами</a:t>
            </a:r>
            <a:endParaRPr lang="ru-RU" sz="5800" b="1" dirty="0" smtClean="0">
              <a:solidFill>
                <a:schemeClr val="accent2">
                  <a:lumMod val="75000"/>
                </a:schemeClr>
              </a:solidFill>
              <a:cs typeface="Arial" panose="020B0604020202020204" pitchFamily="34" charset="0"/>
            </a:endParaRPr>
          </a:p>
          <a:p>
            <a:pPr marL="0" indent="0">
              <a:buNone/>
            </a:pPr>
            <a:endParaRPr lang="ru-RU" sz="11200" dirty="0" smtClean="0">
              <a:latin typeface="Arial" panose="020B0604020202020204" pitchFamily="34" charset="0"/>
              <a:cs typeface="Arial" panose="020B0604020202020204" pitchFamily="34" charset="0"/>
            </a:endParaRPr>
          </a:p>
          <a:p>
            <a:pPr marL="0" indent="0">
              <a:buNone/>
            </a:pPr>
            <a:endParaRPr lang="ru-RU" sz="11200" b="1" dirty="0" smtClean="0">
              <a:latin typeface="Arial" panose="020B0604020202020204" pitchFamily="34" charset="0"/>
              <a:cs typeface="Arial" panose="020B0604020202020204" pitchFamily="34" charset="0"/>
            </a:endParaRPr>
          </a:p>
          <a:p>
            <a:pPr marL="0" indent="0">
              <a:buNone/>
            </a:pPr>
            <a:endParaRPr lang="en-US" sz="11200" b="1" dirty="0">
              <a:solidFill>
                <a:srgbClr val="9F2B22"/>
              </a:solidFill>
              <a:latin typeface="Arial" panose="020B0604020202020204" pitchFamily="34" charset="0"/>
              <a:cs typeface="Arial" panose="020B0604020202020204" pitchFamily="34" charset="0"/>
            </a:endParaRPr>
          </a:p>
          <a:p>
            <a:pPr marL="0" indent="0">
              <a:spcBef>
                <a:spcPts val="0"/>
              </a:spcBef>
              <a:buClr>
                <a:schemeClr val="dk1"/>
              </a:buClr>
              <a:buSzPct val="25000"/>
              <a:buFont typeface="Arial" panose="020B0604020202020204" pitchFamily="34" charset="0"/>
              <a:buNone/>
            </a:pPr>
            <a:endParaRPr lang="en-US" dirty="0" smtClean="0">
              <a:solidFill>
                <a:schemeClr val="dk1"/>
              </a:solidFill>
              <a:latin typeface="PT Sans"/>
              <a:ea typeface="PT Sans"/>
              <a:cs typeface="PT Sans"/>
              <a:sym typeface="PT Sans"/>
            </a:endParaRPr>
          </a:p>
          <a:p>
            <a:pPr marL="0" indent="0">
              <a:spcBef>
                <a:spcPts val="0"/>
              </a:spcBef>
              <a:buClr>
                <a:schemeClr val="dk1"/>
              </a:buClr>
              <a:buSzPct val="25000"/>
              <a:buFont typeface="Arial" panose="020B0604020202020204" pitchFamily="34" charset="0"/>
              <a:buNone/>
            </a:pPr>
            <a:r>
              <a:rPr lang="ru-RU" dirty="0" smtClean="0">
                <a:solidFill>
                  <a:schemeClr val="dk1"/>
                </a:solidFill>
                <a:latin typeface="PT Sans"/>
                <a:ea typeface="PT Sans"/>
                <a:cs typeface="PT Sans"/>
                <a:sym typeface="PT Sans"/>
              </a:rPr>
              <a:t> </a:t>
            </a:r>
            <a:endParaRPr lang="en-US" dirty="0">
              <a:solidFill>
                <a:schemeClr val="dk1"/>
              </a:solidFill>
              <a:latin typeface="PT Sans"/>
              <a:ea typeface="PT Sans"/>
              <a:cs typeface="PT Sans"/>
              <a:sym typeface="PT Sans"/>
            </a:endParaRPr>
          </a:p>
        </p:txBody>
      </p:sp>
      <p:sp>
        <p:nvSpPr>
          <p:cNvPr id="9" name="Объект 2"/>
          <p:cNvSpPr txBox="1">
            <a:spLocks/>
          </p:cNvSpPr>
          <p:nvPr/>
        </p:nvSpPr>
        <p:spPr>
          <a:xfrm>
            <a:off x="1571273" y="1928802"/>
            <a:ext cx="6491064" cy="376104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r>
              <a:rPr lang="ru-RU" sz="2400" dirty="0" smtClean="0"/>
              <a:t> </a:t>
            </a:r>
            <a:endParaRPr lang="en-GB" sz="2400" dirty="0" smtClean="0">
              <a:latin typeface="Arial" panose="020B0604020202020204" pitchFamily="34" charset="0"/>
              <a:cs typeface="Arial" panose="020B0604020202020204" pitchFamily="34" charset="0"/>
            </a:endParaRPr>
          </a:p>
        </p:txBody>
      </p:sp>
      <p:sp>
        <p:nvSpPr>
          <p:cNvPr id="10" name="Объект 2"/>
          <p:cNvSpPr txBox="1">
            <a:spLocks/>
          </p:cNvSpPr>
          <p:nvPr/>
        </p:nvSpPr>
        <p:spPr>
          <a:xfrm>
            <a:off x="857224" y="116632"/>
            <a:ext cx="8035256" cy="864096"/>
          </a:xfrm>
          <a:prstGeom prst="rect">
            <a:avLst/>
          </a:prstGeom>
        </p:spPr>
        <p:txBody>
          <a:bodyPr vert="horz" lIns="91440" tIns="45720" rIns="91440" bIns="45720" rtlCol="0" anchor="ctr">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spcBef>
                <a:spcPts val="0"/>
              </a:spcBef>
              <a:buClr>
                <a:schemeClr val="dk1"/>
              </a:buClr>
              <a:buSzPct val="25000"/>
              <a:buNone/>
            </a:pPr>
            <a:r>
              <a:rPr lang="ru-RU" sz="2800" b="1" dirty="0" smtClean="0">
                <a:solidFill>
                  <a:srgbClr val="9F2B22"/>
                </a:solidFill>
                <a:cs typeface="Arial" panose="020B0604020202020204" pitchFamily="34" charset="0"/>
                <a:sym typeface="PT Sans"/>
              </a:rPr>
              <a:t>Анализ данных.</a:t>
            </a:r>
            <a:r>
              <a:rPr lang="ru-RU" sz="2800" b="1" dirty="0" smtClean="0">
                <a:solidFill>
                  <a:srgbClr val="9F2B22"/>
                </a:solidFill>
                <a:cs typeface="Arial" panose="020B0604020202020204" pitchFamily="34" charset="0"/>
              </a:rPr>
              <a:t> </a:t>
            </a:r>
            <a:r>
              <a:rPr lang="ru-RU" sz="2800" b="1" dirty="0" smtClean="0">
                <a:solidFill>
                  <a:schemeClr val="accent2">
                    <a:lumMod val="75000"/>
                  </a:schemeClr>
                </a:solidFill>
              </a:rPr>
              <a:t>Метрики расстояний  для различных шкал</a:t>
            </a:r>
            <a:endParaRPr lang="en-US" sz="2800" b="1" dirty="0">
              <a:solidFill>
                <a:srgbClr val="9F2B22"/>
              </a:solidFill>
              <a:ea typeface="PT Sans"/>
              <a:cs typeface="Arial" panose="020B0604020202020204" pitchFamily="34" charset="0"/>
              <a:sym typeface="PT Sans"/>
            </a:endParaRPr>
          </a:p>
        </p:txBody>
      </p:sp>
      <p:sp>
        <p:nvSpPr>
          <p:cNvPr id="6" name="Нижний колонтитул 5"/>
          <p:cNvSpPr>
            <a:spLocks noGrp="1"/>
          </p:cNvSpPr>
          <p:nvPr>
            <p:ph type="ftr" sz="quarter" idx="11"/>
          </p:nvPr>
        </p:nvSpPr>
        <p:spPr>
          <a:xfrm>
            <a:off x="2500298" y="6356350"/>
            <a:ext cx="3714776" cy="365125"/>
          </a:xfrm>
        </p:spPr>
        <p:txBody>
          <a:bodyPr/>
          <a:lstStyle/>
          <a:p>
            <a:r>
              <a:rPr lang="ru-RU" dirty="0" smtClean="0"/>
              <a:t>Кафедра информационно-аналитических систем</a:t>
            </a:r>
            <a:endParaRPr lang="ru-RU" dirty="0"/>
          </a:p>
        </p:txBody>
      </p:sp>
      <p:sp>
        <p:nvSpPr>
          <p:cNvPr id="7" name="Прямоугольник 6"/>
          <p:cNvSpPr/>
          <p:nvPr/>
        </p:nvSpPr>
        <p:spPr>
          <a:xfrm>
            <a:off x="285720" y="2143116"/>
            <a:ext cx="8286808" cy="2862322"/>
          </a:xfrm>
          <a:prstGeom prst="rect">
            <a:avLst/>
          </a:prstGeom>
        </p:spPr>
        <p:txBody>
          <a:bodyPr wrap="square">
            <a:spAutoFit/>
          </a:bodyPr>
          <a:lstStyle/>
          <a:p>
            <a:r>
              <a:rPr lang="en-US" sz="3200" dirty="0" smtClean="0"/>
              <a:t>D(</a:t>
            </a:r>
            <a:r>
              <a:rPr lang="ru-RU" sz="3200" dirty="0" smtClean="0"/>
              <a:t>Никита, Иннокентий) = 0 + 2*0+2*0+1 = 1 </a:t>
            </a:r>
          </a:p>
          <a:p>
            <a:r>
              <a:rPr lang="en-US" sz="3200" dirty="0" smtClean="0"/>
              <a:t>D(</a:t>
            </a:r>
            <a:r>
              <a:rPr lang="ru-RU" sz="3200" dirty="0" smtClean="0"/>
              <a:t>Никита, Елена) = 1 + 2*1+2*1+0 = 5 </a:t>
            </a:r>
          </a:p>
          <a:p>
            <a:r>
              <a:rPr lang="en-US" sz="3200" dirty="0" smtClean="0"/>
              <a:t>D(</a:t>
            </a:r>
            <a:r>
              <a:rPr lang="ru-RU" sz="3200" dirty="0" smtClean="0"/>
              <a:t>Никита, Настя) = 1 + 2*0+2*0+0 = 1 </a:t>
            </a:r>
          </a:p>
          <a:p>
            <a:r>
              <a:rPr lang="en-US" sz="3200" dirty="0" smtClean="0"/>
              <a:t>D(</a:t>
            </a:r>
            <a:r>
              <a:rPr lang="ru-RU" sz="3200" dirty="0" smtClean="0"/>
              <a:t>Иннокентий</a:t>
            </a:r>
            <a:r>
              <a:rPr lang="en-US" sz="3200" dirty="0" smtClean="0"/>
              <a:t>, </a:t>
            </a:r>
            <a:r>
              <a:rPr lang="ru-RU" sz="3200" dirty="0" smtClean="0"/>
              <a:t>Елена) = 1 + 2*1+2*1+1 = 6 </a:t>
            </a:r>
          </a:p>
          <a:p>
            <a:r>
              <a:rPr lang="en-US" sz="3200" dirty="0" smtClean="0"/>
              <a:t>D(</a:t>
            </a:r>
            <a:r>
              <a:rPr lang="ru-RU" sz="3200" dirty="0" smtClean="0"/>
              <a:t>Иннокентий, Настя) = 1 + 2*0+2*0+0 = 2 </a:t>
            </a:r>
          </a:p>
          <a:p>
            <a:pPr algn="just"/>
            <a:endParaRPr lang="ru-RU" sz="2000" dirty="0"/>
          </a:p>
        </p:txBody>
      </p:sp>
    </p:spTree>
    <p:extLst>
      <p:ext uri="{BB962C8B-B14F-4D97-AF65-F5344CB8AC3E}">
        <p14:creationId xmlns:p14="http://schemas.microsoft.com/office/powerpoint/2010/main" val="31958554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Объект 2"/>
          <p:cNvSpPr txBox="1">
            <a:spLocks/>
          </p:cNvSpPr>
          <p:nvPr/>
        </p:nvSpPr>
        <p:spPr>
          <a:xfrm>
            <a:off x="214282" y="1142984"/>
            <a:ext cx="8429684" cy="4786346"/>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ru-RU" sz="5800" b="1" dirty="0" smtClean="0">
                <a:solidFill>
                  <a:schemeClr val="accent2">
                    <a:lumMod val="75000"/>
                  </a:schemeClr>
                </a:solidFill>
              </a:rPr>
              <a:t>Проблема</a:t>
            </a:r>
            <a:endParaRPr lang="ru-RU" sz="11200" dirty="0" smtClean="0">
              <a:latin typeface="Arial" panose="020B0604020202020204" pitchFamily="34" charset="0"/>
              <a:cs typeface="Arial" panose="020B0604020202020204" pitchFamily="34" charset="0"/>
            </a:endParaRPr>
          </a:p>
          <a:p>
            <a:pPr marL="0" indent="0">
              <a:buNone/>
            </a:pPr>
            <a:endParaRPr lang="ru-RU" sz="11200" b="1" dirty="0" smtClean="0">
              <a:latin typeface="Arial" panose="020B0604020202020204" pitchFamily="34" charset="0"/>
              <a:cs typeface="Arial" panose="020B0604020202020204" pitchFamily="34" charset="0"/>
            </a:endParaRPr>
          </a:p>
          <a:p>
            <a:pPr marL="0" indent="0">
              <a:buNone/>
            </a:pPr>
            <a:endParaRPr lang="en-US" sz="11200" b="1" dirty="0">
              <a:solidFill>
                <a:srgbClr val="9F2B22"/>
              </a:solidFill>
              <a:latin typeface="Arial" panose="020B0604020202020204" pitchFamily="34" charset="0"/>
              <a:cs typeface="Arial" panose="020B0604020202020204" pitchFamily="34" charset="0"/>
            </a:endParaRPr>
          </a:p>
          <a:p>
            <a:pPr marL="0" indent="0">
              <a:spcBef>
                <a:spcPts val="0"/>
              </a:spcBef>
              <a:buClr>
                <a:schemeClr val="dk1"/>
              </a:buClr>
              <a:buSzPct val="25000"/>
              <a:buFont typeface="Arial" panose="020B0604020202020204" pitchFamily="34" charset="0"/>
              <a:buNone/>
            </a:pPr>
            <a:endParaRPr lang="en-US" dirty="0" smtClean="0">
              <a:solidFill>
                <a:schemeClr val="dk1"/>
              </a:solidFill>
              <a:latin typeface="PT Sans"/>
              <a:ea typeface="PT Sans"/>
              <a:cs typeface="PT Sans"/>
              <a:sym typeface="PT Sans"/>
            </a:endParaRPr>
          </a:p>
          <a:p>
            <a:pPr marL="0" indent="0">
              <a:spcBef>
                <a:spcPts val="0"/>
              </a:spcBef>
              <a:buClr>
                <a:schemeClr val="dk1"/>
              </a:buClr>
              <a:buSzPct val="25000"/>
              <a:buFont typeface="Arial" panose="020B0604020202020204" pitchFamily="34" charset="0"/>
              <a:buNone/>
            </a:pPr>
            <a:r>
              <a:rPr lang="ru-RU" dirty="0" smtClean="0">
                <a:solidFill>
                  <a:schemeClr val="dk1"/>
                </a:solidFill>
                <a:latin typeface="PT Sans"/>
                <a:ea typeface="PT Sans"/>
                <a:cs typeface="PT Sans"/>
                <a:sym typeface="PT Sans"/>
              </a:rPr>
              <a:t> </a:t>
            </a:r>
            <a:endParaRPr lang="en-US" dirty="0">
              <a:solidFill>
                <a:schemeClr val="dk1"/>
              </a:solidFill>
              <a:latin typeface="PT Sans"/>
              <a:ea typeface="PT Sans"/>
              <a:cs typeface="PT Sans"/>
              <a:sym typeface="PT Sans"/>
            </a:endParaRPr>
          </a:p>
        </p:txBody>
      </p:sp>
      <p:sp>
        <p:nvSpPr>
          <p:cNvPr id="9" name="Объект 2"/>
          <p:cNvSpPr txBox="1">
            <a:spLocks/>
          </p:cNvSpPr>
          <p:nvPr/>
        </p:nvSpPr>
        <p:spPr>
          <a:xfrm>
            <a:off x="1571273" y="2420888"/>
            <a:ext cx="6491064" cy="326896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r>
              <a:rPr lang="ru-RU" sz="2400" dirty="0" smtClean="0"/>
              <a:t> </a:t>
            </a:r>
            <a:endParaRPr lang="en-GB" sz="2400" dirty="0" smtClean="0">
              <a:latin typeface="Arial" panose="020B0604020202020204" pitchFamily="34" charset="0"/>
              <a:cs typeface="Arial" panose="020B0604020202020204" pitchFamily="34" charset="0"/>
            </a:endParaRPr>
          </a:p>
        </p:txBody>
      </p:sp>
      <p:sp>
        <p:nvSpPr>
          <p:cNvPr id="10" name="Объект 2"/>
          <p:cNvSpPr txBox="1">
            <a:spLocks/>
          </p:cNvSpPr>
          <p:nvPr/>
        </p:nvSpPr>
        <p:spPr>
          <a:xfrm>
            <a:off x="857224" y="116632"/>
            <a:ext cx="8035256" cy="864096"/>
          </a:xfrm>
          <a:prstGeom prst="rect">
            <a:avLst/>
          </a:prstGeom>
        </p:spPr>
        <p:txBody>
          <a:bodyPr vert="horz" lIns="91440" tIns="45720" rIns="91440" bIns="45720" rtlCol="0" anchor="ctr">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spcBef>
                <a:spcPts val="0"/>
              </a:spcBef>
              <a:buClr>
                <a:schemeClr val="dk1"/>
              </a:buClr>
              <a:buSzPct val="25000"/>
              <a:buNone/>
            </a:pPr>
            <a:r>
              <a:rPr lang="ru-RU" sz="2800" b="1" dirty="0" smtClean="0">
                <a:solidFill>
                  <a:srgbClr val="9F2B22"/>
                </a:solidFill>
                <a:cs typeface="Arial" panose="020B0604020202020204" pitchFamily="34" charset="0"/>
                <a:sym typeface="PT Sans"/>
              </a:rPr>
              <a:t>Анализ данных.</a:t>
            </a:r>
            <a:r>
              <a:rPr lang="ru-RU" sz="2800" b="1" dirty="0" smtClean="0">
                <a:solidFill>
                  <a:srgbClr val="9F2B22"/>
                </a:solidFill>
                <a:cs typeface="Arial" panose="020B0604020202020204" pitchFamily="34" charset="0"/>
              </a:rPr>
              <a:t> </a:t>
            </a:r>
            <a:r>
              <a:rPr lang="ru-RU" sz="2800" b="1" dirty="0" smtClean="0">
                <a:solidFill>
                  <a:schemeClr val="accent2">
                    <a:lumMod val="75000"/>
                  </a:schemeClr>
                </a:solidFill>
              </a:rPr>
              <a:t>Метрики расстояний  для различных шкал</a:t>
            </a:r>
            <a:endParaRPr lang="en-US" sz="2800" b="1" dirty="0">
              <a:solidFill>
                <a:srgbClr val="9F2B22"/>
              </a:solidFill>
              <a:ea typeface="PT Sans"/>
              <a:cs typeface="Arial" panose="020B0604020202020204" pitchFamily="34" charset="0"/>
              <a:sym typeface="PT Sans"/>
            </a:endParaRPr>
          </a:p>
        </p:txBody>
      </p:sp>
      <p:sp>
        <p:nvSpPr>
          <p:cNvPr id="6" name="Нижний колонтитул 5"/>
          <p:cNvSpPr>
            <a:spLocks noGrp="1"/>
          </p:cNvSpPr>
          <p:nvPr>
            <p:ph type="ftr" sz="quarter" idx="11"/>
          </p:nvPr>
        </p:nvSpPr>
        <p:spPr>
          <a:xfrm>
            <a:off x="2500298" y="6356350"/>
            <a:ext cx="3714776" cy="365125"/>
          </a:xfrm>
        </p:spPr>
        <p:txBody>
          <a:bodyPr/>
          <a:lstStyle/>
          <a:p>
            <a:r>
              <a:rPr lang="ru-RU" dirty="0" smtClean="0"/>
              <a:t>Кафедра информационно-аналитических систем</a:t>
            </a:r>
            <a:endParaRPr lang="ru-RU" dirty="0"/>
          </a:p>
        </p:txBody>
      </p:sp>
      <p:sp>
        <p:nvSpPr>
          <p:cNvPr id="7" name="Прямоугольник 6"/>
          <p:cNvSpPr/>
          <p:nvPr/>
        </p:nvSpPr>
        <p:spPr>
          <a:xfrm>
            <a:off x="285720" y="1928802"/>
            <a:ext cx="8286808" cy="4093428"/>
          </a:xfrm>
          <a:prstGeom prst="rect">
            <a:avLst/>
          </a:prstGeom>
        </p:spPr>
        <p:txBody>
          <a:bodyPr wrap="square">
            <a:spAutoFit/>
          </a:bodyPr>
          <a:lstStyle/>
          <a:p>
            <a:pPr algn="just">
              <a:buFont typeface="Arial" pitchFamily="34" charset="0"/>
              <a:buChar char="•"/>
            </a:pPr>
            <a:r>
              <a:rPr lang="ru-RU" sz="2400" dirty="0" smtClean="0"/>
              <a:t>Расстояние для дихотомических данных не так очевидно интерпретируемо, как для естественных числовых данных.</a:t>
            </a:r>
          </a:p>
          <a:p>
            <a:pPr algn="just">
              <a:buFont typeface="Arial" pitchFamily="34" charset="0"/>
              <a:buChar char="•"/>
            </a:pPr>
            <a:r>
              <a:rPr lang="ru-RU" sz="2400" dirty="0" smtClean="0"/>
              <a:t>Само значение расстояния мало о чем говорит. Трудно понять – оно </a:t>
            </a:r>
            <a:r>
              <a:rPr lang="en-US" sz="2400" dirty="0" smtClean="0"/>
              <a:t>“</a:t>
            </a:r>
            <a:r>
              <a:rPr lang="ru-RU" sz="2400" dirty="0" smtClean="0"/>
              <a:t>хорошее</a:t>
            </a:r>
            <a:r>
              <a:rPr lang="en-US" sz="2400" dirty="0" smtClean="0"/>
              <a:t>”</a:t>
            </a:r>
            <a:r>
              <a:rPr lang="ru-RU" sz="2400" dirty="0" smtClean="0"/>
              <a:t> или </a:t>
            </a:r>
            <a:r>
              <a:rPr lang="en-US" sz="2400" dirty="0" smtClean="0"/>
              <a:t>“</a:t>
            </a:r>
            <a:r>
              <a:rPr lang="ru-RU" sz="2400" dirty="0" smtClean="0"/>
              <a:t>плохое</a:t>
            </a:r>
            <a:r>
              <a:rPr lang="en-US" sz="2400" dirty="0" smtClean="0"/>
              <a:t>”</a:t>
            </a:r>
            <a:r>
              <a:rPr lang="ru-RU" sz="2400" dirty="0" smtClean="0"/>
              <a:t>. Как определять критерий близости</a:t>
            </a:r>
            <a:r>
              <a:rPr lang="en-US" sz="2400" dirty="0" smtClean="0"/>
              <a:t>?</a:t>
            </a:r>
            <a:endParaRPr lang="ru-RU" sz="2400" dirty="0" smtClean="0"/>
          </a:p>
          <a:p>
            <a:pPr algn="just">
              <a:buFont typeface="Arial" pitchFamily="34" charset="0"/>
              <a:buChar char="•"/>
            </a:pPr>
            <a:r>
              <a:rPr lang="ru-RU" sz="2400" dirty="0" smtClean="0"/>
              <a:t>Выход – нормирование метрики расстояния. </a:t>
            </a:r>
          </a:p>
          <a:p>
            <a:pPr algn="just">
              <a:buFont typeface="Arial" pitchFamily="34" charset="0"/>
              <a:buChar char="•"/>
            </a:pPr>
            <a:r>
              <a:rPr lang="ru-RU" sz="2400" dirty="0" smtClean="0"/>
              <a:t>Для </a:t>
            </a:r>
            <a:r>
              <a:rPr lang="ru-RU" sz="2400" dirty="0" err="1" smtClean="0"/>
              <a:t>Минковского</a:t>
            </a:r>
            <a:r>
              <a:rPr lang="ru-RU" sz="2400" dirty="0" smtClean="0"/>
              <a:t> с </a:t>
            </a:r>
            <a:r>
              <a:rPr lang="en-US" sz="2400" dirty="0" smtClean="0"/>
              <a:t>p=1 – </a:t>
            </a:r>
            <a:r>
              <a:rPr lang="ru-RU" sz="2400" dirty="0" smtClean="0"/>
              <a:t>возможный вариант нормирования – деление на сумму коэффициентов влияния (при их отсутствии – на количество атрибутов).</a:t>
            </a:r>
            <a:r>
              <a:rPr lang="en-US" sz="2400" dirty="0" smtClean="0"/>
              <a:t> </a:t>
            </a:r>
            <a:r>
              <a:rPr lang="ru-RU" sz="2400" dirty="0" smtClean="0"/>
              <a:t>Тогда любое расстояние будет измеряться значениями от 0 до 1.</a:t>
            </a:r>
          </a:p>
          <a:p>
            <a:pPr algn="just"/>
            <a:endParaRPr lang="ru-RU" sz="2000" dirty="0"/>
          </a:p>
        </p:txBody>
      </p:sp>
    </p:spTree>
    <p:extLst>
      <p:ext uri="{BB962C8B-B14F-4D97-AF65-F5344CB8AC3E}">
        <p14:creationId xmlns:p14="http://schemas.microsoft.com/office/powerpoint/2010/main" val="31958554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Объект 2"/>
          <p:cNvSpPr txBox="1">
            <a:spLocks/>
          </p:cNvSpPr>
          <p:nvPr/>
        </p:nvSpPr>
        <p:spPr>
          <a:xfrm>
            <a:off x="214282" y="1142984"/>
            <a:ext cx="8429684" cy="4786346"/>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ru-RU" sz="5800" b="1" dirty="0" smtClean="0">
                <a:solidFill>
                  <a:schemeClr val="accent2">
                    <a:lumMod val="75000"/>
                  </a:schemeClr>
                </a:solidFill>
              </a:rPr>
              <a:t>Пример</a:t>
            </a:r>
            <a:r>
              <a:rPr lang="en-US" sz="5800" b="1" dirty="0" smtClean="0">
                <a:solidFill>
                  <a:schemeClr val="accent2">
                    <a:lumMod val="75000"/>
                  </a:schemeClr>
                </a:solidFill>
              </a:rPr>
              <a:t>: </a:t>
            </a:r>
            <a:r>
              <a:rPr lang="ru-RU" sz="5800" b="1" dirty="0" smtClean="0">
                <a:solidFill>
                  <a:schemeClr val="accent2">
                    <a:lumMod val="75000"/>
                  </a:schemeClr>
                </a:solidFill>
              </a:rPr>
              <a:t>нормированное расстояние между пациентами</a:t>
            </a:r>
            <a:endParaRPr lang="ru-RU" sz="5800" b="1" dirty="0" smtClean="0">
              <a:solidFill>
                <a:schemeClr val="accent2">
                  <a:lumMod val="75000"/>
                </a:schemeClr>
              </a:solidFill>
              <a:cs typeface="Arial" panose="020B0604020202020204" pitchFamily="34" charset="0"/>
            </a:endParaRPr>
          </a:p>
          <a:p>
            <a:pPr marL="0" indent="0">
              <a:buNone/>
            </a:pPr>
            <a:endParaRPr lang="ru-RU" sz="11200" dirty="0" smtClean="0">
              <a:latin typeface="Arial" panose="020B0604020202020204" pitchFamily="34" charset="0"/>
              <a:cs typeface="Arial" panose="020B0604020202020204" pitchFamily="34" charset="0"/>
            </a:endParaRPr>
          </a:p>
          <a:p>
            <a:pPr marL="0" indent="0">
              <a:buNone/>
            </a:pPr>
            <a:endParaRPr lang="ru-RU" sz="11200" b="1" dirty="0" smtClean="0">
              <a:latin typeface="Arial" panose="020B0604020202020204" pitchFamily="34" charset="0"/>
              <a:cs typeface="Arial" panose="020B0604020202020204" pitchFamily="34" charset="0"/>
            </a:endParaRPr>
          </a:p>
          <a:p>
            <a:pPr marL="0" indent="0">
              <a:buNone/>
            </a:pPr>
            <a:endParaRPr lang="en-US" sz="11200" b="1" dirty="0">
              <a:solidFill>
                <a:srgbClr val="9F2B22"/>
              </a:solidFill>
              <a:latin typeface="Arial" panose="020B0604020202020204" pitchFamily="34" charset="0"/>
              <a:cs typeface="Arial" panose="020B0604020202020204" pitchFamily="34" charset="0"/>
            </a:endParaRPr>
          </a:p>
          <a:p>
            <a:pPr marL="0" indent="0">
              <a:spcBef>
                <a:spcPts val="0"/>
              </a:spcBef>
              <a:buClr>
                <a:schemeClr val="dk1"/>
              </a:buClr>
              <a:buSzPct val="25000"/>
              <a:buFont typeface="Arial" panose="020B0604020202020204" pitchFamily="34" charset="0"/>
              <a:buNone/>
            </a:pPr>
            <a:endParaRPr lang="en-US" dirty="0" smtClean="0">
              <a:solidFill>
                <a:schemeClr val="dk1"/>
              </a:solidFill>
              <a:latin typeface="PT Sans"/>
              <a:ea typeface="PT Sans"/>
              <a:cs typeface="PT Sans"/>
              <a:sym typeface="PT Sans"/>
            </a:endParaRPr>
          </a:p>
          <a:p>
            <a:pPr marL="0" indent="0">
              <a:spcBef>
                <a:spcPts val="0"/>
              </a:spcBef>
              <a:buClr>
                <a:schemeClr val="dk1"/>
              </a:buClr>
              <a:buSzPct val="25000"/>
              <a:buFont typeface="Arial" panose="020B0604020202020204" pitchFamily="34" charset="0"/>
              <a:buNone/>
            </a:pPr>
            <a:r>
              <a:rPr lang="ru-RU" dirty="0" smtClean="0">
                <a:solidFill>
                  <a:schemeClr val="dk1"/>
                </a:solidFill>
                <a:latin typeface="PT Sans"/>
                <a:ea typeface="PT Sans"/>
                <a:cs typeface="PT Sans"/>
                <a:sym typeface="PT Sans"/>
              </a:rPr>
              <a:t> </a:t>
            </a:r>
            <a:endParaRPr lang="en-US" dirty="0">
              <a:solidFill>
                <a:schemeClr val="dk1"/>
              </a:solidFill>
              <a:latin typeface="PT Sans"/>
              <a:ea typeface="PT Sans"/>
              <a:cs typeface="PT Sans"/>
              <a:sym typeface="PT Sans"/>
            </a:endParaRPr>
          </a:p>
        </p:txBody>
      </p:sp>
      <p:sp>
        <p:nvSpPr>
          <p:cNvPr id="9" name="Объект 2"/>
          <p:cNvSpPr txBox="1">
            <a:spLocks/>
          </p:cNvSpPr>
          <p:nvPr/>
        </p:nvSpPr>
        <p:spPr>
          <a:xfrm>
            <a:off x="1571273" y="2420888"/>
            <a:ext cx="6491064" cy="326896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r>
              <a:rPr lang="ru-RU" sz="2400" dirty="0" smtClean="0"/>
              <a:t> </a:t>
            </a:r>
            <a:endParaRPr lang="en-GB" sz="2400" dirty="0" smtClean="0">
              <a:latin typeface="Arial" panose="020B0604020202020204" pitchFamily="34" charset="0"/>
              <a:cs typeface="Arial" panose="020B0604020202020204" pitchFamily="34" charset="0"/>
            </a:endParaRPr>
          </a:p>
        </p:txBody>
      </p:sp>
      <p:sp>
        <p:nvSpPr>
          <p:cNvPr id="10" name="Объект 2"/>
          <p:cNvSpPr txBox="1">
            <a:spLocks/>
          </p:cNvSpPr>
          <p:nvPr/>
        </p:nvSpPr>
        <p:spPr>
          <a:xfrm>
            <a:off x="857224" y="116632"/>
            <a:ext cx="8035256" cy="864096"/>
          </a:xfrm>
          <a:prstGeom prst="rect">
            <a:avLst/>
          </a:prstGeom>
        </p:spPr>
        <p:txBody>
          <a:bodyPr vert="horz" lIns="91440" tIns="45720" rIns="91440" bIns="45720" rtlCol="0" anchor="ctr">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spcBef>
                <a:spcPts val="0"/>
              </a:spcBef>
              <a:buClr>
                <a:schemeClr val="dk1"/>
              </a:buClr>
              <a:buSzPct val="25000"/>
              <a:buNone/>
            </a:pPr>
            <a:r>
              <a:rPr lang="ru-RU" sz="2800" b="1" dirty="0" smtClean="0">
                <a:solidFill>
                  <a:srgbClr val="9F2B22"/>
                </a:solidFill>
                <a:cs typeface="Arial" panose="020B0604020202020204" pitchFamily="34" charset="0"/>
                <a:sym typeface="PT Sans"/>
              </a:rPr>
              <a:t>Анализ данных.</a:t>
            </a:r>
            <a:r>
              <a:rPr lang="ru-RU" sz="2800" b="1" dirty="0" smtClean="0">
                <a:solidFill>
                  <a:srgbClr val="9F2B22"/>
                </a:solidFill>
                <a:cs typeface="Arial" panose="020B0604020202020204" pitchFamily="34" charset="0"/>
              </a:rPr>
              <a:t> </a:t>
            </a:r>
            <a:r>
              <a:rPr lang="ru-RU" sz="2800" b="1" dirty="0" smtClean="0">
                <a:solidFill>
                  <a:schemeClr val="accent2">
                    <a:lumMod val="75000"/>
                  </a:schemeClr>
                </a:solidFill>
              </a:rPr>
              <a:t>Метрики расстояний  для различных шкал</a:t>
            </a:r>
            <a:endParaRPr lang="en-US" sz="2800" b="1" dirty="0">
              <a:solidFill>
                <a:srgbClr val="9F2B22"/>
              </a:solidFill>
              <a:ea typeface="PT Sans"/>
              <a:cs typeface="Arial" panose="020B0604020202020204" pitchFamily="34" charset="0"/>
              <a:sym typeface="PT Sans"/>
            </a:endParaRPr>
          </a:p>
        </p:txBody>
      </p:sp>
      <p:sp>
        <p:nvSpPr>
          <p:cNvPr id="6" name="Нижний колонтитул 5"/>
          <p:cNvSpPr>
            <a:spLocks noGrp="1"/>
          </p:cNvSpPr>
          <p:nvPr>
            <p:ph type="ftr" sz="quarter" idx="11"/>
          </p:nvPr>
        </p:nvSpPr>
        <p:spPr>
          <a:xfrm>
            <a:off x="2500298" y="6356350"/>
            <a:ext cx="3714776" cy="365125"/>
          </a:xfrm>
        </p:spPr>
        <p:txBody>
          <a:bodyPr/>
          <a:lstStyle/>
          <a:p>
            <a:r>
              <a:rPr lang="ru-RU" dirty="0" smtClean="0"/>
              <a:t>Кафедра информационно-аналитических систем</a:t>
            </a:r>
            <a:endParaRPr lang="ru-RU" dirty="0"/>
          </a:p>
        </p:txBody>
      </p:sp>
      <p:sp>
        <p:nvSpPr>
          <p:cNvPr id="7" name="Прямоугольник 6"/>
          <p:cNvSpPr/>
          <p:nvPr/>
        </p:nvSpPr>
        <p:spPr>
          <a:xfrm>
            <a:off x="285720" y="2143116"/>
            <a:ext cx="8286808" cy="2985433"/>
          </a:xfrm>
          <a:prstGeom prst="rect">
            <a:avLst/>
          </a:prstGeom>
        </p:spPr>
        <p:txBody>
          <a:bodyPr wrap="square">
            <a:spAutoFit/>
          </a:bodyPr>
          <a:lstStyle/>
          <a:p>
            <a:r>
              <a:rPr lang="ru-RU" sz="2400" dirty="0" smtClean="0"/>
              <a:t>Сумма коэффициентов влияния = 1 + 2 +2 +1 = 6</a:t>
            </a:r>
          </a:p>
          <a:p>
            <a:endParaRPr lang="ru-RU" sz="2400" dirty="0" smtClean="0"/>
          </a:p>
          <a:p>
            <a:r>
              <a:rPr lang="en-US" sz="2400" dirty="0" smtClean="0"/>
              <a:t>D(</a:t>
            </a:r>
            <a:r>
              <a:rPr lang="ru-RU" sz="2400" dirty="0" smtClean="0"/>
              <a:t>Никита, Иннокентий) = (0 + 2*0+2*0+1)</a:t>
            </a:r>
            <a:r>
              <a:rPr lang="en-US" sz="2400" dirty="0" smtClean="0"/>
              <a:t>/6</a:t>
            </a:r>
            <a:r>
              <a:rPr lang="ru-RU" sz="2400" dirty="0" smtClean="0"/>
              <a:t> = 1</a:t>
            </a:r>
            <a:r>
              <a:rPr lang="en-US" sz="2400" dirty="0" smtClean="0"/>
              <a:t>/6 = 0.17</a:t>
            </a:r>
            <a:r>
              <a:rPr lang="ru-RU" sz="2400" dirty="0" smtClean="0"/>
              <a:t> </a:t>
            </a:r>
          </a:p>
          <a:p>
            <a:r>
              <a:rPr lang="en-US" sz="2400" dirty="0" smtClean="0"/>
              <a:t>D(</a:t>
            </a:r>
            <a:r>
              <a:rPr lang="ru-RU" sz="2400" dirty="0" smtClean="0"/>
              <a:t>Никита, Елена) = </a:t>
            </a:r>
            <a:r>
              <a:rPr lang="en-US" sz="2400" dirty="0" smtClean="0"/>
              <a:t>(</a:t>
            </a:r>
            <a:r>
              <a:rPr lang="ru-RU" sz="2400" dirty="0" smtClean="0"/>
              <a:t>1 + 2*1+2*1+0</a:t>
            </a:r>
            <a:r>
              <a:rPr lang="en-US" sz="2400" dirty="0" smtClean="0"/>
              <a:t>)/6</a:t>
            </a:r>
            <a:r>
              <a:rPr lang="ru-RU" sz="2400" dirty="0" smtClean="0"/>
              <a:t> = 5</a:t>
            </a:r>
            <a:r>
              <a:rPr lang="en-US" sz="2400" dirty="0" smtClean="0"/>
              <a:t>/6 = 0.83</a:t>
            </a:r>
            <a:endParaRPr lang="ru-RU" sz="2400" dirty="0" smtClean="0"/>
          </a:p>
          <a:p>
            <a:r>
              <a:rPr lang="en-US" sz="2400" dirty="0" smtClean="0"/>
              <a:t>D(</a:t>
            </a:r>
            <a:r>
              <a:rPr lang="ru-RU" sz="2400" dirty="0" smtClean="0"/>
              <a:t>Никита, Настя) = </a:t>
            </a:r>
            <a:r>
              <a:rPr lang="en-US" sz="2400" dirty="0" smtClean="0"/>
              <a:t>(</a:t>
            </a:r>
            <a:r>
              <a:rPr lang="ru-RU" sz="2400" dirty="0" smtClean="0"/>
              <a:t>1 + 2*0+2*0+0</a:t>
            </a:r>
            <a:r>
              <a:rPr lang="en-US" sz="2400" dirty="0" smtClean="0"/>
              <a:t>)/6</a:t>
            </a:r>
            <a:r>
              <a:rPr lang="ru-RU" sz="2400" dirty="0" smtClean="0"/>
              <a:t> = 1</a:t>
            </a:r>
            <a:r>
              <a:rPr lang="en-US" sz="2400" dirty="0" smtClean="0"/>
              <a:t>/6 = 0.17</a:t>
            </a:r>
            <a:endParaRPr lang="ru-RU" sz="2400" dirty="0" smtClean="0"/>
          </a:p>
          <a:p>
            <a:r>
              <a:rPr lang="en-US" sz="2400" dirty="0" smtClean="0"/>
              <a:t>D(</a:t>
            </a:r>
            <a:r>
              <a:rPr lang="ru-RU" sz="2400" dirty="0" smtClean="0"/>
              <a:t>Иннокентий</a:t>
            </a:r>
            <a:r>
              <a:rPr lang="en-US" sz="2400" dirty="0" smtClean="0"/>
              <a:t>, </a:t>
            </a:r>
            <a:r>
              <a:rPr lang="ru-RU" sz="2400" dirty="0" smtClean="0"/>
              <a:t>Елена) = </a:t>
            </a:r>
            <a:r>
              <a:rPr lang="en-US" sz="2400" dirty="0" smtClean="0"/>
              <a:t>(</a:t>
            </a:r>
            <a:r>
              <a:rPr lang="ru-RU" sz="2400" dirty="0" smtClean="0"/>
              <a:t>1 + 2*1+2*1+1</a:t>
            </a:r>
            <a:r>
              <a:rPr lang="en-US" sz="2400" dirty="0" smtClean="0"/>
              <a:t>)/6</a:t>
            </a:r>
            <a:r>
              <a:rPr lang="ru-RU" sz="2400" dirty="0" smtClean="0"/>
              <a:t> = 6</a:t>
            </a:r>
            <a:r>
              <a:rPr lang="en-US" sz="2400" dirty="0" smtClean="0"/>
              <a:t>/6</a:t>
            </a:r>
            <a:r>
              <a:rPr lang="ru-RU" sz="2400" dirty="0" smtClean="0"/>
              <a:t> </a:t>
            </a:r>
            <a:r>
              <a:rPr lang="en-US" sz="2400" dirty="0" smtClean="0"/>
              <a:t>= 1</a:t>
            </a:r>
            <a:endParaRPr lang="ru-RU" sz="2400" dirty="0" smtClean="0"/>
          </a:p>
          <a:p>
            <a:r>
              <a:rPr lang="en-US" sz="2400" dirty="0" smtClean="0"/>
              <a:t>D(</a:t>
            </a:r>
            <a:r>
              <a:rPr lang="ru-RU" sz="2400" dirty="0" smtClean="0"/>
              <a:t>Иннокентий, Настя) = </a:t>
            </a:r>
            <a:r>
              <a:rPr lang="en-US" sz="2400" dirty="0" smtClean="0"/>
              <a:t>(</a:t>
            </a:r>
            <a:r>
              <a:rPr lang="ru-RU" sz="2400" dirty="0" smtClean="0"/>
              <a:t>1 + 2*0+2*0+0</a:t>
            </a:r>
            <a:r>
              <a:rPr lang="en-US" sz="2400" dirty="0" smtClean="0"/>
              <a:t>)/6</a:t>
            </a:r>
            <a:r>
              <a:rPr lang="ru-RU" sz="2400" dirty="0" smtClean="0"/>
              <a:t> = 2</a:t>
            </a:r>
            <a:r>
              <a:rPr lang="en-US" sz="2400" dirty="0" smtClean="0"/>
              <a:t>/6</a:t>
            </a:r>
            <a:r>
              <a:rPr lang="ru-RU" sz="2400" dirty="0" smtClean="0"/>
              <a:t> </a:t>
            </a:r>
            <a:r>
              <a:rPr lang="en-US" sz="2400" dirty="0" smtClean="0"/>
              <a:t>= 0.33</a:t>
            </a:r>
            <a:endParaRPr lang="ru-RU" sz="2400" dirty="0" smtClean="0"/>
          </a:p>
          <a:p>
            <a:pPr algn="just"/>
            <a:endParaRPr lang="ru-RU" sz="2000" dirty="0"/>
          </a:p>
        </p:txBody>
      </p:sp>
    </p:spTree>
    <p:extLst>
      <p:ext uri="{BB962C8B-B14F-4D97-AF65-F5344CB8AC3E}">
        <p14:creationId xmlns:p14="http://schemas.microsoft.com/office/powerpoint/2010/main" val="31958554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071670" y="274638"/>
            <a:ext cx="6615130" cy="654032"/>
          </a:xfrm>
        </p:spPr>
        <p:txBody>
          <a:bodyPr>
            <a:normAutofit fontScale="90000"/>
          </a:bodyPr>
          <a:lstStyle/>
          <a:p>
            <a:pPr marL="0" indent="0" algn="r">
              <a:spcBef>
                <a:spcPts val="0"/>
              </a:spcBef>
            </a:pPr>
            <a:r>
              <a:rPr lang="ru-RU" sz="2800" b="1" dirty="0" smtClean="0">
                <a:solidFill>
                  <a:srgbClr val="9F2B22"/>
                </a:solidFill>
                <a:cs typeface="Arial" panose="020B0604020202020204" pitchFamily="34" charset="0"/>
                <a:sym typeface="PT Sans"/>
              </a:rPr>
              <a:t>Анализ данных.</a:t>
            </a:r>
            <a:r>
              <a:rPr lang="ru-RU" sz="2800" b="1" dirty="0" smtClean="0">
                <a:solidFill>
                  <a:srgbClr val="9F2B22"/>
                </a:solidFill>
                <a:cs typeface="Arial" panose="020B0604020202020204" pitchFamily="34" charset="0"/>
              </a:rPr>
              <a:t> </a:t>
            </a:r>
            <a:r>
              <a:rPr lang="ru-RU" sz="2800" b="1" dirty="0" smtClean="0">
                <a:solidFill>
                  <a:schemeClr val="accent2">
                    <a:lumMod val="75000"/>
                  </a:schemeClr>
                </a:solidFill>
              </a:rPr>
              <a:t>Метрики расстояний  для различных шкал</a:t>
            </a:r>
            <a:endParaRPr lang="en-US" sz="2800" b="1" dirty="0">
              <a:solidFill>
                <a:srgbClr val="9F2B22"/>
              </a:solidFill>
              <a:ea typeface="PT Sans"/>
              <a:cs typeface="Arial" panose="020B0604020202020204" pitchFamily="34" charset="0"/>
              <a:sym typeface="PT Sans"/>
            </a:endParaRPr>
          </a:p>
        </p:txBody>
      </p:sp>
      <p:sp>
        <p:nvSpPr>
          <p:cNvPr id="3" name="Содержимое 2"/>
          <p:cNvSpPr>
            <a:spLocks noGrp="1"/>
          </p:cNvSpPr>
          <p:nvPr>
            <p:ph idx="1"/>
          </p:nvPr>
        </p:nvSpPr>
        <p:spPr>
          <a:xfrm>
            <a:off x="457200" y="1142984"/>
            <a:ext cx="8229600" cy="4983179"/>
          </a:xfrm>
        </p:spPr>
        <p:txBody>
          <a:bodyPr>
            <a:normAutofit fontScale="85000" lnSpcReduction="10000"/>
          </a:bodyPr>
          <a:lstStyle/>
          <a:p>
            <a:pPr>
              <a:buNone/>
            </a:pPr>
            <a:r>
              <a:rPr lang="ru-RU" b="1" dirty="0" smtClean="0">
                <a:solidFill>
                  <a:schemeClr val="accent2">
                    <a:lumMod val="75000"/>
                  </a:schemeClr>
                </a:solidFill>
              </a:rPr>
              <a:t>    Итоги</a:t>
            </a:r>
          </a:p>
          <a:p>
            <a:pPr algn="just">
              <a:buNone/>
            </a:pPr>
            <a:r>
              <a:rPr lang="ru-RU" dirty="0" smtClean="0"/>
              <a:t>    Разумеется, есть и другие метрики, которые могут использоваться для определения расстояния между дихотомическими данными. Например, в некоторых метриках пытаются учитывать свойства симметричных и ассиметричных распределений значений (значения встречаются с одинаковой частотой или, наоборот, одно из них наиболее ярко выражено). Мы рассмотрели лишь простейшие метрики для дихотомических значений, которые, тем не менее, могут быть использованы для успешного решения многих практических задач.</a:t>
            </a:r>
            <a:endParaRPr lang="ru-RU" dirty="0"/>
          </a:p>
        </p:txBody>
      </p:sp>
      <p:sp>
        <p:nvSpPr>
          <p:cNvPr id="4" name="Нижний колонтитул 3"/>
          <p:cNvSpPr>
            <a:spLocks noGrp="1"/>
          </p:cNvSpPr>
          <p:nvPr>
            <p:ph type="ftr" sz="quarter" idx="11"/>
          </p:nvPr>
        </p:nvSpPr>
        <p:spPr/>
        <p:txBody>
          <a:bodyPr/>
          <a:lstStyle/>
          <a:p>
            <a:r>
              <a:rPr lang="ru-RU" smtClean="0"/>
              <a:t>Кафедра информационно-аналитических систем</a:t>
            </a:r>
            <a:endParaRPr lang="ru-RU"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285984" y="274638"/>
            <a:ext cx="6400816" cy="582594"/>
          </a:xfrm>
        </p:spPr>
        <p:txBody>
          <a:bodyPr>
            <a:normAutofit fontScale="90000"/>
          </a:bodyPr>
          <a:lstStyle/>
          <a:p>
            <a:pPr marL="0" indent="0" algn="r">
              <a:spcBef>
                <a:spcPts val="0"/>
              </a:spcBef>
            </a:pPr>
            <a:r>
              <a:rPr lang="ru-RU" sz="2800" b="1" dirty="0" smtClean="0">
                <a:solidFill>
                  <a:srgbClr val="9F2B22"/>
                </a:solidFill>
                <a:cs typeface="Arial" panose="020B0604020202020204" pitchFamily="34" charset="0"/>
                <a:sym typeface="PT Sans"/>
              </a:rPr>
              <a:t>Анализ данных.</a:t>
            </a:r>
            <a:r>
              <a:rPr lang="ru-RU" sz="2800" b="1" dirty="0" smtClean="0">
                <a:solidFill>
                  <a:srgbClr val="9F2B22"/>
                </a:solidFill>
                <a:cs typeface="Arial" panose="020B0604020202020204" pitchFamily="34" charset="0"/>
              </a:rPr>
              <a:t> </a:t>
            </a:r>
            <a:r>
              <a:rPr lang="ru-RU" sz="2800" b="1" dirty="0" smtClean="0">
                <a:solidFill>
                  <a:schemeClr val="accent2">
                    <a:lumMod val="75000"/>
                  </a:schemeClr>
                </a:solidFill>
              </a:rPr>
              <a:t>Метрики расстояний  для различных шкал</a:t>
            </a:r>
            <a:endParaRPr lang="en-US" sz="2800" b="1" dirty="0">
              <a:solidFill>
                <a:srgbClr val="9F2B22"/>
              </a:solidFill>
              <a:ea typeface="PT Sans"/>
              <a:cs typeface="Arial" panose="020B0604020202020204" pitchFamily="34" charset="0"/>
              <a:sym typeface="PT Sans"/>
            </a:endParaRPr>
          </a:p>
        </p:txBody>
      </p:sp>
      <p:sp>
        <p:nvSpPr>
          <p:cNvPr id="3" name="Содержимое 2"/>
          <p:cNvSpPr>
            <a:spLocks noGrp="1"/>
          </p:cNvSpPr>
          <p:nvPr>
            <p:ph idx="1"/>
          </p:nvPr>
        </p:nvSpPr>
        <p:spPr/>
        <p:txBody>
          <a:bodyPr>
            <a:normAutofit/>
          </a:bodyPr>
          <a:lstStyle/>
          <a:p>
            <a:pPr>
              <a:buNone/>
            </a:pPr>
            <a:r>
              <a:rPr lang="ru-RU" sz="4400" b="1" dirty="0" smtClean="0">
                <a:solidFill>
                  <a:schemeClr val="accent2">
                    <a:lumMod val="75000"/>
                  </a:schemeClr>
                </a:solidFill>
              </a:rPr>
              <a:t>  Определение метрики расстояний для номинальной шкалы</a:t>
            </a:r>
            <a:endParaRPr lang="ru-RU" sz="4400" b="1" dirty="0">
              <a:solidFill>
                <a:schemeClr val="accent2">
                  <a:lumMod val="75000"/>
                </a:schemeClr>
              </a:solidFill>
            </a:endParaRPr>
          </a:p>
        </p:txBody>
      </p:sp>
      <p:sp>
        <p:nvSpPr>
          <p:cNvPr id="4" name="Нижний колонтитул 3"/>
          <p:cNvSpPr>
            <a:spLocks noGrp="1"/>
          </p:cNvSpPr>
          <p:nvPr>
            <p:ph type="ftr" sz="quarter" idx="11"/>
          </p:nvPr>
        </p:nvSpPr>
        <p:spPr/>
        <p:txBody>
          <a:bodyPr/>
          <a:lstStyle/>
          <a:p>
            <a:r>
              <a:rPr lang="ru-RU" smtClean="0"/>
              <a:t>Кафедра информационно-аналитических систем</a:t>
            </a:r>
            <a:endParaRPr lang="ru-RU"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Объект 2"/>
          <p:cNvSpPr txBox="1">
            <a:spLocks/>
          </p:cNvSpPr>
          <p:nvPr/>
        </p:nvSpPr>
        <p:spPr>
          <a:xfrm>
            <a:off x="214282" y="1142984"/>
            <a:ext cx="8429684" cy="4786346"/>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ru-RU" sz="5800" b="1" dirty="0" smtClean="0">
                <a:solidFill>
                  <a:schemeClr val="accent2">
                    <a:lumMod val="75000"/>
                  </a:schemeClr>
                </a:solidFill>
              </a:rPr>
              <a:t>Пример</a:t>
            </a:r>
            <a:r>
              <a:rPr lang="en-US" sz="5800" b="1" dirty="0" smtClean="0">
                <a:solidFill>
                  <a:schemeClr val="accent2">
                    <a:lumMod val="75000"/>
                  </a:schemeClr>
                </a:solidFill>
              </a:rPr>
              <a:t>: </a:t>
            </a:r>
            <a:r>
              <a:rPr lang="ru-RU" sz="5800" b="1" dirty="0" smtClean="0">
                <a:solidFill>
                  <a:schemeClr val="accent2">
                    <a:lumMod val="75000"/>
                  </a:schemeClr>
                </a:solidFill>
              </a:rPr>
              <a:t>данные номинальной шкалы</a:t>
            </a:r>
            <a:endParaRPr lang="ru-RU" sz="5800" b="1" dirty="0" smtClean="0">
              <a:solidFill>
                <a:schemeClr val="accent2">
                  <a:lumMod val="75000"/>
                </a:schemeClr>
              </a:solidFill>
              <a:cs typeface="Arial" panose="020B0604020202020204" pitchFamily="34" charset="0"/>
            </a:endParaRPr>
          </a:p>
          <a:p>
            <a:pPr marL="0" indent="0">
              <a:buNone/>
            </a:pPr>
            <a:endParaRPr lang="ru-RU" sz="11200" dirty="0" smtClean="0">
              <a:latin typeface="Arial" panose="020B0604020202020204" pitchFamily="34" charset="0"/>
              <a:cs typeface="Arial" panose="020B0604020202020204" pitchFamily="34" charset="0"/>
            </a:endParaRPr>
          </a:p>
          <a:p>
            <a:pPr marL="0" indent="0">
              <a:buNone/>
            </a:pPr>
            <a:endParaRPr lang="ru-RU" sz="11200" b="1" dirty="0" smtClean="0">
              <a:latin typeface="Arial" panose="020B0604020202020204" pitchFamily="34" charset="0"/>
              <a:cs typeface="Arial" panose="020B0604020202020204" pitchFamily="34" charset="0"/>
            </a:endParaRPr>
          </a:p>
          <a:p>
            <a:pPr marL="0" indent="0">
              <a:buNone/>
            </a:pPr>
            <a:endParaRPr lang="en-US" sz="11200" b="1" dirty="0">
              <a:solidFill>
                <a:srgbClr val="9F2B22"/>
              </a:solidFill>
              <a:latin typeface="Arial" panose="020B0604020202020204" pitchFamily="34" charset="0"/>
              <a:cs typeface="Arial" panose="020B0604020202020204" pitchFamily="34" charset="0"/>
            </a:endParaRPr>
          </a:p>
          <a:p>
            <a:pPr marL="0" indent="0">
              <a:spcBef>
                <a:spcPts val="0"/>
              </a:spcBef>
              <a:buClr>
                <a:schemeClr val="dk1"/>
              </a:buClr>
              <a:buSzPct val="25000"/>
              <a:buFont typeface="Arial" panose="020B0604020202020204" pitchFamily="34" charset="0"/>
              <a:buNone/>
            </a:pPr>
            <a:endParaRPr lang="en-US" dirty="0" smtClean="0">
              <a:solidFill>
                <a:schemeClr val="dk1"/>
              </a:solidFill>
              <a:latin typeface="PT Sans"/>
              <a:ea typeface="PT Sans"/>
              <a:cs typeface="PT Sans"/>
              <a:sym typeface="PT Sans"/>
            </a:endParaRPr>
          </a:p>
          <a:p>
            <a:pPr marL="0" indent="0">
              <a:spcBef>
                <a:spcPts val="0"/>
              </a:spcBef>
              <a:buClr>
                <a:schemeClr val="dk1"/>
              </a:buClr>
              <a:buSzPct val="25000"/>
              <a:buFont typeface="Arial" panose="020B0604020202020204" pitchFamily="34" charset="0"/>
              <a:buNone/>
            </a:pPr>
            <a:r>
              <a:rPr lang="ru-RU" dirty="0" smtClean="0">
                <a:solidFill>
                  <a:schemeClr val="dk1"/>
                </a:solidFill>
                <a:latin typeface="PT Sans"/>
                <a:ea typeface="PT Sans"/>
                <a:cs typeface="PT Sans"/>
                <a:sym typeface="PT Sans"/>
              </a:rPr>
              <a:t> </a:t>
            </a:r>
            <a:endParaRPr lang="en-US" dirty="0">
              <a:solidFill>
                <a:schemeClr val="dk1"/>
              </a:solidFill>
              <a:latin typeface="PT Sans"/>
              <a:ea typeface="PT Sans"/>
              <a:cs typeface="PT Sans"/>
              <a:sym typeface="PT Sans"/>
            </a:endParaRPr>
          </a:p>
        </p:txBody>
      </p:sp>
      <p:sp>
        <p:nvSpPr>
          <p:cNvPr id="9" name="Объект 2"/>
          <p:cNvSpPr txBox="1">
            <a:spLocks/>
          </p:cNvSpPr>
          <p:nvPr/>
        </p:nvSpPr>
        <p:spPr>
          <a:xfrm>
            <a:off x="1571273" y="2420888"/>
            <a:ext cx="6491064" cy="326896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r>
              <a:rPr lang="ru-RU" sz="2400" dirty="0" smtClean="0"/>
              <a:t> </a:t>
            </a:r>
            <a:endParaRPr lang="en-GB" sz="2400" dirty="0" smtClean="0">
              <a:latin typeface="Arial" panose="020B0604020202020204" pitchFamily="34" charset="0"/>
              <a:cs typeface="Arial" panose="020B0604020202020204" pitchFamily="34" charset="0"/>
            </a:endParaRPr>
          </a:p>
        </p:txBody>
      </p:sp>
      <p:sp>
        <p:nvSpPr>
          <p:cNvPr id="10" name="Объект 2"/>
          <p:cNvSpPr txBox="1">
            <a:spLocks/>
          </p:cNvSpPr>
          <p:nvPr/>
        </p:nvSpPr>
        <p:spPr>
          <a:xfrm>
            <a:off x="857224" y="116632"/>
            <a:ext cx="8035256" cy="864096"/>
          </a:xfrm>
          <a:prstGeom prst="rect">
            <a:avLst/>
          </a:prstGeom>
        </p:spPr>
        <p:txBody>
          <a:bodyPr vert="horz" lIns="91440" tIns="45720" rIns="91440" bIns="45720" rtlCol="0" anchor="ctr">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spcBef>
                <a:spcPts val="0"/>
              </a:spcBef>
              <a:buClr>
                <a:schemeClr val="dk1"/>
              </a:buClr>
              <a:buSzPct val="25000"/>
              <a:buNone/>
            </a:pPr>
            <a:r>
              <a:rPr lang="ru-RU" sz="2800" b="1" dirty="0" smtClean="0">
                <a:solidFill>
                  <a:srgbClr val="9F2B22"/>
                </a:solidFill>
                <a:cs typeface="Arial" panose="020B0604020202020204" pitchFamily="34" charset="0"/>
                <a:sym typeface="PT Sans"/>
              </a:rPr>
              <a:t>Анализ данных.</a:t>
            </a:r>
            <a:r>
              <a:rPr lang="ru-RU" sz="2800" b="1" dirty="0" smtClean="0">
                <a:solidFill>
                  <a:srgbClr val="9F2B22"/>
                </a:solidFill>
                <a:cs typeface="Arial" panose="020B0604020202020204" pitchFamily="34" charset="0"/>
              </a:rPr>
              <a:t> </a:t>
            </a:r>
            <a:r>
              <a:rPr lang="ru-RU" sz="2800" b="1" dirty="0" smtClean="0">
                <a:solidFill>
                  <a:schemeClr val="accent2">
                    <a:lumMod val="75000"/>
                  </a:schemeClr>
                </a:solidFill>
              </a:rPr>
              <a:t>Метрики расстояний  для различных шкал</a:t>
            </a:r>
            <a:endParaRPr lang="en-US" sz="2800" b="1" dirty="0">
              <a:solidFill>
                <a:srgbClr val="9F2B22"/>
              </a:solidFill>
              <a:ea typeface="PT Sans"/>
              <a:cs typeface="Arial" panose="020B0604020202020204" pitchFamily="34" charset="0"/>
              <a:sym typeface="PT Sans"/>
            </a:endParaRPr>
          </a:p>
        </p:txBody>
      </p:sp>
      <p:sp>
        <p:nvSpPr>
          <p:cNvPr id="6" name="Нижний колонтитул 5"/>
          <p:cNvSpPr>
            <a:spLocks noGrp="1"/>
          </p:cNvSpPr>
          <p:nvPr>
            <p:ph type="ftr" sz="quarter" idx="11"/>
          </p:nvPr>
        </p:nvSpPr>
        <p:spPr>
          <a:xfrm>
            <a:off x="2500298" y="6356350"/>
            <a:ext cx="3714776" cy="365125"/>
          </a:xfrm>
        </p:spPr>
        <p:txBody>
          <a:bodyPr/>
          <a:lstStyle/>
          <a:p>
            <a:r>
              <a:rPr lang="ru-RU" dirty="0" smtClean="0"/>
              <a:t>Кафедра информационно-аналитических систем</a:t>
            </a:r>
            <a:endParaRPr lang="ru-RU" dirty="0"/>
          </a:p>
        </p:txBody>
      </p:sp>
      <p:sp>
        <p:nvSpPr>
          <p:cNvPr id="7" name="Прямоугольник 6"/>
          <p:cNvSpPr/>
          <p:nvPr/>
        </p:nvSpPr>
        <p:spPr>
          <a:xfrm>
            <a:off x="285720" y="2143116"/>
            <a:ext cx="8286808" cy="892552"/>
          </a:xfrm>
          <a:prstGeom prst="rect">
            <a:avLst/>
          </a:prstGeom>
        </p:spPr>
        <p:txBody>
          <a:bodyPr wrap="square">
            <a:spAutoFit/>
          </a:bodyPr>
          <a:lstStyle/>
          <a:p>
            <a:endParaRPr lang="ru-RU" sz="3200" dirty="0" smtClean="0"/>
          </a:p>
          <a:p>
            <a:pPr algn="just"/>
            <a:endParaRPr lang="ru-RU" sz="2000" dirty="0"/>
          </a:p>
        </p:txBody>
      </p:sp>
      <p:graphicFrame>
        <p:nvGraphicFramePr>
          <p:cNvPr id="11" name="Таблица 10"/>
          <p:cNvGraphicFramePr>
            <a:graphicFrameLocks noGrp="1"/>
          </p:cNvGraphicFramePr>
          <p:nvPr/>
        </p:nvGraphicFramePr>
        <p:xfrm>
          <a:off x="785786" y="1714488"/>
          <a:ext cx="6096000" cy="4357716"/>
        </p:xfrm>
        <a:graphic>
          <a:graphicData uri="http://schemas.openxmlformats.org/drawingml/2006/table">
            <a:tbl>
              <a:tblPr firstRow="1" bandRow="1">
                <a:tableStyleId>{5C22544A-7EE6-4342-B048-85BDC9FD1C3A}</a:tableStyleId>
              </a:tblPr>
              <a:tblGrid>
                <a:gridCol w="1785950"/>
                <a:gridCol w="1262050"/>
                <a:gridCol w="1524000"/>
                <a:gridCol w="1524000"/>
              </a:tblGrid>
              <a:tr h="726286">
                <a:tc>
                  <a:txBody>
                    <a:bodyPr/>
                    <a:lstStyle/>
                    <a:p>
                      <a:r>
                        <a:rPr lang="ru-RU" dirty="0" smtClean="0"/>
                        <a:t>Студенты</a:t>
                      </a:r>
                      <a:endParaRPr lang="ru-RU" dirty="0"/>
                    </a:p>
                  </a:txBody>
                  <a:tcPr>
                    <a:solidFill>
                      <a:schemeClr val="accent2">
                        <a:lumMod val="75000"/>
                      </a:schemeClr>
                    </a:solidFill>
                  </a:tcPr>
                </a:tc>
                <a:tc>
                  <a:txBody>
                    <a:bodyPr/>
                    <a:lstStyle/>
                    <a:p>
                      <a:r>
                        <a:rPr lang="ru-RU" dirty="0" smtClean="0"/>
                        <a:t>Цвет волос</a:t>
                      </a:r>
                      <a:endParaRPr lang="ru-RU" dirty="0"/>
                    </a:p>
                  </a:txBody>
                  <a:tcPr>
                    <a:solidFill>
                      <a:schemeClr val="accent2">
                        <a:lumMod val="75000"/>
                      </a:schemeClr>
                    </a:solidFill>
                  </a:tcPr>
                </a:tc>
                <a:tc>
                  <a:txBody>
                    <a:bodyPr/>
                    <a:lstStyle/>
                    <a:p>
                      <a:r>
                        <a:rPr lang="ru-RU" dirty="0" smtClean="0"/>
                        <a:t>Цвет</a:t>
                      </a:r>
                      <a:r>
                        <a:rPr lang="ru-RU" baseline="0" dirty="0" smtClean="0"/>
                        <a:t> глаз</a:t>
                      </a:r>
                      <a:endParaRPr lang="ru-RU" dirty="0"/>
                    </a:p>
                  </a:txBody>
                  <a:tcPr>
                    <a:solidFill>
                      <a:schemeClr val="accent2">
                        <a:lumMod val="75000"/>
                      </a:schemeClr>
                    </a:solidFill>
                  </a:tcPr>
                </a:tc>
                <a:tc>
                  <a:txBody>
                    <a:bodyPr/>
                    <a:lstStyle/>
                    <a:p>
                      <a:r>
                        <a:rPr lang="ru-RU" dirty="0" smtClean="0"/>
                        <a:t>Пол</a:t>
                      </a:r>
                      <a:endParaRPr lang="ru-RU" dirty="0"/>
                    </a:p>
                  </a:txBody>
                  <a:tcPr>
                    <a:solidFill>
                      <a:schemeClr val="accent2">
                        <a:lumMod val="75000"/>
                      </a:schemeClr>
                    </a:solidFill>
                  </a:tcPr>
                </a:tc>
              </a:tr>
              <a:tr h="726286">
                <a:tc>
                  <a:txBody>
                    <a:bodyPr/>
                    <a:lstStyle/>
                    <a:p>
                      <a:r>
                        <a:rPr lang="ru-RU" dirty="0" smtClean="0"/>
                        <a:t>Анна</a:t>
                      </a:r>
                      <a:endParaRPr lang="ru-RU" dirty="0"/>
                    </a:p>
                  </a:txBody>
                  <a:tcPr>
                    <a:solidFill>
                      <a:schemeClr val="accent2">
                        <a:lumMod val="60000"/>
                        <a:lumOff val="40000"/>
                      </a:schemeClr>
                    </a:solidFill>
                  </a:tcPr>
                </a:tc>
                <a:tc>
                  <a:txBody>
                    <a:bodyPr/>
                    <a:lstStyle/>
                    <a:p>
                      <a:r>
                        <a:rPr lang="ru-RU" dirty="0" smtClean="0"/>
                        <a:t>рыжий</a:t>
                      </a:r>
                      <a:endParaRPr lang="ru-RU" dirty="0"/>
                    </a:p>
                  </a:txBody>
                  <a:tcPr>
                    <a:solidFill>
                      <a:schemeClr val="accent2">
                        <a:lumMod val="60000"/>
                        <a:lumOff val="40000"/>
                      </a:schemeClr>
                    </a:solidFill>
                  </a:tcPr>
                </a:tc>
                <a:tc>
                  <a:txBody>
                    <a:bodyPr/>
                    <a:lstStyle/>
                    <a:p>
                      <a:r>
                        <a:rPr lang="ru-RU" dirty="0" err="1" smtClean="0"/>
                        <a:t>голубой</a:t>
                      </a:r>
                      <a:endParaRPr lang="ru-RU" dirty="0"/>
                    </a:p>
                  </a:txBody>
                  <a:tcPr>
                    <a:solidFill>
                      <a:schemeClr val="accent2">
                        <a:lumMod val="60000"/>
                        <a:lumOff val="40000"/>
                      </a:schemeClr>
                    </a:solidFill>
                  </a:tcPr>
                </a:tc>
                <a:tc>
                  <a:txBody>
                    <a:bodyPr/>
                    <a:lstStyle/>
                    <a:p>
                      <a:r>
                        <a:rPr lang="ru-RU" dirty="0" smtClean="0"/>
                        <a:t>Ж</a:t>
                      </a:r>
                      <a:endParaRPr lang="ru-RU" dirty="0"/>
                    </a:p>
                  </a:txBody>
                  <a:tcPr>
                    <a:solidFill>
                      <a:schemeClr val="accent2">
                        <a:lumMod val="60000"/>
                        <a:lumOff val="40000"/>
                      </a:schemeClr>
                    </a:solidFill>
                  </a:tcPr>
                </a:tc>
              </a:tr>
              <a:tr h="726286">
                <a:tc>
                  <a:txBody>
                    <a:bodyPr/>
                    <a:lstStyle/>
                    <a:p>
                      <a:r>
                        <a:rPr lang="ru-RU" dirty="0" smtClean="0"/>
                        <a:t>Семен </a:t>
                      </a:r>
                      <a:endParaRPr lang="ru-RU" dirty="0"/>
                    </a:p>
                  </a:txBody>
                  <a:tcPr>
                    <a:solidFill>
                      <a:schemeClr val="accent2">
                        <a:lumMod val="40000"/>
                        <a:lumOff val="60000"/>
                      </a:schemeClr>
                    </a:solidFill>
                  </a:tcPr>
                </a:tc>
                <a:tc>
                  <a:txBody>
                    <a:bodyPr/>
                    <a:lstStyle/>
                    <a:p>
                      <a:r>
                        <a:rPr lang="ru-RU" dirty="0" smtClean="0"/>
                        <a:t>рыжий</a:t>
                      </a:r>
                      <a:endParaRPr lang="ru-RU" dirty="0"/>
                    </a:p>
                  </a:txBody>
                  <a:tcPr>
                    <a:solidFill>
                      <a:schemeClr val="accent2">
                        <a:lumMod val="40000"/>
                        <a:lumOff val="60000"/>
                      </a:schemeClr>
                    </a:solidFill>
                  </a:tcPr>
                </a:tc>
                <a:tc>
                  <a:txBody>
                    <a:bodyPr/>
                    <a:lstStyle/>
                    <a:p>
                      <a:r>
                        <a:rPr lang="ru-RU" dirty="0" err="1" smtClean="0"/>
                        <a:t>голубой</a:t>
                      </a:r>
                      <a:endParaRPr lang="ru-RU" dirty="0"/>
                    </a:p>
                  </a:txBody>
                  <a:tcPr>
                    <a:solidFill>
                      <a:schemeClr val="accent2">
                        <a:lumMod val="40000"/>
                        <a:lumOff val="60000"/>
                      </a:schemeClr>
                    </a:solidFill>
                  </a:tcPr>
                </a:tc>
                <a:tc>
                  <a:txBody>
                    <a:bodyPr/>
                    <a:lstStyle/>
                    <a:p>
                      <a:r>
                        <a:rPr lang="ru-RU" dirty="0" smtClean="0"/>
                        <a:t>М</a:t>
                      </a:r>
                      <a:endParaRPr lang="ru-RU" dirty="0"/>
                    </a:p>
                  </a:txBody>
                  <a:tcPr>
                    <a:solidFill>
                      <a:schemeClr val="accent2">
                        <a:lumMod val="40000"/>
                        <a:lumOff val="60000"/>
                      </a:schemeClr>
                    </a:solidFill>
                  </a:tcPr>
                </a:tc>
              </a:tr>
              <a:tr h="726286">
                <a:tc>
                  <a:txBody>
                    <a:bodyPr/>
                    <a:lstStyle/>
                    <a:p>
                      <a:r>
                        <a:rPr lang="ru-RU" dirty="0" err="1" smtClean="0"/>
                        <a:t>Инга</a:t>
                      </a:r>
                      <a:r>
                        <a:rPr lang="ru-RU" dirty="0" smtClean="0"/>
                        <a:t>       </a:t>
                      </a:r>
                      <a:endParaRPr lang="ru-RU" dirty="0"/>
                    </a:p>
                  </a:txBody>
                  <a:tcPr>
                    <a:solidFill>
                      <a:schemeClr val="accent2">
                        <a:lumMod val="60000"/>
                        <a:lumOff val="40000"/>
                      </a:schemeClr>
                    </a:solidFill>
                  </a:tcPr>
                </a:tc>
                <a:tc>
                  <a:txBody>
                    <a:bodyPr/>
                    <a:lstStyle/>
                    <a:p>
                      <a:r>
                        <a:rPr lang="ru-RU" dirty="0" smtClean="0"/>
                        <a:t>шатен</a:t>
                      </a:r>
                      <a:endParaRPr lang="ru-RU" dirty="0"/>
                    </a:p>
                  </a:txBody>
                  <a:tcPr>
                    <a:solidFill>
                      <a:schemeClr val="accent2">
                        <a:lumMod val="60000"/>
                        <a:lumOff val="40000"/>
                      </a:schemeClr>
                    </a:solidFill>
                  </a:tcPr>
                </a:tc>
                <a:tc>
                  <a:txBody>
                    <a:bodyPr/>
                    <a:lstStyle/>
                    <a:p>
                      <a:r>
                        <a:rPr lang="ru-RU" dirty="0" smtClean="0"/>
                        <a:t>зеленый</a:t>
                      </a:r>
                      <a:endParaRPr lang="ru-RU" dirty="0"/>
                    </a:p>
                  </a:txBody>
                  <a:tcPr>
                    <a:solidFill>
                      <a:schemeClr val="accent2">
                        <a:lumMod val="60000"/>
                        <a:lumOff val="40000"/>
                      </a:schemeClr>
                    </a:solidFill>
                  </a:tcPr>
                </a:tc>
                <a:tc>
                  <a:txBody>
                    <a:bodyPr/>
                    <a:lstStyle/>
                    <a:p>
                      <a:r>
                        <a:rPr lang="ru-RU" dirty="0" smtClean="0"/>
                        <a:t>Ж</a:t>
                      </a:r>
                      <a:endParaRPr lang="ru-RU" dirty="0"/>
                    </a:p>
                  </a:txBody>
                  <a:tcPr>
                    <a:solidFill>
                      <a:schemeClr val="accent2">
                        <a:lumMod val="60000"/>
                        <a:lumOff val="40000"/>
                      </a:schemeClr>
                    </a:solidFill>
                  </a:tcPr>
                </a:tc>
              </a:tr>
              <a:tr h="726286">
                <a:tc>
                  <a:txBody>
                    <a:bodyPr/>
                    <a:lstStyle/>
                    <a:p>
                      <a:r>
                        <a:rPr lang="ru-RU" dirty="0" smtClean="0"/>
                        <a:t>Андрей </a:t>
                      </a:r>
                      <a:endParaRPr lang="ru-RU" dirty="0"/>
                    </a:p>
                  </a:txBody>
                  <a:tcPr>
                    <a:solidFill>
                      <a:schemeClr val="accent2">
                        <a:lumMod val="40000"/>
                        <a:lumOff val="60000"/>
                      </a:schemeClr>
                    </a:solidFill>
                  </a:tcPr>
                </a:tc>
                <a:tc>
                  <a:txBody>
                    <a:bodyPr/>
                    <a:lstStyle/>
                    <a:p>
                      <a:r>
                        <a:rPr lang="ru-RU" dirty="0" smtClean="0"/>
                        <a:t>шатен</a:t>
                      </a:r>
                      <a:endParaRPr lang="ru-RU" dirty="0"/>
                    </a:p>
                  </a:txBody>
                  <a:tcPr>
                    <a:solidFill>
                      <a:schemeClr val="accent2">
                        <a:lumMod val="40000"/>
                        <a:lumOff val="60000"/>
                      </a:schemeClr>
                    </a:solidFill>
                  </a:tcPr>
                </a:tc>
                <a:tc>
                  <a:txBody>
                    <a:bodyPr/>
                    <a:lstStyle/>
                    <a:p>
                      <a:r>
                        <a:rPr lang="ru-RU" dirty="0" smtClean="0"/>
                        <a:t>зеленый</a:t>
                      </a:r>
                      <a:endParaRPr lang="ru-RU" dirty="0"/>
                    </a:p>
                  </a:txBody>
                  <a:tcPr>
                    <a:solidFill>
                      <a:schemeClr val="accent2">
                        <a:lumMod val="40000"/>
                        <a:lumOff val="60000"/>
                      </a:schemeClr>
                    </a:solidFill>
                  </a:tcPr>
                </a:tc>
                <a:tc>
                  <a:txBody>
                    <a:bodyPr/>
                    <a:lstStyle/>
                    <a:p>
                      <a:r>
                        <a:rPr lang="ru-RU" dirty="0" smtClean="0"/>
                        <a:t>М</a:t>
                      </a:r>
                      <a:endParaRPr lang="ru-RU" dirty="0"/>
                    </a:p>
                  </a:txBody>
                  <a:tcPr>
                    <a:solidFill>
                      <a:schemeClr val="accent2">
                        <a:lumMod val="40000"/>
                        <a:lumOff val="60000"/>
                      </a:schemeClr>
                    </a:solidFill>
                  </a:tcPr>
                </a:tc>
              </a:tr>
              <a:tr h="726286">
                <a:tc>
                  <a:txBody>
                    <a:bodyPr/>
                    <a:lstStyle/>
                    <a:p>
                      <a:r>
                        <a:rPr lang="ru-RU" dirty="0" smtClean="0"/>
                        <a:t>Софья</a:t>
                      </a:r>
                      <a:endParaRPr lang="ru-RU" dirty="0"/>
                    </a:p>
                  </a:txBody>
                  <a:tcPr>
                    <a:solidFill>
                      <a:schemeClr val="accent2">
                        <a:lumMod val="60000"/>
                        <a:lumOff val="40000"/>
                      </a:schemeClr>
                    </a:solidFill>
                  </a:tcPr>
                </a:tc>
                <a:tc>
                  <a:txBody>
                    <a:bodyPr/>
                    <a:lstStyle/>
                    <a:p>
                      <a:r>
                        <a:rPr lang="ru-RU" dirty="0" smtClean="0"/>
                        <a:t>блонд</a:t>
                      </a:r>
                      <a:endParaRPr lang="ru-RU" dirty="0"/>
                    </a:p>
                  </a:txBody>
                  <a:tcPr>
                    <a:solidFill>
                      <a:schemeClr val="accent2">
                        <a:lumMod val="60000"/>
                        <a:lumOff val="40000"/>
                      </a:schemeClr>
                    </a:solidFill>
                  </a:tcPr>
                </a:tc>
                <a:tc>
                  <a:txBody>
                    <a:bodyPr/>
                    <a:lstStyle/>
                    <a:p>
                      <a:r>
                        <a:rPr lang="ru-RU" dirty="0" smtClean="0"/>
                        <a:t>серый</a:t>
                      </a:r>
                      <a:endParaRPr lang="ru-RU" dirty="0"/>
                    </a:p>
                  </a:txBody>
                  <a:tcPr>
                    <a:solidFill>
                      <a:schemeClr val="accent2">
                        <a:lumMod val="60000"/>
                        <a:lumOff val="40000"/>
                      </a:schemeClr>
                    </a:solidFill>
                  </a:tcPr>
                </a:tc>
                <a:tc>
                  <a:txBody>
                    <a:bodyPr/>
                    <a:lstStyle/>
                    <a:p>
                      <a:r>
                        <a:rPr lang="ru-RU" dirty="0" smtClean="0"/>
                        <a:t>Ж</a:t>
                      </a:r>
                      <a:endParaRPr lang="ru-RU" dirty="0"/>
                    </a:p>
                  </a:txBody>
                  <a:tcPr>
                    <a:solidFill>
                      <a:schemeClr val="accent2">
                        <a:lumMod val="60000"/>
                        <a:lumOff val="40000"/>
                      </a:schemeClr>
                    </a:solidFill>
                  </a:tcPr>
                </a:tc>
              </a:tr>
            </a:tbl>
          </a:graphicData>
        </a:graphic>
      </p:graphicFrame>
      <p:pic>
        <p:nvPicPr>
          <p:cNvPr id="2050" name="Picture 2" descr="D:\OLD_COMP\Documentation\PROGRESS_COURSE\WebSpeedCourse\EXAMPLE\DB\gif\PHOTO28.GIF"/>
          <p:cNvPicPr>
            <a:picLocks noChangeAspect="1" noChangeArrowheads="1"/>
          </p:cNvPicPr>
          <p:nvPr/>
        </p:nvPicPr>
        <p:blipFill>
          <a:blip r:embed="rId2"/>
          <a:srcRect/>
          <a:stretch>
            <a:fillRect/>
          </a:stretch>
        </p:blipFill>
        <p:spPr bwMode="auto">
          <a:xfrm>
            <a:off x="1785918" y="2428868"/>
            <a:ext cx="742950" cy="742950"/>
          </a:xfrm>
          <a:prstGeom prst="rect">
            <a:avLst/>
          </a:prstGeom>
          <a:noFill/>
        </p:spPr>
      </p:pic>
      <p:pic>
        <p:nvPicPr>
          <p:cNvPr id="2051" name="Picture 3" descr="D:\OLD_COMP\Documentation\PROGRESS_COURSE\WebSpeedCourse\EXAMPLE\DB\gif\PHOTO13.GIF"/>
          <p:cNvPicPr>
            <a:picLocks noChangeAspect="1" noChangeArrowheads="1"/>
          </p:cNvPicPr>
          <p:nvPr/>
        </p:nvPicPr>
        <p:blipFill>
          <a:blip r:embed="rId3"/>
          <a:srcRect/>
          <a:stretch>
            <a:fillRect/>
          </a:stretch>
        </p:blipFill>
        <p:spPr bwMode="auto">
          <a:xfrm>
            <a:off x="1785918" y="3143248"/>
            <a:ext cx="742950" cy="742950"/>
          </a:xfrm>
          <a:prstGeom prst="rect">
            <a:avLst/>
          </a:prstGeom>
          <a:noFill/>
        </p:spPr>
      </p:pic>
      <p:pic>
        <p:nvPicPr>
          <p:cNvPr id="2052" name="Picture 4" descr="D:\OLD_COMP\Documentation\PROGRESS_COURSE\WebSpeedCourse\EXAMPLE\DB\gif\PHOTO15.GIF"/>
          <p:cNvPicPr>
            <a:picLocks noChangeAspect="1" noChangeArrowheads="1"/>
          </p:cNvPicPr>
          <p:nvPr/>
        </p:nvPicPr>
        <p:blipFill>
          <a:blip r:embed="rId4"/>
          <a:srcRect/>
          <a:stretch>
            <a:fillRect/>
          </a:stretch>
        </p:blipFill>
        <p:spPr bwMode="auto">
          <a:xfrm>
            <a:off x="1785918" y="3929066"/>
            <a:ext cx="742950" cy="714380"/>
          </a:xfrm>
          <a:prstGeom prst="rect">
            <a:avLst/>
          </a:prstGeom>
          <a:noFill/>
        </p:spPr>
      </p:pic>
      <p:pic>
        <p:nvPicPr>
          <p:cNvPr id="2053" name="Picture 5" descr="D:\OLD_COMP\Documentation\PROGRESS_COURSE\WebSpeedCourse\EXAMPLE\DB\gif\PHOTO49.GIF"/>
          <p:cNvPicPr>
            <a:picLocks noChangeAspect="1" noChangeArrowheads="1"/>
          </p:cNvPicPr>
          <p:nvPr/>
        </p:nvPicPr>
        <p:blipFill>
          <a:blip r:embed="rId5"/>
          <a:srcRect/>
          <a:stretch>
            <a:fillRect/>
          </a:stretch>
        </p:blipFill>
        <p:spPr bwMode="auto">
          <a:xfrm>
            <a:off x="1785918" y="4643446"/>
            <a:ext cx="742950" cy="742950"/>
          </a:xfrm>
          <a:prstGeom prst="rect">
            <a:avLst/>
          </a:prstGeom>
          <a:noFill/>
        </p:spPr>
      </p:pic>
      <p:pic>
        <p:nvPicPr>
          <p:cNvPr id="2054" name="Picture 6" descr="D:\OLD_COMP\Documentation\PROGRESS_COURSE\WebSpeedCourse\EXAMPLE\DB\gif\PHOTO04.GIF"/>
          <p:cNvPicPr>
            <a:picLocks noChangeAspect="1" noChangeArrowheads="1"/>
          </p:cNvPicPr>
          <p:nvPr/>
        </p:nvPicPr>
        <p:blipFill>
          <a:blip r:embed="rId6"/>
          <a:srcRect/>
          <a:stretch>
            <a:fillRect/>
          </a:stretch>
        </p:blipFill>
        <p:spPr bwMode="auto">
          <a:xfrm>
            <a:off x="1785918" y="5357826"/>
            <a:ext cx="742950" cy="742950"/>
          </a:xfrm>
          <a:prstGeom prst="rect">
            <a:avLst/>
          </a:prstGeom>
          <a:noFill/>
        </p:spPr>
      </p:pic>
      <p:sp>
        <p:nvSpPr>
          <p:cNvPr id="13" name="Прямоугольник 12"/>
          <p:cNvSpPr/>
          <p:nvPr/>
        </p:nvSpPr>
        <p:spPr>
          <a:xfrm>
            <a:off x="142844" y="6143645"/>
            <a:ext cx="8715436" cy="369332"/>
          </a:xfrm>
          <a:prstGeom prst="rect">
            <a:avLst/>
          </a:prstGeom>
        </p:spPr>
        <p:txBody>
          <a:bodyPr wrap="square">
            <a:spAutoFit/>
          </a:bodyPr>
          <a:lstStyle/>
          <a:p>
            <a:r>
              <a:rPr lang="ru-RU" sz="1600" dirty="0" smtClean="0"/>
              <a:t>Примечание</a:t>
            </a:r>
            <a:r>
              <a:rPr lang="en-US" sz="1600" dirty="0" smtClean="0"/>
              <a:t>: </a:t>
            </a:r>
            <a:r>
              <a:rPr lang="ru-RU" sz="1600" dirty="0" smtClean="0"/>
              <a:t>дихотомические значения  атрибута ПОЛ – частный случай номинальных значений</a:t>
            </a:r>
            <a:r>
              <a:rPr lang="ru-RU" b="1" dirty="0" smtClean="0">
                <a:solidFill>
                  <a:schemeClr val="accent2">
                    <a:lumMod val="75000"/>
                  </a:schemeClr>
                </a:solidFill>
              </a:rPr>
              <a:t>.</a:t>
            </a:r>
            <a:endParaRPr lang="ru-RU" dirty="0"/>
          </a:p>
        </p:txBody>
      </p:sp>
    </p:spTree>
    <p:extLst>
      <p:ext uri="{BB962C8B-B14F-4D97-AF65-F5344CB8AC3E}">
        <p14:creationId xmlns:p14="http://schemas.microsoft.com/office/powerpoint/2010/main" val="31958554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Объект 2"/>
          <p:cNvSpPr txBox="1">
            <a:spLocks/>
          </p:cNvSpPr>
          <p:nvPr/>
        </p:nvSpPr>
        <p:spPr>
          <a:xfrm>
            <a:off x="214282" y="1142984"/>
            <a:ext cx="8429684" cy="4786346"/>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ru-RU" sz="5800" b="1" dirty="0" smtClean="0">
                <a:solidFill>
                  <a:schemeClr val="accent2">
                    <a:lumMod val="75000"/>
                  </a:schemeClr>
                </a:solidFill>
              </a:rPr>
              <a:t>Как определить расстояние на данных номинальной шкалы</a:t>
            </a:r>
            <a:r>
              <a:rPr lang="en-US" sz="5800" b="1" dirty="0" smtClean="0">
                <a:solidFill>
                  <a:schemeClr val="accent2">
                    <a:lumMod val="75000"/>
                  </a:schemeClr>
                </a:solidFill>
              </a:rPr>
              <a:t>?</a:t>
            </a:r>
            <a:endParaRPr lang="ru-RU" sz="5800" b="1" dirty="0" smtClean="0">
              <a:solidFill>
                <a:schemeClr val="accent2">
                  <a:lumMod val="75000"/>
                </a:schemeClr>
              </a:solidFill>
              <a:cs typeface="Arial" panose="020B0604020202020204" pitchFamily="34" charset="0"/>
            </a:endParaRPr>
          </a:p>
          <a:p>
            <a:pPr marL="0" indent="0">
              <a:buNone/>
            </a:pPr>
            <a:endParaRPr lang="ru-RU" sz="11200" dirty="0" smtClean="0">
              <a:latin typeface="Arial" panose="020B0604020202020204" pitchFamily="34" charset="0"/>
              <a:cs typeface="Arial" panose="020B0604020202020204" pitchFamily="34" charset="0"/>
            </a:endParaRPr>
          </a:p>
          <a:p>
            <a:pPr marL="0" indent="0">
              <a:buNone/>
            </a:pPr>
            <a:endParaRPr lang="ru-RU" sz="11200" b="1" dirty="0" smtClean="0">
              <a:latin typeface="Arial" panose="020B0604020202020204" pitchFamily="34" charset="0"/>
              <a:cs typeface="Arial" panose="020B0604020202020204" pitchFamily="34" charset="0"/>
            </a:endParaRPr>
          </a:p>
          <a:p>
            <a:pPr marL="0" indent="0">
              <a:buNone/>
            </a:pPr>
            <a:endParaRPr lang="en-US" sz="11200" b="1" dirty="0">
              <a:solidFill>
                <a:srgbClr val="9F2B22"/>
              </a:solidFill>
              <a:latin typeface="Arial" panose="020B0604020202020204" pitchFamily="34" charset="0"/>
              <a:cs typeface="Arial" panose="020B0604020202020204" pitchFamily="34" charset="0"/>
            </a:endParaRPr>
          </a:p>
          <a:p>
            <a:pPr marL="0" indent="0">
              <a:spcBef>
                <a:spcPts val="0"/>
              </a:spcBef>
              <a:buClr>
                <a:schemeClr val="dk1"/>
              </a:buClr>
              <a:buSzPct val="25000"/>
              <a:buFont typeface="Arial" panose="020B0604020202020204" pitchFamily="34" charset="0"/>
              <a:buNone/>
            </a:pPr>
            <a:endParaRPr lang="en-US" dirty="0" smtClean="0">
              <a:solidFill>
                <a:schemeClr val="dk1"/>
              </a:solidFill>
              <a:latin typeface="PT Sans"/>
              <a:ea typeface="PT Sans"/>
              <a:cs typeface="PT Sans"/>
              <a:sym typeface="PT Sans"/>
            </a:endParaRPr>
          </a:p>
          <a:p>
            <a:pPr marL="0" indent="0">
              <a:spcBef>
                <a:spcPts val="0"/>
              </a:spcBef>
              <a:buClr>
                <a:schemeClr val="dk1"/>
              </a:buClr>
              <a:buSzPct val="25000"/>
              <a:buFont typeface="Arial" panose="020B0604020202020204" pitchFamily="34" charset="0"/>
              <a:buNone/>
            </a:pPr>
            <a:r>
              <a:rPr lang="ru-RU" dirty="0" smtClean="0">
                <a:solidFill>
                  <a:schemeClr val="dk1"/>
                </a:solidFill>
                <a:latin typeface="PT Sans"/>
                <a:ea typeface="PT Sans"/>
                <a:cs typeface="PT Sans"/>
                <a:sym typeface="PT Sans"/>
              </a:rPr>
              <a:t> </a:t>
            </a:r>
            <a:endParaRPr lang="en-US" dirty="0">
              <a:solidFill>
                <a:schemeClr val="dk1"/>
              </a:solidFill>
              <a:latin typeface="PT Sans"/>
              <a:ea typeface="PT Sans"/>
              <a:cs typeface="PT Sans"/>
              <a:sym typeface="PT Sans"/>
            </a:endParaRPr>
          </a:p>
        </p:txBody>
      </p:sp>
      <p:sp>
        <p:nvSpPr>
          <p:cNvPr id="9" name="Объект 2"/>
          <p:cNvSpPr txBox="1">
            <a:spLocks/>
          </p:cNvSpPr>
          <p:nvPr/>
        </p:nvSpPr>
        <p:spPr>
          <a:xfrm>
            <a:off x="1571273" y="2420888"/>
            <a:ext cx="6491064" cy="326896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r>
              <a:rPr lang="ru-RU" sz="2400" dirty="0" smtClean="0"/>
              <a:t> </a:t>
            </a:r>
            <a:endParaRPr lang="en-GB" sz="2400" dirty="0" smtClean="0">
              <a:latin typeface="Arial" panose="020B0604020202020204" pitchFamily="34" charset="0"/>
              <a:cs typeface="Arial" panose="020B0604020202020204" pitchFamily="34" charset="0"/>
            </a:endParaRPr>
          </a:p>
        </p:txBody>
      </p:sp>
      <p:sp>
        <p:nvSpPr>
          <p:cNvPr id="10" name="Объект 2"/>
          <p:cNvSpPr txBox="1">
            <a:spLocks/>
          </p:cNvSpPr>
          <p:nvPr/>
        </p:nvSpPr>
        <p:spPr>
          <a:xfrm>
            <a:off x="857224" y="116632"/>
            <a:ext cx="8035256" cy="864096"/>
          </a:xfrm>
          <a:prstGeom prst="rect">
            <a:avLst/>
          </a:prstGeom>
        </p:spPr>
        <p:txBody>
          <a:bodyPr vert="horz" lIns="91440" tIns="45720" rIns="91440" bIns="45720" rtlCol="0" anchor="ctr">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spcBef>
                <a:spcPts val="0"/>
              </a:spcBef>
              <a:buClr>
                <a:schemeClr val="dk1"/>
              </a:buClr>
              <a:buSzPct val="25000"/>
              <a:buNone/>
            </a:pPr>
            <a:r>
              <a:rPr lang="ru-RU" sz="2800" b="1" dirty="0" smtClean="0">
                <a:solidFill>
                  <a:srgbClr val="9F2B22"/>
                </a:solidFill>
                <a:cs typeface="Arial" panose="020B0604020202020204" pitchFamily="34" charset="0"/>
                <a:sym typeface="PT Sans"/>
              </a:rPr>
              <a:t>Анализ данных.</a:t>
            </a:r>
            <a:r>
              <a:rPr lang="ru-RU" sz="2800" b="1" dirty="0" smtClean="0">
                <a:solidFill>
                  <a:srgbClr val="9F2B22"/>
                </a:solidFill>
                <a:cs typeface="Arial" panose="020B0604020202020204" pitchFamily="34" charset="0"/>
              </a:rPr>
              <a:t> </a:t>
            </a:r>
            <a:r>
              <a:rPr lang="ru-RU" sz="2800" b="1" dirty="0" smtClean="0">
                <a:solidFill>
                  <a:schemeClr val="accent2">
                    <a:lumMod val="75000"/>
                  </a:schemeClr>
                </a:solidFill>
              </a:rPr>
              <a:t>Метрики расстояний  для различных шкал</a:t>
            </a:r>
            <a:endParaRPr lang="en-US" sz="2800" b="1" dirty="0">
              <a:solidFill>
                <a:srgbClr val="9F2B22"/>
              </a:solidFill>
              <a:ea typeface="PT Sans"/>
              <a:cs typeface="Arial" panose="020B0604020202020204" pitchFamily="34" charset="0"/>
              <a:sym typeface="PT Sans"/>
            </a:endParaRPr>
          </a:p>
        </p:txBody>
      </p:sp>
      <p:sp>
        <p:nvSpPr>
          <p:cNvPr id="6" name="Нижний колонтитул 5"/>
          <p:cNvSpPr>
            <a:spLocks noGrp="1"/>
          </p:cNvSpPr>
          <p:nvPr>
            <p:ph type="ftr" sz="quarter" idx="11"/>
          </p:nvPr>
        </p:nvSpPr>
        <p:spPr>
          <a:xfrm>
            <a:off x="2500298" y="6356350"/>
            <a:ext cx="3714776" cy="365125"/>
          </a:xfrm>
        </p:spPr>
        <p:txBody>
          <a:bodyPr/>
          <a:lstStyle/>
          <a:p>
            <a:r>
              <a:rPr lang="ru-RU" dirty="0" smtClean="0"/>
              <a:t>Кафедра информационно-аналитических систем</a:t>
            </a:r>
            <a:endParaRPr lang="ru-RU" dirty="0"/>
          </a:p>
        </p:txBody>
      </p:sp>
      <p:sp>
        <p:nvSpPr>
          <p:cNvPr id="7" name="Прямоугольник 6"/>
          <p:cNvSpPr/>
          <p:nvPr/>
        </p:nvSpPr>
        <p:spPr>
          <a:xfrm>
            <a:off x="285720" y="2143116"/>
            <a:ext cx="8286808" cy="1938992"/>
          </a:xfrm>
          <a:prstGeom prst="rect">
            <a:avLst/>
          </a:prstGeom>
        </p:spPr>
        <p:txBody>
          <a:bodyPr wrap="square">
            <a:spAutoFit/>
          </a:bodyPr>
          <a:lstStyle/>
          <a:p>
            <a:r>
              <a:rPr lang="ru-RU" sz="2000" dirty="0" smtClean="0"/>
              <a:t>Возможны, как минимум, два подхода</a:t>
            </a:r>
            <a:r>
              <a:rPr lang="en-US" sz="2000" dirty="0" smtClean="0"/>
              <a:t>:</a:t>
            </a:r>
          </a:p>
          <a:p>
            <a:pPr algn="just">
              <a:buFont typeface="Arial" pitchFamily="34" charset="0"/>
              <a:buChar char="•"/>
            </a:pPr>
            <a:r>
              <a:rPr lang="ru-RU" sz="2000" dirty="0" smtClean="0"/>
              <a:t>Преобразовать данные к дихотомической шкале, т.е. завести атрибуты с двумя возможными значениями (например, волосы рыжие</a:t>
            </a:r>
            <a:r>
              <a:rPr lang="en-US" sz="2000" dirty="0" smtClean="0"/>
              <a:t>?).</a:t>
            </a:r>
          </a:p>
          <a:p>
            <a:pPr>
              <a:buFont typeface="Arial" pitchFamily="34" charset="0"/>
              <a:buChar char="•"/>
            </a:pPr>
            <a:r>
              <a:rPr lang="ru-RU" sz="2000" dirty="0" smtClean="0"/>
              <a:t>Использовать формулу, отражающую нормированное число несовпадающих значений</a:t>
            </a:r>
            <a:r>
              <a:rPr lang="en-US" sz="2000" dirty="0" smtClean="0"/>
              <a:t>:</a:t>
            </a:r>
            <a:r>
              <a:rPr lang="ru-RU" sz="2000" dirty="0" smtClean="0"/>
              <a:t>                                       </a:t>
            </a:r>
            <a:r>
              <a:rPr lang="en-US" sz="2000" dirty="0" smtClean="0"/>
              <a:t>, </a:t>
            </a:r>
            <a:r>
              <a:rPr lang="ru-RU" sz="2000" dirty="0" smtClean="0"/>
              <a:t>где</a:t>
            </a:r>
            <a:endParaRPr lang="en-US" sz="2000" dirty="0" smtClean="0"/>
          </a:p>
          <a:p>
            <a:pPr>
              <a:buFont typeface="Arial" pitchFamily="34" charset="0"/>
              <a:buChar char="•"/>
            </a:pPr>
            <a:endParaRPr lang="ru-RU" sz="2000" dirty="0"/>
          </a:p>
        </p:txBody>
      </p:sp>
      <p:sp>
        <p:nvSpPr>
          <p:cNvPr id="11" name="Прямоугольник 10"/>
          <p:cNvSpPr/>
          <p:nvPr/>
        </p:nvSpPr>
        <p:spPr>
          <a:xfrm>
            <a:off x="428596" y="3929066"/>
            <a:ext cx="7858180" cy="2554545"/>
          </a:xfrm>
          <a:prstGeom prst="rect">
            <a:avLst/>
          </a:prstGeom>
        </p:spPr>
        <p:txBody>
          <a:bodyPr wrap="square">
            <a:spAutoFit/>
          </a:bodyPr>
          <a:lstStyle/>
          <a:p>
            <a:r>
              <a:rPr lang="en-US" sz="2000" b="1" i="1" dirty="0" smtClean="0"/>
              <a:t>p</a:t>
            </a:r>
            <a:r>
              <a:rPr lang="en-US" sz="2000" dirty="0" smtClean="0"/>
              <a:t> – </a:t>
            </a:r>
            <a:r>
              <a:rPr lang="ru-RU" sz="2000" dirty="0" smtClean="0"/>
              <a:t>количество номинальных атрибутов.</a:t>
            </a:r>
          </a:p>
          <a:p>
            <a:r>
              <a:rPr lang="en-US" sz="2000" b="1" i="1" dirty="0" smtClean="0"/>
              <a:t>m</a:t>
            </a:r>
            <a:r>
              <a:rPr lang="ru-RU" sz="2000" dirty="0" smtClean="0"/>
              <a:t> – количество совпадений (атрибутов, в которых объекты </a:t>
            </a:r>
            <a:r>
              <a:rPr lang="en-US" sz="2000" b="1" i="1" dirty="0" smtClean="0"/>
              <a:t>i</a:t>
            </a:r>
            <a:r>
              <a:rPr lang="en-US" sz="2000" dirty="0" smtClean="0"/>
              <a:t> </a:t>
            </a:r>
            <a:r>
              <a:rPr lang="ru-RU" sz="2000" dirty="0" smtClean="0"/>
              <a:t>и </a:t>
            </a:r>
            <a:r>
              <a:rPr lang="en-US" sz="2000" b="1" i="1" dirty="0" smtClean="0"/>
              <a:t>j</a:t>
            </a:r>
            <a:r>
              <a:rPr lang="en-US" sz="2000" dirty="0" smtClean="0"/>
              <a:t> </a:t>
            </a:r>
            <a:r>
              <a:rPr lang="ru-RU" sz="2000" dirty="0" smtClean="0"/>
              <a:t>имеют одно и то же значение</a:t>
            </a:r>
            <a:r>
              <a:rPr lang="en-US" sz="2000" dirty="0" smtClean="0"/>
              <a:t>).</a:t>
            </a:r>
          </a:p>
          <a:p>
            <a:pPr algn="just"/>
            <a:r>
              <a:rPr lang="ru-RU" sz="2000" b="1" i="1" dirty="0" smtClean="0"/>
              <a:t>Примечание</a:t>
            </a:r>
            <a:r>
              <a:rPr lang="en-US" sz="2000" dirty="0" smtClean="0"/>
              <a:t>: </a:t>
            </a:r>
            <a:r>
              <a:rPr lang="ru-RU" sz="2000" dirty="0" smtClean="0"/>
              <a:t>эту формулу тоже можно преобразовать и добавить коэффициенты влияния для каждого атрибута. Это тоже нормированная метрика </a:t>
            </a:r>
            <a:r>
              <a:rPr lang="ru-RU" sz="2000" dirty="0" err="1" smtClean="0"/>
              <a:t>Минковского</a:t>
            </a:r>
            <a:r>
              <a:rPr lang="ru-RU" sz="2000" dirty="0" smtClean="0"/>
              <a:t> с </a:t>
            </a:r>
            <a:r>
              <a:rPr lang="en-US" sz="2000" dirty="0" smtClean="0"/>
              <a:t>p=1</a:t>
            </a:r>
            <a:r>
              <a:rPr lang="ru-RU" sz="2000" dirty="0" smtClean="0"/>
              <a:t>, в которой вычитание значений атрибутов интерпретируется специфическим образом (0 – если атрибуты совпадают и 1 – при несовпадении атрибутов).</a:t>
            </a:r>
            <a:endParaRPr lang="ru-RU" sz="2000" dirty="0"/>
          </a:p>
        </p:txBody>
      </p:sp>
      <p:pic>
        <p:nvPicPr>
          <p:cNvPr id="3076" name="Picture 4"/>
          <p:cNvPicPr>
            <a:picLocks noChangeAspect="1" noChangeArrowheads="1"/>
          </p:cNvPicPr>
          <p:nvPr/>
        </p:nvPicPr>
        <p:blipFill>
          <a:blip r:embed="rId2"/>
          <a:srcRect/>
          <a:stretch>
            <a:fillRect/>
          </a:stretch>
        </p:blipFill>
        <p:spPr bwMode="auto">
          <a:xfrm>
            <a:off x="3500430" y="3429000"/>
            <a:ext cx="1857387" cy="428628"/>
          </a:xfrm>
          <a:prstGeom prst="rect">
            <a:avLst/>
          </a:prstGeom>
          <a:noFill/>
          <a:ln w="9525">
            <a:noFill/>
            <a:miter lim="800000"/>
            <a:headEnd/>
            <a:tailEnd/>
          </a:ln>
          <a:effectLst/>
        </p:spPr>
      </p:pic>
    </p:spTree>
    <p:extLst>
      <p:ext uri="{BB962C8B-B14F-4D97-AF65-F5344CB8AC3E}">
        <p14:creationId xmlns:p14="http://schemas.microsoft.com/office/powerpoint/2010/main" val="31958554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Объект 2"/>
          <p:cNvSpPr txBox="1">
            <a:spLocks/>
          </p:cNvSpPr>
          <p:nvPr/>
        </p:nvSpPr>
        <p:spPr>
          <a:xfrm>
            <a:off x="214282" y="1142984"/>
            <a:ext cx="8643998" cy="4786346"/>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ru-RU" sz="5100" b="1" dirty="0" smtClean="0">
                <a:solidFill>
                  <a:schemeClr val="accent2">
                    <a:lumMod val="75000"/>
                  </a:schemeClr>
                </a:solidFill>
              </a:rPr>
              <a:t>Пример</a:t>
            </a:r>
            <a:r>
              <a:rPr lang="en-US" sz="5100" b="1" dirty="0" smtClean="0">
                <a:solidFill>
                  <a:schemeClr val="accent2">
                    <a:lumMod val="75000"/>
                  </a:schemeClr>
                </a:solidFill>
              </a:rPr>
              <a:t>: </a:t>
            </a:r>
            <a:r>
              <a:rPr lang="ru-RU" sz="5100" b="1" dirty="0" smtClean="0">
                <a:solidFill>
                  <a:schemeClr val="accent2">
                    <a:lumMod val="75000"/>
                  </a:schemeClr>
                </a:solidFill>
              </a:rPr>
              <a:t>матрица расстояний для студентов</a:t>
            </a:r>
            <a:endParaRPr lang="ru-RU" sz="5100" b="1" dirty="0" smtClean="0">
              <a:solidFill>
                <a:schemeClr val="accent2">
                  <a:lumMod val="75000"/>
                </a:schemeClr>
              </a:solidFill>
              <a:cs typeface="Arial" panose="020B0604020202020204" pitchFamily="34" charset="0"/>
            </a:endParaRPr>
          </a:p>
          <a:p>
            <a:pPr marL="0" indent="0">
              <a:buNone/>
            </a:pPr>
            <a:endParaRPr lang="ru-RU" sz="11200" dirty="0" smtClean="0">
              <a:latin typeface="Arial" panose="020B0604020202020204" pitchFamily="34" charset="0"/>
              <a:cs typeface="Arial" panose="020B0604020202020204" pitchFamily="34" charset="0"/>
            </a:endParaRPr>
          </a:p>
          <a:p>
            <a:pPr marL="0" indent="0">
              <a:buNone/>
            </a:pPr>
            <a:endParaRPr lang="ru-RU" sz="11200" b="1" dirty="0" smtClean="0">
              <a:latin typeface="Arial" panose="020B0604020202020204" pitchFamily="34" charset="0"/>
              <a:cs typeface="Arial" panose="020B0604020202020204" pitchFamily="34" charset="0"/>
            </a:endParaRPr>
          </a:p>
          <a:p>
            <a:pPr marL="0" indent="0">
              <a:buNone/>
            </a:pPr>
            <a:endParaRPr lang="en-US" sz="11200" b="1" dirty="0">
              <a:solidFill>
                <a:srgbClr val="9F2B22"/>
              </a:solidFill>
              <a:latin typeface="Arial" panose="020B0604020202020204" pitchFamily="34" charset="0"/>
              <a:cs typeface="Arial" panose="020B0604020202020204" pitchFamily="34" charset="0"/>
            </a:endParaRPr>
          </a:p>
          <a:p>
            <a:pPr marL="0" indent="0">
              <a:spcBef>
                <a:spcPts val="0"/>
              </a:spcBef>
              <a:buClr>
                <a:schemeClr val="dk1"/>
              </a:buClr>
              <a:buSzPct val="25000"/>
              <a:buFont typeface="Arial" panose="020B0604020202020204" pitchFamily="34" charset="0"/>
              <a:buNone/>
            </a:pPr>
            <a:endParaRPr lang="en-US" dirty="0" smtClean="0">
              <a:solidFill>
                <a:schemeClr val="dk1"/>
              </a:solidFill>
              <a:latin typeface="PT Sans"/>
              <a:ea typeface="PT Sans"/>
              <a:cs typeface="PT Sans"/>
              <a:sym typeface="PT Sans"/>
            </a:endParaRPr>
          </a:p>
          <a:p>
            <a:pPr marL="0" indent="0">
              <a:spcBef>
                <a:spcPts val="0"/>
              </a:spcBef>
              <a:buClr>
                <a:schemeClr val="dk1"/>
              </a:buClr>
              <a:buSzPct val="25000"/>
              <a:buFont typeface="Arial" panose="020B0604020202020204" pitchFamily="34" charset="0"/>
              <a:buNone/>
            </a:pPr>
            <a:r>
              <a:rPr lang="ru-RU" dirty="0" smtClean="0">
                <a:solidFill>
                  <a:schemeClr val="dk1"/>
                </a:solidFill>
                <a:latin typeface="PT Sans"/>
                <a:ea typeface="PT Sans"/>
                <a:cs typeface="PT Sans"/>
                <a:sym typeface="PT Sans"/>
              </a:rPr>
              <a:t> </a:t>
            </a:r>
            <a:endParaRPr lang="en-US" dirty="0">
              <a:solidFill>
                <a:schemeClr val="dk1"/>
              </a:solidFill>
              <a:latin typeface="PT Sans"/>
              <a:ea typeface="PT Sans"/>
              <a:cs typeface="PT Sans"/>
              <a:sym typeface="PT Sans"/>
            </a:endParaRPr>
          </a:p>
        </p:txBody>
      </p:sp>
      <p:sp>
        <p:nvSpPr>
          <p:cNvPr id="10" name="Объект 2"/>
          <p:cNvSpPr txBox="1">
            <a:spLocks/>
          </p:cNvSpPr>
          <p:nvPr/>
        </p:nvSpPr>
        <p:spPr>
          <a:xfrm>
            <a:off x="857224" y="116632"/>
            <a:ext cx="8035256" cy="864096"/>
          </a:xfrm>
          <a:prstGeom prst="rect">
            <a:avLst/>
          </a:prstGeom>
        </p:spPr>
        <p:txBody>
          <a:bodyPr vert="horz" lIns="91440" tIns="45720" rIns="91440" bIns="45720" rtlCol="0" anchor="ctr">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spcBef>
                <a:spcPts val="0"/>
              </a:spcBef>
              <a:buClr>
                <a:schemeClr val="dk1"/>
              </a:buClr>
              <a:buSzPct val="25000"/>
              <a:buNone/>
            </a:pPr>
            <a:r>
              <a:rPr lang="ru-RU" sz="2800" b="1" dirty="0" smtClean="0">
                <a:solidFill>
                  <a:srgbClr val="9F2B22"/>
                </a:solidFill>
                <a:cs typeface="Arial" panose="020B0604020202020204" pitchFamily="34" charset="0"/>
                <a:sym typeface="PT Sans"/>
              </a:rPr>
              <a:t>Анализ данных.</a:t>
            </a:r>
            <a:r>
              <a:rPr lang="ru-RU" sz="2800" b="1" dirty="0" smtClean="0">
                <a:solidFill>
                  <a:srgbClr val="9F2B22"/>
                </a:solidFill>
                <a:cs typeface="Arial" panose="020B0604020202020204" pitchFamily="34" charset="0"/>
              </a:rPr>
              <a:t> </a:t>
            </a:r>
            <a:r>
              <a:rPr lang="ru-RU" sz="2800" b="1" dirty="0" smtClean="0">
                <a:solidFill>
                  <a:schemeClr val="accent2">
                    <a:lumMod val="75000"/>
                  </a:schemeClr>
                </a:solidFill>
              </a:rPr>
              <a:t>Метрики расстояний  для различных шкал</a:t>
            </a:r>
            <a:endParaRPr lang="en-US" sz="2800" b="1" dirty="0">
              <a:solidFill>
                <a:srgbClr val="9F2B22"/>
              </a:solidFill>
              <a:ea typeface="PT Sans"/>
              <a:cs typeface="Arial" panose="020B0604020202020204" pitchFamily="34" charset="0"/>
              <a:sym typeface="PT Sans"/>
            </a:endParaRPr>
          </a:p>
        </p:txBody>
      </p:sp>
      <p:sp>
        <p:nvSpPr>
          <p:cNvPr id="6" name="Нижний колонтитул 5"/>
          <p:cNvSpPr>
            <a:spLocks noGrp="1"/>
          </p:cNvSpPr>
          <p:nvPr>
            <p:ph type="ftr" sz="quarter" idx="11"/>
          </p:nvPr>
        </p:nvSpPr>
        <p:spPr>
          <a:xfrm>
            <a:off x="2500298" y="6356350"/>
            <a:ext cx="3714776" cy="365125"/>
          </a:xfrm>
        </p:spPr>
        <p:txBody>
          <a:bodyPr/>
          <a:lstStyle/>
          <a:p>
            <a:r>
              <a:rPr lang="ru-RU" dirty="0" smtClean="0"/>
              <a:t>Кафедра информационно-аналитических систем</a:t>
            </a:r>
            <a:endParaRPr lang="ru-RU" dirty="0"/>
          </a:p>
        </p:txBody>
      </p:sp>
      <p:graphicFrame>
        <p:nvGraphicFramePr>
          <p:cNvPr id="12" name="Таблица 11"/>
          <p:cNvGraphicFramePr>
            <a:graphicFrameLocks noGrp="1"/>
          </p:cNvGraphicFramePr>
          <p:nvPr/>
        </p:nvGraphicFramePr>
        <p:xfrm>
          <a:off x="1000101" y="1714486"/>
          <a:ext cx="4357718" cy="4643471"/>
        </p:xfrm>
        <a:graphic>
          <a:graphicData uri="http://schemas.openxmlformats.org/drawingml/2006/table">
            <a:tbl>
              <a:tblPr firstRow="1" bandRow="1">
                <a:effectLst>
                  <a:outerShdw blurRad="50800" dist="38100" dir="2700000" algn="tl" rotWithShape="0">
                    <a:schemeClr val="accent2">
                      <a:lumMod val="50000"/>
                      <a:alpha val="40000"/>
                    </a:schemeClr>
                  </a:outerShdw>
                </a:effectLst>
                <a:tableStyleId>{5C22544A-7EE6-4342-B048-85BDC9FD1C3A}</a:tableStyleId>
              </a:tblPr>
              <a:tblGrid>
                <a:gridCol w="785818"/>
                <a:gridCol w="714380"/>
                <a:gridCol w="714380"/>
                <a:gridCol w="714380"/>
                <a:gridCol w="714380"/>
                <a:gridCol w="714380"/>
              </a:tblGrid>
              <a:tr h="933702">
                <a:tc>
                  <a:txBody>
                    <a:bodyPr/>
                    <a:lstStyle/>
                    <a:p>
                      <a:pPr algn="r"/>
                      <a:endParaRPr lang="ru-RU" dirty="0"/>
                    </a:p>
                  </a:txBody>
                  <a:tcPr>
                    <a:solidFill>
                      <a:schemeClr val="accent2">
                        <a:lumMod val="40000"/>
                        <a:lumOff val="60000"/>
                      </a:schemeClr>
                    </a:solidFill>
                  </a:tcPr>
                </a:tc>
                <a:tc>
                  <a:txBody>
                    <a:bodyPr/>
                    <a:lstStyle/>
                    <a:p>
                      <a:pPr algn="r"/>
                      <a:endParaRPr lang="ru-RU" dirty="0" smtClean="0"/>
                    </a:p>
                    <a:p>
                      <a:pPr algn="r"/>
                      <a:endParaRPr lang="ru-RU" dirty="0" smtClean="0"/>
                    </a:p>
                    <a:p>
                      <a:pPr algn="r"/>
                      <a:endParaRPr lang="ru-RU" dirty="0"/>
                    </a:p>
                  </a:txBody>
                  <a:tcPr>
                    <a:solidFill>
                      <a:schemeClr val="accent2">
                        <a:lumMod val="40000"/>
                        <a:lumOff val="60000"/>
                      </a:schemeClr>
                    </a:solidFill>
                  </a:tcPr>
                </a:tc>
                <a:tc>
                  <a:txBody>
                    <a:bodyPr/>
                    <a:lstStyle/>
                    <a:p>
                      <a:pPr algn="r"/>
                      <a:endParaRPr lang="ru-RU" dirty="0" smtClean="0"/>
                    </a:p>
                    <a:p>
                      <a:pPr algn="r"/>
                      <a:endParaRPr lang="ru-RU" dirty="0" smtClean="0"/>
                    </a:p>
                    <a:p>
                      <a:pPr algn="r"/>
                      <a:endParaRPr lang="ru-RU" dirty="0"/>
                    </a:p>
                  </a:txBody>
                  <a:tcPr>
                    <a:solidFill>
                      <a:schemeClr val="accent2">
                        <a:lumMod val="40000"/>
                        <a:lumOff val="60000"/>
                      </a:schemeClr>
                    </a:solidFill>
                  </a:tcPr>
                </a:tc>
                <a:tc>
                  <a:txBody>
                    <a:bodyPr/>
                    <a:lstStyle/>
                    <a:p>
                      <a:pPr algn="r"/>
                      <a:endParaRPr lang="ru-RU" dirty="0" smtClean="0"/>
                    </a:p>
                    <a:p>
                      <a:pPr algn="r"/>
                      <a:endParaRPr lang="ru-RU" dirty="0" smtClean="0"/>
                    </a:p>
                    <a:p>
                      <a:pPr algn="r"/>
                      <a:endParaRPr lang="ru-RU" dirty="0"/>
                    </a:p>
                  </a:txBody>
                  <a:tcPr>
                    <a:solidFill>
                      <a:schemeClr val="accent2">
                        <a:lumMod val="40000"/>
                        <a:lumOff val="60000"/>
                      </a:schemeClr>
                    </a:solidFill>
                  </a:tcPr>
                </a:tc>
                <a:tc>
                  <a:txBody>
                    <a:bodyPr/>
                    <a:lstStyle/>
                    <a:p>
                      <a:pPr algn="r"/>
                      <a:endParaRPr lang="ru-RU" dirty="0" smtClean="0"/>
                    </a:p>
                    <a:p>
                      <a:pPr algn="r"/>
                      <a:endParaRPr lang="ru-RU" dirty="0" smtClean="0"/>
                    </a:p>
                  </a:txBody>
                  <a:tcPr>
                    <a:solidFill>
                      <a:schemeClr val="accent2">
                        <a:lumMod val="40000"/>
                        <a:lumOff val="60000"/>
                      </a:schemeClr>
                    </a:solidFill>
                  </a:tcPr>
                </a:tc>
                <a:tc>
                  <a:txBody>
                    <a:bodyPr/>
                    <a:lstStyle/>
                    <a:p>
                      <a:pPr algn="r"/>
                      <a:endParaRPr lang="ru-RU" dirty="0" smtClean="0"/>
                    </a:p>
                    <a:p>
                      <a:pPr algn="r"/>
                      <a:endParaRPr lang="ru-RU" dirty="0" smtClean="0"/>
                    </a:p>
                    <a:p>
                      <a:pPr algn="r"/>
                      <a:endParaRPr lang="ru-RU" dirty="0"/>
                    </a:p>
                  </a:txBody>
                  <a:tcPr>
                    <a:solidFill>
                      <a:schemeClr val="accent2">
                        <a:lumMod val="40000"/>
                        <a:lumOff val="60000"/>
                      </a:schemeClr>
                    </a:solidFill>
                  </a:tcPr>
                </a:tc>
              </a:tr>
              <a:tr h="702609">
                <a:tc>
                  <a:txBody>
                    <a:bodyPr/>
                    <a:lstStyle/>
                    <a:p>
                      <a:r>
                        <a:rPr lang="ru-RU" dirty="0" smtClean="0"/>
                        <a:t>  </a:t>
                      </a:r>
                      <a:endParaRPr lang="ru-RU" dirty="0"/>
                    </a:p>
                  </a:txBody>
                  <a:tcPr>
                    <a:solidFill>
                      <a:schemeClr val="accent2">
                        <a:lumMod val="60000"/>
                        <a:lumOff val="40000"/>
                      </a:schemeClr>
                    </a:solidFill>
                  </a:tcPr>
                </a:tc>
                <a:tc>
                  <a:txBody>
                    <a:bodyPr/>
                    <a:lstStyle/>
                    <a:p>
                      <a:r>
                        <a:rPr lang="ru-RU" sz="2000" b="1" dirty="0" smtClean="0">
                          <a:solidFill>
                            <a:schemeClr val="accent2">
                              <a:lumMod val="75000"/>
                            </a:schemeClr>
                          </a:solidFill>
                        </a:rPr>
                        <a:t>0</a:t>
                      </a:r>
                      <a:endParaRPr lang="ru-RU" sz="2000" b="1" dirty="0">
                        <a:solidFill>
                          <a:schemeClr val="accent2">
                            <a:lumMod val="75000"/>
                          </a:schemeClr>
                        </a:solidFill>
                      </a:endParaRPr>
                    </a:p>
                  </a:txBody>
                  <a:tcPr>
                    <a:solidFill>
                      <a:schemeClr val="accent2">
                        <a:lumMod val="60000"/>
                        <a:lumOff val="40000"/>
                      </a:schemeClr>
                    </a:solidFill>
                  </a:tcPr>
                </a:tc>
                <a:tc>
                  <a:txBody>
                    <a:bodyPr/>
                    <a:lstStyle/>
                    <a:p>
                      <a:r>
                        <a:rPr lang="ru-RU" sz="2000" b="1" dirty="0" smtClean="0">
                          <a:solidFill>
                            <a:schemeClr val="accent2">
                              <a:lumMod val="75000"/>
                            </a:schemeClr>
                          </a:solidFill>
                        </a:rPr>
                        <a:t>0.33</a:t>
                      </a:r>
                      <a:endParaRPr lang="ru-RU" sz="2000" b="1" dirty="0">
                        <a:solidFill>
                          <a:schemeClr val="accent2">
                            <a:lumMod val="75000"/>
                          </a:schemeClr>
                        </a:solidFill>
                      </a:endParaRPr>
                    </a:p>
                  </a:txBody>
                  <a:tcPr>
                    <a:solidFill>
                      <a:schemeClr val="accent2">
                        <a:lumMod val="60000"/>
                        <a:lumOff val="40000"/>
                      </a:schemeClr>
                    </a:solidFill>
                  </a:tcPr>
                </a:tc>
                <a:tc>
                  <a:txBody>
                    <a:bodyPr/>
                    <a:lstStyle/>
                    <a:p>
                      <a:r>
                        <a:rPr lang="ru-RU" sz="2000" b="1" dirty="0" smtClean="0">
                          <a:solidFill>
                            <a:schemeClr val="accent2">
                              <a:lumMod val="75000"/>
                            </a:schemeClr>
                          </a:solidFill>
                        </a:rPr>
                        <a:t>0.67</a:t>
                      </a:r>
                      <a:endParaRPr lang="ru-RU" sz="2000" b="1" dirty="0">
                        <a:solidFill>
                          <a:schemeClr val="accent2">
                            <a:lumMod val="75000"/>
                          </a:schemeClr>
                        </a:solidFill>
                      </a:endParaRPr>
                    </a:p>
                  </a:txBody>
                  <a:tcPr>
                    <a:solidFill>
                      <a:schemeClr val="accent2">
                        <a:lumMod val="60000"/>
                        <a:lumOff val="40000"/>
                      </a:schemeClr>
                    </a:solidFill>
                  </a:tcPr>
                </a:tc>
                <a:tc>
                  <a:txBody>
                    <a:bodyPr/>
                    <a:lstStyle/>
                    <a:p>
                      <a:r>
                        <a:rPr lang="ru-RU" sz="2000" b="1" dirty="0" smtClean="0">
                          <a:solidFill>
                            <a:schemeClr val="accent2">
                              <a:lumMod val="75000"/>
                            </a:schemeClr>
                          </a:solidFill>
                        </a:rPr>
                        <a:t>1</a:t>
                      </a:r>
                      <a:endParaRPr lang="ru-RU" sz="2000" b="1" dirty="0">
                        <a:solidFill>
                          <a:schemeClr val="accent2">
                            <a:lumMod val="75000"/>
                          </a:schemeClr>
                        </a:solidFill>
                      </a:endParaRPr>
                    </a:p>
                  </a:txBody>
                  <a:tcPr>
                    <a:solidFill>
                      <a:schemeClr val="accent2">
                        <a:lumMod val="60000"/>
                        <a:lumOff val="40000"/>
                      </a:schemeClr>
                    </a:solidFill>
                  </a:tcPr>
                </a:tc>
                <a:tc>
                  <a:txBody>
                    <a:bodyPr/>
                    <a:lstStyle/>
                    <a:p>
                      <a:r>
                        <a:rPr lang="ru-RU" sz="2000" b="1" dirty="0" smtClean="0">
                          <a:solidFill>
                            <a:schemeClr val="accent2">
                              <a:lumMod val="75000"/>
                            </a:schemeClr>
                          </a:solidFill>
                        </a:rPr>
                        <a:t>0.67</a:t>
                      </a:r>
                      <a:endParaRPr lang="ru-RU" sz="2000" b="1" dirty="0">
                        <a:solidFill>
                          <a:schemeClr val="accent2">
                            <a:lumMod val="75000"/>
                          </a:schemeClr>
                        </a:solidFill>
                      </a:endParaRPr>
                    </a:p>
                  </a:txBody>
                  <a:tcPr>
                    <a:solidFill>
                      <a:schemeClr val="accent2">
                        <a:lumMod val="60000"/>
                        <a:lumOff val="40000"/>
                      </a:schemeClr>
                    </a:solidFill>
                  </a:tcPr>
                </a:tc>
              </a:tr>
              <a:tr h="800955">
                <a:tc>
                  <a:txBody>
                    <a:bodyPr/>
                    <a:lstStyle/>
                    <a:p>
                      <a:endParaRPr lang="ru-RU" dirty="0"/>
                    </a:p>
                  </a:txBody>
                  <a:tcPr>
                    <a:solidFill>
                      <a:schemeClr val="accent2">
                        <a:lumMod val="40000"/>
                        <a:lumOff val="60000"/>
                      </a:schemeClr>
                    </a:solidFill>
                  </a:tcPr>
                </a:tc>
                <a:tc>
                  <a:txBody>
                    <a:bodyPr/>
                    <a:lstStyle/>
                    <a:p>
                      <a:r>
                        <a:rPr lang="ru-RU" sz="2000" b="1" dirty="0" smtClean="0">
                          <a:solidFill>
                            <a:schemeClr val="accent2">
                              <a:lumMod val="75000"/>
                            </a:schemeClr>
                          </a:solidFill>
                        </a:rPr>
                        <a:t>0.33</a:t>
                      </a:r>
                      <a:endParaRPr lang="ru-RU" sz="2000" b="1" dirty="0">
                        <a:solidFill>
                          <a:schemeClr val="accent2">
                            <a:lumMod val="75000"/>
                          </a:schemeClr>
                        </a:solidFill>
                      </a:endParaRPr>
                    </a:p>
                  </a:txBody>
                  <a:tcPr>
                    <a:solidFill>
                      <a:schemeClr val="accent2">
                        <a:lumMod val="40000"/>
                        <a:lumOff val="60000"/>
                      </a:schemeClr>
                    </a:solidFill>
                  </a:tcPr>
                </a:tc>
                <a:tc>
                  <a:txBody>
                    <a:bodyPr/>
                    <a:lstStyle/>
                    <a:p>
                      <a:r>
                        <a:rPr lang="ru-RU" sz="2000" b="1" dirty="0" smtClean="0">
                          <a:solidFill>
                            <a:schemeClr val="accent2">
                              <a:lumMod val="75000"/>
                            </a:schemeClr>
                          </a:solidFill>
                        </a:rPr>
                        <a:t>0</a:t>
                      </a:r>
                      <a:endParaRPr lang="ru-RU" sz="2000" b="1" dirty="0">
                        <a:solidFill>
                          <a:schemeClr val="accent2">
                            <a:lumMod val="75000"/>
                          </a:schemeClr>
                        </a:solidFill>
                      </a:endParaRPr>
                    </a:p>
                  </a:txBody>
                  <a:tcPr>
                    <a:solidFill>
                      <a:schemeClr val="accent2">
                        <a:lumMod val="40000"/>
                        <a:lumOff val="60000"/>
                      </a:schemeClr>
                    </a:solidFill>
                  </a:tcPr>
                </a:tc>
                <a:tc>
                  <a:txBody>
                    <a:bodyPr/>
                    <a:lstStyle/>
                    <a:p>
                      <a:r>
                        <a:rPr lang="ru-RU" sz="2000" b="1" dirty="0" smtClean="0">
                          <a:solidFill>
                            <a:schemeClr val="accent2">
                              <a:lumMod val="75000"/>
                            </a:schemeClr>
                          </a:solidFill>
                        </a:rPr>
                        <a:t>1</a:t>
                      </a:r>
                      <a:endParaRPr lang="ru-RU" sz="2000" b="1" dirty="0">
                        <a:solidFill>
                          <a:schemeClr val="accent2">
                            <a:lumMod val="75000"/>
                          </a:schemeClr>
                        </a:solidFill>
                      </a:endParaRPr>
                    </a:p>
                  </a:txBody>
                  <a:tcPr>
                    <a:solidFill>
                      <a:schemeClr val="accent2">
                        <a:lumMod val="40000"/>
                        <a:lumOff val="60000"/>
                      </a:schemeClr>
                    </a:solidFill>
                  </a:tcPr>
                </a:tc>
                <a:tc>
                  <a:txBody>
                    <a:bodyPr/>
                    <a:lstStyle/>
                    <a:p>
                      <a:r>
                        <a:rPr lang="ru-RU" sz="2000" b="1" dirty="0" smtClean="0">
                          <a:solidFill>
                            <a:schemeClr val="accent2">
                              <a:lumMod val="75000"/>
                            </a:schemeClr>
                          </a:solidFill>
                        </a:rPr>
                        <a:t>0.67</a:t>
                      </a:r>
                      <a:endParaRPr lang="ru-RU" sz="2000" b="1" dirty="0">
                        <a:solidFill>
                          <a:schemeClr val="accent2">
                            <a:lumMod val="75000"/>
                          </a:schemeClr>
                        </a:solidFill>
                      </a:endParaRPr>
                    </a:p>
                  </a:txBody>
                  <a:tcPr>
                    <a:solidFill>
                      <a:schemeClr val="accent2">
                        <a:lumMod val="40000"/>
                        <a:lumOff val="60000"/>
                      </a:schemeClr>
                    </a:solidFill>
                  </a:tcPr>
                </a:tc>
                <a:tc>
                  <a:txBody>
                    <a:bodyPr/>
                    <a:lstStyle/>
                    <a:p>
                      <a:r>
                        <a:rPr lang="ru-RU" sz="2000" b="1" dirty="0" smtClean="0">
                          <a:solidFill>
                            <a:schemeClr val="accent2">
                              <a:lumMod val="75000"/>
                            </a:schemeClr>
                          </a:solidFill>
                        </a:rPr>
                        <a:t>1</a:t>
                      </a:r>
                      <a:endParaRPr lang="ru-RU" sz="2000" b="1" dirty="0">
                        <a:solidFill>
                          <a:schemeClr val="accent2">
                            <a:lumMod val="75000"/>
                          </a:schemeClr>
                        </a:solidFill>
                      </a:endParaRPr>
                    </a:p>
                  </a:txBody>
                  <a:tcPr>
                    <a:solidFill>
                      <a:schemeClr val="accent2">
                        <a:lumMod val="40000"/>
                        <a:lumOff val="60000"/>
                      </a:schemeClr>
                    </a:solidFill>
                  </a:tcPr>
                </a:tc>
              </a:tr>
              <a:tr h="744753">
                <a:tc>
                  <a:txBody>
                    <a:bodyPr/>
                    <a:lstStyle/>
                    <a:p>
                      <a:endParaRPr lang="ru-RU" dirty="0"/>
                    </a:p>
                  </a:txBody>
                  <a:tcPr>
                    <a:solidFill>
                      <a:schemeClr val="accent2">
                        <a:lumMod val="60000"/>
                        <a:lumOff val="40000"/>
                      </a:schemeClr>
                    </a:solidFill>
                  </a:tcPr>
                </a:tc>
                <a:tc>
                  <a:txBody>
                    <a:bodyPr/>
                    <a:lstStyle/>
                    <a:p>
                      <a:r>
                        <a:rPr lang="ru-RU" sz="2000" b="1" dirty="0" smtClean="0">
                          <a:solidFill>
                            <a:schemeClr val="accent2">
                              <a:lumMod val="75000"/>
                            </a:schemeClr>
                          </a:solidFill>
                        </a:rPr>
                        <a:t>0.67</a:t>
                      </a:r>
                      <a:endParaRPr lang="ru-RU" sz="2000" b="1" dirty="0">
                        <a:solidFill>
                          <a:schemeClr val="accent2">
                            <a:lumMod val="75000"/>
                          </a:schemeClr>
                        </a:solidFill>
                      </a:endParaRPr>
                    </a:p>
                  </a:txBody>
                  <a:tcPr>
                    <a:solidFill>
                      <a:schemeClr val="accent2">
                        <a:lumMod val="60000"/>
                        <a:lumOff val="40000"/>
                      </a:schemeClr>
                    </a:solidFill>
                  </a:tcPr>
                </a:tc>
                <a:tc>
                  <a:txBody>
                    <a:bodyPr/>
                    <a:lstStyle/>
                    <a:p>
                      <a:r>
                        <a:rPr lang="ru-RU" sz="2000" b="1" dirty="0" smtClean="0">
                          <a:solidFill>
                            <a:schemeClr val="accent2">
                              <a:lumMod val="75000"/>
                            </a:schemeClr>
                          </a:solidFill>
                        </a:rPr>
                        <a:t>1</a:t>
                      </a:r>
                      <a:endParaRPr lang="ru-RU" sz="2000" b="1" dirty="0">
                        <a:solidFill>
                          <a:schemeClr val="accent2">
                            <a:lumMod val="75000"/>
                          </a:schemeClr>
                        </a:solidFill>
                      </a:endParaRPr>
                    </a:p>
                  </a:txBody>
                  <a:tcPr>
                    <a:solidFill>
                      <a:schemeClr val="accent2">
                        <a:lumMod val="60000"/>
                        <a:lumOff val="40000"/>
                      </a:schemeClr>
                    </a:solidFill>
                  </a:tcPr>
                </a:tc>
                <a:tc>
                  <a:txBody>
                    <a:bodyPr/>
                    <a:lstStyle/>
                    <a:p>
                      <a:r>
                        <a:rPr lang="ru-RU" sz="2000" b="1" dirty="0" smtClean="0">
                          <a:solidFill>
                            <a:schemeClr val="accent2">
                              <a:lumMod val="75000"/>
                            </a:schemeClr>
                          </a:solidFill>
                        </a:rPr>
                        <a:t>0</a:t>
                      </a:r>
                      <a:endParaRPr lang="ru-RU" sz="2000" b="1" dirty="0">
                        <a:solidFill>
                          <a:schemeClr val="accent2">
                            <a:lumMod val="75000"/>
                          </a:schemeClr>
                        </a:solidFill>
                      </a:endParaRPr>
                    </a:p>
                  </a:txBody>
                  <a:tcPr>
                    <a:solidFill>
                      <a:schemeClr val="accent2">
                        <a:lumMod val="60000"/>
                        <a:lumOff val="40000"/>
                      </a:schemeClr>
                    </a:solidFill>
                  </a:tcPr>
                </a:tc>
                <a:tc>
                  <a:txBody>
                    <a:bodyPr/>
                    <a:lstStyle/>
                    <a:p>
                      <a:r>
                        <a:rPr lang="ru-RU" sz="2000" b="1" dirty="0" smtClean="0">
                          <a:solidFill>
                            <a:schemeClr val="accent2">
                              <a:lumMod val="75000"/>
                            </a:schemeClr>
                          </a:solidFill>
                        </a:rPr>
                        <a:t>0.33</a:t>
                      </a:r>
                      <a:endParaRPr lang="ru-RU" sz="2000" b="1" dirty="0">
                        <a:solidFill>
                          <a:schemeClr val="accent2">
                            <a:lumMod val="75000"/>
                          </a:schemeClr>
                        </a:solidFill>
                      </a:endParaRPr>
                    </a:p>
                  </a:txBody>
                  <a:tcPr>
                    <a:solidFill>
                      <a:schemeClr val="accent2">
                        <a:lumMod val="60000"/>
                        <a:lumOff val="40000"/>
                      </a:schemeClr>
                    </a:solidFill>
                  </a:tcPr>
                </a:tc>
                <a:tc>
                  <a:txBody>
                    <a:bodyPr/>
                    <a:lstStyle/>
                    <a:p>
                      <a:r>
                        <a:rPr lang="ru-RU" sz="2000" b="1" dirty="0" smtClean="0">
                          <a:solidFill>
                            <a:schemeClr val="accent2">
                              <a:lumMod val="75000"/>
                            </a:schemeClr>
                          </a:solidFill>
                        </a:rPr>
                        <a:t>0.67</a:t>
                      </a:r>
                      <a:endParaRPr lang="ru-RU" sz="2000" b="1" dirty="0">
                        <a:solidFill>
                          <a:schemeClr val="accent2">
                            <a:lumMod val="75000"/>
                          </a:schemeClr>
                        </a:solidFill>
                      </a:endParaRPr>
                    </a:p>
                  </a:txBody>
                  <a:tcPr>
                    <a:solidFill>
                      <a:schemeClr val="accent2">
                        <a:lumMod val="60000"/>
                        <a:lumOff val="40000"/>
                      </a:schemeClr>
                    </a:solidFill>
                  </a:tcPr>
                </a:tc>
              </a:tr>
              <a:tr h="730726">
                <a:tc>
                  <a:txBody>
                    <a:bodyPr/>
                    <a:lstStyle/>
                    <a:p>
                      <a:endParaRPr lang="ru-RU" dirty="0"/>
                    </a:p>
                  </a:txBody>
                  <a:tcPr>
                    <a:solidFill>
                      <a:schemeClr val="accent2">
                        <a:lumMod val="40000"/>
                        <a:lumOff val="60000"/>
                      </a:schemeClr>
                    </a:solidFill>
                  </a:tcPr>
                </a:tc>
                <a:tc>
                  <a:txBody>
                    <a:bodyPr/>
                    <a:lstStyle/>
                    <a:p>
                      <a:r>
                        <a:rPr lang="ru-RU" sz="2000" b="1" dirty="0" smtClean="0">
                          <a:solidFill>
                            <a:schemeClr val="accent2">
                              <a:lumMod val="75000"/>
                            </a:schemeClr>
                          </a:solidFill>
                        </a:rPr>
                        <a:t>1</a:t>
                      </a:r>
                      <a:endParaRPr lang="ru-RU" sz="2000" b="1" dirty="0">
                        <a:solidFill>
                          <a:schemeClr val="accent2">
                            <a:lumMod val="75000"/>
                          </a:schemeClr>
                        </a:solidFill>
                      </a:endParaRPr>
                    </a:p>
                  </a:txBody>
                  <a:tcPr>
                    <a:solidFill>
                      <a:schemeClr val="accent2">
                        <a:lumMod val="40000"/>
                        <a:lumOff val="60000"/>
                      </a:schemeClr>
                    </a:solidFill>
                  </a:tcPr>
                </a:tc>
                <a:tc>
                  <a:txBody>
                    <a:bodyPr/>
                    <a:lstStyle/>
                    <a:p>
                      <a:r>
                        <a:rPr lang="ru-RU" sz="2000" b="1" dirty="0" smtClean="0">
                          <a:solidFill>
                            <a:schemeClr val="accent2">
                              <a:lumMod val="75000"/>
                            </a:schemeClr>
                          </a:solidFill>
                        </a:rPr>
                        <a:t>0.67</a:t>
                      </a:r>
                      <a:endParaRPr lang="ru-RU" sz="2000" b="1" dirty="0">
                        <a:solidFill>
                          <a:schemeClr val="accent2">
                            <a:lumMod val="75000"/>
                          </a:schemeClr>
                        </a:solidFill>
                      </a:endParaRPr>
                    </a:p>
                  </a:txBody>
                  <a:tcPr>
                    <a:solidFill>
                      <a:schemeClr val="accent2">
                        <a:lumMod val="40000"/>
                        <a:lumOff val="60000"/>
                      </a:schemeClr>
                    </a:solidFill>
                  </a:tcPr>
                </a:tc>
                <a:tc>
                  <a:txBody>
                    <a:bodyPr/>
                    <a:lstStyle/>
                    <a:p>
                      <a:r>
                        <a:rPr lang="ru-RU" sz="2000" b="1" dirty="0" smtClean="0">
                          <a:solidFill>
                            <a:schemeClr val="accent2">
                              <a:lumMod val="75000"/>
                            </a:schemeClr>
                          </a:solidFill>
                        </a:rPr>
                        <a:t>0.33</a:t>
                      </a:r>
                      <a:endParaRPr lang="ru-RU" sz="2000" b="1" dirty="0">
                        <a:solidFill>
                          <a:schemeClr val="accent2">
                            <a:lumMod val="75000"/>
                          </a:schemeClr>
                        </a:solidFill>
                      </a:endParaRPr>
                    </a:p>
                  </a:txBody>
                  <a:tcPr>
                    <a:solidFill>
                      <a:schemeClr val="accent2">
                        <a:lumMod val="40000"/>
                        <a:lumOff val="60000"/>
                      </a:schemeClr>
                    </a:solidFill>
                  </a:tcPr>
                </a:tc>
                <a:tc>
                  <a:txBody>
                    <a:bodyPr/>
                    <a:lstStyle/>
                    <a:p>
                      <a:r>
                        <a:rPr lang="ru-RU" sz="2000" b="1" dirty="0" smtClean="0">
                          <a:solidFill>
                            <a:schemeClr val="accent2">
                              <a:lumMod val="75000"/>
                            </a:schemeClr>
                          </a:solidFill>
                        </a:rPr>
                        <a:t>0</a:t>
                      </a:r>
                      <a:endParaRPr lang="ru-RU" sz="2000" b="1" dirty="0">
                        <a:solidFill>
                          <a:schemeClr val="accent2">
                            <a:lumMod val="75000"/>
                          </a:schemeClr>
                        </a:solidFill>
                      </a:endParaRPr>
                    </a:p>
                  </a:txBody>
                  <a:tcPr>
                    <a:solidFill>
                      <a:schemeClr val="accent2">
                        <a:lumMod val="40000"/>
                        <a:lumOff val="60000"/>
                      </a:schemeClr>
                    </a:solidFill>
                  </a:tcPr>
                </a:tc>
                <a:tc>
                  <a:txBody>
                    <a:bodyPr/>
                    <a:lstStyle/>
                    <a:p>
                      <a:r>
                        <a:rPr lang="ru-RU" sz="2000" b="1" dirty="0" smtClean="0">
                          <a:solidFill>
                            <a:schemeClr val="accent2">
                              <a:lumMod val="75000"/>
                            </a:schemeClr>
                          </a:solidFill>
                        </a:rPr>
                        <a:t>1</a:t>
                      </a:r>
                      <a:endParaRPr lang="ru-RU" sz="2000" b="1" dirty="0">
                        <a:solidFill>
                          <a:schemeClr val="accent2">
                            <a:lumMod val="75000"/>
                          </a:schemeClr>
                        </a:solidFill>
                      </a:endParaRPr>
                    </a:p>
                  </a:txBody>
                  <a:tcPr>
                    <a:solidFill>
                      <a:schemeClr val="accent2">
                        <a:lumMod val="40000"/>
                        <a:lumOff val="60000"/>
                      </a:schemeClr>
                    </a:solidFill>
                  </a:tcPr>
                </a:tc>
              </a:tr>
              <a:tr h="730726">
                <a:tc>
                  <a:txBody>
                    <a:bodyPr/>
                    <a:lstStyle/>
                    <a:p>
                      <a:endParaRPr lang="ru-RU" dirty="0"/>
                    </a:p>
                  </a:txBody>
                  <a:tcPr>
                    <a:solidFill>
                      <a:schemeClr val="accent2">
                        <a:lumMod val="60000"/>
                        <a:lumOff val="40000"/>
                      </a:schemeClr>
                    </a:solidFill>
                  </a:tcPr>
                </a:tc>
                <a:tc>
                  <a:txBody>
                    <a:bodyPr/>
                    <a:lstStyle/>
                    <a:p>
                      <a:r>
                        <a:rPr lang="ru-RU" sz="2000" b="1" dirty="0" smtClean="0">
                          <a:solidFill>
                            <a:schemeClr val="accent2">
                              <a:lumMod val="75000"/>
                            </a:schemeClr>
                          </a:solidFill>
                        </a:rPr>
                        <a:t>0.67</a:t>
                      </a:r>
                      <a:endParaRPr lang="ru-RU" sz="2000" b="1" dirty="0">
                        <a:solidFill>
                          <a:schemeClr val="accent2">
                            <a:lumMod val="75000"/>
                          </a:schemeClr>
                        </a:solidFill>
                      </a:endParaRPr>
                    </a:p>
                  </a:txBody>
                  <a:tcPr>
                    <a:solidFill>
                      <a:schemeClr val="accent2">
                        <a:lumMod val="60000"/>
                        <a:lumOff val="40000"/>
                      </a:schemeClr>
                    </a:solidFill>
                  </a:tcPr>
                </a:tc>
                <a:tc>
                  <a:txBody>
                    <a:bodyPr/>
                    <a:lstStyle/>
                    <a:p>
                      <a:r>
                        <a:rPr lang="ru-RU" sz="2000" b="1" dirty="0" smtClean="0">
                          <a:solidFill>
                            <a:schemeClr val="accent2">
                              <a:lumMod val="75000"/>
                            </a:schemeClr>
                          </a:solidFill>
                        </a:rPr>
                        <a:t>1</a:t>
                      </a:r>
                      <a:endParaRPr lang="ru-RU" sz="2000" b="1" dirty="0">
                        <a:solidFill>
                          <a:schemeClr val="accent2">
                            <a:lumMod val="75000"/>
                          </a:schemeClr>
                        </a:solidFill>
                      </a:endParaRPr>
                    </a:p>
                  </a:txBody>
                  <a:tcPr>
                    <a:solidFill>
                      <a:schemeClr val="accent2">
                        <a:lumMod val="60000"/>
                        <a:lumOff val="40000"/>
                      </a:schemeClr>
                    </a:solidFill>
                  </a:tcPr>
                </a:tc>
                <a:tc>
                  <a:txBody>
                    <a:bodyPr/>
                    <a:lstStyle/>
                    <a:p>
                      <a:r>
                        <a:rPr lang="ru-RU" sz="2000" b="1" dirty="0" smtClean="0">
                          <a:solidFill>
                            <a:schemeClr val="accent2">
                              <a:lumMod val="75000"/>
                            </a:schemeClr>
                          </a:solidFill>
                        </a:rPr>
                        <a:t>0.67</a:t>
                      </a:r>
                      <a:endParaRPr lang="ru-RU" sz="2000" b="1" dirty="0">
                        <a:solidFill>
                          <a:schemeClr val="accent2">
                            <a:lumMod val="75000"/>
                          </a:schemeClr>
                        </a:solidFill>
                      </a:endParaRPr>
                    </a:p>
                  </a:txBody>
                  <a:tcPr>
                    <a:solidFill>
                      <a:schemeClr val="accent2">
                        <a:lumMod val="60000"/>
                        <a:lumOff val="40000"/>
                      </a:schemeClr>
                    </a:solidFill>
                  </a:tcPr>
                </a:tc>
                <a:tc>
                  <a:txBody>
                    <a:bodyPr/>
                    <a:lstStyle/>
                    <a:p>
                      <a:r>
                        <a:rPr lang="ru-RU" sz="2000" b="1" dirty="0" smtClean="0">
                          <a:solidFill>
                            <a:schemeClr val="accent2">
                              <a:lumMod val="75000"/>
                            </a:schemeClr>
                          </a:solidFill>
                        </a:rPr>
                        <a:t>1</a:t>
                      </a:r>
                      <a:endParaRPr lang="ru-RU" sz="2000" b="1" dirty="0">
                        <a:solidFill>
                          <a:schemeClr val="accent2">
                            <a:lumMod val="75000"/>
                          </a:schemeClr>
                        </a:solidFill>
                      </a:endParaRPr>
                    </a:p>
                  </a:txBody>
                  <a:tcPr>
                    <a:solidFill>
                      <a:schemeClr val="accent2">
                        <a:lumMod val="60000"/>
                        <a:lumOff val="40000"/>
                      </a:schemeClr>
                    </a:solidFill>
                  </a:tcPr>
                </a:tc>
                <a:tc>
                  <a:txBody>
                    <a:bodyPr/>
                    <a:lstStyle/>
                    <a:p>
                      <a:r>
                        <a:rPr lang="ru-RU" sz="2000" b="1" dirty="0" smtClean="0">
                          <a:solidFill>
                            <a:schemeClr val="accent2">
                              <a:lumMod val="75000"/>
                            </a:schemeClr>
                          </a:solidFill>
                        </a:rPr>
                        <a:t>0</a:t>
                      </a:r>
                      <a:endParaRPr lang="ru-RU" sz="2000" b="1" dirty="0">
                        <a:solidFill>
                          <a:schemeClr val="accent2">
                            <a:lumMod val="75000"/>
                          </a:schemeClr>
                        </a:solidFill>
                      </a:endParaRPr>
                    </a:p>
                  </a:txBody>
                  <a:tcPr>
                    <a:solidFill>
                      <a:schemeClr val="accent2">
                        <a:lumMod val="60000"/>
                        <a:lumOff val="40000"/>
                      </a:schemeClr>
                    </a:solidFill>
                  </a:tcPr>
                </a:tc>
              </a:tr>
            </a:tbl>
          </a:graphicData>
        </a:graphic>
      </p:graphicFrame>
      <p:pic>
        <p:nvPicPr>
          <p:cNvPr id="13" name="Picture 2" descr="D:\OLD_COMP\Documentation\PROGRESS_COURSE\WebSpeedCourse\EXAMPLE\DB\gif\PHOTO28.GIF"/>
          <p:cNvPicPr>
            <a:picLocks noChangeAspect="1" noChangeArrowheads="1"/>
          </p:cNvPicPr>
          <p:nvPr/>
        </p:nvPicPr>
        <p:blipFill>
          <a:blip r:embed="rId2"/>
          <a:srcRect/>
          <a:stretch>
            <a:fillRect/>
          </a:stretch>
        </p:blipFill>
        <p:spPr bwMode="auto">
          <a:xfrm>
            <a:off x="1785918" y="1785926"/>
            <a:ext cx="742950" cy="742950"/>
          </a:xfrm>
          <a:prstGeom prst="rect">
            <a:avLst/>
          </a:prstGeom>
          <a:noFill/>
        </p:spPr>
      </p:pic>
      <p:pic>
        <p:nvPicPr>
          <p:cNvPr id="14" name="Picture 2" descr="D:\OLD_COMP\Documentation\PROGRESS_COURSE\WebSpeedCourse\EXAMPLE\DB\gif\PHOTO28.GIF"/>
          <p:cNvPicPr>
            <a:picLocks noChangeAspect="1" noChangeArrowheads="1"/>
          </p:cNvPicPr>
          <p:nvPr/>
        </p:nvPicPr>
        <p:blipFill>
          <a:blip r:embed="rId2"/>
          <a:srcRect/>
          <a:stretch>
            <a:fillRect/>
          </a:stretch>
        </p:blipFill>
        <p:spPr bwMode="auto">
          <a:xfrm>
            <a:off x="1000100" y="2643182"/>
            <a:ext cx="742950" cy="714380"/>
          </a:xfrm>
          <a:prstGeom prst="rect">
            <a:avLst/>
          </a:prstGeom>
          <a:noFill/>
        </p:spPr>
      </p:pic>
      <p:pic>
        <p:nvPicPr>
          <p:cNvPr id="15" name="Picture 3" descr="D:\OLD_COMP\Documentation\PROGRESS_COURSE\WebSpeedCourse\EXAMPLE\DB\gif\PHOTO13.GIF"/>
          <p:cNvPicPr>
            <a:picLocks noChangeAspect="1" noChangeArrowheads="1"/>
          </p:cNvPicPr>
          <p:nvPr/>
        </p:nvPicPr>
        <p:blipFill>
          <a:blip r:embed="rId3"/>
          <a:srcRect/>
          <a:stretch>
            <a:fillRect/>
          </a:stretch>
        </p:blipFill>
        <p:spPr bwMode="auto">
          <a:xfrm>
            <a:off x="1000100" y="3429000"/>
            <a:ext cx="742950" cy="742950"/>
          </a:xfrm>
          <a:prstGeom prst="rect">
            <a:avLst/>
          </a:prstGeom>
          <a:noFill/>
          <a:effectLst>
            <a:outerShdw blurRad="50800" dist="38100" dir="2700000" algn="tl" rotWithShape="0">
              <a:schemeClr val="accent2">
                <a:lumMod val="50000"/>
                <a:alpha val="40000"/>
              </a:schemeClr>
            </a:outerShdw>
          </a:effectLst>
        </p:spPr>
      </p:pic>
      <p:pic>
        <p:nvPicPr>
          <p:cNvPr id="16" name="Picture 3" descr="D:\OLD_COMP\Documentation\PROGRESS_COURSE\WebSpeedCourse\EXAMPLE\DB\gif\PHOTO13.GIF"/>
          <p:cNvPicPr>
            <a:picLocks noChangeAspect="1" noChangeArrowheads="1"/>
          </p:cNvPicPr>
          <p:nvPr/>
        </p:nvPicPr>
        <p:blipFill>
          <a:blip r:embed="rId3"/>
          <a:srcRect/>
          <a:stretch>
            <a:fillRect/>
          </a:stretch>
        </p:blipFill>
        <p:spPr bwMode="auto">
          <a:xfrm>
            <a:off x="2500298" y="1785926"/>
            <a:ext cx="742950" cy="742950"/>
          </a:xfrm>
          <a:prstGeom prst="rect">
            <a:avLst/>
          </a:prstGeom>
          <a:noFill/>
        </p:spPr>
      </p:pic>
      <p:pic>
        <p:nvPicPr>
          <p:cNvPr id="17" name="Picture 4" descr="D:\OLD_COMP\Documentation\PROGRESS_COURSE\WebSpeedCourse\EXAMPLE\DB\gif\PHOTO15.GIF"/>
          <p:cNvPicPr>
            <a:picLocks noChangeAspect="1" noChangeArrowheads="1"/>
          </p:cNvPicPr>
          <p:nvPr/>
        </p:nvPicPr>
        <p:blipFill>
          <a:blip r:embed="rId4"/>
          <a:srcRect/>
          <a:stretch>
            <a:fillRect/>
          </a:stretch>
        </p:blipFill>
        <p:spPr bwMode="auto">
          <a:xfrm>
            <a:off x="1000100" y="4214818"/>
            <a:ext cx="742950" cy="714380"/>
          </a:xfrm>
          <a:prstGeom prst="rect">
            <a:avLst/>
          </a:prstGeom>
          <a:noFill/>
        </p:spPr>
      </p:pic>
      <p:pic>
        <p:nvPicPr>
          <p:cNvPr id="18" name="Picture 4" descr="D:\OLD_COMP\Documentation\PROGRESS_COURSE\WebSpeedCourse\EXAMPLE\DB\gif\PHOTO15.GIF"/>
          <p:cNvPicPr>
            <a:picLocks noChangeAspect="1" noChangeArrowheads="1"/>
          </p:cNvPicPr>
          <p:nvPr/>
        </p:nvPicPr>
        <p:blipFill>
          <a:blip r:embed="rId4"/>
          <a:srcRect/>
          <a:stretch>
            <a:fillRect/>
          </a:stretch>
        </p:blipFill>
        <p:spPr bwMode="auto">
          <a:xfrm>
            <a:off x="3214678" y="1785926"/>
            <a:ext cx="742950" cy="714380"/>
          </a:xfrm>
          <a:prstGeom prst="rect">
            <a:avLst/>
          </a:prstGeom>
          <a:noFill/>
        </p:spPr>
      </p:pic>
      <p:pic>
        <p:nvPicPr>
          <p:cNvPr id="19" name="Picture 5" descr="D:\OLD_COMP\Documentation\PROGRESS_COURSE\WebSpeedCourse\EXAMPLE\DB\gif\PHOTO49.GIF"/>
          <p:cNvPicPr>
            <a:picLocks noChangeAspect="1" noChangeArrowheads="1"/>
          </p:cNvPicPr>
          <p:nvPr/>
        </p:nvPicPr>
        <p:blipFill>
          <a:blip r:embed="rId5"/>
          <a:srcRect/>
          <a:stretch>
            <a:fillRect/>
          </a:stretch>
        </p:blipFill>
        <p:spPr bwMode="auto">
          <a:xfrm>
            <a:off x="1000100" y="4929198"/>
            <a:ext cx="742950" cy="742950"/>
          </a:xfrm>
          <a:prstGeom prst="rect">
            <a:avLst/>
          </a:prstGeom>
          <a:noFill/>
        </p:spPr>
      </p:pic>
      <p:pic>
        <p:nvPicPr>
          <p:cNvPr id="20" name="Picture 5" descr="D:\OLD_COMP\Documentation\PROGRESS_COURSE\WebSpeedCourse\EXAMPLE\DB\gif\PHOTO49.GIF"/>
          <p:cNvPicPr>
            <a:picLocks noChangeAspect="1" noChangeArrowheads="1"/>
          </p:cNvPicPr>
          <p:nvPr/>
        </p:nvPicPr>
        <p:blipFill>
          <a:blip r:embed="rId5"/>
          <a:srcRect/>
          <a:stretch>
            <a:fillRect/>
          </a:stretch>
        </p:blipFill>
        <p:spPr bwMode="auto">
          <a:xfrm>
            <a:off x="3929058" y="1785926"/>
            <a:ext cx="742950" cy="742950"/>
          </a:xfrm>
          <a:prstGeom prst="rect">
            <a:avLst/>
          </a:prstGeom>
          <a:noFill/>
        </p:spPr>
      </p:pic>
      <p:pic>
        <p:nvPicPr>
          <p:cNvPr id="21" name="Picture 6" descr="D:\OLD_COMP\Documentation\PROGRESS_COURSE\WebSpeedCourse\EXAMPLE\DB\gif\PHOTO04.GIF"/>
          <p:cNvPicPr>
            <a:picLocks noChangeAspect="1" noChangeArrowheads="1"/>
          </p:cNvPicPr>
          <p:nvPr/>
        </p:nvPicPr>
        <p:blipFill>
          <a:blip r:embed="rId6"/>
          <a:srcRect/>
          <a:stretch>
            <a:fillRect/>
          </a:stretch>
        </p:blipFill>
        <p:spPr bwMode="auto">
          <a:xfrm>
            <a:off x="1000100" y="5715016"/>
            <a:ext cx="742950" cy="742950"/>
          </a:xfrm>
          <a:prstGeom prst="rect">
            <a:avLst/>
          </a:prstGeom>
          <a:noFill/>
        </p:spPr>
      </p:pic>
      <p:pic>
        <p:nvPicPr>
          <p:cNvPr id="22" name="Picture 6" descr="D:\OLD_COMP\Documentation\PROGRESS_COURSE\WebSpeedCourse\EXAMPLE\DB\gif\PHOTO04.GIF"/>
          <p:cNvPicPr>
            <a:picLocks noChangeAspect="1" noChangeArrowheads="1"/>
          </p:cNvPicPr>
          <p:nvPr/>
        </p:nvPicPr>
        <p:blipFill>
          <a:blip r:embed="rId6"/>
          <a:srcRect/>
          <a:stretch>
            <a:fillRect/>
          </a:stretch>
        </p:blipFill>
        <p:spPr bwMode="auto">
          <a:xfrm>
            <a:off x="4643438" y="1785926"/>
            <a:ext cx="742950" cy="742950"/>
          </a:xfrm>
          <a:prstGeom prst="rect">
            <a:avLst/>
          </a:prstGeom>
          <a:noFill/>
        </p:spPr>
      </p:pic>
      <p:graphicFrame>
        <p:nvGraphicFramePr>
          <p:cNvPr id="24" name="Таблица 23"/>
          <p:cNvGraphicFramePr>
            <a:graphicFrameLocks noGrp="1"/>
          </p:cNvGraphicFramePr>
          <p:nvPr/>
        </p:nvGraphicFramePr>
        <p:xfrm>
          <a:off x="1035170" y="1682150"/>
          <a:ext cx="4339087" cy="4675807"/>
        </p:xfrm>
        <a:graphic>
          <a:graphicData uri="http://schemas.openxmlformats.org/drawingml/2006/table">
            <a:tbl>
              <a:tblPr/>
              <a:tblGrid>
                <a:gridCol w="4339087"/>
              </a:tblGrid>
              <a:tr h="4675807">
                <a:tc>
                  <a:txBody>
                    <a:bodyPr/>
                    <a:lstStyle/>
                    <a:p>
                      <a:endParaRPr lang="ru-RU" dirty="0">
                        <a:ln>
                          <a:solidFill>
                            <a:schemeClr val="accent2">
                              <a:lumMod val="50000"/>
                            </a:schemeClr>
                          </a:solidFill>
                        </a:ln>
                      </a:endParaRPr>
                    </a:p>
                  </a:txBody>
                  <a:tcPr>
                    <a:lnL w="12700" cap="flat" cmpd="sng" algn="ctr">
                      <a:solidFill>
                        <a:schemeClr val="accent2">
                          <a:lumMod val="50000"/>
                        </a:schemeClr>
                      </a:solidFill>
                      <a:prstDash val="solid"/>
                      <a:round/>
                      <a:headEnd type="none" w="med" len="med"/>
                      <a:tailEnd type="none" w="med" len="med"/>
                    </a:lnL>
                    <a:lnR w="12700" cap="flat" cmpd="sng" algn="ctr">
                      <a:solidFill>
                        <a:schemeClr val="accent2">
                          <a:lumMod val="50000"/>
                        </a:schemeClr>
                      </a:solidFill>
                      <a:prstDash val="solid"/>
                      <a:round/>
                      <a:headEnd type="none" w="med" len="med"/>
                      <a:tailEnd type="none" w="med" len="med"/>
                    </a:lnR>
                    <a:lnT w="12700" cap="flat" cmpd="sng" algn="ctr">
                      <a:solidFill>
                        <a:schemeClr val="accent2">
                          <a:lumMod val="50000"/>
                        </a:schemeClr>
                      </a:solidFill>
                      <a:prstDash val="solid"/>
                      <a:round/>
                      <a:headEnd type="none" w="med" len="med"/>
                      <a:tailEnd type="none" w="med" len="med"/>
                    </a:lnT>
                    <a:lnB w="12700" cap="flat" cmpd="sng" algn="ctr">
                      <a:solidFill>
                        <a:schemeClr val="accent2">
                          <a:lumMod val="50000"/>
                        </a:schemeClr>
                      </a:solidFill>
                      <a:prstDash val="solid"/>
                      <a:round/>
                      <a:headEnd type="none" w="med" len="med"/>
                      <a:tailEnd type="none" w="med" len="med"/>
                    </a:lnB>
                  </a:tcPr>
                </a:tc>
              </a:tr>
            </a:tbl>
          </a:graphicData>
        </a:graphic>
      </p:graphicFrame>
      <p:sp>
        <p:nvSpPr>
          <p:cNvPr id="25" name="Прямоугольник 24"/>
          <p:cNvSpPr/>
          <p:nvPr/>
        </p:nvSpPr>
        <p:spPr>
          <a:xfrm>
            <a:off x="5715008" y="1785926"/>
            <a:ext cx="3000396" cy="2585323"/>
          </a:xfrm>
          <a:prstGeom prst="rect">
            <a:avLst/>
          </a:prstGeom>
        </p:spPr>
        <p:txBody>
          <a:bodyPr wrap="square">
            <a:spAutoFit/>
          </a:bodyPr>
          <a:lstStyle/>
          <a:p>
            <a:pPr algn="just"/>
            <a:r>
              <a:rPr lang="ru-RU" b="1" i="1" dirty="0" smtClean="0"/>
              <a:t>Примечание</a:t>
            </a:r>
            <a:r>
              <a:rPr lang="en-US" dirty="0" smtClean="0"/>
              <a:t>: </a:t>
            </a:r>
            <a:r>
              <a:rPr lang="ru-RU" dirty="0" smtClean="0"/>
              <a:t>для вычисления расстояния использовали формулу, отражающую нормированное число несовпадающих значений. Никаких дополнительных коэффициентов влияния не вводили.</a:t>
            </a:r>
            <a:endParaRPr lang="en-US" dirty="0" smtClean="0"/>
          </a:p>
        </p:txBody>
      </p:sp>
    </p:spTree>
    <p:extLst>
      <p:ext uri="{BB962C8B-B14F-4D97-AF65-F5344CB8AC3E}">
        <p14:creationId xmlns:p14="http://schemas.microsoft.com/office/powerpoint/2010/main" val="31958554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714612" y="0"/>
            <a:ext cx="5972188" cy="1071546"/>
          </a:xfrm>
        </p:spPr>
        <p:txBody>
          <a:bodyPr>
            <a:normAutofit/>
          </a:bodyPr>
          <a:lstStyle/>
          <a:p>
            <a:pPr marL="0" indent="0" algn="r">
              <a:spcBef>
                <a:spcPts val="0"/>
              </a:spcBef>
            </a:pPr>
            <a:r>
              <a:rPr lang="ru-RU" sz="2800" b="1" dirty="0" smtClean="0">
                <a:solidFill>
                  <a:srgbClr val="9F2B22"/>
                </a:solidFill>
                <a:cs typeface="Arial" panose="020B0604020202020204" pitchFamily="34" charset="0"/>
                <a:sym typeface="PT Sans"/>
              </a:rPr>
              <a:t>Анализ данных.</a:t>
            </a:r>
            <a:r>
              <a:rPr lang="ru-RU" sz="2800" b="1" dirty="0" smtClean="0">
                <a:solidFill>
                  <a:srgbClr val="9F2B22"/>
                </a:solidFill>
                <a:cs typeface="Arial" panose="020B0604020202020204" pitchFamily="34" charset="0"/>
              </a:rPr>
              <a:t> </a:t>
            </a:r>
            <a:r>
              <a:rPr lang="ru-RU" sz="2800" b="1" dirty="0" smtClean="0">
                <a:solidFill>
                  <a:schemeClr val="accent2">
                    <a:lumMod val="75000"/>
                  </a:schemeClr>
                </a:solidFill>
              </a:rPr>
              <a:t>Метрики расстояний  для различных шкал</a:t>
            </a:r>
            <a:endParaRPr lang="en-US" sz="2800" b="1" dirty="0">
              <a:solidFill>
                <a:srgbClr val="9F2B22"/>
              </a:solidFill>
              <a:ea typeface="PT Sans"/>
              <a:cs typeface="Arial" panose="020B0604020202020204" pitchFamily="34" charset="0"/>
              <a:sym typeface="PT Sans"/>
            </a:endParaRPr>
          </a:p>
        </p:txBody>
      </p:sp>
      <p:sp>
        <p:nvSpPr>
          <p:cNvPr id="3" name="Содержимое 2"/>
          <p:cNvSpPr>
            <a:spLocks noGrp="1"/>
          </p:cNvSpPr>
          <p:nvPr>
            <p:ph idx="1"/>
          </p:nvPr>
        </p:nvSpPr>
        <p:spPr/>
        <p:txBody>
          <a:bodyPr/>
          <a:lstStyle/>
          <a:p>
            <a:pPr>
              <a:buNone/>
            </a:pPr>
            <a:r>
              <a:rPr lang="ru-RU" dirty="0" smtClean="0"/>
              <a:t>    </a:t>
            </a:r>
            <a:r>
              <a:rPr lang="ru-RU" sz="4400" b="1" dirty="0" smtClean="0">
                <a:solidFill>
                  <a:schemeClr val="accent2">
                    <a:lumMod val="75000"/>
                  </a:schemeClr>
                </a:solidFill>
              </a:rPr>
              <a:t>Определение метрики расстояний для порядковой шкалы</a:t>
            </a:r>
            <a:endParaRPr lang="ru-RU" sz="4400" b="1" dirty="0">
              <a:solidFill>
                <a:schemeClr val="accent2">
                  <a:lumMod val="75000"/>
                </a:schemeClr>
              </a:solidFill>
            </a:endParaRPr>
          </a:p>
        </p:txBody>
      </p:sp>
      <p:sp>
        <p:nvSpPr>
          <p:cNvPr id="4" name="Нижний колонтитул 3"/>
          <p:cNvSpPr>
            <a:spLocks noGrp="1"/>
          </p:cNvSpPr>
          <p:nvPr>
            <p:ph type="ftr" sz="quarter" idx="11"/>
          </p:nvPr>
        </p:nvSpPr>
        <p:spPr/>
        <p:txBody>
          <a:bodyPr/>
          <a:lstStyle/>
          <a:p>
            <a:r>
              <a:rPr lang="ru-RU" smtClean="0"/>
              <a:t>Кафедра информационно-аналитических систем</a:t>
            </a:r>
            <a:endParaRPr lang="ru-RU"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Объект 2"/>
          <p:cNvSpPr txBox="1">
            <a:spLocks/>
          </p:cNvSpPr>
          <p:nvPr/>
        </p:nvSpPr>
        <p:spPr>
          <a:xfrm>
            <a:off x="214282" y="1142984"/>
            <a:ext cx="8429684" cy="4786346"/>
          </a:xfrm>
          <a:prstGeom prst="rect">
            <a:avLst/>
          </a:prstGeom>
        </p:spPr>
        <p:txBody>
          <a:bodyPr vert="horz" lIns="91440" tIns="45720" rIns="91440" bIns="45720" rtlCol="0">
            <a:normAutofit fontScale="5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ru-RU" sz="5800" b="1" dirty="0" smtClean="0">
                <a:solidFill>
                  <a:schemeClr val="accent2">
                    <a:lumMod val="75000"/>
                  </a:schemeClr>
                </a:solidFill>
              </a:rPr>
              <a:t>Метрики расстояний для данных дихотомической, номинальной и порядковой шкал</a:t>
            </a:r>
            <a:endParaRPr lang="ru-RU" sz="5800" b="1" dirty="0" smtClean="0">
              <a:solidFill>
                <a:schemeClr val="accent2">
                  <a:lumMod val="75000"/>
                </a:schemeClr>
              </a:solidFill>
              <a:cs typeface="Arial" panose="020B0604020202020204" pitchFamily="34" charset="0"/>
            </a:endParaRPr>
          </a:p>
          <a:p>
            <a:pPr marL="0" indent="0">
              <a:buNone/>
            </a:pPr>
            <a:endParaRPr lang="ru-RU" sz="11200" dirty="0" smtClean="0">
              <a:latin typeface="Arial" panose="020B0604020202020204" pitchFamily="34" charset="0"/>
              <a:cs typeface="Arial" panose="020B0604020202020204" pitchFamily="34" charset="0"/>
            </a:endParaRPr>
          </a:p>
          <a:p>
            <a:pPr marL="0" indent="0">
              <a:buNone/>
            </a:pPr>
            <a:endParaRPr lang="ru-RU" sz="11200" b="1" dirty="0" smtClean="0">
              <a:latin typeface="Arial" panose="020B0604020202020204" pitchFamily="34" charset="0"/>
              <a:cs typeface="Arial" panose="020B0604020202020204" pitchFamily="34" charset="0"/>
            </a:endParaRPr>
          </a:p>
          <a:p>
            <a:pPr marL="0" indent="0">
              <a:buNone/>
            </a:pPr>
            <a:endParaRPr lang="en-US" sz="11200" b="1" dirty="0">
              <a:solidFill>
                <a:srgbClr val="9F2B22"/>
              </a:solidFill>
              <a:latin typeface="Arial" panose="020B0604020202020204" pitchFamily="34" charset="0"/>
              <a:cs typeface="Arial" panose="020B0604020202020204" pitchFamily="34" charset="0"/>
            </a:endParaRPr>
          </a:p>
          <a:p>
            <a:pPr marL="0" indent="0">
              <a:spcBef>
                <a:spcPts val="0"/>
              </a:spcBef>
              <a:buClr>
                <a:schemeClr val="dk1"/>
              </a:buClr>
              <a:buSzPct val="25000"/>
              <a:buFont typeface="Arial" panose="020B0604020202020204" pitchFamily="34" charset="0"/>
              <a:buNone/>
            </a:pPr>
            <a:endParaRPr lang="en-US" dirty="0" smtClean="0">
              <a:solidFill>
                <a:schemeClr val="dk1"/>
              </a:solidFill>
              <a:latin typeface="PT Sans"/>
              <a:ea typeface="PT Sans"/>
              <a:cs typeface="PT Sans"/>
              <a:sym typeface="PT Sans"/>
            </a:endParaRPr>
          </a:p>
          <a:p>
            <a:pPr marL="0" indent="0">
              <a:spcBef>
                <a:spcPts val="0"/>
              </a:spcBef>
              <a:buClr>
                <a:schemeClr val="dk1"/>
              </a:buClr>
              <a:buSzPct val="25000"/>
              <a:buFont typeface="Arial" panose="020B0604020202020204" pitchFamily="34" charset="0"/>
              <a:buNone/>
            </a:pPr>
            <a:r>
              <a:rPr lang="ru-RU" dirty="0" smtClean="0">
                <a:solidFill>
                  <a:schemeClr val="dk1"/>
                </a:solidFill>
                <a:latin typeface="PT Sans"/>
                <a:ea typeface="PT Sans"/>
                <a:cs typeface="PT Sans"/>
                <a:sym typeface="PT Sans"/>
              </a:rPr>
              <a:t> </a:t>
            </a:r>
            <a:endParaRPr lang="en-US" dirty="0">
              <a:solidFill>
                <a:schemeClr val="dk1"/>
              </a:solidFill>
              <a:latin typeface="PT Sans"/>
              <a:ea typeface="PT Sans"/>
              <a:cs typeface="PT Sans"/>
              <a:sym typeface="PT Sans"/>
            </a:endParaRPr>
          </a:p>
        </p:txBody>
      </p:sp>
      <p:sp>
        <p:nvSpPr>
          <p:cNvPr id="9" name="Объект 2"/>
          <p:cNvSpPr txBox="1">
            <a:spLocks/>
          </p:cNvSpPr>
          <p:nvPr/>
        </p:nvSpPr>
        <p:spPr>
          <a:xfrm>
            <a:off x="1571273" y="2420888"/>
            <a:ext cx="6491064" cy="326896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r>
              <a:rPr lang="ru-RU" sz="2400" dirty="0" smtClean="0"/>
              <a:t> </a:t>
            </a:r>
            <a:endParaRPr lang="en-GB" sz="2400" dirty="0" smtClean="0">
              <a:latin typeface="Arial" panose="020B0604020202020204" pitchFamily="34" charset="0"/>
              <a:cs typeface="Arial" panose="020B0604020202020204" pitchFamily="34" charset="0"/>
            </a:endParaRPr>
          </a:p>
        </p:txBody>
      </p:sp>
      <p:sp>
        <p:nvSpPr>
          <p:cNvPr id="10" name="Объект 2"/>
          <p:cNvSpPr txBox="1">
            <a:spLocks/>
          </p:cNvSpPr>
          <p:nvPr/>
        </p:nvSpPr>
        <p:spPr>
          <a:xfrm>
            <a:off x="857224" y="116632"/>
            <a:ext cx="8035256" cy="864096"/>
          </a:xfrm>
          <a:prstGeom prst="rect">
            <a:avLst/>
          </a:prstGeom>
        </p:spPr>
        <p:txBody>
          <a:bodyPr vert="horz" lIns="91440" tIns="45720" rIns="91440" bIns="45720" rtlCol="0" anchor="ctr">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spcBef>
                <a:spcPts val="0"/>
              </a:spcBef>
              <a:buClr>
                <a:schemeClr val="dk1"/>
              </a:buClr>
              <a:buSzPct val="25000"/>
              <a:buNone/>
            </a:pPr>
            <a:r>
              <a:rPr lang="ru-RU" sz="2800" b="1" dirty="0" smtClean="0">
                <a:solidFill>
                  <a:srgbClr val="9F2B22"/>
                </a:solidFill>
                <a:latin typeface="+mj-lt"/>
                <a:cs typeface="Arial" panose="020B0604020202020204" pitchFamily="34" charset="0"/>
                <a:sym typeface="PT Sans"/>
              </a:rPr>
              <a:t>Анализ данных.</a:t>
            </a:r>
            <a:r>
              <a:rPr lang="ru-RU" sz="2800" b="1" dirty="0" smtClean="0">
                <a:solidFill>
                  <a:srgbClr val="9F2B22"/>
                </a:solidFill>
                <a:latin typeface="+mj-lt"/>
                <a:cs typeface="Arial" panose="020B0604020202020204" pitchFamily="34" charset="0"/>
              </a:rPr>
              <a:t> </a:t>
            </a:r>
            <a:r>
              <a:rPr lang="ru-RU" sz="2800" b="1" dirty="0" smtClean="0">
                <a:solidFill>
                  <a:schemeClr val="accent2">
                    <a:lumMod val="75000"/>
                  </a:schemeClr>
                </a:solidFill>
                <a:latin typeface="+mj-lt"/>
              </a:rPr>
              <a:t>Метрики расстояний  для различных шкал</a:t>
            </a:r>
            <a:endParaRPr lang="en-US" sz="2800" b="1" dirty="0">
              <a:solidFill>
                <a:srgbClr val="9F2B22"/>
              </a:solidFill>
              <a:latin typeface="+mj-lt"/>
              <a:ea typeface="PT Sans"/>
              <a:cs typeface="Arial" panose="020B0604020202020204" pitchFamily="34" charset="0"/>
              <a:sym typeface="PT Sans"/>
            </a:endParaRPr>
          </a:p>
        </p:txBody>
      </p:sp>
      <p:sp>
        <p:nvSpPr>
          <p:cNvPr id="6" name="Нижний колонтитул 5"/>
          <p:cNvSpPr>
            <a:spLocks noGrp="1"/>
          </p:cNvSpPr>
          <p:nvPr>
            <p:ph type="ftr" sz="quarter" idx="11"/>
          </p:nvPr>
        </p:nvSpPr>
        <p:spPr>
          <a:xfrm>
            <a:off x="2500298" y="6356350"/>
            <a:ext cx="3714776" cy="365125"/>
          </a:xfrm>
        </p:spPr>
        <p:txBody>
          <a:bodyPr/>
          <a:lstStyle/>
          <a:p>
            <a:r>
              <a:rPr lang="ru-RU" dirty="0" smtClean="0"/>
              <a:t>Кафедра информационно-аналитических систем</a:t>
            </a:r>
            <a:endParaRPr lang="ru-RU" dirty="0"/>
          </a:p>
        </p:txBody>
      </p:sp>
      <p:sp>
        <p:nvSpPr>
          <p:cNvPr id="7" name="Прямоугольник 6"/>
          <p:cNvSpPr/>
          <p:nvPr/>
        </p:nvSpPr>
        <p:spPr>
          <a:xfrm>
            <a:off x="285720" y="2357430"/>
            <a:ext cx="8286808" cy="3970318"/>
          </a:xfrm>
          <a:prstGeom prst="rect">
            <a:avLst/>
          </a:prstGeom>
        </p:spPr>
        <p:txBody>
          <a:bodyPr wrap="square">
            <a:spAutoFit/>
          </a:bodyPr>
          <a:lstStyle/>
          <a:p>
            <a:pPr algn="just">
              <a:buFont typeface="Arial" pitchFamily="34" charset="0"/>
              <a:buChar char="•"/>
            </a:pPr>
            <a:r>
              <a:rPr lang="ru-RU" sz="2800" dirty="0" smtClean="0"/>
              <a:t>Ключевой вопрос применения большинства алгоритмов классификации и кластеризации сводится к заданию метрики расстояния. Можно применить метрику – можно применять алгоритмы классификации и кластеризации, основанные на расстоянии.</a:t>
            </a:r>
          </a:p>
          <a:p>
            <a:pPr>
              <a:buFont typeface="Arial" pitchFamily="34" charset="0"/>
              <a:buChar char="•"/>
            </a:pPr>
            <a:r>
              <a:rPr lang="ru-RU" sz="2800" dirty="0" smtClean="0"/>
              <a:t>Можно ли задавать метрику расстояния на данных дихотомической, номинальной и порядковой шкал</a:t>
            </a:r>
            <a:r>
              <a:rPr lang="en-US" sz="2800" dirty="0" smtClean="0"/>
              <a:t>? </a:t>
            </a:r>
            <a:r>
              <a:rPr lang="ru-RU" sz="2800" dirty="0" smtClean="0"/>
              <a:t>Можно. Рассмотрим как именно.</a:t>
            </a:r>
            <a:endParaRPr lang="ru-RU" sz="2800" dirty="0"/>
          </a:p>
        </p:txBody>
      </p:sp>
    </p:spTree>
    <p:extLst>
      <p:ext uri="{BB962C8B-B14F-4D97-AF65-F5344CB8AC3E}">
        <p14:creationId xmlns:p14="http://schemas.microsoft.com/office/powerpoint/2010/main" val="31958554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Объект 2"/>
          <p:cNvSpPr txBox="1">
            <a:spLocks/>
          </p:cNvSpPr>
          <p:nvPr/>
        </p:nvSpPr>
        <p:spPr>
          <a:xfrm>
            <a:off x="214282" y="1142984"/>
            <a:ext cx="8429684" cy="4786346"/>
          </a:xfrm>
          <a:prstGeom prst="rect">
            <a:avLst/>
          </a:prstGeom>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ru-RU" sz="5800" b="1" dirty="0" smtClean="0">
                <a:solidFill>
                  <a:schemeClr val="accent2">
                    <a:lumMod val="75000"/>
                  </a:schemeClr>
                </a:solidFill>
              </a:rPr>
              <a:t>Пример</a:t>
            </a:r>
            <a:r>
              <a:rPr lang="en-US" sz="5800" b="1" dirty="0" smtClean="0">
                <a:solidFill>
                  <a:schemeClr val="accent2">
                    <a:lumMod val="75000"/>
                  </a:schemeClr>
                </a:solidFill>
              </a:rPr>
              <a:t>: </a:t>
            </a:r>
            <a:r>
              <a:rPr lang="ru-RU" sz="5800" b="1" dirty="0" smtClean="0">
                <a:solidFill>
                  <a:schemeClr val="accent2">
                    <a:lumMod val="75000"/>
                  </a:schemeClr>
                </a:solidFill>
              </a:rPr>
              <a:t>порядковые данные</a:t>
            </a:r>
            <a:endParaRPr lang="ru-RU" sz="5800" b="1" dirty="0" smtClean="0">
              <a:solidFill>
                <a:schemeClr val="accent2">
                  <a:lumMod val="75000"/>
                </a:schemeClr>
              </a:solidFill>
              <a:cs typeface="Arial" panose="020B0604020202020204" pitchFamily="34" charset="0"/>
            </a:endParaRPr>
          </a:p>
          <a:p>
            <a:pPr marL="0" indent="0">
              <a:buNone/>
            </a:pPr>
            <a:endParaRPr lang="ru-RU" sz="11200" dirty="0" smtClean="0">
              <a:latin typeface="Arial" panose="020B0604020202020204" pitchFamily="34" charset="0"/>
              <a:cs typeface="Arial" panose="020B0604020202020204" pitchFamily="34" charset="0"/>
            </a:endParaRPr>
          </a:p>
          <a:p>
            <a:pPr marL="0" indent="0">
              <a:buNone/>
            </a:pPr>
            <a:endParaRPr lang="ru-RU" sz="11200" b="1" dirty="0" smtClean="0">
              <a:latin typeface="Arial" panose="020B0604020202020204" pitchFamily="34" charset="0"/>
              <a:cs typeface="Arial" panose="020B0604020202020204" pitchFamily="34" charset="0"/>
            </a:endParaRPr>
          </a:p>
          <a:p>
            <a:pPr marL="0" indent="0">
              <a:buNone/>
            </a:pPr>
            <a:endParaRPr lang="en-US" sz="11200" b="1" dirty="0">
              <a:solidFill>
                <a:srgbClr val="9F2B22"/>
              </a:solidFill>
              <a:latin typeface="Arial" panose="020B0604020202020204" pitchFamily="34" charset="0"/>
              <a:cs typeface="Arial" panose="020B0604020202020204" pitchFamily="34" charset="0"/>
            </a:endParaRPr>
          </a:p>
          <a:p>
            <a:pPr marL="0" indent="0">
              <a:spcBef>
                <a:spcPts val="0"/>
              </a:spcBef>
              <a:buClr>
                <a:schemeClr val="dk1"/>
              </a:buClr>
              <a:buSzPct val="25000"/>
              <a:buFont typeface="Arial" panose="020B0604020202020204" pitchFamily="34" charset="0"/>
              <a:buNone/>
            </a:pPr>
            <a:endParaRPr lang="en-US" dirty="0" smtClean="0">
              <a:solidFill>
                <a:schemeClr val="dk1"/>
              </a:solidFill>
              <a:latin typeface="PT Sans"/>
              <a:ea typeface="PT Sans"/>
              <a:cs typeface="PT Sans"/>
              <a:sym typeface="PT Sans"/>
            </a:endParaRPr>
          </a:p>
          <a:p>
            <a:pPr marL="0" indent="0">
              <a:spcBef>
                <a:spcPts val="0"/>
              </a:spcBef>
              <a:buClr>
                <a:schemeClr val="dk1"/>
              </a:buClr>
              <a:buSzPct val="25000"/>
              <a:buFont typeface="Arial" panose="020B0604020202020204" pitchFamily="34" charset="0"/>
              <a:buNone/>
            </a:pPr>
            <a:r>
              <a:rPr lang="ru-RU" dirty="0" smtClean="0">
                <a:solidFill>
                  <a:schemeClr val="dk1"/>
                </a:solidFill>
                <a:latin typeface="PT Sans"/>
                <a:ea typeface="PT Sans"/>
                <a:cs typeface="PT Sans"/>
                <a:sym typeface="PT Sans"/>
              </a:rPr>
              <a:t> </a:t>
            </a:r>
            <a:endParaRPr lang="en-US" dirty="0">
              <a:solidFill>
                <a:schemeClr val="dk1"/>
              </a:solidFill>
              <a:latin typeface="PT Sans"/>
              <a:ea typeface="PT Sans"/>
              <a:cs typeface="PT Sans"/>
              <a:sym typeface="PT Sans"/>
            </a:endParaRPr>
          </a:p>
        </p:txBody>
      </p:sp>
      <p:sp>
        <p:nvSpPr>
          <p:cNvPr id="9" name="Объект 2"/>
          <p:cNvSpPr txBox="1">
            <a:spLocks/>
          </p:cNvSpPr>
          <p:nvPr/>
        </p:nvSpPr>
        <p:spPr>
          <a:xfrm>
            <a:off x="1571273" y="2420888"/>
            <a:ext cx="6491064" cy="326896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r>
              <a:rPr lang="ru-RU" sz="2400" dirty="0" smtClean="0"/>
              <a:t> </a:t>
            </a:r>
            <a:endParaRPr lang="en-GB" sz="2400" dirty="0" smtClean="0">
              <a:latin typeface="Arial" panose="020B0604020202020204" pitchFamily="34" charset="0"/>
              <a:cs typeface="Arial" panose="020B0604020202020204" pitchFamily="34" charset="0"/>
            </a:endParaRPr>
          </a:p>
        </p:txBody>
      </p:sp>
      <p:sp>
        <p:nvSpPr>
          <p:cNvPr id="10" name="Объект 2"/>
          <p:cNvSpPr txBox="1">
            <a:spLocks/>
          </p:cNvSpPr>
          <p:nvPr/>
        </p:nvSpPr>
        <p:spPr>
          <a:xfrm>
            <a:off x="857224" y="116632"/>
            <a:ext cx="8035256" cy="864096"/>
          </a:xfrm>
          <a:prstGeom prst="rect">
            <a:avLst/>
          </a:prstGeom>
        </p:spPr>
        <p:txBody>
          <a:bodyPr vert="horz" lIns="91440" tIns="45720" rIns="91440" bIns="45720" rtlCol="0" anchor="ctr">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spcBef>
                <a:spcPts val="0"/>
              </a:spcBef>
              <a:buClr>
                <a:schemeClr val="dk1"/>
              </a:buClr>
              <a:buSzPct val="25000"/>
              <a:buNone/>
            </a:pPr>
            <a:r>
              <a:rPr lang="ru-RU" sz="2800" b="1" dirty="0" smtClean="0">
                <a:solidFill>
                  <a:srgbClr val="9F2B22"/>
                </a:solidFill>
                <a:cs typeface="Arial" panose="020B0604020202020204" pitchFamily="34" charset="0"/>
                <a:sym typeface="PT Sans"/>
              </a:rPr>
              <a:t>Анализ данных.</a:t>
            </a:r>
            <a:r>
              <a:rPr lang="ru-RU" sz="2800" b="1" dirty="0" smtClean="0">
                <a:solidFill>
                  <a:srgbClr val="9F2B22"/>
                </a:solidFill>
                <a:cs typeface="Arial" panose="020B0604020202020204" pitchFamily="34" charset="0"/>
              </a:rPr>
              <a:t> </a:t>
            </a:r>
            <a:r>
              <a:rPr lang="ru-RU" sz="2800" b="1" dirty="0" smtClean="0">
                <a:solidFill>
                  <a:schemeClr val="accent2">
                    <a:lumMod val="75000"/>
                  </a:schemeClr>
                </a:solidFill>
              </a:rPr>
              <a:t>Метрики расстояний  для различных шкал</a:t>
            </a:r>
            <a:endParaRPr lang="en-US" sz="2800" b="1" dirty="0">
              <a:solidFill>
                <a:srgbClr val="9F2B22"/>
              </a:solidFill>
              <a:ea typeface="PT Sans"/>
              <a:cs typeface="Arial" panose="020B0604020202020204" pitchFamily="34" charset="0"/>
              <a:sym typeface="PT Sans"/>
            </a:endParaRPr>
          </a:p>
        </p:txBody>
      </p:sp>
      <p:sp>
        <p:nvSpPr>
          <p:cNvPr id="6" name="Нижний колонтитул 5"/>
          <p:cNvSpPr>
            <a:spLocks noGrp="1"/>
          </p:cNvSpPr>
          <p:nvPr>
            <p:ph type="ftr" sz="quarter" idx="11"/>
          </p:nvPr>
        </p:nvSpPr>
        <p:spPr>
          <a:xfrm>
            <a:off x="2500298" y="6356350"/>
            <a:ext cx="3714776" cy="365125"/>
          </a:xfrm>
        </p:spPr>
        <p:txBody>
          <a:bodyPr/>
          <a:lstStyle/>
          <a:p>
            <a:r>
              <a:rPr lang="ru-RU" dirty="0" smtClean="0"/>
              <a:t>Кафедра информационно-аналитических систем</a:t>
            </a:r>
            <a:endParaRPr lang="ru-RU" dirty="0"/>
          </a:p>
        </p:txBody>
      </p:sp>
      <p:graphicFrame>
        <p:nvGraphicFramePr>
          <p:cNvPr id="11" name="Таблица 10"/>
          <p:cNvGraphicFramePr>
            <a:graphicFrameLocks noGrp="1"/>
          </p:cNvGraphicFramePr>
          <p:nvPr/>
        </p:nvGraphicFramePr>
        <p:xfrm>
          <a:off x="3500430" y="1782749"/>
          <a:ext cx="2786082" cy="2249172"/>
        </p:xfrm>
        <a:graphic>
          <a:graphicData uri="http://schemas.openxmlformats.org/drawingml/2006/table">
            <a:tbl>
              <a:tblPr firstRow="1" bandRow="1">
                <a:tableStyleId>{5C22544A-7EE6-4342-B048-85BDC9FD1C3A}</a:tableStyleId>
              </a:tblPr>
              <a:tblGrid>
                <a:gridCol w="2786082"/>
              </a:tblGrid>
              <a:tr h="0">
                <a:tc>
                  <a:txBody>
                    <a:bodyPr/>
                    <a:lstStyle/>
                    <a:p>
                      <a:r>
                        <a:rPr lang="ru-RU" dirty="0" smtClean="0"/>
                        <a:t>Тип банковской</a:t>
                      </a:r>
                      <a:r>
                        <a:rPr lang="ru-RU" baseline="0" dirty="0" smtClean="0"/>
                        <a:t> карты</a:t>
                      </a:r>
                      <a:endParaRPr lang="ru-RU" dirty="0"/>
                    </a:p>
                  </a:txBody>
                  <a:tcPr>
                    <a:solidFill>
                      <a:schemeClr val="accent2">
                        <a:lumMod val="75000"/>
                      </a:schemeClr>
                    </a:solidFill>
                  </a:tcPr>
                </a:tc>
              </a:tr>
              <a:tr h="470853">
                <a:tc>
                  <a:txBody>
                    <a:bodyPr/>
                    <a:lstStyle/>
                    <a:p>
                      <a:r>
                        <a:rPr lang="ru-RU" dirty="0" smtClean="0"/>
                        <a:t>платиновый</a:t>
                      </a:r>
                      <a:endParaRPr lang="ru-RU" dirty="0"/>
                    </a:p>
                  </a:txBody>
                  <a:tcPr>
                    <a:solidFill>
                      <a:schemeClr val="accent2">
                        <a:lumMod val="60000"/>
                        <a:lumOff val="40000"/>
                      </a:schemeClr>
                    </a:solidFill>
                  </a:tcPr>
                </a:tc>
              </a:tr>
              <a:tr h="470853">
                <a:tc>
                  <a:txBody>
                    <a:bodyPr/>
                    <a:lstStyle/>
                    <a:p>
                      <a:r>
                        <a:rPr lang="ru-RU" dirty="0" smtClean="0"/>
                        <a:t>золотой</a:t>
                      </a:r>
                      <a:endParaRPr lang="ru-RU" dirty="0"/>
                    </a:p>
                  </a:txBody>
                  <a:tcPr>
                    <a:solidFill>
                      <a:schemeClr val="accent2">
                        <a:lumMod val="40000"/>
                        <a:lumOff val="60000"/>
                      </a:schemeClr>
                    </a:solidFill>
                  </a:tcPr>
                </a:tc>
              </a:tr>
              <a:tr h="470853">
                <a:tc>
                  <a:txBody>
                    <a:bodyPr/>
                    <a:lstStyle/>
                    <a:p>
                      <a:r>
                        <a:rPr lang="ru-RU" dirty="0" smtClean="0"/>
                        <a:t>серебряный</a:t>
                      </a:r>
                      <a:endParaRPr lang="ru-RU" dirty="0"/>
                    </a:p>
                  </a:txBody>
                  <a:tcPr>
                    <a:solidFill>
                      <a:schemeClr val="accent2">
                        <a:lumMod val="60000"/>
                        <a:lumOff val="40000"/>
                      </a:schemeClr>
                    </a:solidFill>
                  </a:tcPr>
                </a:tc>
              </a:tr>
              <a:tr h="470853">
                <a:tc>
                  <a:txBody>
                    <a:bodyPr/>
                    <a:lstStyle/>
                    <a:p>
                      <a:r>
                        <a:rPr lang="ru-RU" dirty="0" smtClean="0"/>
                        <a:t>обычный</a:t>
                      </a:r>
                      <a:endParaRPr lang="ru-RU" dirty="0"/>
                    </a:p>
                  </a:txBody>
                  <a:tcPr>
                    <a:solidFill>
                      <a:schemeClr val="accent2">
                        <a:lumMod val="40000"/>
                        <a:lumOff val="60000"/>
                      </a:schemeClr>
                    </a:solidFill>
                  </a:tcPr>
                </a:tc>
              </a:tr>
            </a:tbl>
          </a:graphicData>
        </a:graphic>
      </p:graphicFrame>
      <p:sp>
        <p:nvSpPr>
          <p:cNvPr id="12" name="Прямоугольник 11"/>
          <p:cNvSpPr/>
          <p:nvPr/>
        </p:nvSpPr>
        <p:spPr>
          <a:xfrm rot="10800000" flipV="1">
            <a:off x="285720" y="4199845"/>
            <a:ext cx="8572560" cy="1631216"/>
          </a:xfrm>
          <a:prstGeom prst="rect">
            <a:avLst/>
          </a:prstGeom>
        </p:spPr>
        <p:txBody>
          <a:bodyPr wrap="square">
            <a:spAutoFit/>
          </a:bodyPr>
          <a:lstStyle/>
          <a:p>
            <a:pPr algn="just"/>
            <a:r>
              <a:rPr lang="ru-RU" sz="2000" dirty="0" smtClean="0"/>
              <a:t>Как определять расстояние для таких данных</a:t>
            </a:r>
            <a:r>
              <a:rPr lang="en-US" sz="2000" dirty="0" smtClean="0"/>
              <a:t>?</a:t>
            </a:r>
          </a:p>
          <a:p>
            <a:pPr algn="just"/>
            <a:r>
              <a:rPr lang="ru-RU" sz="2000" dirty="0" smtClean="0"/>
              <a:t>Рекомендуется заменить каждое значение порядкового атрибута его номером, нормировать, а затем использовать обычные метрики для определения расстояния.</a:t>
            </a:r>
            <a:r>
              <a:rPr lang="en-US" sz="2000" dirty="0" smtClean="0"/>
              <a:t> </a:t>
            </a:r>
            <a:r>
              <a:rPr lang="ru-RU" sz="2000" i="1" dirty="0" smtClean="0"/>
              <a:t>Напоминание</a:t>
            </a:r>
            <a:r>
              <a:rPr lang="en-US" sz="2000" dirty="0" smtClean="0"/>
              <a:t>: </a:t>
            </a:r>
            <a:r>
              <a:rPr lang="ru-RU" sz="2000" dirty="0" smtClean="0"/>
              <a:t>для нормировки можно использовать следующую формулу</a:t>
            </a:r>
            <a:r>
              <a:rPr lang="en-US" sz="2000" dirty="0" smtClean="0"/>
              <a:t>:  </a:t>
            </a:r>
            <a:endParaRPr lang="ru-RU" sz="2000" dirty="0"/>
          </a:p>
        </p:txBody>
      </p:sp>
      <p:pic>
        <p:nvPicPr>
          <p:cNvPr id="1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40" y="5786454"/>
            <a:ext cx="2357454" cy="7143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958554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Объект 2"/>
          <p:cNvSpPr txBox="1">
            <a:spLocks/>
          </p:cNvSpPr>
          <p:nvPr/>
        </p:nvSpPr>
        <p:spPr>
          <a:xfrm>
            <a:off x="214282" y="1142984"/>
            <a:ext cx="8429684" cy="4786346"/>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ru-RU" sz="5800" b="1" dirty="0" smtClean="0">
                <a:solidFill>
                  <a:schemeClr val="accent2">
                    <a:lumMod val="75000"/>
                  </a:schemeClr>
                </a:solidFill>
              </a:rPr>
              <a:t>Пример</a:t>
            </a:r>
            <a:r>
              <a:rPr lang="en-US" sz="5800" b="1" dirty="0" smtClean="0">
                <a:solidFill>
                  <a:schemeClr val="accent2">
                    <a:lumMod val="75000"/>
                  </a:schemeClr>
                </a:solidFill>
              </a:rPr>
              <a:t>: </a:t>
            </a:r>
            <a:r>
              <a:rPr lang="ru-RU" sz="5800" b="1" dirty="0" smtClean="0">
                <a:solidFill>
                  <a:schemeClr val="accent2">
                    <a:lumMod val="75000"/>
                  </a:schemeClr>
                </a:solidFill>
              </a:rPr>
              <a:t>преобразование и нормирование порядковых данных</a:t>
            </a:r>
            <a:endParaRPr lang="ru-RU" sz="5800" b="1" dirty="0" smtClean="0">
              <a:solidFill>
                <a:schemeClr val="accent2">
                  <a:lumMod val="75000"/>
                </a:schemeClr>
              </a:solidFill>
              <a:cs typeface="Arial" panose="020B0604020202020204" pitchFamily="34" charset="0"/>
            </a:endParaRPr>
          </a:p>
          <a:p>
            <a:pPr marL="0" indent="0">
              <a:buNone/>
            </a:pPr>
            <a:endParaRPr lang="ru-RU" sz="11200" dirty="0" smtClean="0">
              <a:latin typeface="Arial" panose="020B0604020202020204" pitchFamily="34" charset="0"/>
              <a:cs typeface="Arial" panose="020B0604020202020204" pitchFamily="34" charset="0"/>
            </a:endParaRPr>
          </a:p>
          <a:p>
            <a:pPr marL="0" indent="0">
              <a:buNone/>
            </a:pPr>
            <a:endParaRPr lang="ru-RU" sz="11200" b="1" dirty="0" smtClean="0">
              <a:latin typeface="Arial" panose="020B0604020202020204" pitchFamily="34" charset="0"/>
              <a:cs typeface="Arial" panose="020B0604020202020204" pitchFamily="34" charset="0"/>
            </a:endParaRPr>
          </a:p>
          <a:p>
            <a:pPr marL="0" indent="0">
              <a:buNone/>
            </a:pPr>
            <a:endParaRPr lang="en-US" sz="11200" b="1" dirty="0">
              <a:solidFill>
                <a:srgbClr val="9F2B22"/>
              </a:solidFill>
              <a:latin typeface="Arial" panose="020B0604020202020204" pitchFamily="34" charset="0"/>
              <a:cs typeface="Arial" panose="020B0604020202020204" pitchFamily="34" charset="0"/>
            </a:endParaRPr>
          </a:p>
          <a:p>
            <a:pPr marL="0" indent="0">
              <a:spcBef>
                <a:spcPts val="0"/>
              </a:spcBef>
              <a:buClr>
                <a:schemeClr val="dk1"/>
              </a:buClr>
              <a:buSzPct val="25000"/>
              <a:buFont typeface="Arial" panose="020B0604020202020204" pitchFamily="34" charset="0"/>
              <a:buNone/>
            </a:pPr>
            <a:endParaRPr lang="en-US" dirty="0" smtClean="0">
              <a:solidFill>
                <a:schemeClr val="dk1"/>
              </a:solidFill>
              <a:latin typeface="PT Sans"/>
              <a:ea typeface="PT Sans"/>
              <a:cs typeface="PT Sans"/>
              <a:sym typeface="PT Sans"/>
            </a:endParaRPr>
          </a:p>
          <a:p>
            <a:pPr marL="0" indent="0">
              <a:spcBef>
                <a:spcPts val="0"/>
              </a:spcBef>
              <a:buClr>
                <a:schemeClr val="dk1"/>
              </a:buClr>
              <a:buSzPct val="25000"/>
              <a:buFont typeface="Arial" panose="020B0604020202020204" pitchFamily="34" charset="0"/>
              <a:buNone/>
            </a:pPr>
            <a:r>
              <a:rPr lang="ru-RU" dirty="0" smtClean="0">
                <a:solidFill>
                  <a:schemeClr val="dk1"/>
                </a:solidFill>
                <a:latin typeface="PT Sans"/>
                <a:ea typeface="PT Sans"/>
                <a:cs typeface="PT Sans"/>
                <a:sym typeface="PT Sans"/>
              </a:rPr>
              <a:t> </a:t>
            </a:r>
            <a:endParaRPr lang="en-US" dirty="0">
              <a:solidFill>
                <a:schemeClr val="dk1"/>
              </a:solidFill>
              <a:latin typeface="PT Sans"/>
              <a:ea typeface="PT Sans"/>
              <a:cs typeface="PT Sans"/>
              <a:sym typeface="PT Sans"/>
            </a:endParaRPr>
          </a:p>
        </p:txBody>
      </p:sp>
      <p:sp>
        <p:nvSpPr>
          <p:cNvPr id="9" name="Объект 2"/>
          <p:cNvSpPr txBox="1">
            <a:spLocks/>
          </p:cNvSpPr>
          <p:nvPr/>
        </p:nvSpPr>
        <p:spPr>
          <a:xfrm>
            <a:off x="1571273" y="2420888"/>
            <a:ext cx="6491064" cy="326896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r>
              <a:rPr lang="ru-RU" sz="2400" dirty="0" smtClean="0"/>
              <a:t> </a:t>
            </a:r>
            <a:endParaRPr lang="en-GB" sz="2400" dirty="0" smtClean="0">
              <a:latin typeface="Arial" panose="020B0604020202020204" pitchFamily="34" charset="0"/>
              <a:cs typeface="Arial" panose="020B0604020202020204" pitchFamily="34" charset="0"/>
            </a:endParaRPr>
          </a:p>
        </p:txBody>
      </p:sp>
      <p:sp>
        <p:nvSpPr>
          <p:cNvPr id="10" name="Объект 2"/>
          <p:cNvSpPr txBox="1">
            <a:spLocks/>
          </p:cNvSpPr>
          <p:nvPr/>
        </p:nvSpPr>
        <p:spPr>
          <a:xfrm>
            <a:off x="857224" y="116632"/>
            <a:ext cx="8035256" cy="864096"/>
          </a:xfrm>
          <a:prstGeom prst="rect">
            <a:avLst/>
          </a:prstGeom>
        </p:spPr>
        <p:txBody>
          <a:bodyPr vert="horz" lIns="91440" tIns="45720" rIns="91440" bIns="45720" rtlCol="0" anchor="ctr">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spcBef>
                <a:spcPts val="0"/>
              </a:spcBef>
              <a:buClr>
                <a:schemeClr val="dk1"/>
              </a:buClr>
              <a:buSzPct val="25000"/>
              <a:buNone/>
            </a:pPr>
            <a:r>
              <a:rPr lang="ru-RU" sz="2800" b="1" dirty="0" smtClean="0">
                <a:solidFill>
                  <a:srgbClr val="9F2B22"/>
                </a:solidFill>
                <a:cs typeface="Arial" panose="020B0604020202020204" pitchFamily="34" charset="0"/>
                <a:sym typeface="PT Sans"/>
              </a:rPr>
              <a:t>Анализ данных.</a:t>
            </a:r>
            <a:r>
              <a:rPr lang="ru-RU" sz="2800" b="1" dirty="0" smtClean="0">
                <a:solidFill>
                  <a:srgbClr val="9F2B22"/>
                </a:solidFill>
                <a:cs typeface="Arial" panose="020B0604020202020204" pitchFamily="34" charset="0"/>
              </a:rPr>
              <a:t> </a:t>
            </a:r>
            <a:r>
              <a:rPr lang="ru-RU" sz="2800" b="1" dirty="0" smtClean="0">
                <a:solidFill>
                  <a:schemeClr val="accent2">
                    <a:lumMod val="75000"/>
                  </a:schemeClr>
                </a:solidFill>
              </a:rPr>
              <a:t>Метрики расстояний  для различных шкал</a:t>
            </a:r>
            <a:endParaRPr lang="en-US" sz="2800" b="1" dirty="0">
              <a:solidFill>
                <a:srgbClr val="9F2B22"/>
              </a:solidFill>
              <a:ea typeface="PT Sans"/>
              <a:cs typeface="Arial" panose="020B0604020202020204" pitchFamily="34" charset="0"/>
              <a:sym typeface="PT Sans"/>
            </a:endParaRPr>
          </a:p>
        </p:txBody>
      </p:sp>
      <p:sp>
        <p:nvSpPr>
          <p:cNvPr id="6" name="Нижний колонтитул 5"/>
          <p:cNvSpPr>
            <a:spLocks noGrp="1"/>
          </p:cNvSpPr>
          <p:nvPr>
            <p:ph type="ftr" sz="quarter" idx="11"/>
          </p:nvPr>
        </p:nvSpPr>
        <p:spPr>
          <a:xfrm>
            <a:off x="2500298" y="6356350"/>
            <a:ext cx="3714776" cy="365125"/>
          </a:xfrm>
        </p:spPr>
        <p:txBody>
          <a:bodyPr/>
          <a:lstStyle/>
          <a:p>
            <a:r>
              <a:rPr lang="ru-RU" dirty="0" smtClean="0"/>
              <a:t>Кафедра информационно-аналитических систем</a:t>
            </a:r>
            <a:endParaRPr lang="ru-RU" dirty="0"/>
          </a:p>
        </p:txBody>
      </p:sp>
      <p:graphicFrame>
        <p:nvGraphicFramePr>
          <p:cNvPr id="11" name="Таблица 10"/>
          <p:cNvGraphicFramePr>
            <a:graphicFrameLocks noGrp="1"/>
          </p:cNvGraphicFramePr>
          <p:nvPr/>
        </p:nvGraphicFramePr>
        <p:xfrm>
          <a:off x="500034" y="2571744"/>
          <a:ext cx="6858048" cy="2143139"/>
        </p:xfrm>
        <a:graphic>
          <a:graphicData uri="http://schemas.openxmlformats.org/drawingml/2006/table">
            <a:tbl>
              <a:tblPr firstRow="1" bandRow="1">
                <a:tableStyleId>{5C22544A-7EE6-4342-B048-85BDC9FD1C3A}</a:tableStyleId>
              </a:tblPr>
              <a:tblGrid>
                <a:gridCol w="2683584"/>
                <a:gridCol w="2087232"/>
                <a:gridCol w="2087232"/>
              </a:tblGrid>
              <a:tr h="646019">
                <a:tc>
                  <a:txBody>
                    <a:bodyPr/>
                    <a:lstStyle/>
                    <a:p>
                      <a:r>
                        <a:rPr lang="ru-RU" dirty="0" smtClean="0"/>
                        <a:t>Тип банковской</a:t>
                      </a:r>
                      <a:r>
                        <a:rPr lang="ru-RU" baseline="0" dirty="0" smtClean="0"/>
                        <a:t> </a:t>
                      </a:r>
                    </a:p>
                    <a:p>
                      <a:r>
                        <a:rPr lang="ru-RU" baseline="0" dirty="0" smtClean="0"/>
                        <a:t>карты</a:t>
                      </a:r>
                      <a:endParaRPr lang="ru-RU" dirty="0"/>
                    </a:p>
                  </a:txBody>
                  <a:tcPr>
                    <a:solidFill>
                      <a:schemeClr val="accent2">
                        <a:lumMod val="75000"/>
                      </a:schemeClr>
                    </a:solidFill>
                  </a:tcPr>
                </a:tc>
                <a:tc>
                  <a:txBody>
                    <a:bodyPr/>
                    <a:lstStyle/>
                    <a:p>
                      <a:r>
                        <a:rPr lang="ru-RU" dirty="0" smtClean="0"/>
                        <a:t>Преобразованные данные</a:t>
                      </a:r>
                      <a:endParaRPr lang="ru-RU" dirty="0"/>
                    </a:p>
                  </a:txBody>
                  <a:tcPr>
                    <a:solidFill>
                      <a:schemeClr val="accent2">
                        <a:lumMod val="75000"/>
                      </a:schemeClr>
                    </a:solidFill>
                  </a:tcPr>
                </a:tc>
                <a:tc>
                  <a:txBody>
                    <a:bodyPr/>
                    <a:lstStyle/>
                    <a:p>
                      <a:r>
                        <a:rPr lang="ru-RU" dirty="0" smtClean="0"/>
                        <a:t>Нормированные данные</a:t>
                      </a:r>
                      <a:endParaRPr lang="ru-RU" dirty="0"/>
                    </a:p>
                  </a:txBody>
                  <a:tcPr>
                    <a:solidFill>
                      <a:schemeClr val="accent2">
                        <a:lumMod val="75000"/>
                      </a:schemeClr>
                    </a:solidFill>
                  </a:tcPr>
                </a:tc>
              </a:tr>
              <a:tr h="374280">
                <a:tc>
                  <a:txBody>
                    <a:bodyPr/>
                    <a:lstStyle/>
                    <a:p>
                      <a:r>
                        <a:rPr lang="ru-RU" dirty="0" smtClean="0"/>
                        <a:t>платиновый</a:t>
                      </a:r>
                      <a:endParaRPr lang="ru-RU" dirty="0"/>
                    </a:p>
                  </a:txBody>
                  <a:tcPr>
                    <a:solidFill>
                      <a:schemeClr val="accent2">
                        <a:lumMod val="60000"/>
                        <a:lumOff val="40000"/>
                      </a:schemeClr>
                    </a:solidFill>
                  </a:tcPr>
                </a:tc>
                <a:tc>
                  <a:txBody>
                    <a:bodyPr/>
                    <a:lstStyle/>
                    <a:p>
                      <a:r>
                        <a:rPr lang="ru-RU" dirty="0" smtClean="0"/>
                        <a:t>1</a:t>
                      </a:r>
                      <a:endParaRPr lang="ru-RU" dirty="0"/>
                    </a:p>
                  </a:txBody>
                  <a:tcPr>
                    <a:solidFill>
                      <a:schemeClr val="accent2">
                        <a:lumMod val="60000"/>
                        <a:lumOff val="40000"/>
                      </a:schemeClr>
                    </a:solidFill>
                  </a:tcPr>
                </a:tc>
                <a:tc>
                  <a:txBody>
                    <a:bodyPr/>
                    <a:lstStyle/>
                    <a:p>
                      <a:r>
                        <a:rPr lang="ru-RU" dirty="0" smtClean="0"/>
                        <a:t>0</a:t>
                      </a:r>
                      <a:endParaRPr lang="ru-RU" dirty="0"/>
                    </a:p>
                  </a:txBody>
                  <a:tcPr>
                    <a:solidFill>
                      <a:schemeClr val="accent2">
                        <a:lumMod val="60000"/>
                        <a:lumOff val="40000"/>
                      </a:schemeClr>
                    </a:solidFill>
                  </a:tcPr>
                </a:tc>
              </a:tr>
              <a:tr h="374280">
                <a:tc>
                  <a:txBody>
                    <a:bodyPr/>
                    <a:lstStyle/>
                    <a:p>
                      <a:r>
                        <a:rPr lang="ru-RU" dirty="0" smtClean="0"/>
                        <a:t>золотой</a:t>
                      </a:r>
                      <a:endParaRPr lang="ru-RU" dirty="0"/>
                    </a:p>
                  </a:txBody>
                  <a:tcPr>
                    <a:solidFill>
                      <a:schemeClr val="accent2">
                        <a:lumMod val="40000"/>
                        <a:lumOff val="60000"/>
                      </a:schemeClr>
                    </a:solidFill>
                  </a:tcPr>
                </a:tc>
                <a:tc>
                  <a:txBody>
                    <a:bodyPr/>
                    <a:lstStyle/>
                    <a:p>
                      <a:r>
                        <a:rPr lang="ru-RU" dirty="0" smtClean="0"/>
                        <a:t>2</a:t>
                      </a:r>
                      <a:endParaRPr lang="ru-RU" dirty="0"/>
                    </a:p>
                  </a:txBody>
                  <a:tcPr>
                    <a:solidFill>
                      <a:schemeClr val="accent2">
                        <a:lumMod val="40000"/>
                        <a:lumOff val="60000"/>
                      </a:schemeClr>
                    </a:solidFill>
                  </a:tcPr>
                </a:tc>
                <a:tc>
                  <a:txBody>
                    <a:bodyPr/>
                    <a:lstStyle/>
                    <a:p>
                      <a:r>
                        <a:rPr lang="ru-RU" dirty="0" smtClean="0"/>
                        <a:t>0.</a:t>
                      </a:r>
                      <a:r>
                        <a:rPr lang="en-US" dirty="0" smtClean="0"/>
                        <a:t>33</a:t>
                      </a:r>
                      <a:endParaRPr lang="ru-RU" dirty="0"/>
                    </a:p>
                  </a:txBody>
                  <a:tcPr>
                    <a:solidFill>
                      <a:schemeClr val="accent2">
                        <a:lumMod val="40000"/>
                        <a:lumOff val="60000"/>
                      </a:schemeClr>
                    </a:solidFill>
                  </a:tcPr>
                </a:tc>
              </a:tr>
              <a:tr h="374280">
                <a:tc>
                  <a:txBody>
                    <a:bodyPr/>
                    <a:lstStyle/>
                    <a:p>
                      <a:r>
                        <a:rPr lang="ru-RU" dirty="0" smtClean="0"/>
                        <a:t>серебряный</a:t>
                      </a:r>
                      <a:endParaRPr lang="ru-RU" dirty="0"/>
                    </a:p>
                  </a:txBody>
                  <a:tcPr>
                    <a:solidFill>
                      <a:schemeClr val="accent2">
                        <a:lumMod val="60000"/>
                        <a:lumOff val="40000"/>
                      </a:schemeClr>
                    </a:solidFill>
                  </a:tcPr>
                </a:tc>
                <a:tc>
                  <a:txBody>
                    <a:bodyPr/>
                    <a:lstStyle/>
                    <a:p>
                      <a:r>
                        <a:rPr lang="ru-RU" dirty="0" smtClean="0"/>
                        <a:t>3</a:t>
                      </a:r>
                      <a:endParaRPr lang="ru-RU" dirty="0"/>
                    </a:p>
                  </a:txBody>
                  <a:tcPr>
                    <a:solidFill>
                      <a:schemeClr val="accent2">
                        <a:lumMod val="60000"/>
                        <a:lumOff val="40000"/>
                      </a:schemeClr>
                    </a:solidFill>
                  </a:tcPr>
                </a:tc>
                <a:tc>
                  <a:txBody>
                    <a:bodyPr/>
                    <a:lstStyle/>
                    <a:p>
                      <a:r>
                        <a:rPr lang="ru-RU" dirty="0" smtClean="0"/>
                        <a:t>0.</a:t>
                      </a:r>
                      <a:r>
                        <a:rPr lang="en-US" dirty="0" smtClean="0"/>
                        <a:t>67</a:t>
                      </a:r>
                      <a:endParaRPr lang="ru-RU" dirty="0"/>
                    </a:p>
                  </a:txBody>
                  <a:tcPr>
                    <a:solidFill>
                      <a:schemeClr val="accent2">
                        <a:lumMod val="60000"/>
                        <a:lumOff val="40000"/>
                      </a:schemeClr>
                    </a:solidFill>
                  </a:tcPr>
                </a:tc>
              </a:tr>
              <a:tr h="374280">
                <a:tc>
                  <a:txBody>
                    <a:bodyPr/>
                    <a:lstStyle/>
                    <a:p>
                      <a:r>
                        <a:rPr lang="ru-RU" dirty="0" smtClean="0"/>
                        <a:t>обычный</a:t>
                      </a:r>
                      <a:endParaRPr lang="ru-RU" dirty="0"/>
                    </a:p>
                  </a:txBody>
                  <a:tcPr>
                    <a:solidFill>
                      <a:schemeClr val="accent2">
                        <a:lumMod val="40000"/>
                        <a:lumOff val="60000"/>
                      </a:schemeClr>
                    </a:solidFill>
                  </a:tcPr>
                </a:tc>
                <a:tc>
                  <a:txBody>
                    <a:bodyPr/>
                    <a:lstStyle/>
                    <a:p>
                      <a:r>
                        <a:rPr lang="ru-RU" dirty="0" smtClean="0"/>
                        <a:t>4</a:t>
                      </a:r>
                      <a:endParaRPr lang="ru-RU" dirty="0"/>
                    </a:p>
                  </a:txBody>
                  <a:tcPr>
                    <a:solidFill>
                      <a:schemeClr val="accent2">
                        <a:lumMod val="40000"/>
                        <a:lumOff val="60000"/>
                      </a:schemeClr>
                    </a:solidFill>
                  </a:tcPr>
                </a:tc>
                <a:tc>
                  <a:txBody>
                    <a:bodyPr/>
                    <a:lstStyle/>
                    <a:p>
                      <a:r>
                        <a:rPr lang="ru-RU" dirty="0" smtClean="0"/>
                        <a:t>1</a:t>
                      </a:r>
                      <a:endParaRPr lang="ru-RU" dirty="0"/>
                    </a:p>
                  </a:txBody>
                  <a:tcPr>
                    <a:solidFill>
                      <a:schemeClr val="accent2">
                        <a:lumMod val="40000"/>
                        <a:lumOff val="60000"/>
                      </a:schemeClr>
                    </a:solidFill>
                  </a:tcPr>
                </a:tc>
              </a:tr>
            </a:tbl>
          </a:graphicData>
        </a:graphic>
      </p:graphicFrame>
      <p:sp>
        <p:nvSpPr>
          <p:cNvPr id="7" name="Прямоугольник 6"/>
          <p:cNvSpPr/>
          <p:nvPr/>
        </p:nvSpPr>
        <p:spPr>
          <a:xfrm>
            <a:off x="500034" y="5000636"/>
            <a:ext cx="6929486" cy="646331"/>
          </a:xfrm>
          <a:prstGeom prst="rect">
            <a:avLst/>
          </a:prstGeom>
        </p:spPr>
        <p:txBody>
          <a:bodyPr wrap="square">
            <a:spAutoFit/>
          </a:bodyPr>
          <a:lstStyle/>
          <a:p>
            <a:r>
              <a:rPr lang="ru-RU" dirty="0" smtClean="0"/>
              <a:t>Остается продемонстрировать как считается расстояние на нормированных данных…</a:t>
            </a:r>
            <a:endParaRPr lang="ru-RU" dirty="0"/>
          </a:p>
        </p:txBody>
      </p:sp>
    </p:spTree>
    <p:extLst>
      <p:ext uri="{BB962C8B-B14F-4D97-AF65-F5344CB8AC3E}">
        <p14:creationId xmlns:p14="http://schemas.microsoft.com/office/powerpoint/2010/main" val="31958554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Объект 2"/>
          <p:cNvSpPr txBox="1">
            <a:spLocks/>
          </p:cNvSpPr>
          <p:nvPr/>
        </p:nvSpPr>
        <p:spPr>
          <a:xfrm>
            <a:off x="214282" y="1142984"/>
            <a:ext cx="8429684" cy="4786346"/>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ru-RU" sz="5800" b="1" dirty="0" smtClean="0">
                <a:solidFill>
                  <a:schemeClr val="accent2">
                    <a:lumMod val="75000"/>
                  </a:schemeClr>
                </a:solidFill>
              </a:rPr>
              <a:t>Пример</a:t>
            </a:r>
            <a:r>
              <a:rPr lang="en-US" sz="5800" b="1" dirty="0" smtClean="0">
                <a:solidFill>
                  <a:schemeClr val="accent2">
                    <a:lumMod val="75000"/>
                  </a:schemeClr>
                </a:solidFill>
              </a:rPr>
              <a:t>: </a:t>
            </a:r>
            <a:r>
              <a:rPr lang="ru-RU" sz="5800" b="1" dirty="0" smtClean="0">
                <a:solidFill>
                  <a:schemeClr val="accent2">
                    <a:lumMod val="75000"/>
                  </a:schemeClr>
                </a:solidFill>
              </a:rPr>
              <a:t>матрица расстояний для типов банковских карт</a:t>
            </a:r>
            <a:endParaRPr lang="ru-RU" sz="5800" b="1" dirty="0" smtClean="0">
              <a:solidFill>
                <a:schemeClr val="accent2">
                  <a:lumMod val="75000"/>
                </a:schemeClr>
              </a:solidFill>
              <a:cs typeface="Arial" panose="020B0604020202020204" pitchFamily="34" charset="0"/>
            </a:endParaRPr>
          </a:p>
          <a:p>
            <a:pPr marL="0" indent="0">
              <a:buNone/>
            </a:pPr>
            <a:endParaRPr lang="ru-RU" sz="11200" dirty="0" smtClean="0">
              <a:latin typeface="Arial" panose="020B0604020202020204" pitchFamily="34" charset="0"/>
              <a:cs typeface="Arial" panose="020B0604020202020204" pitchFamily="34" charset="0"/>
            </a:endParaRPr>
          </a:p>
          <a:p>
            <a:pPr marL="0" indent="0">
              <a:buNone/>
            </a:pPr>
            <a:endParaRPr lang="ru-RU" sz="11200" b="1" dirty="0" smtClean="0">
              <a:latin typeface="Arial" panose="020B0604020202020204" pitchFamily="34" charset="0"/>
              <a:cs typeface="Arial" panose="020B0604020202020204" pitchFamily="34" charset="0"/>
            </a:endParaRPr>
          </a:p>
          <a:p>
            <a:pPr marL="0" indent="0">
              <a:buNone/>
            </a:pPr>
            <a:endParaRPr lang="en-US" sz="11200" b="1" dirty="0">
              <a:solidFill>
                <a:srgbClr val="9F2B22"/>
              </a:solidFill>
              <a:latin typeface="Arial" panose="020B0604020202020204" pitchFamily="34" charset="0"/>
              <a:cs typeface="Arial" panose="020B0604020202020204" pitchFamily="34" charset="0"/>
            </a:endParaRPr>
          </a:p>
          <a:p>
            <a:pPr marL="0" indent="0">
              <a:spcBef>
                <a:spcPts val="0"/>
              </a:spcBef>
              <a:buClr>
                <a:schemeClr val="dk1"/>
              </a:buClr>
              <a:buSzPct val="25000"/>
              <a:buFont typeface="Arial" panose="020B0604020202020204" pitchFamily="34" charset="0"/>
              <a:buNone/>
            </a:pPr>
            <a:endParaRPr lang="en-US" dirty="0" smtClean="0">
              <a:solidFill>
                <a:schemeClr val="dk1"/>
              </a:solidFill>
              <a:latin typeface="PT Sans"/>
              <a:ea typeface="PT Sans"/>
              <a:cs typeface="PT Sans"/>
              <a:sym typeface="PT Sans"/>
            </a:endParaRPr>
          </a:p>
          <a:p>
            <a:pPr marL="0" indent="0">
              <a:spcBef>
                <a:spcPts val="0"/>
              </a:spcBef>
              <a:buClr>
                <a:schemeClr val="dk1"/>
              </a:buClr>
              <a:buSzPct val="25000"/>
              <a:buFont typeface="Arial" panose="020B0604020202020204" pitchFamily="34" charset="0"/>
              <a:buNone/>
            </a:pPr>
            <a:r>
              <a:rPr lang="ru-RU" dirty="0" smtClean="0">
                <a:solidFill>
                  <a:schemeClr val="dk1"/>
                </a:solidFill>
                <a:latin typeface="PT Sans"/>
                <a:ea typeface="PT Sans"/>
                <a:cs typeface="PT Sans"/>
                <a:sym typeface="PT Sans"/>
              </a:rPr>
              <a:t> </a:t>
            </a:r>
            <a:endParaRPr lang="en-US" dirty="0">
              <a:solidFill>
                <a:schemeClr val="dk1"/>
              </a:solidFill>
              <a:latin typeface="PT Sans"/>
              <a:ea typeface="PT Sans"/>
              <a:cs typeface="PT Sans"/>
              <a:sym typeface="PT Sans"/>
            </a:endParaRPr>
          </a:p>
        </p:txBody>
      </p:sp>
      <p:sp>
        <p:nvSpPr>
          <p:cNvPr id="9" name="Объект 2"/>
          <p:cNvSpPr txBox="1">
            <a:spLocks/>
          </p:cNvSpPr>
          <p:nvPr/>
        </p:nvSpPr>
        <p:spPr>
          <a:xfrm>
            <a:off x="1571273" y="2420888"/>
            <a:ext cx="6491064" cy="326896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r>
              <a:rPr lang="ru-RU" sz="2400" dirty="0" smtClean="0"/>
              <a:t> </a:t>
            </a:r>
            <a:endParaRPr lang="en-GB" sz="2400" dirty="0" smtClean="0">
              <a:latin typeface="Arial" panose="020B0604020202020204" pitchFamily="34" charset="0"/>
              <a:cs typeface="Arial" panose="020B0604020202020204" pitchFamily="34" charset="0"/>
            </a:endParaRPr>
          </a:p>
        </p:txBody>
      </p:sp>
      <p:sp>
        <p:nvSpPr>
          <p:cNvPr id="10" name="Объект 2"/>
          <p:cNvSpPr txBox="1">
            <a:spLocks/>
          </p:cNvSpPr>
          <p:nvPr/>
        </p:nvSpPr>
        <p:spPr>
          <a:xfrm>
            <a:off x="857224" y="116632"/>
            <a:ext cx="8035256" cy="864096"/>
          </a:xfrm>
          <a:prstGeom prst="rect">
            <a:avLst/>
          </a:prstGeom>
        </p:spPr>
        <p:txBody>
          <a:bodyPr vert="horz" lIns="91440" tIns="45720" rIns="91440" bIns="45720" rtlCol="0" anchor="ctr">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spcBef>
                <a:spcPts val="0"/>
              </a:spcBef>
              <a:buClr>
                <a:schemeClr val="dk1"/>
              </a:buClr>
              <a:buSzPct val="25000"/>
              <a:buNone/>
            </a:pPr>
            <a:r>
              <a:rPr lang="ru-RU" sz="2800" b="1" dirty="0" smtClean="0">
                <a:solidFill>
                  <a:srgbClr val="9F2B22"/>
                </a:solidFill>
                <a:cs typeface="Arial" panose="020B0604020202020204" pitchFamily="34" charset="0"/>
                <a:sym typeface="PT Sans"/>
              </a:rPr>
              <a:t>Анализ данных.</a:t>
            </a:r>
            <a:r>
              <a:rPr lang="ru-RU" sz="2800" b="1" dirty="0" smtClean="0">
                <a:solidFill>
                  <a:srgbClr val="9F2B22"/>
                </a:solidFill>
                <a:cs typeface="Arial" panose="020B0604020202020204" pitchFamily="34" charset="0"/>
              </a:rPr>
              <a:t> </a:t>
            </a:r>
            <a:r>
              <a:rPr lang="ru-RU" sz="2800" b="1" dirty="0" smtClean="0">
                <a:solidFill>
                  <a:schemeClr val="accent2">
                    <a:lumMod val="75000"/>
                  </a:schemeClr>
                </a:solidFill>
              </a:rPr>
              <a:t>Метрики расстояний  для различных шкал</a:t>
            </a:r>
            <a:endParaRPr lang="en-US" sz="2800" b="1" dirty="0">
              <a:solidFill>
                <a:srgbClr val="9F2B22"/>
              </a:solidFill>
              <a:ea typeface="PT Sans"/>
              <a:cs typeface="Arial" panose="020B0604020202020204" pitchFamily="34" charset="0"/>
              <a:sym typeface="PT Sans"/>
            </a:endParaRPr>
          </a:p>
        </p:txBody>
      </p:sp>
      <p:sp>
        <p:nvSpPr>
          <p:cNvPr id="6" name="Нижний колонтитул 5"/>
          <p:cNvSpPr>
            <a:spLocks noGrp="1"/>
          </p:cNvSpPr>
          <p:nvPr>
            <p:ph type="ftr" sz="quarter" idx="11"/>
          </p:nvPr>
        </p:nvSpPr>
        <p:spPr>
          <a:xfrm>
            <a:off x="2500298" y="6356350"/>
            <a:ext cx="3714776" cy="365125"/>
          </a:xfrm>
        </p:spPr>
        <p:txBody>
          <a:bodyPr/>
          <a:lstStyle/>
          <a:p>
            <a:r>
              <a:rPr lang="ru-RU" dirty="0" smtClean="0"/>
              <a:t>Кафедра информационно-аналитических систем</a:t>
            </a:r>
            <a:endParaRPr lang="ru-RU" dirty="0"/>
          </a:p>
        </p:txBody>
      </p:sp>
      <p:graphicFrame>
        <p:nvGraphicFramePr>
          <p:cNvPr id="11" name="Таблица 10"/>
          <p:cNvGraphicFramePr>
            <a:graphicFrameLocks noGrp="1"/>
          </p:cNvGraphicFramePr>
          <p:nvPr/>
        </p:nvGraphicFramePr>
        <p:xfrm>
          <a:off x="928660" y="2357430"/>
          <a:ext cx="7215240" cy="3429025"/>
        </p:xfrm>
        <a:graphic>
          <a:graphicData uri="http://schemas.openxmlformats.org/drawingml/2006/table">
            <a:tbl>
              <a:tblPr firstRow="1" bandRow="1">
                <a:tableStyleId>{5C22544A-7EE6-4342-B048-85BDC9FD1C3A}</a:tableStyleId>
              </a:tblPr>
              <a:tblGrid>
                <a:gridCol w="1443048"/>
                <a:gridCol w="1443048"/>
                <a:gridCol w="1443048"/>
                <a:gridCol w="1443048"/>
                <a:gridCol w="1443048"/>
              </a:tblGrid>
              <a:tr h="685805">
                <a:tc>
                  <a:txBody>
                    <a:bodyPr/>
                    <a:lstStyle/>
                    <a:p>
                      <a:endParaRPr lang="ru-RU" b="1" dirty="0">
                        <a:solidFill>
                          <a:schemeClr val="accent2">
                            <a:lumMod val="75000"/>
                          </a:schemeClr>
                        </a:solidFill>
                      </a:endParaRPr>
                    </a:p>
                  </a:txBody>
                  <a:tcPr>
                    <a:solidFill>
                      <a:schemeClr val="accent2">
                        <a:lumMod val="40000"/>
                        <a:lumOff val="60000"/>
                      </a:schemeClr>
                    </a:solidFill>
                  </a:tcPr>
                </a:tc>
                <a:tc>
                  <a:txBody>
                    <a:bodyPr/>
                    <a:lstStyle/>
                    <a:p>
                      <a:r>
                        <a:rPr lang="ru-RU" b="1" dirty="0" smtClean="0">
                          <a:solidFill>
                            <a:schemeClr val="accent2">
                              <a:lumMod val="75000"/>
                            </a:schemeClr>
                          </a:solidFill>
                        </a:rPr>
                        <a:t>платиновый</a:t>
                      </a:r>
                      <a:endParaRPr lang="ru-RU" b="1" dirty="0">
                        <a:solidFill>
                          <a:schemeClr val="accent2">
                            <a:lumMod val="75000"/>
                          </a:schemeClr>
                        </a:solidFill>
                      </a:endParaRPr>
                    </a:p>
                  </a:txBody>
                  <a:tcPr>
                    <a:solidFill>
                      <a:schemeClr val="accent2">
                        <a:lumMod val="40000"/>
                        <a:lumOff val="60000"/>
                      </a:schemeClr>
                    </a:solidFill>
                  </a:tcPr>
                </a:tc>
                <a:tc>
                  <a:txBody>
                    <a:bodyPr/>
                    <a:lstStyle/>
                    <a:p>
                      <a:r>
                        <a:rPr lang="ru-RU" b="1" dirty="0" smtClean="0">
                          <a:solidFill>
                            <a:schemeClr val="accent2">
                              <a:lumMod val="75000"/>
                            </a:schemeClr>
                          </a:solidFill>
                        </a:rPr>
                        <a:t>золотой</a:t>
                      </a:r>
                      <a:endParaRPr lang="ru-RU" b="1" dirty="0">
                        <a:solidFill>
                          <a:schemeClr val="accent2">
                            <a:lumMod val="75000"/>
                          </a:schemeClr>
                        </a:solidFill>
                      </a:endParaRPr>
                    </a:p>
                  </a:txBody>
                  <a:tcPr>
                    <a:solidFill>
                      <a:schemeClr val="accent2">
                        <a:lumMod val="40000"/>
                        <a:lumOff val="60000"/>
                      </a:schemeClr>
                    </a:solidFill>
                  </a:tcPr>
                </a:tc>
                <a:tc>
                  <a:txBody>
                    <a:bodyPr/>
                    <a:lstStyle/>
                    <a:p>
                      <a:r>
                        <a:rPr lang="ru-RU" b="1" dirty="0" smtClean="0">
                          <a:solidFill>
                            <a:schemeClr val="accent2">
                              <a:lumMod val="75000"/>
                            </a:schemeClr>
                          </a:solidFill>
                        </a:rPr>
                        <a:t>серебряный</a:t>
                      </a:r>
                      <a:endParaRPr lang="ru-RU" b="1" dirty="0">
                        <a:solidFill>
                          <a:schemeClr val="accent2">
                            <a:lumMod val="75000"/>
                          </a:schemeClr>
                        </a:solidFill>
                      </a:endParaRPr>
                    </a:p>
                  </a:txBody>
                  <a:tcPr>
                    <a:solidFill>
                      <a:schemeClr val="accent2">
                        <a:lumMod val="40000"/>
                        <a:lumOff val="60000"/>
                      </a:schemeClr>
                    </a:solidFill>
                  </a:tcPr>
                </a:tc>
                <a:tc>
                  <a:txBody>
                    <a:bodyPr/>
                    <a:lstStyle/>
                    <a:p>
                      <a:r>
                        <a:rPr lang="ru-RU" b="1" dirty="0" smtClean="0">
                          <a:solidFill>
                            <a:schemeClr val="accent2">
                              <a:lumMod val="75000"/>
                            </a:schemeClr>
                          </a:solidFill>
                        </a:rPr>
                        <a:t>обычный</a:t>
                      </a:r>
                      <a:endParaRPr lang="ru-RU" b="1" dirty="0">
                        <a:solidFill>
                          <a:schemeClr val="accent2">
                            <a:lumMod val="75000"/>
                          </a:schemeClr>
                        </a:solidFill>
                      </a:endParaRPr>
                    </a:p>
                  </a:txBody>
                  <a:tcPr>
                    <a:solidFill>
                      <a:schemeClr val="accent2">
                        <a:lumMod val="40000"/>
                        <a:lumOff val="60000"/>
                      </a:schemeClr>
                    </a:solidFill>
                  </a:tcPr>
                </a:tc>
              </a:tr>
              <a:tr h="685805">
                <a:tc>
                  <a:txBody>
                    <a:bodyPr/>
                    <a:lstStyle/>
                    <a:p>
                      <a:r>
                        <a:rPr lang="ru-RU" b="1" dirty="0" smtClean="0">
                          <a:solidFill>
                            <a:schemeClr val="accent2">
                              <a:lumMod val="75000"/>
                            </a:schemeClr>
                          </a:solidFill>
                        </a:rPr>
                        <a:t>платиновый</a:t>
                      </a:r>
                      <a:endParaRPr lang="ru-RU" b="1" dirty="0">
                        <a:solidFill>
                          <a:schemeClr val="accent2">
                            <a:lumMod val="75000"/>
                          </a:schemeClr>
                        </a:solidFill>
                      </a:endParaRPr>
                    </a:p>
                  </a:txBody>
                  <a:tcPr>
                    <a:solidFill>
                      <a:schemeClr val="accent2">
                        <a:lumMod val="60000"/>
                        <a:lumOff val="40000"/>
                      </a:schemeClr>
                    </a:solidFill>
                  </a:tcPr>
                </a:tc>
                <a:tc>
                  <a:txBody>
                    <a:bodyPr/>
                    <a:lstStyle/>
                    <a:p>
                      <a:r>
                        <a:rPr lang="ru-RU" b="1" dirty="0" smtClean="0">
                          <a:solidFill>
                            <a:schemeClr val="accent2">
                              <a:lumMod val="75000"/>
                            </a:schemeClr>
                          </a:solidFill>
                        </a:rPr>
                        <a:t>0</a:t>
                      </a:r>
                      <a:endParaRPr lang="ru-RU" b="1" dirty="0">
                        <a:solidFill>
                          <a:schemeClr val="accent2">
                            <a:lumMod val="75000"/>
                          </a:schemeClr>
                        </a:solidFill>
                      </a:endParaRPr>
                    </a:p>
                  </a:txBody>
                  <a:tcPr>
                    <a:solidFill>
                      <a:schemeClr val="accent2">
                        <a:lumMod val="60000"/>
                        <a:lumOff val="40000"/>
                      </a:schemeClr>
                    </a:solidFill>
                  </a:tcPr>
                </a:tc>
                <a:tc>
                  <a:txBody>
                    <a:bodyPr/>
                    <a:lstStyle/>
                    <a:p>
                      <a:r>
                        <a:rPr lang="ru-RU" b="1" dirty="0" smtClean="0">
                          <a:solidFill>
                            <a:schemeClr val="accent2">
                              <a:lumMod val="75000"/>
                            </a:schemeClr>
                          </a:solidFill>
                        </a:rPr>
                        <a:t>0.33</a:t>
                      </a:r>
                      <a:endParaRPr lang="ru-RU" b="1" dirty="0">
                        <a:solidFill>
                          <a:schemeClr val="accent2">
                            <a:lumMod val="75000"/>
                          </a:schemeClr>
                        </a:solidFill>
                      </a:endParaRPr>
                    </a:p>
                  </a:txBody>
                  <a:tcPr>
                    <a:solidFill>
                      <a:schemeClr val="accent2">
                        <a:lumMod val="60000"/>
                        <a:lumOff val="40000"/>
                      </a:schemeClr>
                    </a:solidFill>
                  </a:tcPr>
                </a:tc>
                <a:tc>
                  <a:txBody>
                    <a:bodyPr/>
                    <a:lstStyle/>
                    <a:p>
                      <a:r>
                        <a:rPr lang="ru-RU" b="1" dirty="0" smtClean="0">
                          <a:solidFill>
                            <a:schemeClr val="accent2">
                              <a:lumMod val="75000"/>
                            </a:schemeClr>
                          </a:solidFill>
                        </a:rPr>
                        <a:t>0.67</a:t>
                      </a:r>
                      <a:endParaRPr lang="ru-RU" b="1" dirty="0">
                        <a:solidFill>
                          <a:schemeClr val="accent2">
                            <a:lumMod val="75000"/>
                          </a:schemeClr>
                        </a:solidFill>
                      </a:endParaRPr>
                    </a:p>
                  </a:txBody>
                  <a:tcPr>
                    <a:solidFill>
                      <a:schemeClr val="accent2">
                        <a:lumMod val="60000"/>
                        <a:lumOff val="40000"/>
                      </a:schemeClr>
                    </a:solidFill>
                  </a:tcPr>
                </a:tc>
                <a:tc>
                  <a:txBody>
                    <a:bodyPr/>
                    <a:lstStyle/>
                    <a:p>
                      <a:r>
                        <a:rPr lang="ru-RU" b="1" dirty="0" smtClean="0">
                          <a:solidFill>
                            <a:schemeClr val="accent2">
                              <a:lumMod val="75000"/>
                            </a:schemeClr>
                          </a:solidFill>
                        </a:rPr>
                        <a:t>1</a:t>
                      </a:r>
                      <a:endParaRPr lang="ru-RU" b="1" dirty="0">
                        <a:solidFill>
                          <a:schemeClr val="accent2">
                            <a:lumMod val="75000"/>
                          </a:schemeClr>
                        </a:solidFill>
                      </a:endParaRPr>
                    </a:p>
                  </a:txBody>
                  <a:tcPr>
                    <a:solidFill>
                      <a:schemeClr val="accent2">
                        <a:lumMod val="60000"/>
                        <a:lumOff val="40000"/>
                      </a:schemeClr>
                    </a:solidFill>
                  </a:tcPr>
                </a:tc>
              </a:tr>
              <a:tr h="685805">
                <a:tc>
                  <a:txBody>
                    <a:bodyPr/>
                    <a:lstStyle/>
                    <a:p>
                      <a:r>
                        <a:rPr lang="ru-RU" b="1" dirty="0" smtClean="0">
                          <a:solidFill>
                            <a:schemeClr val="accent2">
                              <a:lumMod val="75000"/>
                            </a:schemeClr>
                          </a:solidFill>
                        </a:rPr>
                        <a:t>золотой</a:t>
                      </a:r>
                      <a:endParaRPr lang="ru-RU" b="1" dirty="0">
                        <a:solidFill>
                          <a:schemeClr val="accent2">
                            <a:lumMod val="75000"/>
                          </a:schemeClr>
                        </a:solidFill>
                      </a:endParaRPr>
                    </a:p>
                  </a:txBody>
                  <a:tcPr>
                    <a:solidFill>
                      <a:schemeClr val="accent2">
                        <a:lumMod val="40000"/>
                        <a:lumOff val="60000"/>
                      </a:schemeClr>
                    </a:solidFill>
                  </a:tcPr>
                </a:tc>
                <a:tc>
                  <a:txBody>
                    <a:bodyPr/>
                    <a:lstStyle/>
                    <a:p>
                      <a:r>
                        <a:rPr lang="ru-RU" b="1" dirty="0" smtClean="0">
                          <a:solidFill>
                            <a:schemeClr val="accent2">
                              <a:lumMod val="75000"/>
                            </a:schemeClr>
                          </a:solidFill>
                        </a:rPr>
                        <a:t>0.33</a:t>
                      </a:r>
                      <a:endParaRPr lang="ru-RU" b="1" dirty="0">
                        <a:solidFill>
                          <a:schemeClr val="accent2">
                            <a:lumMod val="75000"/>
                          </a:schemeClr>
                        </a:solidFill>
                      </a:endParaRPr>
                    </a:p>
                  </a:txBody>
                  <a:tcPr>
                    <a:solidFill>
                      <a:schemeClr val="accent2">
                        <a:lumMod val="40000"/>
                        <a:lumOff val="60000"/>
                      </a:schemeClr>
                    </a:solidFill>
                  </a:tcPr>
                </a:tc>
                <a:tc>
                  <a:txBody>
                    <a:bodyPr/>
                    <a:lstStyle/>
                    <a:p>
                      <a:r>
                        <a:rPr lang="ru-RU" b="1" dirty="0" smtClean="0">
                          <a:solidFill>
                            <a:schemeClr val="accent2">
                              <a:lumMod val="75000"/>
                            </a:schemeClr>
                          </a:solidFill>
                        </a:rPr>
                        <a:t>0</a:t>
                      </a:r>
                      <a:endParaRPr lang="ru-RU" b="1" dirty="0">
                        <a:solidFill>
                          <a:schemeClr val="accent2">
                            <a:lumMod val="75000"/>
                          </a:schemeClr>
                        </a:solidFill>
                      </a:endParaRPr>
                    </a:p>
                  </a:txBody>
                  <a:tcPr>
                    <a:solidFill>
                      <a:schemeClr val="accent2">
                        <a:lumMod val="40000"/>
                        <a:lumOff val="60000"/>
                      </a:schemeClr>
                    </a:solidFill>
                  </a:tcPr>
                </a:tc>
                <a:tc>
                  <a:txBody>
                    <a:bodyPr/>
                    <a:lstStyle/>
                    <a:p>
                      <a:r>
                        <a:rPr lang="ru-RU" b="1" dirty="0" smtClean="0">
                          <a:solidFill>
                            <a:schemeClr val="accent2">
                              <a:lumMod val="75000"/>
                            </a:schemeClr>
                          </a:solidFill>
                        </a:rPr>
                        <a:t>0.34</a:t>
                      </a:r>
                      <a:endParaRPr lang="ru-RU" b="1" dirty="0">
                        <a:solidFill>
                          <a:schemeClr val="accent2">
                            <a:lumMod val="75000"/>
                          </a:schemeClr>
                        </a:solidFill>
                      </a:endParaRPr>
                    </a:p>
                  </a:txBody>
                  <a:tcPr>
                    <a:solidFill>
                      <a:schemeClr val="accent2">
                        <a:lumMod val="40000"/>
                        <a:lumOff val="60000"/>
                      </a:schemeClr>
                    </a:solidFill>
                  </a:tcPr>
                </a:tc>
                <a:tc>
                  <a:txBody>
                    <a:bodyPr/>
                    <a:lstStyle/>
                    <a:p>
                      <a:r>
                        <a:rPr lang="ru-RU" b="1" dirty="0" smtClean="0">
                          <a:solidFill>
                            <a:schemeClr val="accent2">
                              <a:lumMod val="75000"/>
                            </a:schemeClr>
                          </a:solidFill>
                        </a:rPr>
                        <a:t>0.67</a:t>
                      </a:r>
                      <a:endParaRPr lang="ru-RU" b="1" dirty="0">
                        <a:solidFill>
                          <a:schemeClr val="accent2">
                            <a:lumMod val="75000"/>
                          </a:schemeClr>
                        </a:solidFill>
                      </a:endParaRPr>
                    </a:p>
                  </a:txBody>
                  <a:tcPr>
                    <a:solidFill>
                      <a:schemeClr val="accent2">
                        <a:lumMod val="40000"/>
                        <a:lumOff val="60000"/>
                      </a:schemeClr>
                    </a:solidFill>
                  </a:tcPr>
                </a:tc>
              </a:tr>
              <a:tr h="685805">
                <a:tc>
                  <a:txBody>
                    <a:bodyPr/>
                    <a:lstStyle/>
                    <a:p>
                      <a:r>
                        <a:rPr lang="ru-RU" b="1" dirty="0" smtClean="0">
                          <a:solidFill>
                            <a:schemeClr val="accent2">
                              <a:lumMod val="75000"/>
                            </a:schemeClr>
                          </a:solidFill>
                        </a:rPr>
                        <a:t>серебряный</a:t>
                      </a:r>
                      <a:endParaRPr lang="ru-RU" b="1" dirty="0">
                        <a:solidFill>
                          <a:schemeClr val="accent2">
                            <a:lumMod val="75000"/>
                          </a:schemeClr>
                        </a:solidFill>
                      </a:endParaRPr>
                    </a:p>
                  </a:txBody>
                  <a:tcPr>
                    <a:solidFill>
                      <a:schemeClr val="accent2">
                        <a:lumMod val="60000"/>
                        <a:lumOff val="40000"/>
                      </a:schemeClr>
                    </a:solidFill>
                  </a:tcPr>
                </a:tc>
                <a:tc>
                  <a:txBody>
                    <a:bodyPr/>
                    <a:lstStyle/>
                    <a:p>
                      <a:r>
                        <a:rPr lang="ru-RU" b="1" dirty="0" smtClean="0">
                          <a:solidFill>
                            <a:schemeClr val="accent2">
                              <a:lumMod val="75000"/>
                            </a:schemeClr>
                          </a:solidFill>
                        </a:rPr>
                        <a:t>0.67</a:t>
                      </a:r>
                      <a:endParaRPr lang="ru-RU" b="1" dirty="0">
                        <a:solidFill>
                          <a:schemeClr val="accent2">
                            <a:lumMod val="75000"/>
                          </a:schemeClr>
                        </a:solidFill>
                      </a:endParaRPr>
                    </a:p>
                  </a:txBody>
                  <a:tcPr>
                    <a:solidFill>
                      <a:schemeClr val="accent2">
                        <a:lumMod val="60000"/>
                        <a:lumOff val="40000"/>
                      </a:schemeClr>
                    </a:solidFill>
                  </a:tcPr>
                </a:tc>
                <a:tc>
                  <a:txBody>
                    <a:bodyPr/>
                    <a:lstStyle/>
                    <a:p>
                      <a:r>
                        <a:rPr lang="ru-RU" b="1" dirty="0" smtClean="0">
                          <a:solidFill>
                            <a:schemeClr val="accent2">
                              <a:lumMod val="75000"/>
                            </a:schemeClr>
                          </a:solidFill>
                        </a:rPr>
                        <a:t>0.34</a:t>
                      </a:r>
                      <a:endParaRPr lang="ru-RU" b="1" dirty="0">
                        <a:solidFill>
                          <a:schemeClr val="accent2">
                            <a:lumMod val="75000"/>
                          </a:schemeClr>
                        </a:solidFill>
                      </a:endParaRPr>
                    </a:p>
                  </a:txBody>
                  <a:tcPr>
                    <a:solidFill>
                      <a:schemeClr val="accent2">
                        <a:lumMod val="60000"/>
                        <a:lumOff val="40000"/>
                      </a:schemeClr>
                    </a:solidFill>
                  </a:tcPr>
                </a:tc>
                <a:tc>
                  <a:txBody>
                    <a:bodyPr/>
                    <a:lstStyle/>
                    <a:p>
                      <a:r>
                        <a:rPr lang="ru-RU" b="1" dirty="0" smtClean="0">
                          <a:solidFill>
                            <a:schemeClr val="accent2">
                              <a:lumMod val="75000"/>
                            </a:schemeClr>
                          </a:solidFill>
                        </a:rPr>
                        <a:t>0</a:t>
                      </a:r>
                      <a:endParaRPr lang="ru-RU" b="1" dirty="0">
                        <a:solidFill>
                          <a:schemeClr val="accent2">
                            <a:lumMod val="75000"/>
                          </a:schemeClr>
                        </a:solidFill>
                      </a:endParaRPr>
                    </a:p>
                  </a:txBody>
                  <a:tcPr>
                    <a:solidFill>
                      <a:schemeClr val="accent2">
                        <a:lumMod val="60000"/>
                        <a:lumOff val="40000"/>
                      </a:schemeClr>
                    </a:solidFill>
                  </a:tcPr>
                </a:tc>
                <a:tc>
                  <a:txBody>
                    <a:bodyPr/>
                    <a:lstStyle/>
                    <a:p>
                      <a:r>
                        <a:rPr lang="ru-RU" b="1" dirty="0" smtClean="0">
                          <a:solidFill>
                            <a:schemeClr val="accent2">
                              <a:lumMod val="75000"/>
                            </a:schemeClr>
                          </a:solidFill>
                        </a:rPr>
                        <a:t>0.33</a:t>
                      </a:r>
                      <a:endParaRPr lang="ru-RU" b="1" dirty="0">
                        <a:solidFill>
                          <a:schemeClr val="accent2">
                            <a:lumMod val="75000"/>
                          </a:schemeClr>
                        </a:solidFill>
                      </a:endParaRPr>
                    </a:p>
                  </a:txBody>
                  <a:tcPr>
                    <a:solidFill>
                      <a:schemeClr val="accent2">
                        <a:lumMod val="60000"/>
                        <a:lumOff val="40000"/>
                      </a:schemeClr>
                    </a:solidFill>
                  </a:tcPr>
                </a:tc>
              </a:tr>
              <a:tr h="685805">
                <a:tc>
                  <a:txBody>
                    <a:bodyPr/>
                    <a:lstStyle/>
                    <a:p>
                      <a:r>
                        <a:rPr lang="ru-RU" b="1" dirty="0" smtClean="0">
                          <a:solidFill>
                            <a:schemeClr val="accent2">
                              <a:lumMod val="75000"/>
                            </a:schemeClr>
                          </a:solidFill>
                        </a:rPr>
                        <a:t>обычный</a:t>
                      </a:r>
                      <a:endParaRPr lang="ru-RU" b="1" dirty="0">
                        <a:solidFill>
                          <a:schemeClr val="accent2">
                            <a:lumMod val="75000"/>
                          </a:schemeClr>
                        </a:solidFill>
                      </a:endParaRPr>
                    </a:p>
                  </a:txBody>
                  <a:tcPr>
                    <a:solidFill>
                      <a:schemeClr val="accent2">
                        <a:lumMod val="40000"/>
                        <a:lumOff val="60000"/>
                      </a:schemeClr>
                    </a:solidFill>
                  </a:tcPr>
                </a:tc>
                <a:tc>
                  <a:txBody>
                    <a:bodyPr/>
                    <a:lstStyle/>
                    <a:p>
                      <a:r>
                        <a:rPr lang="ru-RU" b="1" dirty="0" smtClean="0">
                          <a:solidFill>
                            <a:schemeClr val="accent2">
                              <a:lumMod val="75000"/>
                            </a:schemeClr>
                          </a:solidFill>
                        </a:rPr>
                        <a:t>1</a:t>
                      </a:r>
                      <a:endParaRPr lang="ru-RU" b="1" dirty="0">
                        <a:solidFill>
                          <a:schemeClr val="accent2">
                            <a:lumMod val="75000"/>
                          </a:schemeClr>
                        </a:solidFill>
                      </a:endParaRPr>
                    </a:p>
                  </a:txBody>
                  <a:tcPr>
                    <a:solidFill>
                      <a:schemeClr val="accent2">
                        <a:lumMod val="40000"/>
                        <a:lumOff val="60000"/>
                      </a:schemeClr>
                    </a:solidFill>
                  </a:tcPr>
                </a:tc>
                <a:tc>
                  <a:txBody>
                    <a:bodyPr/>
                    <a:lstStyle/>
                    <a:p>
                      <a:r>
                        <a:rPr lang="ru-RU" b="1" dirty="0" smtClean="0">
                          <a:solidFill>
                            <a:schemeClr val="accent2">
                              <a:lumMod val="75000"/>
                            </a:schemeClr>
                          </a:solidFill>
                        </a:rPr>
                        <a:t>0.67</a:t>
                      </a:r>
                      <a:endParaRPr lang="ru-RU" b="1" dirty="0">
                        <a:solidFill>
                          <a:schemeClr val="accent2">
                            <a:lumMod val="75000"/>
                          </a:schemeClr>
                        </a:solidFill>
                      </a:endParaRPr>
                    </a:p>
                  </a:txBody>
                  <a:tcPr>
                    <a:solidFill>
                      <a:schemeClr val="accent2">
                        <a:lumMod val="40000"/>
                        <a:lumOff val="60000"/>
                      </a:schemeClr>
                    </a:solidFill>
                  </a:tcPr>
                </a:tc>
                <a:tc>
                  <a:txBody>
                    <a:bodyPr/>
                    <a:lstStyle/>
                    <a:p>
                      <a:r>
                        <a:rPr lang="ru-RU" b="1" dirty="0" smtClean="0">
                          <a:solidFill>
                            <a:schemeClr val="accent2">
                              <a:lumMod val="75000"/>
                            </a:schemeClr>
                          </a:solidFill>
                        </a:rPr>
                        <a:t>0.33</a:t>
                      </a:r>
                      <a:endParaRPr lang="ru-RU" b="1" dirty="0">
                        <a:solidFill>
                          <a:schemeClr val="accent2">
                            <a:lumMod val="75000"/>
                          </a:schemeClr>
                        </a:solidFill>
                      </a:endParaRPr>
                    </a:p>
                  </a:txBody>
                  <a:tcPr>
                    <a:solidFill>
                      <a:schemeClr val="accent2">
                        <a:lumMod val="40000"/>
                        <a:lumOff val="60000"/>
                      </a:schemeClr>
                    </a:solidFill>
                  </a:tcPr>
                </a:tc>
                <a:tc>
                  <a:txBody>
                    <a:bodyPr/>
                    <a:lstStyle/>
                    <a:p>
                      <a:r>
                        <a:rPr lang="ru-RU" b="1" dirty="0" smtClean="0">
                          <a:solidFill>
                            <a:schemeClr val="accent2">
                              <a:lumMod val="75000"/>
                            </a:schemeClr>
                          </a:solidFill>
                        </a:rPr>
                        <a:t>0</a:t>
                      </a:r>
                      <a:endParaRPr lang="ru-RU" b="1" dirty="0">
                        <a:solidFill>
                          <a:schemeClr val="accent2">
                            <a:lumMod val="75000"/>
                          </a:schemeClr>
                        </a:solidFill>
                      </a:endParaRPr>
                    </a:p>
                  </a:txBody>
                  <a:tcPr>
                    <a:solidFill>
                      <a:schemeClr val="accent2">
                        <a:lumMod val="40000"/>
                        <a:lumOff val="60000"/>
                      </a:schemeClr>
                    </a:solidFill>
                  </a:tcPr>
                </a:tc>
              </a:tr>
            </a:tbl>
          </a:graphicData>
        </a:graphic>
      </p:graphicFrame>
    </p:spTree>
    <p:extLst>
      <p:ext uri="{BB962C8B-B14F-4D97-AF65-F5344CB8AC3E}">
        <p14:creationId xmlns:p14="http://schemas.microsoft.com/office/powerpoint/2010/main" val="31958554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54032"/>
          </a:xfrm>
        </p:spPr>
        <p:txBody>
          <a:bodyPr>
            <a:normAutofit fontScale="90000"/>
          </a:bodyPr>
          <a:lstStyle/>
          <a:p>
            <a:pPr marL="0" indent="0" algn="r">
              <a:spcBef>
                <a:spcPts val="0"/>
              </a:spcBef>
            </a:pPr>
            <a:r>
              <a:rPr lang="ru-RU" sz="3200" b="1" dirty="0" smtClean="0">
                <a:solidFill>
                  <a:srgbClr val="9F2B22"/>
                </a:solidFill>
                <a:cs typeface="Arial" panose="020B0604020202020204" pitchFamily="34" charset="0"/>
                <a:sym typeface="PT Sans"/>
              </a:rPr>
              <a:t>Анализ данных.</a:t>
            </a:r>
            <a:r>
              <a:rPr lang="ru-RU" sz="3200" b="1" dirty="0" smtClean="0">
                <a:solidFill>
                  <a:srgbClr val="9F2B22"/>
                </a:solidFill>
                <a:cs typeface="Arial" panose="020B0604020202020204" pitchFamily="34" charset="0"/>
              </a:rPr>
              <a:t> </a:t>
            </a:r>
            <a:r>
              <a:rPr lang="ru-RU" sz="3200" b="1" dirty="0" smtClean="0">
                <a:solidFill>
                  <a:schemeClr val="accent2">
                    <a:lumMod val="75000"/>
                  </a:schemeClr>
                </a:solidFill>
              </a:rPr>
              <a:t>Метрики расстояний  для различных шкал</a:t>
            </a:r>
            <a:endParaRPr lang="en-US" sz="3200" b="1" dirty="0">
              <a:solidFill>
                <a:srgbClr val="9F2B22"/>
              </a:solidFill>
              <a:ea typeface="PT Sans"/>
              <a:cs typeface="Arial" panose="020B0604020202020204" pitchFamily="34" charset="0"/>
              <a:sym typeface="PT Sans"/>
            </a:endParaRPr>
          </a:p>
        </p:txBody>
      </p:sp>
      <p:sp>
        <p:nvSpPr>
          <p:cNvPr id="3" name="Содержимое 2"/>
          <p:cNvSpPr>
            <a:spLocks noGrp="1"/>
          </p:cNvSpPr>
          <p:nvPr>
            <p:ph idx="1"/>
          </p:nvPr>
        </p:nvSpPr>
        <p:spPr/>
        <p:txBody>
          <a:bodyPr/>
          <a:lstStyle/>
          <a:p>
            <a:endParaRPr lang="ru-RU" dirty="0" smtClean="0"/>
          </a:p>
          <a:p>
            <a:endParaRPr lang="ru-RU" dirty="0" smtClean="0"/>
          </a:p>
          <a:p>
            <a:pPr>
              <a:buNone/>
            </a:pPr>
            <a:r>
              <a:rPr lang="en-US" sz="4000" b="1" dirty="0" smtClean="0">
                <a:solidFill>
                  <a:schemeClr val="accent2">
                    <a:lumMod val="75000"/>
                  </a:schemeClr>
                </a:solidFill>
              </a:rPr>
              <a:t>   </a:t>
            </a:r>
            <a:r>
              <a:rPr lang="ru-RU" sz="4000" b="1" dirty="0" smtClean="0">
                <a:solidFill>
                  <a:schemeClr val="accent2">
                    <a:lumMod val="75000"/>
                  </a:schemeClr>
                </a:solidFill>
              </a:rPr>
              <a:t>Определение расстояний для смешанных переменных</a:t>
            </a:r>
            <a:endParaRPr lang="ru-RU" sz="4000" b="1" dirty="0">
              <a:solidFill>
                <a:schemeClr val="accent2">
                  <a:lumMod val="75000"/>
                </a:schemeClr>
              </a:solidFill>
            </a:endParaRPr>
          </a:p>
        </p:txBody>
      </p:sp>
      <p:sp>
        <p:nvSpPr>
          <p:cNvPr id="4" name="Нижний колонтитул 3"/>
          <p:cNvSpPr>
            <a:spLocks noGrp="1"/>
          </p:cNvSpPr>
          <p:nvPr>
            <p:ph type="ftr" sz="quarter" idx="11"/>
          </p:nvPr>
        </p:nvSpPr>
        <p:spPr/>
        <p:txBody>
          <a:bodyPr/>
          <a:lstStyle/>
          <a:p>
            <a:r>
              <a:rPr lang="ru-RU" smtClean="0"/>
              <a:t>Кафедра информационно-аналитических систем</a:t>
            </a:r>
            <a:endParaRPr lang="ru-RU"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Объект 2"/>
          <p:cNvSpPr txBox="1">
            <a:spLocks/>
          </p:cNvSpPr>
          <p:nvPr/>
        </p:nvSpPr>
        <p:spPr>
          <a:xfrm>
            <a:off x="214282" y="1142984"/>
            <a:ext cx="8429684" cy="4786346"/>
          </a:xfrm>
          <a:prstGeom prst="rect">
            <a:avLst/>
          </a:prstGeom>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ru-RU" sz="5800" b="1" dirty="0" smtClean="0">
                <a:solidFill>
                  <a:schemeClr val="accent2">
                    <a:lumMod val="75000"/>
                  </a:schemeClr>
                </a:solidFill>
              </a:rPr>
              <a:t>Пример</a:t>
            </a:r>
            <a:r>
              <a:rPr lang="en-US" sz="5800" b="1" dirty="0" smtClean="0">
                <a:solidFill>
                  <a:schemeClr val="accent2">
                    <a:lumMod val="75000"/>
                  </a:schemeClr>
                </a:solidFill>
              </a:rPr>
              <a:t>: </a:t>
            </a:r>
            <a:r>
              <a:rPr lang="ru-RU" sz="5800" b="1" dirty="0" smtClean="0">
                <a:solidFill>
                  <a:schemeClr val="accent2">
                    <a:lumMod val="75000"/>
                  </a:schemeClr>
                </a:solidFill>
              </a:rPr>
              <a:t>смешанные переменные</a:t>
            </a:r>
            <a:endParaRPr lang="ru-RU" sz="5800" b="1" dirty="0" smtClean="0">
              <a:solidFill>
                <a:schemeClr val="accent2">
                  <a:lumMod val="75000"/>
                </a:schemeClr>
              </a:solidFill>
              <a:cs typeface="Arial" panose="020B0604020202020204" pitchFamily="34" charset="0"/>
            </a:endParaRPr>
          </a:p>
          <a:p>
            <a:pPr marL="0" indent="0">
              <a:buNone/>
            </a:pPr>
            <a:endParaRPr lang="ru-RU" sz="11200" dirty="0" smtClean="0">
              <a:latin typeface="Arial" panose="020B0604020202020204" pitchFamily="34" charset="0"/>
              <a:cs typeface="Arial" panose="020B0604020202020204" pitchFamily="34" charset="0"/>
            </a:endParaRPr>
          </a:p>
          <a:p>
            <a:pPr marL="0" indent="0">
              <a:buNone/>
            </a:pPr>
            <a:endParaRPr lang="ru-RU" sz="11200" b="1" dirty="0" smtClean="0">
              <a:latin typeface="Arial" panose="020B0604020202020204" pitchFamily="34" charset="0"/>
              <a:cs typeface="Arial" panose="020B0604020202020204" pitchFamily="34" charset="0"/>
            </a:endParaRPr>
          </a:p>
          <a:p>
            <a:pPr marL="0" indent="0">
              <a:buNone/>
            </a:pPr>
            <a:endParaRPr lang="en-US" sz="11200" b="1" dirty="0">
              <a:solidFill>
                <a:srgbClr val="9F2B22"/>
              </a:solidFill>
              <a:latin typeface="Arial" panose="020B0604020202020204" pitchFamily="34" charset="0"/>
              <a:cs typeface="Arial" panose="020B0604020202020204" pitchFamily="34" charset="0"/>
            </a:endParaRPr>
          </a:p>
          <a:p>
            <a:pPr marL="0" indent="0">
              <a:spcBef>
                <a:spcPts val="0"/>
              </a:spcBef>
              <a:buClr>
                <a:schemeClr val="dk1"/>
              </a:buClr>
              <a:buSzPct val="25000"/>
              <a:buFont typeface="Arial" panose="020B0604020202020204" pitchFamily="34" charset="0"/>
              <a:buNone/>
            </a:pPr>
            <a:endParaRPr lang="en-US" dirty="0" smtClean="0">
              <a:solidFill>
                <a:schemeClr val="dk1"/>
              </a:solidFill>
              <a:latin typeface="PT Sans"/>
              <a:ea typeface="PT Sans"/>
              <a:cs typeface="PT Sans"/>
              <a:sym typeface="PT Sans"/>
            </a:endParaRPr>
          </a:p>
          <a:p>
            <a:pPr marL="0" indent="0">
              <a:spcBef>
                <a:spcPts val="0"/>
              </a:spcBef>
              <a:buClr>
                <a:schemeClr val="dk1"/>
              </a:buClr>
              <a:buSzPct val="25000"/>
              <a:buFont typeface="Arial" panose="020B0604020202020204" pitchFamily="34" charset="0"/>
              <a:buNone/>
            </a:pPr>
            <a:r>
              <a:rPr lang="ru-RU" dirty="0" smtClean="0">
                <a:solidFill>
                  <a:schemeClr val="dk1"/>
                </a:solidFill>
                <a:latin typeface="PT Sans"/>
                <a:ea typeface="PT Sans"/>
                <a:cs typeface="PT Sans"/>
                <a:sym typeface="PT Sans"/>
              </a:rPr>
              <a:t> </a:t>
            </a:r>
            <a:endParaRPr lang="en-US" dirty="0">
              <a:solidFill>
                <a:schemeClr val="dk1"/>
              </a:solidFill>
              <a:latin typeface="PT Sans"/>
              <a:ea typeface="PT Sans"/>
              <a:cs typeface="PT Sans"/>
              <a:sym typeface="PT Sans"/>
            </a:endParaRPr>
          </a:p>
        </p:txBody>
      </p:sp>
      <p:sp>
        <p:nvSpPr>
          <p:cNvPr id="9" name="Объект 2"/>
          <p:cNvSpPr txBox="1">
            <a:spLocks/>
          </p:cNvSpPr>
          <p:nvPr/>
        </p:nvSpPr>
        <p:spPr>
          <a:xfrm>
            <a:off x="1571273" y="2420888"/>
            <a:ext cx="6491064" cy="326896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r>
              <a:rPr lang="ru-RU" sz="2400" dirty="0" smtClean="0"/>
              <a:t> </a:t>
            </a:r>
            <a:endParaRPr lang="en-GB" sz="2400" dirty="0" smtClean="0">
              <a:latin typeface="Arial" panose="020B0604020202020204" pitchFamily="34" charset="0"/>
              <a:cs typeface="Arial" panose="020B0604020202020204" pitchFamily="34" charset="0"/>
            </a:endParaRPr>
          </a:p>
        </p:txBody>
      </p:sp>
      <p:sp>
        <p:nvSpPr>
          <p:cNvPr id="10" name="Объект 2"/>
          <p:cNvSpPr txBox="1">
            <a:spLocks/>
          </p:cNvSpPr>
          <p:nvPr/>
        </p:nvSpPr>
        <p:spPr>
          <a:xfrm>
            <a:off x="857224" y="116632"/>
            <a:ext cx="8035256" cy="864096"/>
          </a:xfrm>
          <a:prstGeom prst="rect">
            <a:avLst/>
          </a:prstGeom>
        </p:spPr>
        <p:txBody>
          <a:bodyPr vert="horz" lIns="91440" tIns="45720" rIns="91440" bIns="45720" rtlCol="0" anchor="ctr">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spcBef>
                <a:spcPts val="0"/>
              </a:spcBef>
              <a:buClr>
                <a:schemeClr val="dk1"/>
              </a:buClr>
              <a:buSzPct val="25000"/>
              <a:buNone/>
            </a:pPr>
            <a:r>
              <a:rPr lang="ru-RU" sz="2800" b="1" dirty="0" smtClean="0">
                <a:solidFill>
                  <a:srgbClr val="9F2B22"/>
                </a:solidFill>
                <a:cs typeface="Arial" panose="020B0604020202020204" pitchFamily="34" charset="0"/>
                <a:sym typeface="PT Sans"/>
              </a:rPr>
              <a:t>Анализ данных.</a:t>
            </a:r>
            <a:r>
              <a:rPr lang="ru-RU" sz="2800" b="1" dirty="0" smtClean="0">
                <a:solidFill>
                  <a:srgbClr val="9F2B22"/>
                </a:solidFill>
                <a:cs typeface="Arial" panose="020B0604020202020204" pitchFamily="34" charset="0"/>
              </a:rPr>
              <a:t> </a:t>
            </a:r>
            <a:r>
              <a:rPr lang="ru-RU" sz="2800" b="1" dirty="0" smtClean="0">
                <a:solidFill>
                  <a:schemeClr val="accent2">
                    <a:lumMod val="75000"/>
                  </a:schemeClr>
                </a:solidFill>
              </a:rPr>
              <a:t>Метрики расстояний  для различных шкал</a:t>
            </a:r>
            <a:endParaRPr lang="en-US" sz="2800" b="1" dirty="0">
              <a:solidFill>
                <a:srgbClr val="9F2B22"/>
              </a:solidFill>
              <a:ea typeface="PT Sans"/>
              <a:cs typeface="Arial" panose="020B0604020202020204" pitchFamily="34" charset="0"/>
              <a:sym typeface="PT Sans"/>
            </a:endParaRPr>
          </a:p>
        </p:txBody>
      </p:sp>
      <p:sp>
        <p:nvSpPr>
          <p:cNvPr id="6" name="Нижний колонтитул 5"/>
          <p:cNvSpPr>
            <a:spLocks noGrp="1"/>
          </p:cNvSpPr>
          <p:nvPr>
            <p:ph type="ftr" sz="quarter" idx="11"/>
          </p:nvPr>
        </p:nvSpPr>
        <p:spPr>
          <a:xfrm>
            <a:off x="2500298" y="6356350"/>
            <a:ext cx="3714776" cy="365125"/>
          </a:xfrm>
        </p:spPr>
        <p:txBody>
          <a:bodyPr/>
          <a:lstStyle/>
          <a:p>
            <a:r>
              <a:rPr lang="ru-RU" dirty="0" smtClean="0"/>
              <a:t>Кафедра информационно-аналитических систем</a:t>
            </a:r>
            <a:endParaRPr lang="ru-RU" dirty="0"/>
          </a:p>
        </p:txBody>
      </p:sp>
      <p:sp>
        <p:nvSpPr>
          <p:cNvPr id="7" name="Прямоугольник 6"/>
          <p:cNvSpPr/>
          <p:nvPr/>
        </p:nvSpPr>
        <p:spPr>
          <a:xfrm>
            <a:off x="285720" y="2143116"/>
            <a:ext cx="8286808" cy="892552"/>
          </a:xfrm>
          <a:prstGeom prst="rect">
            <a:avLst/>
          </a:prstGeom>
        </p:spPr>
        <p:txBody>
          <a:bodyPr wrap="square">
            <a:spAutoFit/>
          </a:bodyPr>
          <a:lstStyle/>
          <a:p>
            <a:endParaRPr lang="ru-RU" sz="3200" dirty="0" smtClean="0"/>
          </a:p>
          <a:p>
            <a:pPr algn="just"/>
            <a:endParaRPr lang="ru-RU" sz="2000" dirty="0"/>
          </a:p>
        </p:txBody>
      </p:sp>
      <p:graphicFrame>
        <p:nvGraphicFramePr>
          <p:cNvPr id="11" name="Таблица 10"/>
          <p:cNvGraphicFramePr>
            <a:graphicFrameLocks noGrp="1"/>
          </p:cNvGraphicFramePr>
          <p:nvPr/>
        </p:nvGraphicFramePr>
        <p:xfrm>
          <a:off x="285720" y="1857364"/>
          <a:ext cx="8501123" cy="4714907"/>
        </p:xfrm>
        <a:graphic>
          <a:graphicData uri="http://schemas.openxmlformats.org/drawingml/2006/table">
            <a:tbl>
              <a:tblPr firstRow="1" bandRow="1">
                <a:tableStyleId>{5C22544A-7EE6-4342-B048-85BDC9FD1C3A}</a:tableStyleId>
              </a:tblPr>
              <a:tblGrid>
                <a:gridCol w="1285884"/>
                <a:gridCol w="1214446"/>
                <a:gridCol w="1714512"/>
                <a:gridCol w="1508723"/>
                <a:gridCol w="1388779"/>
                <a:gridCol w="1388779"/>
              </a:tblGrid>
              <a:tr h="1370047">
                <a:tc>
                  <a:txBody>
                    <a:bodyPr/>
                    <a:lstStyle/>
                    <a:p>
                      <a:endParaRPr lang="ru-RU" dirty="0" smtClean="0"/>
                    </a:p>
                    <a:p>
                      <a:r>
                        <a:rPr lang="ru-RU" dirty="0" smtClean="0"/>
                        <a:t>Студенты</a:t>
                      </a:r>
                      <a:endParaRPr lang="ru-RU" dirty="0"/>
                    </a:p>
                  </a:txBody>
                  <a:tcPr>
                    <a:solidFill>
                      <a:schemeClr val="accent2">
                        <a:lumMod val="75000"/>
                      </a:schemeClr>
                    </a:solidFill>
                  </a:tcPr>
                </a:tc>
                <a:tc>
                  <a:txBody>
                    <a:bodyPr/>
                    <a:lstStyle/>
                    <a:p>
                      <a:endParaRPr lang="ru-RU" dirty="0" smtClean="0"/>
                    </a:p>
                    <a:p>
                      <a:r>
                        <a:rPr lang="ru-RU" dirty="0" smtClean="0"/>
                        <a:t>Возраст</a:t>
                      </a:r>
                      <a:endParaRPr lang="ru-RU" dirty="0"/>
                    </a:p>
                  </a:txBody>
                  <a:tcPr>
                    <a:solidFill>
                      <a:schemeClr val="accent2">
                        <a:lumMod val="75000"/>
                      </a:schemeClr>
                    </a:solidFill>
                  </a:tcPr>
                </a:tc>
                <a:tc>
                  <a:txBody>
                    <a:bodyPr/>
                    <a:lstStyle/>
                    <a:p>
                      <a:endParaRPr lang="ru-RU" dirty="0" smtClean="0"/>
                    </a:p>
                    <a:p>
                      <a:r>
                        <a:rPr lang="ru-RU" dirty="0" smtClean="0"/>
                        <a:t>Рейтинг</a:t>
                      </a:r>
                    </a:p>
                    <a:p>
                      <a:r>
                        <a:rPr lang="ru-RU" dirty="0" smtClean="0"/>
                        <a:t>(по</a:t>
                      </a:r>
                      <a:r>
                        <a:rPr lang="ru-RU" baseline="0" dirty="0" smtClean="0"/>
                        <a:t> среднему баллу)</a:t>
                      </a:r>
                      <a:endParaRPr lang="ru-RU" dirty="0"/>
                    </a:p>
                  </a:txBody>
                  <a:tcPr>
                    <a:solidFill>
                      <a:schemeClr val="accent2">
                        <a:lumMod val="75000"/>
                      </a:schemeClr>
                    </a:solidFill>
                  </a:tcPr>
                </a:tc>
                <a:tc>
                  <a:txBody>
                    <a:bodyPr/>
                    <a:lstStyle/>
                    <a:p>
                      <a:endParaRPr lang="ru-RU" dirty="0" smtClean="0"/>
                    </a:p>
                    <a:p>
                      <a:r>
                        <a:rPr lang="ru-RU" dirty="0" smtClean="0"/>
                        <a:t>Цвет волос</a:t>
                      </a:r>
                      <a:endParaRPr lang="ru-RU" dirty="0"/>
                    </a:p>
                  </a:txBody>
                  <a:tcPr>
                    <a:solidFill>
                      <a:schemeClr val="accent2">
                        <a:lumMod val="75000"/>
                      </a:schemeClr>
                    </a:solidFill>
                  </a:tcPr>
                </a:tc>
                <a:tc>
                  <a:txBody>
                    <a:bodyPr/>
                    <a:lstStyle/>
                    <a:p>
                      <a:endParaRPr lang="ru-RU" dirty="0" smtClean="0"/>
                    </a:p>
                    <a:p>
                      <a:r>
                        <a:rPr lang="ru-RU" dirty="0" smtClean="0"/>
                        <a:t>Цвет</a:t>
                      </a:r>
                      <a:r>
                        <a:rPr lang="ru-RU" baseline="0" dirty="0" smtClean="0"/>
                        <a:t> глаз</a:t>
                      </a:r>
                      <a:endParaRPr lang="ru-RU" dirty="0"/>
                    </a:p>
                  </a:txBody>
                  <a:tcPr>
                    <a:solidFill>
                      <a:schemeClr val="accent2">
                        <a:lumMod val="75000"/>
                      </a:schemeClr>
                    </a:solidFill>
                  </a:tcPr>
                </a:tc>
                <a:tc>
                  <a:txBody>
                    <a:bodyPr/>
                    <a:lstStyle/>
                    <a:p>
                      <a:endParaRPr lang="ru-RU" dirty="0" smtClean="0"/>
                    </a:p>
                    <a:p>
                      <a:r>
                        <a:rPr lang="ru-RU" dirty="0" smtClean="0"/>
                        <a:t>Пол</a:t>
                      </a:r>
                      <a:endParaRPr lang="ru-RU" dirty="0"/>
                    </a:p>
                  </a:txBody>
                  <a:tcPr>
                    <a:solidFill>
                      <a:schemeClr val="accent2">
                        <a:lumMod val="75000"/>
                      </a:schemeClr>
                    </a:solidFill>
                  </a:tcPr>
                </a:tc>
              </a:tr>
              <a:tr h="668972">
                <a:tc>
                  <a:txBody>
                    <a:bodyPr/>
                    <a:lstStyle/>
                    <a:p>
                      <a:r>
                        <a:rPr lang="ru-RU" dirty="0" smtClean="0"/>
                        <a:t>Анна</a:t>
                      </a:r>
                      <a:endParaRPr lang="ru-RU" dirty="0"/>
                    </a:p>
                  </a:txBody>
                  <a:tcPr>
                    <a:solidFill>
                      <a:schemeClr val="accent2">
                        <a:lumMod val="60000"/>
                        <a:lumOff val="40000"/>
                      </a:schemeClr>
                    </a:solidFill>
                  </a:tcPr>
                </a:tc>
                <a:tc>
                  <a:txBody>
                    <a:bodyPr/>
                    <a:lstStyle/>
                    <a:p>
                      <a:r>
                        <a:rPr lang="ru-RU" dirty="0" smtClean="0"/>
                        <a:t>22</a:t>
                      </a:r>
                      <a:endParaRPr lang="ru-RU" dirty="0"/>
                    </a:p>
                  </a:txBody>
                  <a:tcPr>
                    <a:solidFill>
                      <a:schemeClr val="accent2">
                        <a:lumMod val="60000"/>
                        <a:lumOff val="40000"/>
                      </a:schemeClr>
                    </a:solidFill>
                  </a:tcPr>
                </a:tc>
                <a:tc>
                  <a:txBody>
                    <a:bodyPr/>
                    <a:lstStyle/>
                    <a:p>
                      <a:r>
                        <a:rPr lang="ru-RU" dirty="0" smtClean="0"/>
                        <a:t>2</a:t>
                      </a:r>
                      <a:endParaRPr lang="ru-RU" dirty="0"/>
                    </a:p>
                  </a:txBody>
                  <a:tcPr>
                    <a:solidFill>
                      <a:schemeClr val="accent2">
                        <a:lumMod val="60000"/>
                        <a:lumOff val="40000"/>
                      </a:schemeClr>
                    </a:solidFill>
                  </a:tcPr>
                </a:tc>
                <a:tc>
                  <a:txBody>
                    <a:bodyPr/>
                    <a:lstStyle/>
                    <a:p>
                      <a:r>
                        <a:rPr lang="ru-RU" dirty="0" smtClean="0"/>
                        <a:t>рыжий</a:t>
                      </a:r>
                      <a:endParaRPr lang="ru-RU" dirty="0"/>
                    </a:p>
                  </a:txBody>
                  <a:tcPr>
                    <a:solidFill>
                      <a:schemeClr val="accent2">
                        <a:lumMod val="60000"/>
                        <a:lumOff val="40000"/>
                      </a:schemeClr>
                    </a:solidFill>
                  </a:tcPr>
                </a:tc>
                <a:tc>
                  <a:txBody>
                    <a:bodyPr/>
                    <a:lstStyle/>
                    <a:p>
                      <a:r>
                        <a:rPr lang="ru-RU" dirty="0" err="1" smtClean="0"/>
                        <a:t>голубой</a:t>
                      </a:r>
                      <a:endParaRPr lang="ru-RU" dirty="0"/>
                    </a:p>
                  </a:txBody>
                  <a:tcPr>
                    <a:solidFill>
                      <a:schemeClr val="accent2">
                        <a:lumMod val="60000"/>
                        <a:lumOff val="40000"/>
                      </a:schemeClr>
                    </a:solidFill>
                  </a:tcPr>
                </a:tc>
                <a:tc>
                  <a:txBody>
                    <a:bodyPr/>
                    <a:lstStyle/>
                    <a:p>
                      <a:r>
                        <a:rPr lang="ru-RU" dirty="0" smtClean="0"/>
                        <a:t>Ж</a:t>
                      </a:r>
                      <a:endParaRPr lang="ru-RU" dirty="0"/>
                    </a:p>
                  </a:txBody>
                  <a:tcPr>
                    <a:solidFill>
                      <a:schemeClr val="accent2">
                        <a:lumMod val="60000"/>
                        <a:lumOff val="40000"/>
                      </a:schemeClr>
                    </a:solidFill>
                  </a:tcPr>
                </a:tc>
              </a:tr>
              <a:tr h="668972">
                <a:tc>
                  <a:txBody>
                    <a:bodyPr/>
                    <a:lstStyle/>
                    <a:p>
                      <a:r>
                        <a:rPr lang="ru-RU" dirty="0" smtClean="0"/>
                        <a:t>Семен </a:t>
                      </a:r>
                      <a:endParaRPr lang="ru-RU" dirty="0"/>
                    </a:p>
                  </a:txBody>
                  <a:tcPr>
                    <a:solidFill>
                      <a:schemeClr val="accent2">
                        <a:lumMod val="40000"/>
                        <a:lumOff val="60000"/>
                      </a:schemeClr>
                    </a:solidFill>
                  </a:tcPr>
                </a:tc>
                <a:tc>
                  <a:txBody>
                    <a:bodyPr/>
                    <a:lstStyle/>
                    <a:p>
                      <a:r>
                        <a:rPr lang="ru-RU" dirty="0" smtClean="0"/>
                        <a:t>21</a:t>
                      </a:r>
                      <a:endParaRPr lang="ru-RU" dirty="0"/>
                    </a:p>
                  </a:txBody>
                  <a:tcPr>
                    <a:solidFill>
                      <a:schemeClr val="accent2">
                        <a:lumMod val="40000"/>
                        <a:lumOff val="60000"/>
                      </a:schemeClr>
                    </a:solidFill>
                  </a:tcPr>
                </a:tc>
                <a:tc>
                  <a:txBody>
                    <a:bodyPr/>
                    <a:lstStyle/>
                    <a:p>
                      <a:r>
                        <a:rPr lang="ru-RU" dirty="0" smtClean="0"/>
                        <a:t>1</a:t>
                      </a:r>
                      <a:endParaRPr lang="ru-RU" dirty="0"/>
                    </a:p>
                  </a:txBody>
                  <a:tcPr>
                    <a:solidFill>
                      <a:schemeClr val="accent2">
                        <a:lumMod val="40000"/>
                        <a:lumOff val="60000"/>
                      </a:schemeClr>
                    </a:solidFill>
                  </a:tcPr>
                </a:tc>
                <a:tc>
                  <a:txBody>
                    <a:bodyPr/>
                    <a:lstStyle/>
                    <a:p>
                      <a:r>
                        <a:rPr lang="ru-RU" dirty="0" smtClean="0"/>
                        <a:t>рыжий</a:t>
                      </a:r>
                      <a:endParaRPr lang="ru-RU" dirty="0"/>
                    </a:p>
                  </a:txBody>
                  <a:tcPr>
                    <a:solidFill>
                      <a:schemeClr val="accent2">
                        <a:lumMod val="40000"/>
                        <a:lumOff val="60000"/>
                      </a:schemeClr>
                    </a:solidFill>
                  </a:tcPr>
                </a:tc>
                <a:tc>
                  <a:txBody>
                    <a:bodyPr/>
                    <a:lstStyle/>
                    <a:p>
                      <a:r>
                        <a:rPr lang="ru-RU" dirty="0" err="1" smtClean="0"/>
                        <a:t>голубой</a:t>
                      </a:r>
                      <a:endParaRPr lang="ru-RU" dirty="0"/>
                    </a:p>
                  </a:txBody>
                  <a:tcPr>
                    <a:solidFill>
                      <a:schemeClr val="accent2">
                        <a:lumMod val="40000"/>
                        <a:lumOff val="60000"/>
                      </a:schemeClr>
                    </a:solidFill>
                  </a:tcPr>
                </a:tc>
                <a:tc>
                  <a:txBody>
                    <a:bodyPr/>
                    <a:lstStyle/>
                    <a:p>
                      <a:r>
                        <a:rPr lang="ru-RU" dirty="0" smtClean="0"/>
                        <a:t>М</a:t>
                      </a:r>
                      <a:endParaRPr lang="ru-RU" dirty="0"/>
                    </a:p>
                  </a:txBody>
                  <a:tcPr>
                    <a:solidFill>
                      <a:schemeClr val="accent2">
                        <a:lumMod val="40000"/>
                        <a:lumOff val="60000"/>
                      </a:schemeClr>
                    </a:solidFill>
                  </a:tcPr>
                </a:tc>
              </a:tr>
              <a:tr h="668972">
                <a:tc>
                  <a:txBody>
                    <a:bodyPr/>
                    <a:lstStyle/>
                    <a:p>
                      <a:r>
                        <a:rPr lang="ru-RU" dirty="0" err="1" smtClean="0"/>
                        <a:t>Инга</a:t>
                      </a:r>
                      <a:r>
                        <a:rPr lang="ru-RU" dirty="0" smtClean="0"/>
                        <a:t>       </a:t>
                      </a:r>
                      <a:endParaRPr lang="ru-RU" dirty="0"/>
                    </a:p>
                  </a:txBody>
                  <a:tcPr>
                    <a:solidFill>
                      <a:schemeClr val="accent2">
                        <a:lumMod val="60000"/>
                        <a:lumOff val="40000"/>
                      </a:schemeClr>
                    </a:solidFill>
                  </a:tcPr>
                </a:tc>
                <a:tc>
                  <a:txBody>
                    <a:bodyPr/>
                    <a:lstStyle/>
                    <a:p>
                      <a:r>
                        <a:rPr lang="ru-RU" dirty="0" smtClean="0"/>
                        <a:t>23</a:t>
                      </a:r>
                      <a:endParaRPr lang="ru-RU" dirty="0"/>
                    </a:p>
                  </a:txBody>
                  <a:tcPr>
                    <a:solidFill>
                      <a:schemeClr val="accent2">
                        <a:lumMod val="60000"/>
                        <a:lumOff val="40000"/>
                      </a:schemeClr>
                    </a:solidFill>
                  </a:tcPr>
                </a:tc>
                <a:tc>
                  <a:txBody>
                    <a:bodyPr/>
                    <a:lstStyle/>
                    <a:p>
                      <a:r>
                        <a:rPr lang="ru-RU" dirty="0" smtClean="0"/>
                        <a:t>3</a:t>
                      </a:r>
                      <a:endParaRPr lang="ru-RU" dirty="0"/>
                    </a:p>
                  </a:txBody>
                  <a:tcPr>
                    <a:solidFill>
                      <a:schemeClr val="accent2">
                        <a:lumMod val="60000"/>
                        <a:lumOff val="40000"/>
                      </a:schemeClr>
                    </a:solidFill>
                  </a:tcPr>
                </a:tc>
                <a:tc>
                  <a:txBody>
                    <a:bodyPr/>
                    <a:lstStyle/>
                    <a:p>
                      <a:r>
                        <a:rPr lang="ru-RU" dirty="0" smtClean="0"/>
                        <a:t>шатен</a:t>
                      </a:r>
                      <a:endParaRPr lang="ru-RU" dirty="0"/>
                    </a:p>
                  </a:txBody>
                  <a:tcPr>
                    <a:solidFill>
                      <a:schemeClr val="accent2">
                        <a:lumMod val="60000"/>
                        <a:lumOff val="40000"/>
                      </a:schemeClr>
                    </a:solidFill>
                  </a:tcPr>
                </a:tc>
                <a:tc>
                  <a:txBody>
                    <a:bodyPr/>
                    <a:lstStyle/>
                    <a:p>
                      <a:r>
                        <a:rPr lang="ru-RU" dirty="0" smtClean="0"/>
                        <a:t>зеленый</a:t>
                      </a:r>
                      <a:endParaRPr lang="ru-RU" dirty="0"/>
                    </a:p>
                  </a:txBody>
                  <a:tcPr>
                    <a:solidFill>
                      <a:schemeClr val="accent2">
                        <a:lumMod val="60000"/>
                        <a:lumOff val="40000"/>
                      </a:schemeClr>
                    </a:solidFill>
                  </a:tcPr>
                </a:tc>
                <a:tc>
                  <a:txBody>
                    <a:bodyPr/>
                    <a:lstStyle/>
                    <a:p>
                      <a:r>
                        <a:rPr lang="ru-RU" dirty="0" smtClean="0"/>
                        <a:t>Ж</a:t>
                      </a:r>
                      <a:endParaRPr lang="ru-RU" dirty="0"/>
                    </a:p>
                  </a:txBody>
                  <a:tcPr>
                    <a:solidFill>
                      <a:schemeClr val="accent2">
                        <a:lumMod val="60000"/>
                        <a:lumOff val="40000"/>
                      </a:schemeClr>
                    </a:solidFill>
                  </a:tcPr>
                </a:tc>
              </a:tr>
              <a:tr h="668972">
                <a:tc>
                  <a:txBody>
                    <a:bodyPr/>
                    <a:lstStyle/>
                    <a:p>
                      <a:r>
                        <a:rPr lang="ru-RU" dirty="0" smtClean="0"/>
                        <a:t>Андрей </a:t>
                      </a:r>
                      <a:endParaRPr lang="ru-RU" dirty="0"/>
                    </a:p>
                  </a:txBody>
                  <a:tcPr>
                    <a:solidFill>
                      <a:schemeClr val="accent2">
                        <a:lumMod val="40000"/>
                        <a:lumOff val="60000"/>
                      </a:schemeClr>
                    </a:solidFill>
                  </a:tcPr>
                </a:tc>
                <a:tc>
                  <a:txBody>
                    <a:bodyPr/>
                    <a:lstStyle/>
                    <a:p>
                      <a:r>
                        <a:rPr lang="ru-RU" dirty="0" smtClean="0"/>
                        <a:t>20</a:t>
                      </a:r>
                      <a:endParaRPr lang="ru-RU" dirty="0"/>
                    </a:p>
                  </a:txBody>
                  <a:tcPr>
                    <a:solidFill>
                      <a:schemeClr val="accent2">
                        <a:lumMod val="40000"/>
                        <a:lumOff val="60000"/>
                      </a:schemeClr>
                    </a:solidFill>
                  </a:tcPr>
                </a:tc>
                <a:tc>
                  <a:txBody>
                    <a:bodyPr/>
                    <a:lstStyle/>
                    <a:p>
                      <a:r>
                        <a:rPr lang="ru-RU" dirty="0" smtClean="0"/>
                        <a:t>5</a:t>
                      </a:r>
                      <a:endParaRPr lang="ru-RU" dirty="0"/>
                    </a:p>
                  </a:txBody>
                  <a:tcPr>
                    <a:solidFill>
                      <a:schemeClr val="accent2">
                        <a:lumMod val="40000"/>
                        <a:lumOff val="60000"/>
                      </a:schemeClr>
                    </a:solidFill>
                  </a:tcPr>
                </a:tc>
                <a:tc>
                  <a:txBody>
                    <a:bodyPr/>
                    <a:lstStyle/>
                    <a:p>
                      <a:r>
                        <a:rPr lang="ru-RU" dirty="0" smtClean="0"/>
                        <a:t>шатен</a:t>
                      </a:r>
                      <a:endParaRPr lang="ru-RU" dirty="0"/>
                    </a:p>
                  </a:txBody>
                  <a:tcPr>
                    <a:solidFill>
                      <a:schemeClr val="accent2">
                        <a:lumMod val="40000"/>
                        <a:lumOff val="60000"/>
                      </a:schemeClr>
                    </a:solidFill>
                  </a:tcPr>
                </a:tc>
                <a:tc>
                  <a:txBody>
                    <a:bodyPr/>
                    <a:lstStyle/>
                    <a:p>
                      <a:r>
                        <a:rPr lang="ru-RU" dirty="0" smtClean="0"/>
                        <a:t>зеленый</a:t>
                      </a:r>
                      <a:endParaRPr lang="ru-RU" dirty="0"/>
                    </a:p>
                  </a:txBody>
                  <a:tcPr>
                    <a:solidFill>
                      <a:schemeClr val="accent2">
                        <a:lumMod val="40000"/>
                        <a:lumOff val="60000"/>
                      </a:schemeClr>
                    </a:solidFill>
                  </a:tcPr>
                </a:tc>
                <a:tc>
                  <a:txBody>
                    <a:bodyPr/>
                    <a:lstStyle/>
                    <a:p>
                      <a:r>
                        <a:rPr lang="ru-RU" dirty="0" smtClean="0"/>
                        <a:t>М</a:t>
                      </a:r>
                      <a:endParaRPr lang="ru-RU" dirty="0"/>
                    </a:p>
                  </a:txBody>
                  <a:tcPr>
                    <a:solidFill>
                      <a:schemeClr val="accent2">
                        <a:lumMod val="40000"/>
                        <a:lumOff val="60000"/>
                      </a:schemeClr>
                    </a:solidFill>
                  </a:tcPr>
                </a:tc>
              </a:tr>
              <a:tr h="668972">
                <a:tc>
                  <a:txBody>
                    <a:bodyPr/>
                    <a:lstStyle/>
                    <a:p>
                      <a:r>
                        <a:rPr lang="ru-RU" dirty="0" smtClean="0"/>
                        <a:t>Софья</a:t>
                      </a:r>
                      <a:endParaRPr lang="ru-RU" dirty="0"/>
                    </a:p>
                  </a:txBody>
                  <a:tcPr>
                    <a:solidFill>
                      <a:schemeClr val="accent2">
                        <a:lumMod val="60000"/>
                        <a:lumOff val="40000"/>
                      </a:schemeClr>
                    </a:solidFill>
                  </a:tcPr>
                </a:tc>
                <a:tc>
                  <a:txBody>
                    <a:bodyPr/>
                    <a:lstStyle/>
                    <a:p>
                      <a:r>
                        <a:rPr lang="ru-RU" dirty="0" smtClean="0"/>
                        <a:t>21</a:t>
                      </a:r>
                      <a:endParaRPr lang="ru-RU" dirty="0"/>
                    </a:p>
                  </a:txBody>
                  <a:tcPr>
                    <a:solidFill>
                      <a:schemeClr val="accent2">
                        <a:lumMod val="60000"/>
                        <a:lumOff val="40000"/>
                      </a:schemeClr>
                    </a:solidFill>
                  </a:tcPr>
                </a:tc>
                <a:tc>
                  <a:txBody>
                    <a:bodyPr/>
                    <a:lstStyle/>
                    <a:p>
                      <a:r>
                        <a:rPr lang="ru-RU" dirty="0" smtClean="0"/>
                        <a:t>4</a:t>
                      </a:r>
                      <a:endParaRPr lang="ru-RU" dirty="0"/>
                    </a:p>
                  </a:txBody>
                  <a:tcPr>
                    <a:solidFill>
                      <a:schemeClr val="accent2">
                        <a:lumMod val="60000"/>
                        <a:lumOff val="40000"/>
                      </a:schemeClr>
                    </a:solidFill>
                  </a:tcPr>
                </a:tc>
                <a:tc>
                  <a:txBody>
                    <a:bodyPr/>
                    <a:lstStyle/>
                    <a:p>
                      <a:r>
                        <a:rPr lang="ru-RU" dirty="0" smtClean="0"/>
                        <a:t>блонд</a:t>
                      </a:r>
                      <a:endParaRPr lang="ru-RU" dirty="0"/>
                    </a:p>
                  </a:txBody>
                  <a:tcPr>
                    <a:solidFill>
                      <a:schemeClr val="accent2">
                        <a:lumMod val="60000"/>
                        <a:lumOff val="40000"/>
                      </a:schemeClr>
                    </a:solidFill>
                  </a:tcPr>
                </a:tc>
                <a:tc>
                  <a:txBody>
                    <a:bodyPr/>
                    <a:lstStyle/>
                    <a:p>
                      <a:r>
                        <a:rPr lang="ru-RU" dirty="0" smtClean="0"/>
                        <a:t>серый</a:t>
                      </a:r>
                      <a:endParaRPr lang="ru-RU" dirty="0"/>
                    </a:p>
                  </a:txBody>
                  <a:tcPr>
                    <a:solidFill>
                      <a:schemeClr val="accent2">
                        <a:lumMod val="60000"/>
                        <a:lumOff val="40000"/>
                      </a:schemeClr>
                    </a:solidFill>
                  </a:tcPr>
                </a:tc>
                <a:tc>
                  <a:txBody>
                    <a:bodyPr/>
                    <a:lstStyle/>
                    <a:p>
                      <a:r>
                        <a:rPr lang="ru-RU" dirty="0" smtClean="0"/>
                        <a:t>Ж</a:t>
                      </a:r>
                      <a:endParaRPr lang="ru-RU" dirty="0"/>
                    </a:p>
                  </a:txBody>
                  <a:tcPr>
                    <a:solidFill>
                      <a:schemeClr val="accent2">
                        <a:lumMod val="60000"/>
                        <a:lumOff val="40000"/>
                      </a:schemeClr>
                    </a:solidFill>
                  </a:tcPr>
                </a:tc>
              </a:tr>
            </a:tbl>
          </a:graphicData>
        </a:graphic>
      </p:graphicFrame>
    </p:spTree>
    <p:extLst>
      <p:ext uri="{BB962C8B-B14F-4D97-AF65-F5344CB8AC3E}">
        <p14:creationId xmlns:p14="http://schemas.microsoft.com/office/powerpoint/2010/main" val="31958554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Объект 2"/>
          <p:cNvSpPr txBox="1">
            <a:spLocks/>
          </p:cNvSpPr>
          <p:nvPr/>
        </p:nvSpPr>
        <p:spPr>
          <a:xfrm>
            <a:off x="214282" y="1142984"/>
            <a:ext cx="8429684" cy="4786346"/>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ru-RU" sz="5800" b="1" dirty="0" smtClean="0">
                <a:solidFill>
                  <a:schemeClr val="accent2">
                    <a:lumMod val="75000"/>
                  </a:schemeClr>
                </a:solidFill>
              </a:rPr>
              <a:t>Расстояние между смешанными переменными</a:t>
            </a:r>
            <a:endParaRPr lang="ru-RU" sz="5800" b="1" dirty="0" smtClean="0">
              <a:solidFill>
                <a:schemeClr val="accent2">
                  <a:lumMod val="75000"/>
                </a:schemeClr>
              </a:solidFill>
              <a:cs typeface="Arial" panose="020B0604020202020204" pitchFamily="34" charset="0"/>
            </a:endParaRPr>
          </a:p>
          <a:p>
            <a:pPr marL="0" indent="0">
              <a:buNone/>
            </a:pPr>
            <a:endParaRPr lang="ru-RU" sz="11200" dirty="0" smtClean="0">
              <a:latin typeface="Arial" panose="020B0604020202020204" pitchFamily="34" charset="0"/>
              <a:cs typeface="Arial" panose="020B0604020202020204" pitchFamily="34" charset="0"/>
            </a:endParaRPr>
          </a:p>
          <a:p>
            <a:pPr marL="0" indent="0">
              <a:buNone/>
            </a:pPr>
            <a:endParaRPr lang="ru-RU" sz="11200" b="1" dirty="0" smtClean="0">
              <a:latin typeface="Arial" panose="020B0604020202020204" pitchFamily="34" charset="0"/>
              <a:cs typeface="Arial" panose="020B0604020202020204" pitchFamily="34" charset="0"/>
            </a:endParaRPr>
          </a:p>
          <a:p>
            <a:pPr marL="0" indent="0">
              <a:buNone/>
            </a:pPr>
            <a:endParaRPr lang="en-US" sz="11200" b="1" dirty="0">
              <a:solidFill>
                <a:srgbClr val="9F2B22"/>
              </a:solidFill>
              <a:latin typeface="Arial" panose="020B0604020202020204" pitchFamily="34" charset="0"/>
              <a:cs typeface="Arial" panose="020B0604020202020204" pitchFamily="34" charset="0"/>
            </a:endParaRPr>
          </a:p>
          <a:p>
            <a:pPr marL="0" indent="0">
              <a:spcBef>
                <a:spcPts val="0"/>
              </a:spcBef>
              <a:buClr>
                <a:schemeClr val="dk1"/>
              </a:buClr>
              <a:buSzPct val="25000"/>
              <a:buFont typeface="Arial" panose="020B0604020202020204" pitchFamily="34" charset="0"/>
              <a:buNone/>
            </a:pPr>
            <a:endParaRPr lang="en-US" dirty="0" smtClean="0">
              <a:solidFill>
                <a:schemeClr val="dk1"/>
              </a:solidFill>
              <a:latin typeface="PT Sans"/>
              <a:ea typeface="PT Sans"/>
              <a:cs typeface="PT Sans"/>
              <a:sym typeface="PT Sans"/>
            </a:endParaRPr>
          </a:p>
          <a:p>
            <a:pPr marL="0" indent="0">
              <a:spcBef>
                <a:spcPts val="0"/>
              </a:spcBef>
              <a:buClr>
                <a:schemeClr val="dk1"/>
              </a:buClr>
              <a:buSzPct val="25000"/>
              <a:buFont typeface="Arial" panose="020B0604020202020204" pitchFamily="34" charset="0"/>
              <a:buNone/>
            </a:pPr>
            <a:r>
              <a:rPr lang="ru-RU" dirty="0" smtClean="0">
                <a:solidFill>
                  <a:schemeClr val="dk1"/>
                </a:solidFill>
                <a:latin typeface="PT Sans"/>
                <a:ea typeface="PT Sans"/>
                <a:cs typeface="PT Sans"/>
                <a:sym typeface="PT Sans"/>
              </a:rPr>
              <a:t> </a:t>
            </a:r>
            <a:endParaRPr lang="en-US" dirty="0">
              <a:solidFill>
                <a:schemeClr val="dk1"/>
              </a:solidFill>
              <a:latin typeface="PT Sans"/>
              <a:ea typeface="PT Sans"/>
              <a:cs typeface="PT Sans"/>
              <a:sym typeface="PT Sans"/>
            </a:endParaRPr>
          </a:p>
        </p:txBody>
      </p:sp>
      <p:sp>
        <p:nvSpPr>
          <p:cNvPr id="9" name="Объект 2"/>
          <p:cNvSpPr txBox="1">
            <a:spLocks/>
          </p:cNvSpPr>
          <p:nvPr/>
        </p:nvSpPr>
        <p:spPr>
          <a:xfrm>
            <a:off x="1571273" y="2420888"/>
            <a:ext cx="6491064" cy="326896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r>
              <a:rPr lang="ru-RU" sz="2400" dirty="0" smtClean="0"/>
              <a:t> </a:t>
            </a:r>
            <a:endParaRPr lang="en-GB" sz="2400" dirty="0" smtClean="0">
              <a:latin typeface="Arial" panose="020B0604020202020204" pitchFamily="34" charset="0"/>
              <a:cs typeface="Arial" panose="020B0604020202020204" pitchFamily="34" charset="0"/>
            </a:endParaRPr>
          </a:p>
        </p:txBody>
      </p:sp>
      <p:sp>
        <p:nvSpPr>
          <p:cNvPr id="10" name="Объект 2"/>
          <p:cNvSpPr txBox="1">
            <a:spLocks/>
          </p:cNvSpPr>
          <p:nvPr/>
        </p:nvSpPr>
        <p:spPr>
          <a:xfrm>
            <a:off x="857224" y="116632"/>
            <a:ext cx="8035256" cy="864096"/>
          </a:xfrm>
          <a:prstGeom prst="rect">
            <a:avLst/>
          </a:prstGeom>
        </p:spPr>
        <p:txBody>
          <a:bodyPr vert="horz" lIns="91440" tIns="45720" rIns="91440" bIns="45720" rtlCol="0" anchor="ctr">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spcBef>
                <a:spcPts val="0"/>
              </a:spcBef>
              <a:buClr>
                <a:schemeClr val="dk1"/>
              </a:buClr>
              <a:buSzPct val="25000"/>
              <a:buNone/>
            </a:pPr>
            <a:r>
              <a:rPr lang="ru-RU" sz="2800" b="1" dirty="0" smtClean="0">
                <a:solidFill>
                  <a:srgbClr val="9F2B22"/>
                </a:solidFill>
                <a:cs typeface="Arial" panose="020B0604020202020204" pitchFamily="34" charset="0"/>
                <a:sym typeface="PT Sans"/>
              </a:rPr>
              <a:t>Анализ данных.</a:t>
            </a:r>
            <a:r>
              <a:rPr lang="ru-RU" sz="2800" b="1" dirty="0" smtClean="0">
                <a:solidFill>
                  <a:srgbClr val="9F2B22"/>
                </a:solidFill>
                <a:cs typeface="Arial" panose="020B0604020202020204" pitchFamily="34" charset="0"/>
              </a:rPr>
              <a:t> </a:t>
            </a:r>
            <a:r>
              <a:rPr lang="ru-RU" sz="2800" b="1" dirty="0" smtClean="0">
                <a:solidFill>
                  <a:schemeClr val="accent2">
                    <a:lumMod val="75000"/>
                  </a:schemeClr>
                </a:solidFill>
              </a:rPr>
              <a:t>Метрики расстояний  для различных шкал</a:t>
            </a:r>
            <a:endParaRPr lang="en-US" sz="2800" b="1" dirty="0">
              <a:solidFill>
                <a:srgbClr val="9F2B22"/>
              </a:solidFill>
              <a:ea typeface="PT Sans"/>
              <a:cs typeface="Arial" panose="020B0604020202020204" pitchFamily="34" charset="0"/>
              <a:sym typeface="PT Sans"/>
            </a:endParaRPr>
          </a:p>
        </p:txBody>
      </p:sp>
      <p:sp>
        <p:nvSpPr>
          <p:cNvPr id="6" name="Нижний колонтитул 5"/>
          <p:cNvSpPr>
            <a:spLocks noGrp="1"/>
          </p:cNvSpPr>
          <p:nvPr>
            <p:ph type="ftr" sz="quarter" idx="11"/>
          </p:nvPr>
        </p:nvSpPr>
        <p:spPr>
          <a:xfrm>
            <a:off x="2500298" y="6356350"/>
            <a:ext cx="3714776" cy="365125"/>
          </a:xfrm>
        </p:spPr>
        <p:txBody>
          <a:bodyPr/>
          <a:lstStyle/>
          <a:p>
            <a:r>
              <a:rPr lang="ru-RU" dirty="0" smtClean="0"/>
              <a:t>Кафедра информационно-аналитических систем</a:t>
            </a:r>
            <a:endParaRPr lang="ru-RU" dirty="0"/>
          </a:p>
        </p:txBody>
      </p:sp>
      <p:sp>
        <p:nvSpPr>
          <p:cNvPr id="7" name="Прямоугольник 6"/>
          <p:cNvSpPr/>
          <p:nvPr/>
        </p:nvSpPr>
        <p:spPr>
          <a:xfrm>
            <a:off x="285720" y="2143117"/>
            <a:ext cx="8643998" cy="3847207"/>
          </a:xfrm>
          <a:prstGeom prst="rect">
            <a:avLst/>
          </a:prstGeom>
        </p:spPr>
        <p:txBody>
          <a:bodyPr wrap="square">
            <a:spAutoFit/>
          </a:bodyPr>
          <a:lstStyle/>
          <a:p>
            <a:r>
              <a:rPr lang="ru-RU" sz="2400" dirty="0" smtClean="0"/>
              <a:t>Простейшее определение расстояния для объектов </a:t>
            </a:r>
            <a:r>
              <a:rPr lang="en-US" sz="2400" b="1" i="1" dirty="0" err="1" smtClean="0"/>
              <a:t>i</a:t>
            </a:r>
            <a:r>
              <a:rPr lang="en-US" sz="2400" dirty="0" smtClean="0"/>
              <a:t> </a:t>
            </a:r>
            <a:r>
              <a:rPr lang="ru-RU" sz="2400" dirty="0" smtClean="0"/>
              <a:t>и </a:t>
            </a:r>
            <a:r>
              <a:rPr lang="en-US" sz="2400" b="1" i="1" dirty="0" smtClean="0"/>
              <a:t>j</a:t>
            </a:r>
            <a:r>
              <a:rPr lang="ru-RU" sz="2400" dirty="0" smtClean="0"/>
              <a:t> со смешанными переменными может выполняться следующим образом</a:t>
            </a:r>
            <a:r>
              <a:rPr lang="en-US" sz="2400" dirty="0" smtClean="0"/>
              <a:t>:</a:t>
            </a:r>
            <a:endParaRPr lang="ru-RU" sz="2400" dirty="0" smtClean="0"/>
          </a:p>
          <a:p>
            <a:pPr>
              <a:buFont typeface="Arial" pitchFamily="34" charset="0"/>
              <a:buChar char="•"/>
            </a:pPr>
            <a:r>
              <a:rPr lang="ru-RU" sz="2400" dirty="0" smtClean="0"/>
              <a:t>Для начала требуется нормировать все атрибуты.</a:t>
            </a:r>
          </a:p>
          <a:p>
            <a:pPr>
              <a:buFont typeface="Arial" pitchFamily="34" charset="0"/>
              <a:buChar char="•"/>
            </a:pPr>
            <a:r>
              <a:rPr lang="ru-RU" sz="2400" dirty="0" smtClean="0"/>
              <a:t>Для всех атрибутов </a:t>
            </a:r>
            <a:r>
              <a:rPr lang="en-US" sz="2400" b="1" i="1" dirty="0" smtClean="0"/>
              <a:t>f</a:t>
            </a:r>
            <a:r>
              <a:rPr lang="en-US" sz="2400" dirty="0" smtClean="0"/>
              <a:t> </a:t>
            </a:r>
            <a:r>
              <a:rPr lang="ru-RU" sz="2400" dirty="0" smtClean="0"/>
              <a:t>задать коэффициенты влияния (         ).</a:t>
            </a:r>
          </a:p>
          <a:p>
            <a:pPr>
              <a:buFont typeface="Arial" pitchFamily="34" charset="0"/>
              <a:buChar char="•"/>
            </a:pPr>
            <a:r>
              <a:rPr lang="ru-RU" sz="2400" dirty="0" smtClean="0"/>
              <a:t> Вычислить расстояния между однородными атрибутами</a:t>
            </a:r>
            <a:r>
              <a:rPr lang="en-US" sz="2400" dirty="0" smtClean="0"/>
              <a:t> (   </a:t>
            </a:r>
            <a:r>
              <a:rPr lang="ru-RU" sz="2400" dirty="0" smtClean="0"/>
              <a:t>  </a:t>
            </a:r>
            <a:r>
              <a:rPr lang="en-US" sz="2400" dirty="0" smtClean="0"/>
              <a:t>   )</a:t>
            </a:r>
            <a:r>
              <a:rPr lang="ru-RU" sz="2400" dirty="0" smtClean="0"/>
              <a:t>.</a:t>
            </a:r>
          </a:p>
          <a:p>
            <a:pPr>
              <a:buFont typeface="Arial" pitchFamily="34" charset="0"/>
              <a:buChar char="•"/>
            </a:pPr>
            <a:r>
              <a:rPr lang="ru-RU" sz="2400" smtClean="0"/>
              <a:t>Для итогового </a:t>
            </a:r>
            <a:r>
              <a:rPr lang="ru-RU" sz="2400" dirty="0" smtClean="0"/>
              <a:t>определения расстояния между объектами </a:t>
            </a:r>
            <a:r>
              <a:rPr lang="en-US" sz="2400" b="1" i="1" dirty="0" err="1" smtClean="0"/>
              <a:t>i</a:t>
            </a:r>
            <a:r>
              <a:rPr lang="en-US" sz="2400" dirty="0" smtClean="0"/>
              <a:t> </a:t>
            </a:r>
            <a:r>
              <a:rPr lang="ru-RU" sz="2400" dirty="0" smtClean="0"/>
              <a:t>и </a:t>
            </a:r>
            <a:r>
              <a:rPr lang="en-US" sz="2400" b="1" i="1" dirty="0" smtClean="0"/>
              <a:t>j</a:t>
            </a:r>
            <a:r>
              <a:rPr lang="ru-RU" sz="2400" dirty="0" smtClean="0"/>
              <a:t> использовать следующую формулу</a:t>
            </a:r>
            <a:r>
              <a:rPr lang="en-US" sz="2400" dirty="0" smtClean="0"/>
              <a:t>:</a:t>
            </a:r>
          </a:p>
          <a:p>
            <a:endParaRPr lang="ru-RU" sz="3200" dirty="0" smtClean="0"/>
          </a:p>
          <a:p>
            <a:pPr algn="just"/>
            <a:endParaRPr lang="ru-RU" sz="2000" dirty="0"/>
          </a:p>
        </p:txBody>
      </p:sp>
      <p:pic>
        <p:nvPicPr>
          <p:cNvPr id="4099" name="Picture 3"/>
          <p:cNvPicPr>
            <a:picLocks noChangeAspect="1" noChangeArrowheads="1"/>
          </p:cNvPicPr>
          <p:nvPr/>
        </p:nvPicPr>
        <p:blipFill>
          <a:blip r:embed="rId2"/>
          <a:srcRect/>
          <a:stretch>
            <a:fillRect/>
          </a:stretch>
        </p:blipFill>
        <p:spPr bwMode="auto">
          <a:xfrm>
            <a:off x="3571868" y="5429264"/>
            <a:ext cx="2071702" cy="767968"/>
          </a:xfrm>
          <a:prstGeom prst="rect">
            <a:avLst/>
          </a:prstGeom>
          <a:noFill/>
          <a:ln w="9525">
            <a:noFill/>
            <a:miter lim="800000"/>
            <a:headEnd/>
            <a:tailEnd/>
          </a:ln>
          <a:effectLst/>
        </p:spPr>
      </p:pic>
      <p:pic>
        <p:nvPicPr>
          <p:cNvPr id="4101" name="Picture 5"/>
          <p:cNvPicPr>
            <a:picLocks noChangeAspect="1" noChangeArrowheads="1"/>
          </p:cNvPicPr>
          <p:nvPr/>
        </p:nvPicPr>
        <p:blipFill>
          <a:blip r:embed="rId3"/>
          <a:srcRect/>
          <a:stretch>
            <a:fillRect/>
          </a:stretch>
        </p:blipFill>
        <p:spPr bwMode="auto">
          <a:xfrm>
            <a:off x="8072462" y="4071942"/>
            <a:ext cx="457200" cy="385763"/>
          </a:xfrm>
          <a:prstGeom prst="rect">
            <a:avLst/>
          </a:prstGeom>
          <a:noFill/>
          <a:ln w="9525">
            <a:noFill/>
            <a:miter lim="800000"/>
            <a:headEnd/>
            <a:tailEnd/>
          </a:ln>
          <a:effectLst/>
        </p:spPr>
      </p:pic>
      <p:pic>
        <p:nvPicPr>
          <p:cNvPr id="4102" name="Picture 6"/>
          <p:cNvPicPr>
            <a:picLocks noChangeAspect="1" noChangeArrowheads="1"/>
          </p:cNvPicPr>
          <p:nvPr/>
        </p:nvPicPr>
        <p:blipFill>
          <a:blip r:embed="rId4"/>
          <a:srcRect/>
          <a:stretch>
            <a:fillRect/>
          </a:stretch>
        </p:blipFill>
        <p:spPr bwMode="auto">
          <a:xfrm>
            <a:off x="7429520" y="3714752"/>
            <a:ext cx="495300" cy="285752"/>
          </a:xfrm>
          <a:prstGeom prst="rect">
            <a:avLst/>
          </a:prstGeom>
          <a:noFill/>
          <a:ln w="9525">
            <a:noFill/>
            <a:miter lim="800000"/>
            <a:headEnd/>
            <a:tailEnd/>
          </a:ln>
          <a:effectLst/>
        </p:spPr>
      </p:pic>
    </p:spTree>
    <p:extLst>
      <p:ext uri="{BB962C8B-B14F-4D97-AF65-F5344CB8AC3E}">
        <p14:creationId xmlns:p14="http://schemas.microsoft.com/office/powerpoint/2010/main" val="31958554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Объект 2"/>
          <p:cNvSpPr txBox="1">
            <a:spLocks/>
          </p:cNvSpPr>
          <p:nvPr/>
        </p:nvSpPr>
        <p:spPr>
          <a:xfrm>
            <a:off x="571472" y="1142984"/>
            <a:ext cx="8072494" cy="4786346"/>
          </a:xfrm>
          <a:prstGeom prst="rect">
            <a:avLst/>
          </a:prstGeom>
        </p:spPr>
        <p:txBody>
          <a:bodyPr vert="horz" lIns="91440" tIns="45720" rIns="91440" bIns="45720" rtlCol="0">
            <a:normAutofit fontScale="2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dirty="0"/>
          </a:p>
          <a:p>
            <a:pPr marL="0" indent="0">
              <a:buNone/>
            </a:pPr>
            <a:r>
              <a:rPr lang="ru-RU" sz="11100" b="1" dirty="0" smtClean="0">
                <a:solidFill>
                  <a:schemeClr val="accent2">
                    <a:lumMod val="75000"/>
                  </a:schemeClr>
                </a:solidFill>
              </a:rPr>
              <a:t>Итоги</a:t>
            </a:r>
          </a:p>
          <a:p>
            <a:pPr marL="0" indent="0">
              <a:buNone/>
            </a:pPr>
            <a:endParaRPr lang="ru-RU" sz="11100" b="1" dirty="0" smtClean="0">
              <a:solidFill>
                <a:schemeClr val="accent2">
                  <a:lumMod val="75000"/>
                </a:schemeClr>
              </a:solidFill>
            </a:endParaRPr>
          </a:p>
          <a:p>
            <a:pPr marL="0" indent="0">
              <a:buNone/>
            </a:pPr>
            <a:r>
              <a:rPr lang="ru-RU" sz="11100" b="1" dirty="0" smtClean="0">
                <a:solidFill>
                  <a:schemeClr val="accent2">
                    <a:lumMod val="75000"/>
                  </a:schemeClr>
                </a:solidFill>
              </a:rPr>
              <a:t>Рассмотрели возможные способы задания метрик расстояния для следующих типов данных</a:t>
            </a:r>
            <a:r>
              <a:rPr lang="en-US" sz="11100" b="1" dirty="0" smtClean="0">
                <a:solidFill>
                  <a:schemeClr val="accent2">
                    <a:lumMod val="75000"/>
                  </a:schemeClr>
                </a:solidFill>
              </a:rPr>
              <a:t>:</a:t>
            </a:r>
            <a:endParaRPr lang="ru-RU" sz="11100" b="1" dirty="0" smtClean="0">
              <a:solidFill>
                <a:schemeClr val="accent2">
                  <a:lumMod val="75000"/>
                </a:schemeClr>
              </a:solidFill>
            </a:endParaRPr>
          </a:p>
          <a:p>
            <a:pPr marL="0" indent="0">
              <a:buNone/>
            </a:pPr>
            <a:endParaRPr lang="ru-RU" sz="11100" b="1" dirty="0" smtClean="0">
              <a:solidFill>
                <a:schemeClr val="accent2">
                  <a:lumMod val="75000"/>
                </a:schemeClr>
              </a:solidFill>
            </a:endParaRPr>
          </a:p>
          <a:p>
            <a:pPr marL="0" indent="0">
              <a:buFont typeface="Wingdings" pitchFamily="2" charset="2"/>
              <a:buChar char="q"/>
            </a:pPr>
            <a:r>
              <a:rPr lang="en-US" sz="8000" b="1" dirty="0" smtClean="0">
                <a:solidFill>
                  <a:schemeClr val="accent2">
                    <a:lumMod val="75000"/>
                  </a:schemeClr>
                </a:solidFill>
              </a:rPr>
              <a:t> </a:t>
            </a:r>
            <a:r>
              <a:rPr lang="ru-RU" sz="8000" b="1" dirty="0" smtClean="0">
                <a:solidFill>
                  <a:schemeClr val="accent2">
                    <a:lumMod val="75000"/>
                  </a:schemeClr>
                </a:solidFill>
              </a:rPr>
              <a:t>  </a:t>
            </a:r>
            <a:r>
              <a:rPr lang="ru-RU" sz="9600" b="1" dirty="0" smtClean="0">
                <a:solidFill>
                  <a:schemeClr val="accent2">
                    <a:lumMod val="75000"/>
                  </a:schemeClr>
                </a:solidFill>
              </a:rPr>
              <a:t>дихотомических</a:t>
            </a:r>
            <a:endParaRPr lang="ru-RU" sz="9600" b="1" i="1" dirty="0" smtClean="0">
              <a:solidFill>
                <a:schemeClr val="accent2">
                  <a:lumMod val="75000"/>
                </a:schemeClr>
              </a:solidFill>
            </a:endParaRPr>
          </a:p>
          <a:p>
            <a:pPr marL="0" indent="0">
              <a:buFont typeface="Wingdings" pitchFamily="2" charset="2"/>
              <a:buChar char="q"/>
            </a:pPr>
            <a:r>
              <a:rPr lang="en-US" sz="9600" b="1" dirty="0" smtClean="0">
                <a:solidFill>
                  <a:schemeClr val="accent2">
                    <a:lumMod val="75000"/>
                  </a:schemeClr>
                </a:solidFill>
              </a:rPr>
              <a:t> </a:t>
            </a:r>
            <a:r>
              <a:rPr lang="ru-RU" sz="9600" b="1" dirty="0" smtClean="0">
                <a:solidFill>
                  <a:schemeClr val="accent2">
                    <a:lumMod val="75000"/>
                  </a:schemeClr>
                </a:solidFill>
              </a:rPr>
              <a:t> номинальных</a:t>
            </a:r>
            <a:endParaRPr lang="ru-RU" sz="9600" b="1" i="1" dirty="0" smtClean="0">
              <a:solidFill>
                <a:schemeClr val="accent2">
                  <a:lumMod val="75000"/>
                </a:schemeClr>
              </a:solidFill>
            </a:endParaRPr>
          </a:p>
          <a:p>
            <a:pPr marL="0" indent="0">
              <a:buFont typeface="Wingdings" pitchFamily="2" charset="2"/>
              <a:buChar char="q"/>
            </a:pPr>
            <a:r>
              <a:rPr lang="ru-RU" sz="9600" b="1" dirty="0" smtClean="0">
                <a:solidFill>
                  <a:schemeClr val="accent2">
                    <a:lumMod val="75000"/>
                  </a:schemeClr>
                </a:solidFill>
              </a:rPr>
              <a:t>  порядковых</a:t>
            </a:r>
            <a:endParaRPr lang="en-US" sz="9600" b="1" dirty="0" smtClean="0">
              <a:solidFill>
                <a:schemeClr val="accent2">
                  <a:lumMod val="75000"/>
                </a:schemeClr>
              </a:solidFill>
            </a:endParaRPr>
          </a:p>
          <a:p>
            <a:pPr marL="0" indent="0">
              <a:buFont typeface="Wingdings" pitchFamily="2" charset="2"/>
              <a:buChar char="q"/>
            </a:pPr>
            <a:r>
              <a:rPr lang="en-US" sz="9600" b="1" dirty="0" smtClean="0">
                <a:solidFill>
                  <a:schemeClr val="accent2">
                    <a:lumMod val="75000"/>
                  </a:schemeClr>
                </a:solidFill>
              </a:rPr>
              <a:t> </a:t>
            </a:r>
            <a:r>
              <a:rPr lang="ru-RU" sz="9600" b="1" dirty="0" smtClean="0">
                <a:solidFill>
                  <a:schemeClr val="accent2">
                    <a:lumMod val="75000"/>
                  </a:schemeClr>
                </a:solidFill>
              </a:rPr>
              <a:t> смешанных</a:t>
            </a:r>
            <a:endParaRPr lang="ru-RU" sz="9600" b="1" dirty="0" smtClean="0">
              <a:solidFill>
                <a:schemeClr val="accent2">
                  <a:lumMod val="75000"/>
                </a:schemeClr>
              </a:solidFill>
              <a:cs typeface="Arial" panose="020B0604020202020204" pitchFamily="34" charset="0"/>
            </a:endParaRPr>
          </a:p>
          <a:p>
            <a:pPr marL="0" indent="0">
              <a:buNone/>
            </a:pPr>
            <a:endParaRPr lang="en-US" sz="9600" b="1" dirty="0" smtClean="0">
              <a:solidFill>
                <a:schemeClr val="accent2">
                  <a:lumMod val="75000"/>
                </a:schemeClr>
              </a:solidFill>
            </a:endParaRPr>
          </a:p>
          <a:p>
            <a:pPr marL="0" indent="0">
              <a:buFont typeface="Wingdings" pitchFamily="2" charset="2"/>
              <a:buChar char="q"/>
            </a:pPr>
            <a:endParaRPr lang="en-US" sz="9600" b="1" dirty="0" smtClean="0">
              <a:solidFill>
                <a:schemeClr val="accent2">
                  <a:lumMod val="75000"/>
                </a:schemeClr>
              </a:solidFill>
            </a:endParaRPr>
          </a:p>
          <a:p>
            <a:pPr marL="0" indent="0">
              <a:buFont typeface="Wingdings" pitchFamily="2" charset="2"/>
              <a:buChar char="q"/>
            </a:pPr>
            <a:endParaRPr lang="ru-RU" sz="9600" b="1" dirty="0" smtClean="0">
              <a:solidFill>
                <a:schemeClr val="accent2">
                  <a:lumMod val="75000"/>
                </a:schemeClr>
              </a:solidFill>
            </a:endParaRPr>
          </a:p>
          <a:p>
            <a:pPr marL="0" indent="0">
              <a:buFont typeface="Wingdings" pitchFamily="2" charset="2"/>
              <a:buChar char="q"/>
            </a:pPr>
            <a:endParaRPr lang="ru-RU" sz="9600" b="1" i="1" dirty="0" smtClean="0">
              <a:solidFill>
                <a:schemeClr val="accent2">
                  <a:lumMod val="75000"/>
                </a:schemeClr>
              </a:solidFill>
            </a:endParaRPr>
          </a:p>
          <a:p>
            <a:pPr marL="0" indent="0">
              <a:buFont typeface="Wingdings" pitchFamily="2" charset="2"/>
              <a:buChar char="q"/>
            </a:pPr>
            <a:endParaRPr lang="ru-RU" sz="11100" b="1" dirty="0" smtClean="0">
              <a:solidFill>
                <a:schemeClr val="accent2">
                  <a:lumMod val="75000"/>
                </a:schemeClr>
              </a:solidFill>
            </a:endParaRPr>
          </a:p>
          <a:p>
            <a:pPr marL="0" indent="0">
              <a:buNone/>
            </a:pPr>
            <a:endParaRPr lang="en-US" sz="11100" b="1" dirty="0" smtClean="0">
              <a:solidFill>
                <a:schemeClr val="accent2">
                  <a:lumMod val="75000"/>
                </a:schemeClr>
              </a:solidFill>
            </a:endParaRPr>
          </a:p>
          <a:p>
            <a:pPr marL="0" indent="0">
              <a:buNone/>
            </a:pPr>
            <a:endParaRPr lang="ru-RU" sz="11200" b="1" dirty="0" smtClean="0">
              <a:solidFill>
                <a:srgbClr val="9F2B22"/>
              </a:solidFill>
              <a:cs typeface="Arial" panose="020B0604020202020204" pitchFamily="34" charset="0"/>
            </a:endParaRPr>
          </a:p>
          <a:p>
            <a:pPr marL="0" indent="0">
              <a:buNone/>
            </a:pPr>
            <a:endParaRPr lang="ru-RU" sz="11200" b="1" dirty="0" smtClean="0">
              <a:solidFill>
                <a:schemeClr val="accent2">
                  <a:lumMod val="75000"/>
                </a:schemeClr>
              </a:solidFill>
              <a:latin typeface="Arial" panose="020B0604020202020204" pitchFamily="34" charset="0"/>
              <a:cs typeface="Arial" panose="020B0604020202020204" pitchFamily="34" charset="0"/>
            </a:endParaRPr>
          </a:p>
          <a:p>
            <a:pPr marL="0" indent="0">
              <a:buNone/>
            </a:pPr>
            <a:endParaRPr lang="ru-RU" sz="11200" dirty="0" smtClean="0">
              <a:latin typeface="Arial" panose="020B0604020202020204" pitchFamily="34" charset="0"/>
              <a:cs typeface="Arial" panose="020B0604020202020204" pitchFamily="34" charset="0"/>
            </a:endParaRPr>
          </a:p>
          <a:p>
            <a:pPr marL="0" indent="0">
              <a:buNone/>
            </a:pPr>
            <a:endParaRPr lang="ru-RU" sz="11200" dirty="0" smtClean="0">
              <a:latin typeface="Arial" panose="020B0604020202020204" pitchFamily="34" charset="0"/>
              <a:cs typeface="Arial" panose="020B0604020202020204" pitchFamily="34" charset="0"/>
            </a:endParaRPr>
          </a:p>
          <a:p>
            <a:pPr marL="0" indent="0">
              <a:buNone/>
            </a:pPr>
            <a:endParaRPr lang="ru-RU" sz="11200" b="1" dirty="0" smtClean="0">
              <a:latin typeface="Arial" panose="020B0604020202020204" pitchFamily="34" charset="0"/>
              <a:cs typeface="Arial" panose="020B0604020202020204" pitchFamily="34" charset="0"/>
            </a:endParaRPr>
          </a:p>
          <a:p>
            <a:pPr marL="0" indent="0">
              <a:buNone/>
            </a:pPr>
            <a:endParaRPr lang="en-US" sz="11200" b="1" dirty="0">
              <a:solidFill>
                <a:srgbClr val="9F2B22"/>
              </a:solidFill>
              <a:latin typeface="Arial" panose="020B0604020202020204" pitchFamily="34" charset="0"/>
              <a:cs typeface="Arial" panose="020B0604020202020204" pitchFamily="34" charset="0"/>
            </a:endParaRPr>
          </a:p>
          <a:p>
            <a:pPr marL="0" indent="0">
              <a:spcBef>
                <a:spcPts val="0"/>
              </a:spcBef>
              <a:buClr>
                <a:schemeClr val="dk1"/>
              </a:buClr>
              <a:buSzPct val="25000"/>
              <a:buFont typeface="Arial" panose="020B0604020202020204" pitchFamily="34" charset="0"/>
              <a:buNone/>
            </a:pPr>
            <a:endParaRPr lang="en-US" dirty="0" smtClean="0">
              <a:solidFill>
                <a:schemeClr val="dk1"/>
              </a:solidFill>
              <a:latin typeface="PT Sans"/>
              <a:ea typeface="PT Sans"/>
              <a:cs typeface="PT Sans"/>
              <a:sym typeface="PT Sans"/>
            </a:endParaRPr>
          </a:p>
          <a:p>
            <a:pPr marL="0" indent="0">
              <a:spcBef>
                <a:spcPts val="0"/>
              </a:spcBef>
              <a:buClr>
                <a:schemeClr val="dk1"/>
              </a:buClr>
              <a:buSzPct val="25000"/>
              <a:buFont typeface="Arial" panose="020B0604020202020204" pitchFamily="34" charset="0"/>
              <a:buNone/>
            </a:pPr>
            <a:r>
              <a:rPr lang="ru-RU" dirty="0" smtClean="0">
                <a:solidFill>
                  <a:schemeClr val="dk1"/>
                </a:solidFill>
                <a:latin typeface="PT Sans"/>
                <a:ea typeface="PT Sans"/>
                <a:cs typeface="PT Sans"/>
                <a:sym typeface="PT Sans"/>
              </a:rPr>
              <a:t> </a:t>
            </a:r>
            <a:endParaRPr lang="en-US" dirty="0">
              <a:solidFill>
                <a:schemeClr val="dk1"/>
              </a:solidFill>
              <a:latin typeface="PT Sans"/>
              <a:ea typeface="PT Sans"/>
              <a:cs typeface="PT Sans"/>
              <a:sym typeface="PT Sans"/>
            </a:endParaRPr>
          </a:p>
        </p:txBody>
      </p:sp>
      <p:sp>
        <p:nvSpPr>
          <p:cNvPr id="9" name="Объект 2"/>
          <p:cNvSpPr txBox="1">
            <a:spLocks/>
          </p:cNvSpPr>
          <p:nvPr/>
        </p:nvSpPr>
        <p:spPr>
          <a:xfrm>
            <a:off x="571472" y="1214422"/>
            <a:ext cx="7490865" cy="447542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r>
              <a:rPr lang="ru-RU" sz="2400" dirty="0" smtClean="0"/>
              <a:t> </a:t>
            </a:r>
            <a:endParaRPr lang="en-GB" sz="2400" dirty="0" smtClean="0">
              <a:latin typeface="Arial" panose="020B0604020202020204" pitchFamily="34" charset="0"/>
              <a:cs typeface="Arial" panose="020B0604020202020204" pitchFamily="34" charset="0"/>
            </a:endParaRPr>
          </a:p>
        </p:txBody>
      </p:sp>
      <p:sp>
        <p:nvSpPr>
          <p:cNvPr id="10" name="Объект 2"/>
          <p:cNvSpPr txBox="1">
            <a:spLocks/>
          </p:cNvSpPr>
          <p:nvPr/>
        </p:nvSpPr>
        <p:spPr>
          <a:xfrm>
            <a:off x="857224" y="116632"/>
            <a:ext cx="8035256" cy="864096"/>
          </a:xfrm>
          <a:prstGeom prst="rect">
            <a:avLst/>
          </a:prstGeom>
        </p:spPr>
        <p:txBody>
          <a:bodyPr vert="horz" lIns="91440" tIns="45720" rIns="91440" bIns="45720" rtlCol="0" anchor="ctr">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spcBef>
                <a:spcPts val="0"/>
              </a:spcBef>
              <a:buClr>
                <a:schemeClr val="dk1"/>
              </a:buClr>
              <a:buSzPct val="25000"/>
              <a:buNone/>
            </a:pPr>
            <a:r>
              <a:rPr lang="ru-RU" sz="2800" b="1" dirty="0" smtClean="0">
                <a:solidFill>
                  <a:srgbClr val="9F2B22"/>
                </a:solidFill>
                <a:cs typeface="Arial" panose="020B0604020202020204" pitchFamily="34" charset="0"/>
                <a:sym typeface="PT Sans"/>
              </a:rPr>
              <a:t>Анализ данных.</a:t>
            </a:r>
            <a:r>
              <a:rPr lang="ru-RU" sz="2800" b="1" dirty="0" smtClean="0">
                <a:solidFill>
                  <a:srgbClr val="9F2B22"/>
                </a:solidFill>
                <a:cs typeface="Arial" panose="020B0604020202020204" pitchFamily="34" charset="0"/>
              </a:rPr>
              <a:t> </a:t>
            </a:r>
            <a:r>
              <a:rPr lang="ru-RU" sz="2800" b="1" dirty="0" smtClean="0">
                <a:solidFill>
                  <a:schemeClr val="accent2">
                    <a:lumMod val="75000"/>
                  </a:schemeClr>
                </a:solidFill>
              </a:rPr>
              <a:t>Метрики расстояний  для различных шкал</a:t>
            </a:r>
            <a:endParaRPr lang="en-US" sz="2800" b="1" dirty="0">
              <a:solidFill>
                <a:srgbClr val="9F2B22"/>
              </a:solidFill>
              <a:ea typeface="PT Sans"/>
              <a:cs typeface="Arial" panose="020B0604020202020204" pitchFamily="34" charset="0"/>
              <a:sym typeface="PT Sans"/>
            </a:endParaRPr>
          </a:p>
        </p:txBody>
      </p:sp>
      <p:sp>
        <p:nvSpPr>
          <p:cNvPr id="6" name="Нижний колонтитул 5"/>
          <p:cNvSpPr>
            <a:spLocks noGrp="1"/>
          </p:cNvSpPr>
          <p:nvPr>
            <p:ph type="ftr" sz="quarter" idx="11"/>
          </p:nvPr>
        </p:nvSpPr>
        <p:spPr>
          <a:xfrm>
            <a:off x="2500298" y="6356350"/>
            <a:ext cx="3714776" cy="365125"/>
          </a:xfrm>
        </p:spPr>
        <p:txBody>
          <a:bodyPr/>
          <a:lstStyle/>
          <a:p>
            <a:r>
              <a:rPr lang="ru-RU" dirty="0" smtClean="0"/>
              <a:t>Кафедра информационно-аналитических систем</a:t>
            </a:r>
            <a:endParaRPr lang="ru-RU" dirty="0"/>
          </a:p>
        </p:txBody>
      </p:sp>
    </p:spTree>
    <p:extLst>
      <p:ext uri="{BB962C8B-B14F-4D97-AF65-F5344CB8AC3E}">
        <p14:creationId xmlns:p14="http://schemas.microsoft.com/office/powerpoint/2010/main" val="31958554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1098716"/>
            <a:ext cx="8136904" cy="5426628"/>
          </a:xfrm>
          <a:prstGeom prst="rect">
            <a:avLst/>
          </a:prstGeom>
        </p:spPr>
      </p:pic>
      <p:sp>
        <p:nvSpPr>
          <p:cNvPr id="8" name="Объект 2"/>
          <p:cNvSpPr txBox="1">
            <a:spLocks/>
          </p:cNvSpPr>
          <p:nvPr/>
        </p:nvSpPr>
        <p:spPr>
          <a:xfrm>
            <a:off x="971600" y="1268760"/>
            <a:ext cx="6768752" cy="864096"/>
          </a:xfrm>
          <a:prstGeom prst="rect">
            <a:avLst/>
          </a:prstGeom>
        </p:spPr>
        <p:txBody>
          <a:bodyPr vert="horz" lIns="91440" tIns="45720" rIns="91440" bIns="45720" rtlCol="0" anchor="ct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spcBef>
                <a:spcPts val="0"/>
              </a:spcBef>
              <a:buClr>
                <a:schemeClr val="dk1"/>
              </a:buClr>
              <a:buSzPct val="25000"/>
              <a:buFont typeface="Arial" panose="020B0604020202020204" pitchFamily="34" charset="0"/>
              <a:buNone/>
            </a:pPr>
            <a:r>
              <a:rPr lang="ru-RU" sz="2800" dirty="0" smtClean="0">
                <a:solidFill>
                  <a:schemeClr val="bg1">
                    <a:lumMod val="65000"/>
                  </a:schemeClr>
                </a:solidFill>
                <a:latin typeface="PT Sans"/>
                <a:ea typeface="PT Sans"/>
                <a:cs typeface="PT Sans"/>
                <a:sym typeface="PT Sans"/>
              </a:rPr>
              <a:t>Ваши вопросы</a:t>
            </a:r>
            <a:r>
              <a:rPr lang="en-US" sz="2800" dirty="0" smtClean="0">
                <a:solidFill>
                  <a:schemeClr val="bg1">
                    <a:lumMod val="65000"/>
                  </a:schemeClr>
                </a:solidFill>
                <a:latin typeface="PT Sans"/>
                <a:ea typeface="PT Sans"/>
                <a:cs typeface="PT Sans"/>
                <a:sym typeface="PT Sans"/>
              </a:rPr>
              <a:t>?</a:t>
            </a:r>
            <a:endParaRPr lang="en-US" sz="2800" dirty="0">
              <a:solidFill>
                <a:schemeClr val="bg1">
                  <a:lumMod val="65000"/>
                </a:schemeClr>
              </a:solidFill>
              <a:latin typeface="PT Sans"/>
              <a:ea typeface="PT Sans"/>
              <a:cs typeface="PT Sans"/>
              <a:sym typeface="PT Sans"/>
            </a:endParaRPr>
          </a:p>
        </p:txBody>
      </p:sp>
      <p:sp>
        <p:nvSpPr>
          <p:cNvPr id="7" name="Объект 2"/>
          <p:cNvSpPr txBox="1">
            <a:spLocks/>
          </p:cNvSpPr>
          <p:nvPr/>
        </p:nvSpPr>
        <p:spPr>
          <a:xfrm>
            <a:off x="1785918" y="116632"/>
            <a:ext cx="7106562" cy="864096"/>
          </a:xfrm>
          <a:prstGeom prst="rect">
            <a:avLst/>
          </a:prstGeom>
        </p:spPr>
        <p:txBody>
          <a:bodyPr vert="horz" lIns="91440" tIns="45720" rIns="91440" bIns="45720" rtlCol="0" anchor="ctr">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spcBef>
                <a:spcPts val="0"/>
              </a:spcBef>
              <a:buClr>
                <a:schemeClr val="dk1"/>
              </a:buClr>
              <a:buSzPct val="25000"/>
              <a:buNone/>
            </a:pPr>
            <a:r>
              <a:rPr lang="ru-RU" sz="2800" b="1" dirty="0" smtClean="0">
                <a:solidFill>
                  <a:srgbClr val="9F2B22"/>
                </a:solidFill>
                <a:cs typeface="Arial" panose="020B0604020202020204" pitchFamily="34" charset="0"/>
                <a:sym typeface="PT Sans"/>
              </a:rPr>
              <a:t>Анализ данных.</a:t>
            </a:r>
            <a:r>
              <a:rPr lang="ru-RU" sz="2800" b="1" dirty="0" smtClean="0">
                <a:solidFill>
                  <a:srgbClr val="9F2B22"/>
                </a:solidFill>
                <a:cs typeface="Arial" panose="020B0604020202020204" pitchFamily="34" charset="0"/>
              </a:rPr>
              <a:t> </a:t>
            </a:r>
            <a:r>
              <a:rPr lang="ru-RU" sz="2800" b="1" smtClean="0">
                <a:solidFill>
                  <a:schemeClr val="accent2">
                    <a:lumMod val="75000"/>
                  </a:schemeClr>
                </a:solidFill>
              </a:rPr>
              <a:t>Метрики расстояний  для различных шкал</a:t>
            </a:r>
            <a:endParaRPr lang="en-US" sz="2800" b="1" dirty="0">
              <a:solidFill>
                <a:srgbClr val="9F2B22"/>
              </a:solidFill>
              <a:ea typeface="PT Sans"/>
              <a:cs typeface="Arial" panose="020B0604020202020204" pitchFamily="34" charset="0"/>
              <a:sym typeface="PT Sans"/>
            </a:endParaRPr>
          </a:p>
        </p:txBody>
      </p:sp>
      <p:sp>
        <p:nvSpPr>
          <p:cNvPr id="9" name="Нижний колонтитул 8"/>
          <p:cNvSpPr>
            <a:spLocks noGrp="1"/>
          </p:cNvSpPr>
          <p:nvPr>
            <p:ph type="ftr" sz="quarter" idx="11"/>
          </p:nvPr>
        </p:nvSpPr>
        <p:spPr>
          <a:xfrm>
            <a:off x="2643174" y="6356350"/>
            <a:ext cx="3500462" cy="365125"/>
          </a:xfrm>
        </p:spPr>
        <p:txBody>
          <a:bodyPr/>
          <a:lstStyle/>
          <a:p>
            <a:r>
              <a:rPr lang="ru-RU" dirty="0" smtClean="0"/>
              <a:t>Кафедра информационно-аналитических систем</a:t>
            </a:r>
            <a:endParaRPr lang="ru-RU" dirty="0"/>
          </a:p>
        </p:txBody>
      </p:sp>
    </p:spTree>
    <p:extLst>
      <p:ext uri="{BB962C8B-B14F-4D97-AF65-F5344CB8AC3E}">
        <p14:creationId xmlns:p14="http://schemas.microsoft.com/office/powerpoint/2010/main" val="5277252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42852"/>
            <a:ext cx="8229600" cy="1274786"/>
          </a:xfrm>
        </p:spPr>
        <p:txBody>
          <a:bodyPr>
            <a:normAutofit fontScale="90000"/>
          </a:bodyPr>
          <a:lstStyle/>
          <a:p>
            <a:pPr algn="r"/>
            <a:r>
              <a:rPr lang="ru-RU" sz="3200" b="1" dirty="0" smtClean="0">
                <a:solidFill>
                  <a:srgbClr val="9F2B22"/>
                </a:solidFill>
                <a:cs typeface="Arial" panose="020B0604020202020204" pitchFamily="34" charset="0"/>
                <a:sym typeface="PT Sans"/>
              </a:rPr>
              <a:t>Анализ данных.</a:t>
            </a:r>
            <a:r>
              <a:rPr lang="ru-RU" sz="3200" b="1" dirty="0" smtClean="0">
                <a:solidFill>
                  <a:srgbClr val="9F2B22"/>
                </a:solidFill>
                <a:cs typeface="Arial" panose="020B0604020202020204" pitchFamily="34" charset="0"/>
              </a:rPr>
              <a:t> </a:t>
            </a:r>
            <a:r>
              <a:rPr lang="ru-RU" sz="3200" b="1" dirty="0" smtClean="0">
                <a:solidFill>
                  <a:schemeClr val="accent2">
                    <a:lumMod val="75000"/>
                  </a:schemeClr>
                </a:solidFill>
              </a:rPr>
              <a:t>Метрики расстояний  для различных шкал</a:t>
            </a:r>
            <a:r>
              <a:rPr lang="en-US" b="1" dirty="0" smtClean="0">
                <a:solidFill>
                  <a:srgbClr val="9F2B22"/>
                </a:solidFill>
                <a:latin typeface="Arial" panose="020B0604020202020204" pitchFamily="34" charset="0"/>
                <a:ea typeface="PT Sans"/>
                <a:cs typeface="Arial" panose="020B0604020202020204" pitchFamily="34" charset="0"/>
                <a:sym typeface="PT Sans"/>
              </a:rPr>
              <a:t/>
            </a:r>
            <a:br>
              <a:rPr lang="en-US" b="1" dirty="0" smtClean="0">
                <a:solidFill>
                  <a:srgbClr val="9F2B22"/>
                </a:solidFill>
                <a:latin typeface="Arial" panose="020B0604020202020204" pitchFamily="34" charset="0"/>
                <a:ea typeface="PT Sans"/>
                <a:cs typeface="Arial" panose="020B0604020202020204" pitchFamily="34" charset="0"/>
                <a:sym typeface="PT Sans"/>
              </a:rPr>
            </a:br>
            <a:endParaRPr lang="ru-RU" dirty="0"/>
          </a:p>
        </p:txBody>
      </p:sp>
      <p:sp>
        <p:nvSpPr>
          <p:cNvPr id="3" name="Содержимое 2"/>
          <p:cNvSpPr>
            <a:spLocks noGrp="1"/>
          </p:cNvSpPr>
          <p:nvPr>
            <p:ph idx="1"/>
          </p:nvPr>
        </p:nvSpPr>
        <p:spPr>
          <a:xfrm>
            <a:off x="457200" y="1600201"/>
            <a:ext cx="8229600" cy="1828800"/>
          </a:xfrm>
        </p:spPr>
        <p:txBody>
          <a:bodyPr>
            <a:normAutofit/>
          </a:bodyPr>
          <a:lstStyle/>
          <a:p>
            <a:pPr algn="ctr">
              <a:buNone/>
            </a:pPr>
            <a:r>
              <a:rPr lang="ru-RU" sz="4000" b="1" dirty="0" smtClean="0"/>
              <a:t>   </a:t>
            </a:r>
            <a:r>
              <a:rPr lang="ru-RU" sz="4000" b="1" dirty="0" smtClean="0">
                <a:solidFill>
                  <a:schemeClr val="accent2">
                    <a:lumMod val="75000"/>
                  </a:schemeClr>
                </a:solidFill>
              </a:rPr>
              <a:t>Определение метрики расстояний для дихотомической шкалы</a:t>
            </a:r>
            <a:endParaRPr lang="ru-RU" sz="4000" b="1" dirty="0">
              <a:solidFill>
                <a:schemeClr val="accent2">
                  <a:lumMod val="75000"/>
                </a:schemeClr>
              </a:solidFill>
            </a:endParaRPr>
          </a:p>
        </p:txBody>
      </p:sp>
      <p:sp>
        <p:nvSpPr>
          <p:cNvPr id="4" name="Нижний колонтитул 3"/>
          <p:cNvSpPr>
            <a:spLocks noGrp="1"/>
          </p:cNvSpPr>
          <p:nvPr>
            <p:ph type="ftr" sz="quarter" idx="11"/>
          </p:nvPr>
        </p:nvSpPr>
        <p:spPr/>
        <p:txBody>
          <a:bodyPr/>
          <a:lstStyle/>
          <a:p>
            <a:r>
              <a:rPr lang="ru-RU" smtClean="0"/>
              <a:t>Кафедра информационно-аналитических систем</a:t>
            </a:r>
            <a:endParaRPr lang="ru-RU"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Объект 2"/>
          <p:cNvSpPr txBox="1">
            <a:spLocks/>
          </p:cNvSpPr>
          <p:nvPr/>
        </p:nvSpPr>
        <p:spPr>
          <a:xfrm>
            <a:off x="214282" y="1142984"/>
            <a:ext cx="8429684" cy="3929090"/>
          </a:xfrm>
          <a:prstGeom prst="rect">
            <a:avLst/>
          </a:prstGeom>
        </p:spPr>
        <p:txBody>
          <a:bodyPr vert="horz" lIns="91440" tIns="45720" rIns="91440" bIns="45720" rtlCol="0">
            <a:normAutofit fontScale="5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ru-RU" sz="5800" b="1" dirty="0" smtClean="0">
                <a:solidFill>
                  <a:schemeClr val="accent2">
                    <a:lumMod val="75000"/>
                  </a:schemeClr>
                </a:solidFill>
              </a:rPr>
              <a:t>Пример</a:t>
            </a:r>
            <a:r>
              <a:rPr lang="en-US" sz="5800" b="1" dirty="0" smtClean="0">
                <a:solidFill>
                  <a:schemeClr val="accent2">
                    <a:lumMod val="75000"/>
                  </a:schemeClr>
                </a:solidFill>
              </a:rPr>
              <a:t>: </a:t>
            </a:r>
            <a:r>
              <a:rPr lang="ru-RU" sz="5800" b="1" dirty="0" smtClean="0">
                <a:solidFill>
                  <a:schemeClr val="accent2">
                    <a:lumMod val="75000"/>
                  </a:schemeClr>
                </a:solidFill>
              </a:rPr>
              <a:t>данные дихотомической шкалы</a:t>
            </a:r>
            <a:endParaRPr lang="ru-RU" sz="5800" b="1" dirty="0" smtClean="0">
              <a:solidFill>
                <a:schemeClr val="accent2">
                  <a:lumMod val="75000"/>
                </a:schemeClr>
              </a:solidFill>
              <a:cs typeface="Arial" panose="020B0604020202020204" pitchFamily="34" charset="0"/>
            </a:endParaRPr>
          </a:p>
          <a:p>
            <a:pPr marL="0" indent="0">
              <a:buNone/>
            </a:pPr>
            <a:endParaRPr lang="ru-RU" sz="11200" dirty="0" smtClean="0">
              <a:latin typeface="Arial" panose="020B0604020202020204" pitchFamily="34" charset="0"/>
              <a:cs typeface="Arial" panose="020B0604020202020204" pitchFamily="34" charset="0"/>
            </a:endParaRPr>
          </a:p>
          <a:p>
            <a:pPr marL="0" indent="0">
              <a:buNone/>
            </a:pPr>
            <a:endParaRPr lang="ru-RU" sz="11200" b="1" dirty="0" smtClean="0">
              <a:latin typeface="Arial" panose="020B0604020202020204" pitchFamily="34" charset="0"/>
              <a:cs typeface="Arial" panose="020B0604020202020204" pitchFamily="34" charset="0"/>
            </a:endParaRPr>
          </a:p>
          <a:p>
            <a:pPr marL="0" indent="0">
              <a:buNone/>
            </a:pPr>
            <a:endParaRPr lang="en-US" sz="11200" b="1" dirty="0">
              <a:solidFill>
                <a:srgbClr val="9F2B22"/>
              </a:solidFill>
              <a:latin typeface="Arial" panose="020B0604020202020204" pitchFamily="34" charset="0"/>
              <a:cs typeface="Arial" panose="020B0604020202020204" pitchFamily="34" charset="0"/>
            </a:endParaRPr>
          </a:p>
          <a:p>
            <a:pPr marL="0" indent="0">
              <a:spcBef>
                <a:spcPts val="0"/>
              </a:spcBef>
              <a:buClr>
                <a:schemeClr val="dk1"/>
              </a:buClr>
              <a:buSzPct val="25000"/>
              <a:buFont typeface="Arial" panose="020B0604020202020204" pitchFamily="34" charset="0"/>
              <a:buNone/>
            </a:pPr>
            <a:endParaRPr lang="en-US" dirty="0" smtClean="0">
              <a:solidFill>
                <a:schemeClr val="dk1"/>
              </a:solidFill>
              <a:latin typeface="PT Sans"/>
              <a:ea typeface="PT Sans"/>
              <a:cs typeface="PT Sans"/>
              <a:sym typeface="PT Sans"/>
            </a:endParaRPr>
          </a:p>
          <a:p>
            <a:pPr marL="0" indent="0">
              <a:spcBef>
                <a:spcPts val="0"/>
              </a:spcBef>
              <a:buClr>
                <a:schemeClr val="dk1"/>
              </a:buClr>
              <a:buSzPct val="25000"/>
              <a:buFont typeface="Arial" panose="020B0604020202020204" pitchFamily="34" charset="0"/>
              <a:buNone/>
            </a:pPr>
            <a:r>
              <a:rPr lang="ru-RU" dirty="0" smtClean="0">
                <a:solidFill>
                  <a:schemeClr val="dk1"/>
                </a:solidFill>
                <a:latin typeface="PT Sans"/>
                <a:ea typeface="PT Sans"/>
                <a:cs typeface="PT Sans"/>
                <a:sym typeface="PT Sans"/>
              </a:rPr>
              <a:t> </a:t>
            </a:r>
            <a:endParaRPr lang="en-US" dirty="0">
              <a:solidFill>
                <a:schemeClr val="dk1"/>
              </a:solidFill>
              <a:latin typeface="PT Sans"/>
              <a:ea typeface="PT Sans"/>
              <a:cs typeface="PT Sans"/>
              <a:sym typeface="PT Sans"/>
            </a:endParaRPr>
          </a:p>
        </p:txBody>
      </p:sp>
      <p:sp>
        <p:nvSpPr>
          <p:cNvPr id="9" name="Объект 2"/>
          <p:cNvSpPr txBox="1">
            <a:spLocks/>
          </p:cNvSpPr>
          <p:nvPr/>
        </p:nvSpPr>
        <p:spPr>
          <a:xfrm>
            <a:off x="1571273" y="2420888"/>
            <a:ext cx="6491064" cy="326896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r>
              <a:rPr lang="ru-RU" sz="2400" dirty="0" smtClean="0"/>
              <a:t> </a:t>
            </a:r>
            <a:endParaRPr lang="en-GB" sz="2400" dirty="0" smtClean="0">
              <a:latin typeface="Arial" panose="020B0604020202020204" pitchFamily="34" charset="0"/>
              <a:cs typeface="Arial" panose="020B0604020202020204" pitchFamily="34" charset="0"/>
            </a:endParaRPr>
          </a:p>
        </p:txBody>
      </p:sp>
      <p:sp>
        <p:nvSpPr>
          <p:cNvPr id="10" name="Объект 2"/>
          <p:cNvSpPr txBox="1">
            <a:spLocks/>
          </p:cNvSpPr>
          <p:nvPr/>
        </p:nvSpPr>
        <p:spPr>
          <a:xfrm>
            <a:off x="857224" y="116632"/>
            <a:ext cx="8035256" cy="864096"/>
          </a:xfrm>
          <a:prstGeom prst="rect">
            <a:avLst/>
          </a:prstGeom>
        </p:spPr>
        <p:txBody>
          <a:bodyPr vert="horz" lIns="91440" tIns="45720" rIns="91440" bIns="45720" rtlCol="0" anchor="ctr">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spcBef>
                <a:spcPts val="0"/>
              </a:spcBef>
              <a:buClr>
                <a:schemeClr val="dk1"/>
              </a:buClr>
              <a:buSzPct val="25000"/>
              <a:buNone/>
            </a:pPr>
            <a:r>
              <a:rPr lang="ru-RU" sz="2800" b="1" dirty="0" smtClean="0">
                <a:solidFill>
                  <a:srgbClr val="9F2B22"/>
                </a:solidFill>
                <a:cs typeface="Arial" panose="020B0604020202020204" pitchFamily="34" charset="0"/>
                <a:sym typeface="PT Sans"/>
              </a:rPr>
              <a:t>Анализ данных.</a:t>
            </a:r>
            <a:r>
              <a:rPr lang="ru-RU" sz="2800" b="1" dirty="0" smtClean="0">
                <a:solidFill>
                  <a:srgbClr val="9F2B22"/>
                </a:solidFill>
                <a:cs typeface="Arial" panose="020B0604020202020204" pitchFamily="34" charset="0"/>
              </a:rPr>
              <a:t> </a:t>
            </a:r>
            <a:r>
              <a:rPr lang="ru-RU" sz="2800" b="1" dirty="0" smtClean="0">
                <a:solidFill>
                  <a:schemeClr val="accent2">
                    <a:lumMod val="75000"/>
                  </a:schemeClr>
                </a:solidFill>
              </a:rPr>
              <a:t>Метрики расстояний  для различных шкал</a:t>
            </a:r>
            <a:endParaRPr lang="en-US" sz="2800" b="1" dirty="0">
              <a:solidFill>
                <a:srgbClr val="9F2B22"/>
              </a:solidFill>
              <a:ea typeface="PT Sans"/>
              <a:cs typeface="Arial" panose="020B0604020202020204" pitchFamily="34" charset="0"/>
              <a:sym typeface="PT Sans"/>
            </a:endParaRPr>
          </a:p>
        </p:txBody>
      </p:sp>
      <p:sp>
        <p:nvSpPr>
          <p:cNvPr id="6" name="Нижний колонтитул 5"/>
          <p:cNvSpPr>
            <a:spLocks noGrp="1"/>
          </p:cNvSpPr>
          <p:nvPr>
            <p:ph type="ftr" sz="quarter" idx="11"/>
          </p:nvPr>
        </p:nvSpPr>
        <p:spPr>
          <a:xfrm>
            <a:off x="2500298" y="6356350"/>
            <a:ext cx="3714776" cy="365125"/>
          </a:xfrm>
        </p:spPr>
        <p:txBody>
          <a:bodyPr/>
          <a:lstStyle/>
          <a:p>
            <a:r>
              <a:rPr lang="ru-RU" dirty="0" smtClean="0"/>
              <a:t>Кафедра информационно-аналитических систем</a:t>
            </a:r>
            <a:endParaRPr lang="ru-RU" dirty="0"/>
          </a:p>
        </p:txBody>
      </p:sp>
      <p:graphicFrame>
        <p:nvGraphicFramePr>
          <p:cNvPr id="11" name="Таблица 10"/>
          <p:cNvGraphicFramePr>
            <a:graphicFrameLocks noGrp="1"/>
          </p:cNvGraphicFramePr>
          <p:nvPr/>
        </p:nvGraphicFramePr>
        <p:xfrm>
          <a:off x="714348" y="2571744"/>
          <a:ext cx="6786610" cy="2103120"/>
        </p:xfrm>
        <a:graphic>
          <a:graphicData uri="http://schemas.openxmlformats.org/drawingml/2006/table">
            <a:tbl>
              <a:tblPr firstRow="1" bandRow="1">
                <a:tableStyleId>{5C22544A-7EE6-4342-B048-85BDC9FD1C3A}</a:tableStyleId>
              </a:tblPr>
              <a:tblGrid>
                <a:gridCol w="1590623"/>
                <a:gridCol w="1552649"/>
                <a:gridCol w="1285884"/>
                <a:gridCol w="1000132"/>
                <a:gridCol w="1357322"/>
              </a:tblGrid>
              <a:tr h="624484">
                <a:tc>
                  <a:txBody>
                    <a:bodyPr/>
                    <a:lstStyle/>
                    <a:p>
                      <a:endParaRPr lang="ru-RU" dirty="0"/>
                    </a:p>
                  </a:txBody>
                  <a:tcPr>
                    <a:solidFill>
                      <a:schemeClr val="accent2">
                        <a:lumMod val="75000"/>
                      </a:schemeClr>
                    </a:solidFill>
                  </a:tcPr>
                </a:tc>
                <a:tc>
                  <a:txBody>
                    <a:bodyPr/>
                    <a:lstStyle/>
                    <a:p>
                      <a:r>
                        <a:rPr lang="ru-RU" dirty="0" smtClean="0"/>
                        <a:t>Покраснение</a:t>
                      </a:r>
                      <a:r>
                        <a:rPr lang="ru-RU" baseline="0" dirty="0" smtClean="0"/>
                        <a:t> горла</a:t>
                      </a:r>
                      <a:endParaRPr lang="ru-RU" dirty="0"/>
                    </a:p>
                  </a:txBody>
                  <a:tcPr>
                    <a:solidFill>
                      <a:schemeClr val="accent2">
                        <a:lumMod val="75000"/>
                      </a:schemeClr>
                    </a:solidFill>
                  </a:tcPr>
                </a:tc>
                <a:tc>
                  <a:txBody>
                    <a:bodyPr/>
                    <a:lstStyle/>
                    <a:p>
                      <a:r>
                        <a:rPr lang="ru-RU" dirty="0" smtClean="0"/>
                        <a:t>Кашель</a:t>
                      </a:r>
                      <a:endParaRPr lang="ru-RU" dirty="0"/>
                    </a:p>
                  </a:txBody>
                  <a:tcPr>
                    <a:solidFill>
                      <a:schemeClr val="accent2">
                        <a:lumMod val="75000"/>
                      </a:schemeClr>
                    </a:solidFill>
                  </a:tcPr>
                </a:tc>
                <a:tc>
                  <a:txBody>
                    <a:bodyPr/>
                    <a:lstStyle/>
                    <a:p>
                      <a:r>
                        <a:rPr lang="ru-RU" dirty="0" smtClean="0"/>
                        <a:t>Жар</a:t>
                      </a:r>
                      <a:endParaRPr lang="ru-RU" dirty="0"/>
                    </a:p>
                  </a:txBody>
                  <a:tcPr>
                    <a:solidFill>
                      <a:schemeClr val="accent2">
                        <a:lumMod val="75000"/>
                      </a:schemeClr>
                    </a:solidFill>
                  </a:tcPr>
                </a:tc>
                <a:tc>
                  <a:txBody>
                    <a:bodyPr/>
                    <a:lstStyle/>
                    <a:p>
                      <a:r>
                        <a:rPr lang="ru-RU" dirty="0" smtClean="0"/>
                        <a:t>Головная боль</a:t>
                      </a:r>
                      <a:endParaRPr lang="ru-RU" dirty="0"/>
                    </a:p>
                  </a:txBody>
                  <a:tcPr>
                    <a:solidFill>
                      <a:schemeClr val="accent2">
                        <a:lumMod val="75000"/>
                      </a:schemeClr>
                    </a:solidFill>
                  </a:tcPr>
                </a:tc>
              </a:tr>
              <a:tr h="361804">
                <a:tc>
                  <a:txBody>
                    <a:bodyPr/>
                    <a:lstStyle/>
                    <a:p>
                      <a:r>
                        <a:rPr lang="ru-RU" b="1" dirty="0" smtClean="0">
                          <a:solidFill>
                            <a:schemeClr val="accent2">
                              <a:lumMod val="75000"/>
                            </a:schemeClr>
                          </a:solidFill>
                        </a:rPr>
                        <a:t>Никита</a:t>
                      </a:r>
                      <a:endParaRPr lang="ru-RU" b="1" dirty="0">
                        <a:solidFill>
                          <a:schemeClr val="accent2">
                            <a:lumMod val="75000"/>
                          </a:schemeClr>
                        </a:solidFill>
                      </a:endParaRPr>
                    </a:p>
                  </a:txBody>
                  <a:tcPr>
                    <a:solidFill>
                      <a:schemeClr val="accent2">
                        <a:lumMod val="60000"/>
                        <a:lumOff val="40000"/>
                      </a:schemeClr>
                    </a:solidFill>
                  </a:tcPr>
                </a:tc>
                <a:tc>
                  <a:txBody>
                    <a:bodyPr/>
                    <a:lstStyle/>
                    <a:p>
                      <a:r>
                        <a:rPr lang="ru-RU" b="1" dirty="0" smtClean="0">
                          <a:solidFill>
                            <a:schemeClr val="accent2">
                              <a:lumMod val="75000"/>
                            </a:schemeClr>
                          </a:solidFill>
                        </a:rPr>
                        <a:t>нет</a:t>
                      </a:r>
                      <a:endParaRPr lang="ru-RU" b="1" dirty="0">
                        <a:solidFill>
                          <a:schemeClr val="accent2">
                            <a:lumMod val="75000"/>
                          </a:schemeClr>
                        </a:solidFill>
                      </a:endParaRPr>
                    </a:p>
                  </a:txBody>
                  <a:tcPr>
                    <a:solidFill>
                      <a:schemeClr val="accent2">
                        <a:lumMod val="60000"/>
                        <a:lumOff val="40000"/>
                      </a:schemeClr>
                    </a:solidFill>
                  </a:tcPr>
                </a:tc>
                <a:tc>
                  <a:txBody>
                    <a:bodyPr/>
                    <a:lstStyle/>
                    <a:p>
                      <a:r>
                        <a:rPr lang="ru-RU" b="1" dirty="0" smtClean="0">
                          <a:solidFill>
                            <a:schemeClr val="accent2">
                              <a:lumMod val="75000"/>
                            </a:schemeClr>
                          </a:solidFill>
                        </a:rPr>
                        <a:t>да</a:t>
                      </a:r>
                      <a:endParaRPr lang="ru-RU" b="1" dirty="0">
                        <a:solidFill>
                          <a:schemeClr val="accent2">
                            <a:lumMod val="75000"/>
                          </a:schemeClr>
                        </a:solidFill>
                      </a:endParaRPr>
                    </a:p>
                  </a:txBody>
                  <a:tcPr>
                    <a:solidFill>
                      <a:schemeClr val="accent2">
                        <a:lumMod val="60000"/>
                        <a:lumOff val="40000"/>
                      </a:schemeClr>
                    </a:solidFill>
                  </a:tcPr>
                </a:tc>
                <a:tc>
                  <a:txBody>
                    <a:bodyPr/>
                    <a:lstStyle/>
                    <a:p>
                      <a:r>
                        <a:rPr lang="ru-RU" b="1" dirty="0" smtClean="0">
                          <a:solidFill>
                            <a:schemeClr val="accent2">
                              <a:lumMod val="75000"/>
                            </a:schemeClr>
                          </a:solidFill>
                        </a:rPr>
                        <a:t>нет</a:t>
                      </a:r>
                      <a:endParaRPr lang="ru-RU" b="1" dirty="0">
                        <a:solidFill>
                          <a:schemeClr val="accent2">
                            <a:lumMod val="75000"/>
                          </a:schemeClr>
                        </a:solidFill>
                      </a:endParaRPr>
                    </a:p>
                  </a:txBody>
                  <a:tcPr>
                    <a:solidFill>
                      <a:schemeClr val="accent2">
                        <a:lumMod val="60000"/>
                        <a:lumOff val="40000"/>
                      </a:schemeClr>
                    </a:solidFill>
                  </a:tcPr>
                </a:tc>
                <a:tc>
                  <a:txBody>
                    <a:bodyPr/>
                    <a:lstStyle/>
                    <a:p>
                      <a:r>
                        <a:rPr lang="ru-RU" b="1" dirty="0" smtClean="0">
                          <a:solidFill>
                            <a:schemeClr val="accent2">
                              <a:lumMod val="75000"/>
                            </a:schemeClr>
                          </a:solidFill>
                        </a:rPr>
                        <a:t>нет</a:t>
                      </a:r>
                      <a:endParaRPr lang="ru-RU" b="1" dirty="0">
                        <a:solidFill>
                          <a:schemeClr val="accent2">
                            <a:lumMod val="75000"/>
                          </a:schemeClr>
                        </a:solidFill>
                      </a:endParaRPr>
                    </a:p>
                  </a:txBody>
                  <a:tcPr>
                    <a:solidFill>
                      <a:schemeClr val="accent2">
                        <a:lumMod val="60000"/>
                        <a:lumOff val="40000"/>
                      </a:schemeClr>
                    </a:solidFill>
                  </a:tcPr>
                </a:tc>
              </a:tr>
              <a:tr h="361804">
                <a:tc>
                  <a:txBody>
                    <a:bodyPr/>
                    <a:lstStyle/>
                    <a:p>
                      <a:r>
                        <a:rPr lang="ru-RU" b="1" dirty="0" smtClean="0">
                          <a:solidFill>
                            <a:schemeClr val="accent2">
                              <a:lumMod val="75000"/>
                            </a:schemeClr>
                          </a:solidFill>
                        </a:rPr>
                        <a:t>Иннокентий</a:t>
                      </a:r>
                      <a:endParaRPr lang="ru-RU" b="1" dirty="0">
                        <a:solidFill>
                          <a:schemeClr val="accent2">
                            <a:lumMod val="75000"/>
                          </a:schemeClr>
                        </a:solidFill>
                      </a:endParaRPr>
                    </a:p>
                  </a:txBody>
                  <a:tcPr>
                    <a:solidFill>
                      <a:schemeClr val="accent2">
                        <a:lumMod val="40000"/>
                        <a:lumOff val="60000"/>
                      </a:schemeClr>
                    </a:solidFill>
                  </a:tcPr>
                </a:tc>
                <a:tc>
                  <a:txBody>
                    <a:bodyPr/>
                    <a:lstStyle/>
                    <a:p>
                      <a:r>
                        <a:rPr lang="ru-RU" b="1" dirty="0" smtClean="0">
                          <a:solidFill>
                            <a:schemeClr val="accent2">
                              <a:lumMod val="75000"/>
                            </a:schemeClr>
                          </a:solidFill>
                        </a:rPr>
                        <a:t>нет</a:t>
                      </a:r>
                      <a:endParaRPr lang="ru-RU" b="1" dirty="0">
                        <a:solidFill>
                          <a:schemeClr val="accent2">
                            <a:lumMod val="75000"/>
                          </a:schemeClr>
                        </a:solidFill>
                      </a:endParaRPr>
                    </a:p>
                  </a:txBody>
                  <a:tcPr>
                    <a:solidFill>
                      <a:schemeClr val="accent2">
                        <a:lumMod val="40000"/>
                        <a:lumOff val="60000"/>
                      </a:schemeClr>
                    </a:solidFill>
                  </a:tcPr>
                </a:tc>
                <a:tc>
                  <a:txBody>
                    <a:bodyPr/>
                    <a:lstStyle/>
                    <a:p>
                      <a:r>
                        <a:rPr lang="ru-RU" b="1" dirty="0" smtClean="0">
                          <a:solidFill>
                            <a:schemeClr val="accent2">
                              <a:lumMod val="75000"/>
                            </a:schemeClr>
                          </a:solidFill>
                        </a:rPr>
                        <a:t>да</a:t>
                      </a:r>
                      <a:endParaRPr lang="ru-RU" b="1" dirty="0">
                        <a:solidFill>
                          <a:schemeClr val="accent2">
                            <a:lumMod val="75000"/>
                          </a:schemeClr>
                        </a:solidFill>
                      </a:endParaRPr>
                    </a:p>
                  </a:txBody>
                  <a:tcPr>
                    <a:solidFill>
                      <a:schemeClr val="accent2">
                        <a:lumMod val="40000"/>
                        <a:lumOff val="60000"/>
                      </a:schemeClr>
                    </a:solidFill>
                  </a:tcPr>
                </a:tc>
                <a:tc>
                  <a:txBody>
                    <a:bodyPr/>
                    <a:lstStyle/>
                    <a:p>
                      <a:r>
                        <a:rPr lang="ru-RU" b="1" dirty="0" smtClean="0">
                          <a:solidFill>
                            <a:schemeClr val="accent2">
                              <a:lumMod val="75000"/>
                            </a:schemeClr>
                          </a:solidFill>
                        </a:rPr>
                        <a:t>нет</a:t>
                      </a:r>
                      <a:endParaRPr lang="ru-RU" b="1" dirty="0">
                        <a:solidFill>
                          <a:schemeClr val="accent2">
                            <a:lumMod val="75000"/>
                          </a:schemeClr>
                        </a:solidFill>
                      </a:endParaRPr>
                    </a:p>
                  </a:txBody>
                  <a:tcPr>
                    <a:solidFill>
                      <a:schemeClr val="accent2">
                        <a:lumMod val="40000"/>
                        <a:lumOff val="60000"/>
                      </a:schemeClr>
                    </a:solidFill>
                  </a:tcPr>
                </a:tc>
                <a:tc>
                  <a:txBody>
                    <a:bodyPr/>
                    <a:lstStyle/>
                    <a:p>
                      <a:r>
                        <a:rPr lang="ru-RU" b="1" dirty="0" smtClean="0">
                          <a:solidFill>
                            <a:schemeClr val="accent2">
                              <a:lumMod val="75000"/>
                            </a:schemeClr>
                          </a:solidFill>
                        </a:rPr>
                        <a:t>да</a:t>
                      </a:r>
                      <a:endParaRPr lang="ru-RU" b="1" dirty="0">
                        <a:solidFill>
                          <a:schemeClr val="accent2">
                            <a:lumMod val="75000"/>
                          </a:schemeClr>
                        </a:solidFill>
                      </a:endParaRPr>
                    </a:p>
                  </a:txBody>
                  <a:tcPr>
                    <a:solidFill>
                      <a:schemeClr val="accent2">
                        <a:lumMod val="40000"/>
                        <a:lumOff val="60000"/>
                      </a:schemeClr>
                    </a:solidFill>
                  </a:tcPr>
                </a:tc>
              </a:tr>
              <a:tr h="361804">
                <a:tc>
                  <a:txBody>
                    <a:bodyPr/>
                    <a:lstStyle/>
                    <a:p>
                      <a:r>
                        <a:rPr lang="ru-RU" b="1" dirty="0" smtClean="0">
                          <a:solidFill>
                            <a:schemeClr val="accent2">
                              <a:lumMod val="75000"/>
                            </a:schemeClr>
                          </a:solidFill>
                        </a:rPr>
                        <a:t>Елена</a:t>
                      </a:r>
                      <a:endParaRPr lang="ru-RU" b="1" dirty="0">
                        <a:solidFill>
                          <a:schemeClr val="accent2">
                            <a:lumMod val="75000"/>
                          </a:schemeClr>
                        </a:solidFill>
                      </a:endParaRPr>
                    </a:p>
                  </a:txBody>
                  <a:tcPr>
                    <a:solidFill>
                      <a:schemeClr val="accent2">
                        <a:lumMod val="60000"/>
                        <a:lumOff val="40000"/>
                      </a:schemeClr>
                    </a:solidFill>
                  </a:tcPr>
                </a:tc>
                <a:tc>
                  <a:txBody>
                    <a:bodyPr/>
                    <a:lstStyle/>
                    <a:p>
                      <a:r>
                        <a:rPr lang="ru-RU" b="1" dirty="0" smtClean="0">
                          <a:solidFill>
                            <a:schemeClr val="accent2">
                              <a:lumMod val="75000"/>
                            </a:schemeClr>
                          </a:solidFill>
                        </a:rPr>
                        <a:t>да</a:t>
                      </a:r>
                      <a:endParaRPr lang="ru-RU" b="1" dirty="0">
                        <a:solidFill>
                          <a:schemeClr val="accent2">
                            <a:lumMod val="75000"/>
                          </a:schemeClr>
                        </a:solidFill>
                      </a:endParaRPr>
                    </a:p>
                  </a:txBody>
                  <a:tcPr>
                    <a:solidFill>
                      <a:schemeClr val="accent2">
                        <a:lumMod val="60000"/>
                        <a:lumOff val="40000"/>
                      </a:schemeClr>
                    </a:solidFill>
                  </a:tcPr>
                </a:tc>
                <a:tc>
                  <a:txBody>
                    <a:bodyPr/>
                    <a:lstStyle/>
                    <a:p>
                      <a:r>
                        <a:rPr lang="ru-RU" b="1" dirty="0" smtClean="0">
                          <a:solidFill>
                            <a:schemeClr val="accent2">
                              <a:lumMod val="75000"/>
                            </a:schemeClr>
                          </a:solidFill>
                        </a:rPr>
                        <a:t>нет</a:t>
                      </a:r>
                      <a:endParaRPr lang="ru-RU" b="1" dirty="0">
                        <a:solidFill>
                          <a:schemeClr val="accent2">
                            <a:lumMod val="75000"/>
                          </a:schemeClr>
                        </a:solidFill>
                      </a:endParaRPr>
                    </a:p>
                  </a:txBody>
                  <a:tcPr>
                    <a:solidFill>
                      <a:schemeClr val="accent2">
                        <a:lumMod val="60000"/>
                        <a:lumOff val="40000"/>
                      </a:schemeClr>
                    </a:solidFill>
                  </a:tcPr>
                </a:tc>
                <a:tc>
                  <a:txBody>
                    <a:bodyPr/>
                    <a:lstStyle/>
                    <a:p>
                      <a:r>
                        <a:rPr lang="ru-RU" b="1" dirty="0" smtClean="0">
                          <a:solidFill>
                            <a:schemeClr val="accent2">
                              <a:lumMod val="75000"/>
                            </a:schemeClr>
                          </a:solidFill>
                        </a:rPr>
                        <a:t>да</a:t>
                      </a:r>
                      <a:endParaRPr lang="ru-RU" b="1" dirty="0">
                        <a:solidFill>
                          <a:schemeClr val="accent2">
                            <a:lumMod val="75000"/>
                          </a:schemeClr>
                        </a:solidFill>
                      </a:endParaRPr>
                    </a:p>
                  </a:txBody>
                  <a:tcPr>
                    <a:solidFill>
                      <a:schemeClr val="accent2">
                        <a:lumMod val="60000"/>
                        <a:lumOff val="40000"/>
                      </a:schemeClr>
                    </a:solidFill>
                  </a:tcPr>
                </a:tc>
                <a:tc>
                  <a:txBody>
                    <a:bodyPr/>
                    <a:lstStyle/>
                    <a:p>
                      <a:r>
                        <a:rPr lang="ru-RU" b="1" dirty="0" smtClean="0">
                          <a:solidFill>
                            <a:schemeClr val="accent2">
                              <a:lumMod val="75000"/>
                            </a:schemeClr>
                          </a:solidFill>
                        </a:rPr>
                        <a:t>нет</a:t>
                      </a:r>
                      <a:endParaRPr lang="ru-RU" b="1" dirty="0">
                        <a:solidFill>
                          <a:schemeClr val="accent2">
                            <a:lumMod val="75000"/>
                          </a:schemeClr>
                        </a:solidFill>
                      </a:endParaRPr>
                    </a:p>
                  </a:txBody>
                  <a:tcPr>
                    <a:solidFill>
                      <a:schemeClr val="accent2">
                        <a:lumMod val="60000"/>
                        <a:lumOff val="40000"/>
                      </a:schemeClr>
                    </a:solidFill>
                  </a:tcPr>
                </a:tc>
              </a:tr>
              <a:tr h="361804">
                <a:tc>
                  <a:txBody>
                    <a:bodyPr/>
                    <a:lstStyle/>
                    <a:p>
                      <a:r>
                        <a:rPr lang="ru-RU" b="1" dirty="0" smtClean="0">
                          <a:solidFill>
                            <a:schemeClr val="accent2">
                              <a:lumMod val="75000"/>
                            </a:schemeClr>
                          </a:solidFill>
                        </a:rPr>
                        <a:t>Настя</a:t>
                      </a:r>
                      <a:endParaRPr lang="ru-RU" b="1" dirty="0">
                        <a:solidFill>
                          <a:schemeClr val="accent2">
                            <a:lumMod val="75000"/>
                          </a:schemeClr>
                        </a:solidFill>
                      </a:endParaRPr>
                    </a:p>
                  </a:txBody>
                  <a:tcPr>
                    <a:solidFill>
                      <a:schemeClr val="accent2">
                        <a:lumMod val="40000"/>
                        <a:lumOff val="60000"/>
                      </a:schemeClr>
                    </a:solidFill>
                  </a:tcPr>
                </a:tc>
                <a:tc>
                  <a:txBody>
                    <a:bodyPr/>
                    <a:lstStyle/>
                    <a:p>
                      <a:r>
                        <a:rPr lang="ru-RU" b="1" dirty="0" smtClean="0">
                          <a:solidFill>
                            <a:schemeClr val="accent2">
                              <a:lumMod val="75000"/>
                            </a:schemeClr>
                          </a:solidFill>
                        </a:rPr>
                        <a:t>да</a:t>
                      </a:r>
                      <a:endParaRPr lang="ru-RU" b="1" dirty="0">
                        <a:solidFill>
                          <a:schemeClr val="accent2">
                            <a:lumMod val="75000"/>
                          </a:schemeClr>
                        </a:solidFill>
                      </a:endParaRPr>
                    </a:p>
                  </a:txBody>
                  <a:tcPr>
                    <a:solidFill>
                      <a:schemeClr val="accent2">
                        <a:lumMod val="40000"/>
                        <a:lumOff val="60000"/>
                      </a:schemeClr>
                    </a:solidFill>
                  </a:tcPr>
                </a:tc>
                <a:tc>
                  <a:txBody>
                    <a:bodyPr/>
                    <a:lstStyle/>
                    <a:p>
                      <a:r>
                        <a:rPr lang="ru-RU" b="1" dirty="0" smtClean="0">
                          <a:solidFill>
                            <a:schemeClr val="accent2">
                              <a:lumMod val="75000"/>
                            </a:schemeClr>
                          </a:solidFill>
                        </a:rPr>
                        <a:t>да</a:t>
                      </a:r>
                      <a:endParaRPr lang="ru-RU" b="1" dirty="0">
                        <a:solidFill>
                          <a:schemeClr val="accent2">
                            <a:lumMod val="75000"/>
                          </a:schemeClr>
                        </a:solidFill>
                      </a:endParaRPr>
                    </a:p>
                  </a:txBody>
                  <a:tcPr>
                    <a:solidFill>
                      <a:schemeClr val="accent2">
                        <a:lumMod val="40000"/>
                        <a:lumOff val="60000"/>
                      </a:schemeClr>
                    </a:solidFill>
                  </a:tcPr>
                </a:tc>
                <a:tc>
                  <a:txBody>
                    <a:bodyPr/>
                    <a:lstStyle/>
                    <a:p>
                      <a:r>
                        <a:rPr lang="ru-RU" b="1" dirty="0" smtClean="0">
                          <a:solidFill>
                            <a:schemeClr val="accent2">
                              <a:lumMod val="75000"/>
                            </a:schemeClr>
                          </a:solidFill>
                        </a:rPr>
                        <a:t>нет</a:t>
                      </a:r>
                      <a:endParaRPr lang="ru-RU" b="1" dirty="0">
                        <a:solidFill>
                          <a:schemeClr val="accent2">
                            <a:lumMod val="75000"/>
                          </a:schemeClr>
                        </a:solidFill>
                      </a:endParaRPr>
                    </a:p>
                  </a:txBody>
                  <a:tcPr>
                    <a:solidFill>
                      <a:schemeClr val="accent2">
                        <a:lumMod val="40000"/>
                        <a:lumOff val="60000"/>
                      </a:schemeClr>
                    </a:solidFill>
                  </a:tcPr>
                </a:tc>
                <a:tc>
                  <a:txBody>
                    <a:bodyPr/>
                    <a:lstStyle/>
                    <a:p>
                      <a:r>
                        <a:rPr lang="ru-RU" b="1" dirty="0" smtClean="0">
                          <a:solidFill>
                            <a:schemeClr val="accent2">
                              <a:lumMod val="75000"/>
                            </a:schemeClr>
                          </a:solidFill>
                        </a:rPr>
                        <a:t>нет</a:t>
                      </a:r>
                      <a:endParaRPr lang="ru-RU" b="1" dirty="0">
                        <a:solidFill>
                          <a:schemeClr val="accent2">
                            <a:lumMod val="75000"/>
                          </a:schemeClr>
                        </a:solidFill>
                      </a:endParaRPr>
                    </a:p>
                  </a:txBody>
                  <a:tcPr>
                    <a:solidFill>
                      <a:schemeClr val="accent2">
                        <a:lumMod val="40000"/>
                        <a:lumOff val="60000"/>
                      </a:schemeClr>
                    </a:solidFill>
                  </a:tcPr>
                </a:tc>
              </a:tr>
            </a:tbl>
          </a:graphicData>
        </a:graphic>
      </p:graphicFrame>
      <p:sp>
        <p:nvSpPr>
          <p:cNvPr id="7" name="Прямоугольник 6"/>
          <p:cNvSpPr/>
          <p:nvPr/>
        </p:nvSpPr>
        <p:spPr>
          <a:xfrm>
            <a:off x="785786" y="4929198"/>
            <a:ext cx="7215238" cy="369332"/>
          </a:xfrm>
          <a:prstGeom prst="rect">
            <a:avLst/>
          </a:prstGeom>
        </p:spPr>
        <p:txBody>
          <a:bodyPr wrap="square">
            <a:spAutoFit/>
          </a:bodyPr>
          <a:lstStyle/>
          <a:p>
            <a:r>
              <a:rPr lang="ru-RU" dirty="0" smtClean="0"/>
              <a:t>Можно попробовать перевести эти данные к числовому виду…</a:t>
            </a:r>
            <a:endParaRPr lang="ru-RU" dirty="0"/>
          </a:p>
        </p:txBody>
      </p:sp>
    </p:spTree>
    <p:extLst>
      <p:ext uri="{BB962C8B-B14F-4D97-AF65-F5344CB8AC3E}">
        <p14:creationId xmlns:p14="http://schemas.microsoft.com/office/powerpoint/2010/main" val="31958554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Объект 2"/>
          <p:cNvSpPr txBox="1">
            <a:spLocks/>
          </p:cNvSpPr>
          <p:nvPr/>
        </p:nvSpPr>
        <p:spPr>
          <a:xfrm>
            <a:off x="214282" y="1142984"/>
            <a:ext cx="8429684" cy="4786346"/>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ru-RU" sz="5800" b="1" dirty="0" smtClean="0">
                <a:solidFill>
                  <a:schemeClr val="accent2">
                    <a:lumMod val="75000"/>
                  </a:schemeClr>
                </a:solidFill>
              </a:rPr>
              <a:t>Пример</a:t>
            </a:r>
            <a:r>
              <a:rPr lang="en-US" sz="5800" b="1" dirty="0" smtClean="0">
                <a:solidFill>
                  <a:schemeClr val="accent2">
                    <a:lumMod val="75000"/>
                  </a:schemeClr>
                </a:solidFill>
              </a:rPr>
              <a:t>: </a:t>
            </a:r>
            <a:r>
              <a:rPr lang="ru-RU" sz="5800" b="1" dirty="0" smtClean="0">
                <a:solidFill>
                  <a:schemeClr val="accent2">
                    <a:lumMod val="75000"/>
                  </a:schemeClr>
                </a:solidFill>
              </a:rPr>
              <a:t>преобразование данных дихотомической шкалы</a:t>
            </a:r>
            <a:endParaRPr lang="ru-RU" sz="5800" b="1" dirty="0" smtClean="0">
              <a:solidFill>
                <a:schemeClr val="accent2">
                  <a:lumMod val="75000"/>
                </a:schemeClr>
              </a:solidFill>
              <a:cs typeface="Arial" panose="020B0604020202020204" pitchFamily="34" charset="0"/>
            </a:endParaRPr>
          </a:p>
          <a:p>
            <a:pPr marL="0" indent="0">
              <a:buNone/>
            </a:pPr>
            <a:endParaRPr lang="ru-RU" sz="11200" dirty="0" smtClean="0">
              <a:latin typeface="Arial" panose="020B0604020202020204" pitchFamily="34" charset="0"/>
              <a:cs typeface="Arial" panose="020B0604020202020204" pitchFamily="34" charset="0"/>
            </a:endParaRPr>
          </a:p>
          <a:p>
            <a:pPr marL="0" indent="0">
              <a:buNone/>
            </a:pPr>
            <a:endParaRPr lang="ru-RU" sz="11200" b="1" dirty="0" smtClean="0">
              <a:latin typeface="Arial" panose="020B0604020202020204" pitchFamily="34" charset="0"/>
              <a:cs typeface="Arial" panose="020B0604020202020204" pitchFamily="34" charset="0"/>
            </a:endParaRPr>
          </a:p>
          <a:p>
            <a:pPr marL="0" indent="0">
              <a:buNone/>
            </a:pPr>
            <a:endParaRPr lang="en-US" sz="11200" b="1" dirty="0">
              <a:solidFill>
                <a:srgbClr val="9F2B22"/>
              </a:solidFill>
              <a:latin typeface="Arial" panose="020B0604020202020204" pitchFamily="34" charset="0"/>
              <a:cs typeface="Arial" panose="020B0604020202020204" pitchFamily="34" charset="0"/>
            </a:endParaRPr>
          </a:p>
          <a:p>
            <a:pPr marL="0" indent="0">
              <a:spcBef>
                <a:spcPts val="0"/>
              </a:spcBef>
              <a:buClr>
                <a:schemeClr val="dk1"/>
              </a:buClr>
              <a:buSzPct val="25000"/>
              <a:buFont typeface="Arial" panose="020B0604020202020204" pitchFamily="34" charset="0"/>
              <a:buNone/>
            </a:pPr>
            <a:endParaRPr lang="en-US" dirty="0" smtClean="0">
              <a:solidFill>
                <a:schemeClr val="dk1"/>
              </a:solidFill>
              <a:latin typeface="PT Sans"/>
              <a:ea typeface="PT Sans"/>
              <a:cs typeface="PT Sans"/>
              <a:sym typeface="PT Sans"/>
            </a:endParaRPr>
          </a:p>
          <a:p>
            <a:pPr marL="0" indent="0">
              <a:spcBef>
                <a:spcPts val="0"/>
              </a:spcBef>
              <a:buClr>
                <a:schemeClr val="dk1"/>
              </a:buClr>
              <a:buSzPct val="25000"/>
              <a:buFont typeface="Arial" panose="020B0604020202020204" pitchFamily="34" charset="0"/>
              <a:buNone/>
            </a:pPr>
            <a:r>
              <a:rPr lang="ru-RU" dirty="0" smtClean="0">
                <a:solidFill>
                  <a:schemeClr val="dk1"/>
                </a:solidFill>
                <a:latin typeface="PT Sans"/>
                <a:ea typeface="PT Sans"/>
                <a:cs typeface="PT Sans"/>
                <a:sym typeface="PT Sans"/>
              </a:rPr>
              <a:t> </a:t>
            </a:r>
            <a:endParaRPr lang="en-US" dirty="0">
              <a:solidFill>
                <a:schemeClr val="dk1"/>
              </a:solidFill>
              <a:latin typeface="PT Sans"/>
              <a:ea typeface="PT Sans"/>
              <a:cs typeface="PT Sans"/>
              <a:sym typeface="PT Sans"/>
            </a:endParaRPr>
          </a:p>
        </p:txBody>
      </p:sp>
      <p:sp>
        <p:nvSpPr>
          <p:cNvPr id="9" name="Объект 2"/>
          <p:cNvSpPr txBox="1">
            <a:spLocks/>
          </p:cNvSpPr>
          <p:nvPr/>
        </p:nvSpPr>
        <p:spPr>
          <a:xfrm>
            <a:off x="1571273" y="2420888"/>
            <a:ext cx="6491064" cy="326896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r>
              <a:rPr lang="ru-RU" sz="2400" dirty="0" smtClean="0"/>
              <a:t> </a:t>
            </a:r>
            <a:endParaRPr lang="en-GB" sz="2400" dirty="0" smtClean="0">
              <a:latin typeface="Arial" panose="020B0604020202020204" pitchFamily="34" charset="0"/>
              <a:cs typeface="Arial" panose="020B0604020202020204" pitchFamily="34" charset="0"/>
            </a:endParaRPr>
          </a:p>
        </p:txBody>
      </p:sp>
      <p:sp>
        <p:nvSpPr>
          <p:cNvPr id="10" name="Объект 2"/>
          <p:cNvSpPr txBox="1">
            <a:spLocks/>
          </p:cNvSpPr>
          <p:nvPr/>
        </p:nvSpPr>
        <p:spPr>
          <a:xfrm>
            <a:off x="857224" y="116632"/>
            <a:ext cx="8035256" cy="864096"/>
          </a:xfrm>
          <a:prstGeom prst="rect">
            <a:avLst/>
          </a:prstGeom>
        </p:spPr>
        <p:txBody>
          <a:bodyPr vert="horz" lIns="91440" tIns="45720" rIns="91440" bIns="45720" rtlCol="0" anchor="ctr">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spcBef>
                <a:spcPts val="0"/>
              </a:spcBef>
              <a:buClr>
                <a:schemeClr val="dk1"/>
              </a:buClr>
              <a:buSzPct val="25000"/>
              <a:buNone/>
            </a:pPr>
            <a:r>
              <a:rPr lang="ru-RU" sz="2800" b="1" dirty="0" smtClean="0">
                <a:solidFill>
                  <a:srgbClr val="9F2B22"/>
                </a:solidFill>
                <a:cs typeface="Arial" panose="020B0604020202020204" pitchFamily="34" charset="0"/>
                <a:sym typeface="PT Sans"/>
              </a:rPr>
              <a:t>Анализ данных.</a:t>
            </a:r>
            <a:r>
              <a:rPr lang="ru-RU" sz="2800" b="1" dirty="0" smtClean="0">
                <a:solidFill>
                  <a:srgbClr val="9F2B22"/>
                </a:solidFill>
                <a:cs typeface="Arial" panose="020B0604020202020204" pitchFamily="34" charset="0"/>
              </a:rPr>
              <a:t> </a:t>
            </a:r>
            <a:r>
              <a:rPr lang="ru-RU" sz="2800" b="1" dirty="0" smtClean="0">
                <a:solidFill>
                  <a:schemeClr val="accent2">
                    <a:lumMod val="75000"/>
                  </a:schemeClr>
                </a:solidFill>
              </a:rPr>
              <a:t>Метрики расстояний  для различных шкал</a:t>
            </a:r>
            <a:endParaRPr lang="en-US" sz="2800" b="1" dirty="0">
              <a:solidFill>
                <a:srgbClr val="9F2B22"/>
              </a:solidFill>
              <a:ea typeface="PT Sans"/>
              <a:cs typeface="Arial" panose="020B0604020202020204" pitchFamily="34" charset="0"/>
              <a:sym typeface="PT Sans"/>
            </a:endParaRPr>
          </a:p>
        </p:txBody>
      </p:sp>
      <p:sp>
        <p:nvSpPr>
          <p:cNvPr id="6" name="Нижний колонтитул 5"/>
          <p:cNvSpPr>
            <a:spLocks noGrp="1"/>
          </p:cNvSpPr>
          <p:nvPr>
            <p:ph type="ftr" sz="quarter" idx="11"/>
          </p:nvPr>
        </p:nvSpPr>
        <p:spPr>
          <a:xfrm>
            <a:off x="2500298" y="6356350"/>
            <a:ext cx="3714776" cy="365125"/>
          </a:xfrm>
        </p:spPr>
        <p:txBody>
          <a:bodyPr/>
          <a:lstStyle/>
          <a:p>
            <a:r>
              <a:rPr lang="ru-RU" dirty="0" smtClean="0"/>
              <a:t>Кафедра информационно-аналитических систем</a:t>
            </a:r>
            <a:endParaRPr lang="ru-RU" dirty="0"/>
          </a:p>
        </p:txBody>
      </p:sp>
      <p:sp>
        <p:nvSpPr>
          <p:cNvPr id="7" name="Прямоугольник 6"/>
          <p:cNvSpPr/>
          <p:nvPr/>
        </p:nvSpPr>
        <p:spPr>
          <a:xfrm>
            <a:off x="285720" y="2143116"/>
            <a:ext cx="8286808" cy="400110"/>
          </a:xfrm>
          <a:prstGeom prst="rect">
            <a:avLst/>
          </a:prstGeom>
        </p:spPr>
        <p:txBody>
          <a:bodyPr wrap="square">
            <a:spAutoFit/>
          </a:bodyPr>
          <a:lstStyle/>
          <a:p>
            <a:pPr algn="just"/>
            <a:endParaRPr lang="ru-RU" sz="2000" dirty="0"/>
          </a:p>
        </p:txBody>
      </p:sp>
      <p:graphicFrame>
        <p:nvGraphicFramePr>
          <p:cNvPr id="11" name="Таблица 10"/>
          <p:cNvGraphicFramePr>
            <a:graphicFrameLocks noGrp="1"/>
          </p:cNvGraphicFramePr>
          <p:nvPr/>
        </p:nvGraphicFramePr>
        <p:xfrm>
          <a:off x="928662" y="2500306"/>
          <a:ext cx="6786610" cy="2643206"/>
        </p:xfrm>
        <a:graphic>
          <a:graphicData uri="http://schemas.openxmlformats.org/drawingml/2006/table">
            <a:tbl>
              <a:tblPr firstRow="1" bandRow="1">
                <a:tableStyleId>{5C22544A-7EE6-4342-B048-85BDC9FD1C3A}</a:tableStyleId>
              </a:tblPr>
              <a:tblGrid>
                <a:gridCol w="1500198"/>
                <a:gridCol w="1571636"/>
                <a:gridCol w="1214446"/>
                <a:gridCol w="1143008"/>
                <a:gridCol w="1357322"/>
              </a:tblGrid>
              <a:tr h="804454">
                <a:tc>
                  <a:txBody>
                    <a:bodyPr/>
                    <a:lstStyle/>
                    <a:p>
                      <a:endParaRPr lang="ru-RU" dirty="0"/>
                    </a:p>
                  </a:txBody>
                  <a:tcPr>
                    <a:solidFill>
                      <a:schemeClr val="accent2">
                        <a:lumMod val="75000"/>
                      </a:schemeClr>
                    </a:solidFill>
                  </a:tcPr>
                </a:tc>
                <a:tc>
                  <a:txBody>
                    <a:bodyPr/>
                    <a:lstStyle/>
                    <a:p>
                      <a:r>
                        <a:rPr lang="ru-RU" dirty="0" smtClean="0"/>
                        <a:t>Покраснение</a:t>
                      </a:r>
                      <a:r>
                        <a:rPr lang="ru-RU" baseline="0" dirty="0" smtClean="0"/>
                        <a:t> горла</a:t>
                      </a:r>
                      <a:endParaRPr lang="ru-RU" dirty="0"/>
                    </a:p>
                  </a:txBody>
                  <a:tcPr>
                    <a:solidFill>
                      <a:schemeClr val="accent2">
                        <a:lumMod val="75000"/>
                      </a:schemeClr>
                    </a:solidFill>
                  </a:tcPr>
                </a:tc>
                <a:tc>
                  <a:txBody>
                    <a:bodyPr/>
                    <a:lstStyle/>
                    <a:p>
                      <a:r>
                        <a:rPr lang="ru-RU" dirty="0" smtClean="0"/>
                        <a:t>Кашель</a:t>
                      </a:r>
                      <a:endParaRPr lang="ru-RU" dirty="0"/>
                    </a:p>
                  </a:txBody>
                  <a:tcPr>
                    <a:solidFill>
                      <a:schemeClr val="accent2">
                        <a:lumMod val="75000"/>
                      </a:schemeClr>
                    </a:solidFill>
                  </a:tcPr>
                </a:tc>
                <a:tc>
                  <a:txBody>
                    <a:bodyPr/>
                    <a:lstStyle/>
                    <a:p>
                      <a:r>
                        <a:rPr lang="ru-RU" dirty="0" smtClean="0"/>
                        <a:t>Жар</a:t>
                      </a:r>
                      <a:endParaRPr lang="ru-RU" dirty="0"/>
                    </a:p>
                  </a:txBody>
                  <a:tcPr>
                    <a:solidFill>
                      <a:schemeClr val="accent2">
                        <a:lumMod val="75000"/>
                      </a:schemeClr>
                    </a:solidFill>
                  </a:tcPr>
                </a:tc>
                <a:tc>
                  <a:txBody>
                    <a:bodyPr/>
                    <a:lstStyle/>
                    <a:p>
                      <a:r>
                        <a:rPr lang="ru-RU" dirty="0" smtClean="0"/>
                        <a:t>Головная боль</a:t>
                      </a:r>
                      <a:endParaRPr lang="ru-RU" dirty="0"/>
                    </a:p>
                  </a:txBody>
                  <a:tcPr>
                    <a:solidFill>
                      <a:schemeClr val="accent2">
                        <a:lumMod val="75000"/>
                      </a:schemeClr>
                    </a:solidFill>
                  </a:tcPr>
                </a:tc>
              </a:tr>
              <a:tr h="459688">
                <a:tc>
                  <a:txBody>
                    <a:bodyPr/>
                    <a:lstStyle/>
                    <a:p>
                      <a:r>
                        <a:rPr lang="ru-RU" b="1" dirty="0" smtClean="0">
                          <a:solidFill>
                            <a:schemeClr val="accent2">
                              <a:lumMod val="75000"/>
                            </a:schemeClr>
                          </a:solidFill>
                        </a:rPr>
                        <a:t>Никита</a:t>
                      </a:r>
                      <a:endParaRPr lang="ru-RU" b="1" dirty="0">
                        <a:solidFill>
                          <a:schemeClr val="accent2">
                            <a:lumMod val="75000"/>
                          </a:schemeClr>
                        </a:solidFill>
                      </a:endParaRPr>
                    </a:p>
                  </a:txBody>
                  <a:tcPr>
                    <a:solidFill>
                      <a:schemeClr val="accent2">
                        <a:lumMod val="60000"/>
                        <a:lumOff val="40000"/>
                      </a:schemeClr>
                    </a:solidFill>
                  </a:tcPr>
                </a:tc>
                <a:tc>
                  <a:txBody>
                    <a:bodyPr/>
                    <a:lstStyle/>
                    <a:p>
                      <a:r>
                        <a:rPr lang="ru-RU" b="1" dirty="0" smtClean="0">
                          <a:solidFill>
                            <a:schemeClr val="accent2">
                              <a:lumMod val="75000"/>
                            </a:schemeClr>
                          </a:solidFill>
                        </a:rPr>
                        <a:t>1</a:t>
                      </a:r>
                      <a:endParaRPr lang="ru-RU" b="1" dirty="0">
                        <a:solidFill>
                          <a:schemeClr val="accent2">
                            <a:lumMod val="75000"/>
                          </a:schemeClr>
                        </a:solidFill>
                      </a:endParaRPr>
                    </a:p>
                  </a:txBody>
                  <a:tcPr>
                    <a:solidFill>
                      <a:schemeClr val="accent2">
                        <a:lumMod val="60000"/>
                        <a:lumOff val="40000"/>
                      </a:schemeClr>
                    </a:solidFill>
                  </a:tcPr>
                </a:tc>
                <a:tc>
                  <a:txBody>
                    <a:bodyPr/>
                    <a:lstStyle/>
                    <a:p>
                      <a:r>
                        <a:rPr lang="ru-RU" b="1" dirty="0" smtClean="0">
                          <a:solidFill>
                            <a:schemeClr val="accent2">
                              <a:lumMod val="75000"/>
                            </a:schemeClr>
                          </a:solidFill>
                        </a:rPr>
                        <a:t>1</a:t>
                      </a:r>
                      <a:endParaRPr lang="ru-RU" b="1" dirty="0">
                        <a:solidFill>
                          <a:schemeClr val="accent2">
                            <a:lumMod val="75000"/>
                          </a:schemeClr>
                        </a:solidFill>
                      </a:endParaRPr>
                    </a:p>
                  </a:txBody>
                  <a:tcPr>
                    <a:solidFill>
                      <a:schemeClr val="accent2">
                        <a:lumMod val="60000"/>
                        <a:lumOff val="40000"/>
                      </a:schemeClr>
                    </a:solidFill>
                  </a:tcPr>
                </a:tc>
                <a:tc>
                  <a:txBody>
                    <a:bodyPr/>
                    <a:lstStyle/>
                    <a:p>
                      <a:r>
                        <a:rPr lang="ru-RU" b="1" dirty="0" smtClean="0">
                          <a:solidFill>
                            <a:schemeClr val="accent2">
                              <a:lumMod val="75000"/>
                            </a:schemeClr>
                          </a:solidFill>
                        </a:rPr>
                        <a:t>0</a:t>
                      </a:r>
                      <a:endParaRPr lang="ru-RU" b="1" dirty="0">
                        <a:solidFill>
                          <a:schemeClr val="accent2">
                            <a:lumMod val="75000"/>
                          </a:schemeClr>
                        </a:solidFill>
                      </a:endParaRPr>
                    </a:p>
                  </a:txBody>
                  <a:tcPr>
                    <a:solidFill>
                      <a:schemeClr val="accent2">
                        <a:lumMod val="60000"/>
                        <a:lumOff val="40000"/>
                      </a:schemeClr>
                    </a:solidFill>
                  </a:tcPr>
                </a:tc>
                <a:tc>
                  <a:txBody>
                    <a:bodyPr/>
                    <a:lstStyle/>
                    <a:p>
                      <a:r>
                        <a:rPr lang="ru-RU" b="1" dirty="0" smtClean="0">
                          <a:solidFill>
                            <a:schemeClr val="accent2">
                              <a:lumMod val="75000"/>
                            </a:schemeClr>
                          </a:solidFill>
                        </a:rPr>
                        <a:t>0</a:t>
                      </a:r>
                      <a:endParaRPr lang="ru-RU" b="1" dirty="0">
                        <a:solidFill>
                          <a:schemeClr val="accent2">
                            <a:lumMod val="75000"/>
                          </a:schemeClr>
                        </a:solidFill>
                      </a:endParaRPr>
                    </a:p>
                  </a:txBody>
                  <a:tcPr>
                    <a:solidFill>
                      <a:schemeClr val="accent2">
                        <a:lumMod val="60000"/>
                        <a:lumOff val="40000"/>
                      </a:schemeClr>
                    </a:solidFill>
                  </a:tcPr>
                </a:tc>
              </a:tr>
              <a:tr h="459688">
                <a:tc>
                  <a:txBody>
                    <a:bodyPr/>
                    <a:lstStyle/>
                    <a:p>
                      <a:r>
                        <a:rPr lang="ru-RU" b="1" dirty="0" smtClean="0">
                          <a:solidFill>
                            <a:schemeClr val="accent2">
                              <a:lumMod val="75000"/>
                            </a:schemeClr>
                          </a:solidFill>
                        </a:rPr>
                        <a:t>Иннокентий</a:t>
                      </a:r>
                      <a:endParaRPr lang="ru-RU" b="1" dirty="0">
                        <a:solidFill>
                          <a:schemeClr val="accent2">
                            <a:lumMod val="75000"/>
                          </a:schemeClr>
                        </a:solidFill>
                      </a:endParaRPr>
                    </a:p>
                  </a:txBody>
                  <a:tcPr>
                    <a:solidFill>
                      <a:schemeClr val="accent2">
                        <a:lumMod val="40000"/>
                        <a:lumOff val="60000"/>
                      </a:schemeClr>
                    </a:solidFill>
                  </a:tcPr>
                </a:tc>
                <a:tc>
                  <a:txBody>
                    <a:bodyPr/>
                    <a:lstStyle/>
                    <a:p>
                      <a:r>
                        <a:rPr lang="ru-RU" b="1" dirty="0" smtClean="0">
                          <a:solidFill>
                            <a:schemeClr val="accent2">
                              <a:lumMod val="75000"/>
                            </a:schemeClr>
                          </a:solidFill>
                        </a:rPr>
                        <a:t>1</a:t>
                      </a:r>
                      <a:endParaRPr lang="ru-RU" b="1" dirty="0">
                        <a:solidFill>
                          <a:schemeClr val="accent2">
                            <a:lumMod val="75000"/>
                          </a:schemeClr>
                        </a:solidFill>
                      </a:endParaRPr>
                    </a:p>
                  </a:txBody>
                  <a:tcPr>
                    <a:solidFill>
                      <a:schemeClr val="accent2">
                        <a:lumMod val="40000"/>
                        <a:lumOff val="60000"/>
                      </a:schemeClr>
                    </a:solidFill>
                  </a:tcPr>
                </a:tc>
                <a:tc>
                  <a:txBody>
                    <a:bodyPr/>
                    <a:lstStyle/>
                    <a:p>
                      <a:r>
                        <a:rPr lang="ru-RU" b="1" dirty="0" smtClean="0">
                          <a:solidFill>
                            <a:schemeClr val="accent2">
                              <a:lumMod val="75000"/>
                            </a:schemeClr>
                          </a:solidFill>
                        </a:rPr>
                        <a:t>1</a:t>
                      </a:r>
                      <a:endParaRPr lang="ru-RU" b="1" dirty="0">
                        <a:solidFill>
                          <a:schemeClr val="accent2">
                            <a:lumMod val="75000"/>
                          </a:schemeClr>
                        </a:solidFill>
                      </a:endParaRPr>
                    </a:p>
                  </a:txBody>
                  <a:tcPr>
                    <a:solidFill>
                      <a:schemeClr val="accent2">
                        <a:lumMod val="40000"/>
                        <a:lumOff val="60000"/>
                      </a:schemeClr>
                    </a:solidFill>
                  </a:tcPr>
                </a:tc>
                <a:tc>
                  <a:txBody>
                    <a:bodyPr/>
                    <a:lstStyle/>
                    <a:p>
                      <a:r>
                        <a:rPr lang="ru-RU" b="1" dirty="0" smtClean="0">
                          <a:solidFill>
                            <a:schemeClr val="accent2">
                              <a:lumMod val="75000"/>
                            </a:schemeClr>
                          </a:solidFill>
                        </a:rPr>
                        <a:t>0</a:t>
                      </a:r>
                      <a:endParaRPr lang="ru-RU" b="1" dirty="0">
                        <a:solidFill>
                          <a:schemeClr val="accent2">
                            <a:lumMod val="75000"/>
                          </a:schemeClr>
                        </a:solidFill>
                      </a:endParaRPr>
                    </a:p>
                  </a:txBody>
                  <a:tcPr>
                    <a:solidFill>
                      <a:schemeClr val="accent2">
                        <a:lumMod val="40000"/>
                        <a:lumOff val="60000"/>
                      </a:schemeClr>
                    </a:solidFill>
                  </a:tcPr>
                </a:tc>
                <a:tc>
                  <a:txBody>
                    <a:bodyPr/>
                    <a:lstStyle/>
                    <a:p>
                      <a:r>
                        <a:rPr lang="ru-RU" b="1" dirty="0" smtClean="0">
                          <a:solidFill>
                            <a:schemeClr val="accent2">
                              <a:lumMod val="75000"/>
                            </a:schemeClr>
                          </a:solidFill>
                        </a:rPr>
                        <a:t>1</a:t>
                      </a:r>
                      <a:endParaRPr lang="ru-RU" b="1" dirty="0">
                        <a:solidFill>
                          <a:schemeClr val="accent2">
                            <a:lumMod val="75000"/>
                          </a:schemeClr>
                        </a:solidFill>
                      </a:endParaRPr>
                    </a:p>
                  </a:txBody>
                  <a:tcPr>
                    <a:solidFill>
                      <a:schemeClr val="accent2">
                        <a:lumMod val="40000"/>
                        <a:lumOff val="60000"/>
                      </a:schemeClr>
                    </a:solidFill>
                  </a:tcPr>
                </a:tc>
              </a:tr>
              <a:tr h="459688">
                <a:tc>
                  <a:txBody>
                    <a:bodyPr/>
                    <a:lstStyle/>
                    <a:p>
                      <a:r>
                        <a:rPr lang="ru-RU" b="1" dirty="0" smtClean="0">
                          <a:solidFill>
                            <a:schemeClr val="accent2">
                              <a:lumMod val="75000"/>
                            </a:schemeClr>
                          </a:solidFill>
                        </a:rPr>
                        <a:t>Елена</a:t>
                      </a:r>
                      <a:endParaRPr lang="ru-RU" b="1" dirty="0">
                        <a:solidFill>
                          <a:schemeClr val="accent2">
                            <a:lumMod val="75000"/>
                          </a:schemeClr>
                        </a:solidFill>
                      </a:endParaRPr>
                    </a:p>
                  </a:txBody>
                  <a:tcPr>
                    <a:solidFill>
                      <a:schemeClr val="accent2">
                        <a:lumMod val="60000"/>
                        <a:lumOff val="40000"/>
                      </a:schemeClr>
                    </a:solidFill>
                  </a:tcPr>
                </a:tc>
                <a:tc>
                  <a:txBody>
                    <a:bodyPr/>
                    <a:lstStyle/>
                    <a:p>
                      <a:r>
                        <a:rPr lang="ru-RU" b="1" dirty="0" smtClean="0">
                          <a:solidFill>
                            <a:schemeClr val="accent2">
                              <a:lumMod val="75000"/>
                            </a:schemeClr>
                          </a:solidFill>
                        </a:rPr>
                        <a:t>0</a:t>
                      </a:r>
                      <a:endParaRPr lang="ru-RU" b="1" dirty="0">
                        <a:solidFill>
                          <a:schemeClr val="accent2">
                            <a:lumMod val="75000"/>
                          </a:schemeClr>
                        </a:solidFill>
                      </a:endParaRPr>
                    </a:p>
                  </a:txBody>
                  <a:tcPr>
                    <a:solidFill>
                      <a:schemeClr val="accent2">
                        <a:lumMod val="60000"/>
                        <a:lumOff val="40000"/>
                      </a:schemeClr>
                    </a:solidFill>
                  </a:tcPr>
                </a:tc>
                <a:tc>
                  <a:txBody>
                    <a:bodyPr/>
                    <a:lstStyle/>
                    <a:p>
                      <a:r>
                        <a:rPr lang="ru-RU" b="1" dirty="0" smtClean="0">
                          <a:solidFill>
                            <a:schemeClr val="accent2">
                              <a:lumMod val="75000"/>
                            </a:schemeClr>
                          </a:solidFill>
                        </a:rPr>
                        <a:t>0</a:t>
                      </a:r>
                      <a:endParaRPr lang="ru-RU" b="1" dirty="0">
                        <a:solidFill>
                          <a:schemeClr val="accent2">
                            <a:lumMod val="75000"/>
                          </a:schemeClr>
                        </a:solidFill>
                      </a:endParaRPr>
                    </a:p>
                  </a:txBody>
                  <a:tcPr>
                    <a:solidFill>
                      <a:schemeClr val="accent2">
                        <a:lumMod val="60000"/>
                        <a:lumOff val="40000"/>
                      </a:schemeClr>
                    </a:solidFill>
                  </a:tcPr>
                </a:tc>
                <a:tc>
                  <a:txBody>
                    <a:bodyPr/>
                    <a:lstStyle/>
                    <a:p>
                      <a:r>
                        <a:rPr lang="ru-RU" b="1" dirty="0" smtClean="0">
                          <a:solidFill>
                            <a:schemeClr val="accent2">
                              <a:lumMod val="75000"/>
                            </a:schemeClr>
                          </a:solidFill>
                        </a:rPr>
                        <a:t>1</a:t>
                      </a:r>
                      <a:endParaRPr lang="ru-RU" b="1" dirty="0">
                        <a:solidFill>
                          <a:schemeClr val="accent2">
                            <a:lumMod val="75000"/>
                          </a:schemeClr>
                        </a:solidFill>
                      </a:endParaRPr>
                    </a:p>
                  </a:txBody>
                  <a:tcPr>
                    <a:solidFill>
                      <a:schemeClr val="accent2">
                        <a:lumMod val="60000"/>
                        <a:lumOff val="40000"/>
                      </a:schemeClr>
                    </a:solidFill>
                  </a:tcPr>
                </a:tc>
                <a:tc>
                  <a:txBody>
                    <a:bodyPr/>
                    <a:lstStyle/>
                    <a:p>
                      <a:r>
                        <a:rPr lang="ru-RU" b="1" dirty="0" smtClean="0">
                          <a:solidFill>
                            <a:schemeClr val="accent2">
                              <a:lumMod val="75000"/>
                            </a:schemeClr>
                          </a:solidFill>
                        </a:rPr>
                        <a:t>0</a:t>
                      </a:r>
                      <a:endParaRPr lang="ru-RU" b="1" dirty="0">
                        <a:solidFill>
                          <a:schemeClr val="accent2">
                            <a:lumMod val="75000"/>
                          </a:schemeClr>
                        </a:solidFill>
                      </a:endParaRPr>
                    </a:p>
                  </a:txBody>
                  <a:tcPr>
                    <a:solidFill>
                      <a:schemeClr val="accent2">
                        <a:lumMod val="60000"/>
                        <a:lumOff val="40000"/>
                      </a:schemeClr>
                    </a:solidFill>
                  </a:tcPr>
                </a:tc>
              </a:tr>
              <a:tr h="459688">
                <a:tc>
                  <a:txBody>
                    <a:bodyPr/>
                    <a:lstStyle/>
                    <a:p>
                      <a:r>
                        <a:rPr lang="ru-RU" b="1" dirty="0" smtClean="0">
                          <a:solidFill>
                            <a:schemeClr val="accent2">
                              <a:lumMod val="75000"/>
                            </a:schemeClr>
                          </a:solidFill>
                        </a:rPr>
                        <a:t>Настя</a:t>
                      </a:r>
                      <a:endParaRPr lang="ru-RU" b="1" dirty="0">
                        <a:solidFill>
                          <a:schemeClr val="accent2">
                            <a:lumMod val="75000"/>
                          </a:schemeClr>
                        </a:solidFill>
                      </a:endParaRPr>
                    </a:p>
                  </a:txBody>
                  <a:tcPr>
                    <a:solidFill>
                      <a:schemeClr val="accent2">
                        <a:lumMod val="40000"/>
                        <a:lumOff val="60000"/>
                      </a:schemeClr>
                    </a:solidFill>
                  </a:tcPr>
                </a:tc>
                <a:tc>
                  <a:txBody>
                    <a:bodyPr/>
                    <a:lstStyle/>
                    <a:p>
                      <a:r>
                        <a:rPr lang="ru-RU" b="1" dirty="0" smtClean="0">
                          <a:solidFill>
                            <a:schemeClr val="accent2">
                              <a:lumMod val="75000"/>
                            </a:schemeClr>
                          </a:solidFill>
                        </a:rPr>
                        <a:t>0</a:t>
                      </a:r>
                      <a:endParaRPr lang="ru-RU" b="1" dirty="0">
                        <a:solidFill>
                          <a:schemeClr val="accent2">
                            <a:lumMod val="75000"/>
                          </a:schemeClr>
                        </a:solidFill>
                      </a:endParaRPr>
                    </a:p>
                  </a:txBody>
                  <a:tcPr>
                    <a:solidFill>
                      <a:schemeClr val="accent2">
                        <a:lumMod val="40000"/>
                        <a:lumOff val="60000"/>
                      </a:schemeClr>
                    </a:solidFill>
                  </a:tcPr>
                </a:tc>
                <a:tc>
                  <a:txBody>
                    <a:bodyPr/>
                    <a:lstStyle/>
                    <a:p>
                      <a:r>
                        <a:rPr lang="ru-RU" b="1" dirty="0" smtClean="0">
                          <a:solidFill>
                            <a:schemeClr val="accent2">
                              <a:lumMod val="75000"/>
                            </a:schemeClr>
                          </a:solidFill>
                        </a:rPr>
                        <a:t>1</a:t>
                      </a:r>
                      <a:endParaRPr lang="ru-RU" b="1" dirty="0">
                        <a:solidFill>
                          <a:schemeClr val="accent2">
                            <a:lumMod val="75000"/>
                          </a:schemeClr>
                        </a:solidFill>
                      </a:endParaRPr>
                    </a:p>
                  </a:txBody>
                  <a:tcPr>
                    <a:solidFill>
                      <a:schemeClr val="accent2">
                        <a:lumMod val="40000"/>
                        <a:lumOff val="60000"/>
                      </a:schemeClr>
                    </a:solidFill>
                  </a:tcPr>
                </a:tc>
                <a:tc>
                  <a:txBody>
                    <a:bodyPr/>
                    <a:lstStyle/>
                    <a:p>
                      <a:r>
                        <a:rPr lang="ru-RU" b="1" dirty="0" smtClean="0">
                          <a:solidFill>
                            <a:schemeClr val="accent2">
                              <a:lumMod val="75000"/>
                            </a:schemeClr>
                          </a:solidFill>
                        </a:rPr>
                        <a:t>0</a:t>
                      </a:r>
                      <a:endParaRPr lang="ru-RU" b="1" dirty="0">
                        <a:solidFill>
                          <a:schemeClr val="accent2">
                            <a:lumMod val="75000"/>
                          </a:schemeClr>
                        </a:solidFill>
                      </a:endParaRPr>
                    </a:p>
                  </a:txBody>
                  <a:tcPr>
                    <a:solidFill>
                      <a:schemeClr val="accent2">
                        <a:lumMod val="40000"/>
                        <a:lumOff val="60000"/>
                      </a:schemeClr>
                    </a:solidFill>
                  </a:tcPr>
                </a:tc>
                <a:tc>
                  <a:txBody>
                    <a:bodyPr/>
                    <a:lstStyle/>
                    <a:p>
                      <a:r>
                        <a:rPr lang="ru-RU" b="1" dirty="0" smtClean="0">
                          <a:solidFill>
                            <a:schemeClr val="accent2">
                              <a:lumMod val="75000"/>
                            </a:schemeClr>
                          </a:solidFill>
                        </a:rPr>
                        <a:t>0</a:t>
                      </a:r>
                      <a:endParaRPr lang="ru-RU" b="1" dirty="0">
                        <a:solidFill>
                          <a:schemeClr val="accent2">
                            <a:lumMod val="75000"/>
                          </a:schemeClr>
                        </a:solidFill>
                      </a:endParaRPr>
                    </a:p>
                  </a:txBody>
                  <a:tcPr>
                    <a:solidFill>
                      <a:schemeClr val="accent2">
                        <a:lumMod val="40000"/>
                        <a:lumOff val="60000"/>
                      </a:schemeClr>
                    </a:solidFill>
                  </a:tcPr>
                </a:tc>
              </a:tr>
            </a:tbl>
          </a:graphicData>
        </a:graphic>
      </p:graphicFrame>
      <p:sp>
        <p:nvSpPr>
          <p:cNvPr id="12" name="Прямоугольник 11"/>
          <p:cNvSpPr/>
          <p:nvPr/>
        </p:nvSpPr>
        <p:spPr>
          <a:xfrm>
            <a:off x="857224" y="5429264"/>
            <a:ext cx="7215238" cy="369332"/>
          </a:xfrm>
          <a:prstGeom prst="rect">
            <a:avLst/>
          </a:prstGeom>
        </p:spPr>
        <p:txBody>
          <a:bodyPr wrap="square">
            <a:spAutoFit/>
          </a:bodyPr>
          <a:lstStyle/>
          <a:p>
            <a:r>
              <a:rPr lang="ru-RU" dirty="0" smtClean="0"/>
              <a:t>Теперь надо найти метрику, которая умеет работать с 0 и 1…</a:t>
            </a:r>
            <a:endParaRPr lang="ru-RU" dirty="0"/>
          </a:p>
        </p:txBody>
      </p:sp>
    </p:spTree>
    <p:extLst>
      <p:ext uri="{BB962C8B-B14F-4D97-AF65-F5344CB8AC3E}">
        <p14:creationId xmlns:p14="http://schemas.microsoft.com/office/powerpoint/2010/main" val="31958554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Объект 2"/>
          <p:cNvSpPr txBox="1">
            <a:spLocks/>
          </p:cNvSpPr>
          <p:nvPr/>
        </p:nvSpPr>
        <p:spPr>
          <a:xfrm>
            <a:off x="214282" y="1142984"/>
            <a:ext cx="8429684" cy="4786346"/>
          </a:xfrm>
          <a:prstGeom prst="rect">
            <a:avLst/>
          </a:prstGeom>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ru-RU" sz="5800" b="1" dirty="0" smtClean="0">
                <a:solidFill>
                  <a:schemeClr val="accent2">
                    <a:lumMod val="75000"/>
                  </a:schemeClr>
                </a:solidFill>
              </a:rPr>
              <a:t>Расстояние Хэмминга</a:t>
            </a:r>
            <a:endParaRPr lang="ru-RU" sz="5800" b="1" dirty="0" smtClean="0">
              <a:solidFill>
                <a:schemeClr val="accent2">
                  <a:lumMod val="75000"/>
                </a:schemeClr>
              </a:solidFill>
              <a:cs typeface="Arial" panose="020B0604020202020204" pitchFamily="34" charset="0"/>
            </a:endParaRPr>
          </a:p>
          <a:p>
            <a:pPr marL="0" indent="0">
              <a:buNone/>
            </a:pPr>
            <a:endParaRPr lang="ru-RU" sz="11200" dirty="0" smtClean="0">
              <a:latin typeface="Arial" panose="020B0604020202020204" pitchFamily="34" charset="0"/>
              <a:cs typeface="Arial" panose="020B0604020202020204" pitchFamily="34" charset="0"/>
            </a:endParaRPr>
          </a:p>
          <a:p>
            <a:pPr marL="0" indent="0">
              <a:buNone/>
            </a:pPr>
            <a:endParaRPr lang="ru-RU" sz="11200" b="1" dirty="0" smtClean="0">
              <a:latin typeface="Arial" panose="020B0604020202020204" pitchFamily="34" charset="0"/>
              <a:cs typeface="Arial" panose="020B0604020202020204" pitchFamily="34" charset="0"/>
            </a:endParaRPr>
          </a:p>
          <a:p>
            <a:pPr marL="0" indent="0">
              <a:buNone/>
            </a:pPr>
            <a:endParaRPr lang="en-US" sz="11200" b="1" dirty="0">
              <a:solidFill>
                <a:srgbClr val="9F2B22"/>
              </a:solidFill>
              <a:latin typeface="Arial" panose="020B0604020202020204" pitchFamily="34" charset="0"/>
              <a:cs typeface="Arial" panose="020B0604020202020204" pitchFamily="34" charset="0"/>
            </a:endParaRPr>
          </a:p>
          <a:p>
            <a:pPr marL="0" indent="0">
              <a:spcBef>
                <a:spcPts val="0"/>
              </a:spcBef>
              <a:buClr>
                <a:schemeClr val="dk1"/>
              </a:buClr>
              <a:buSzPct val="25000"/>
              <a:buFont typeface="Arial" panose="020B0604020202020204" pitchFamily="34" charset="0"/>
              <a:buNone/>
            </a:pPr>
            <a:endParaRPr lang="en-US" dirty="0" smtClean="0">
              <a:solidFill>
                <a:schemeClr val="dk1"/>
              </a:solidFill>
              <a:latin typeface="PT Sans"/>
              <a:ea typeface="PT Sans"/>
              <a:cs typeface="PT Sans"/>
              <a:sym typeface="PT Sans"/>
            </a:endParaRPr>
          </a:p>
          <a:p>
            <a:pPr marL="0" indent="0">
              <a:spcBef>
                <a:spcPts val="0"/>
              </a:spcBef>
              <a:buClr>
                <a:schemeClr val="dk1"/>
              </a:buClr>
              <a:buSzPct val="25000"/>
              <a:buFont typeface="Arial" panose="020B0604020202020204" pitchFamily="34" charset="0"/>
              <a:buNone/>
            </a:pPr>
            <a:r>
              <a:rPr lang="ru-RU" dirty="0" smtClean="0">
                <a:solidFill>
                  <a:schemeClr val="dk1"/>
                </a:solidFill>
                <a:latin typeface="PT Sans"/>
                <a:ea typeface="PT Sans"/>
                <a:cs typeface="PT Sans"/>
                <a:sym typeface="PT Sans"/>
              </a:rPr>
              <a:t> </a:t>
            </a:r>
            <a:endParaRPr lang="en-US" dirty="0">
              <a:solidFill>
                <a:schemeClr val="dk1"/>
              </a:solidFill>
              <a:latin typeface="PT Sans"/>
              <a:ea typeface="PT Sans"/>
              <a:cs typeface="PT Sans"/>
              <a:sym typeface="PT Sans"/>
            </a:endParaRPr>
          </a:p>
        </p:txBody>
      </p:sp>
      <p:sp>
        <p:nvSpPr>
          <p:cNvPr id="9" name="Объект 2"/>
          <p:cNvSpPr txBox="1">
            <a:spLocks/>
          </p:cNvSpPr>
          <p:nvPr/>
        </p:nvSpPr>
        <p:spPr>
          <a:xfrm>
            <a:off x="1571273" y="2420888"/>
            <a:ext cx="6491064" cy="326896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r>
              <a:rPr lang="ru-RU" sz="2400" dirty="0" smtClean="0"/>
              <a:t> </a:t>
            </a:r>
            <a:endParaRPr lang="en-GB" sz="2400" dirty="0" smtClean="0">
              <a:latin typeface="Arial" panose="020B0604020202020204" pitchFamily="34" charset="0"/>
              <a:cs typeface="Arial" panose="020B0604020202020204" pitchFamily="34" charset="0"/>
            </a:endParaRPr>
          </a:p>
        </p:txBody>
      </p:sp>
      <p:sp>
        <p:nvSpPr>
          <p:cNvPr id="10" name="Объект 2"/>
          <p:cNvSpPr txBox="1">
            <a:spLocks/>
          </p:cNvSpPr>
          <p:nvPr/>
        </p:nvSpPr>
        <p:spPr>
          <a:xfrm>
            <a:off x="857224" y="116632"/>
            <a:ext cx="8035256" cy="864096"/>
          </a:xfrm>
          <a:prstGeom prst="rect">
            <a:avLst/>
          </a:prstGeom>
        </p:spPr>
        <p:txBody>
          <a:bodyPr vert="horz" lIns="91440" tIns="45720" rIns="91440" bIns="45720" rtlCol="0" anchor="ctr">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spcBef>
                <a:spcPts val="0"/>
              </a:spcBef>
              <a:buClr>
                <a:schemeClr val="dk1"/>
              </a:buClr>
              <a:buSzPct val="25000"/>
              <a:buNone/>
            </a:pPr>
            <a:r>
              <a:rPr lang="ru-RU" sz="2800" b="1" dirty="0" smtClean="0">
                <a:solidFill>
                  <a:srgbClr val="9F2B22"/>
                </a:solidFill>
                <a:cs typeface="Arial" panose="020B0604020202020204" pitchFamily="34" charset="0"/>
                <a:sym typeface="PT Sans"/>
              </a:rPr>
              <a:t>Анализ данных.</a:t>
            </a:r>
            <a:r>
              <a:rPr lang="ru-RU" sz="2800" b="1" dirty="0" smtClean="0">
                <a:solidFill>
                  <a:srgbClr val="9F2B22"/>
                </a:solidFill>
                <a:cs typeface="Arial" panose="020B0604020202020204" pitchFamily="34" charset="0"/>
              </a:rPr>
              <a:t> </a:t>
            </a:r>
            <a:r>
              <a:rPr lang="ru-RU" sz="2800" b="1" dirty="0" smtClean="0">
                <a:solidFill>
                  <a:schemeClr val="accent2">
                    <a:lumMod val="75000"/>
                  </a:schemeClr>
                </a:solidFill>
              </a:rPr>
              <a:t>Метрики расстояний  для различных шкал</a:t>
            </a:r>
            <a:endParaRPr lang="en-US" sz="2800" b="1" dirty="0">
              <a:solidFill>
                <a:srgbClr val="9F2B22"/>
              </a:solidFill>
              <a:ea typeface="PT Sans"/>
              <a:cs typeface="Arial" panose="020B0604020202020204" pitchFamily="34" charset="0"/>
              <a:sym typeface="PT Sans"/>
            </a:endParaRPr>
          </a:p>
        </p:txBody>
      </p:sp>
      <p:sp>
        <p:nvSpPr>
          <p:cNvPr id="6" name="Нижний колонтитул 5"/>
          <p:cNvSpPr>
            <a:spLocks noGrp="1"/>
          </p:cNvSpPr>
          <p:nvPr>
            <p:ph type="ftr" sz="quarter" idx="11"/>
          </p:nvPr>
        </p:nvSpPr>
        <p:spPr>
          <a:xfrm>
            <a:off x="2500298" y="6356350"/>
            <a:ext cx="3714776" cy="365125"/>
          </a:xfrm>
        </p:spPr>
        <p:txBody>
          <a:bodyPr/>
          <a:lstStyle/>
          <a:p>
            <a:r>
              <a:rPr lang="ru-RU" dirty="0" smtClean="0"/>
              <a:t>Кафедра информационно-аналитических систем</a:t>
            </a:r>
            <a:endParaRPr lang="ru-RU" dirty="0"/>
          </a:p>
        </p:txBody>
      </p:sp>
      <p:sp>
        <p:nvSpPr>
          <p:cNvPr id="7" name="Прямоугольник 6"/>
          <p:cNvSpPr/>
          <p:nvPr/>
        </p:nvSpPr>
        <p:spPr>
          <a:xfrm>
            <a:off x="285720" y="1785927"/>
            <a:ext cx="8286808" cy="3139321"/>
          </a:xfrm>
          <a:prstGeom prst="rect">
            <a:avLst/>
          </a:prstGeom>
        </p:spPr>
        <p:txBody>
          <a:bodyPr wrap="square">
            <a:spAutoFit/>
          </a:bodyPr>
          <a:lstStyle/>
          <a:p>
            <a:pPr algn="just">
              <a:buFont typeface="Arial" pitchFamily="34" charset="0"/>
              <a:buChar char="•"/>
            </a:pPr>
            <a:r>
              <a:rPr lang="ru-RU" sz="2200" dirty="0" smtClean="0"/>
              <a:t>Одна из наиболее распространенных метрик для определения расстояния  дихотомической шкалы – </a:t>
            </a:r>
            <a:r>
              <a:rPr lang="ru-RU" sz="2200" b="1" dirty="0" smtClean="0"/>
              <a:t>расстояние Хэмминга</a:t>
            </a:r>
            <a:r>
              <a:rPr lang="ru-RU" sz="2200" dirty="0" smtClean="0"/>
              <a:t>.</a:t>
            </a:r>
          </a:p>
          <a:p>
            <a:pPr algn="just">
              <a:buFont typeface="Arial" pitchFamily="34" charset="0"/>
              <a:buChar char="•"/>
            </a:pPr>
            <a:r>
              <a:rPr lang="ru-RU" sz="2200" dirty="0" smtClean="0"/>
              <a:t>Это число позиций, в которых соответствующие символы двух строк одинаковой длины различны.</a:t>
            </a:r>
          </a:p>
          <a:p>
            <a:pPr algn="just">
              <a:buFont typeface="Arial" pitchFamily="34" charset="0"/>
              <a:buChar char="•"/>
            </a:pPr>
            <a:r>
              <a:rPr lang="ru-RU" sz="2200" dirty="0" smtClean="0"/>
              <a:t> Изначально метрика применялась для строк из 0 и 1.</a:t>
            </a:r>
          </a:p>
          <a:p>
            <a:pPr algn="just">
              <a:buFont typeface="Arial" pitchFamily="34" charset="0"/>
              <a:buChar char="•"/>
            </a:pPr>
            <a:r>
              <a:rPr lang="ru-RU" sz="2200" dirty="0" smtClean="0"/>
              <a:t> В более общем случае расстояние Хэмминга применяется для строк одинаковой длины любых </a:t>
            </a:r>
            <a:r>
              <a:rPr lang="ru-RU" sz="2200" i="1" dirty="0" err="1" smtClean="0"/>
              <a:t>q</a:t>
            </a:r>
            <a:r>
              <a:rPr lang="ru-RU" sz="2200" dirty="0" err="1" smtClean="0"/>
              <a:t>-ичных</a:t>
            </a:r>
            <a:r>
              <a:rPr lang="ru-RU" sz="2200" dirty="0" smtClean="0"/>
              <a:t> алфавитов и служит метрикой, определяющей расстояние в метрическом пространстве объектов одинаковой размерности. Пример</a:t>
            </a:r>
            <a:r>
              <a:rPr lang="en-US" sz="2200" dirty="0" smtClean="0"/>
              <a:t>:</a:t>
            </a:r>
            <a:endParaRPr lang="ru-RU" sz="2400" dirty="0"/>
          </a:p>
        </p:txBody>
      </p:sp>
      <p:pic>
        <p:nvPicPr>
          <p:cNvPr id="1026" name="Picture 2"/>
          <p:cNvPicPr>
            <a:picLocks noChangeAspect="1" noChangeArrowheads="1"/>
          </p:cNvPicPr>
          <p:nvPr/>
        </p:nvPicPr>
        <p:blipFill>
          <a:blip r:embed="rId2"/>
          <a:srcRect/>
          <a:stretch>
            <a:fillRect/>
          </a:stretch>
        </p:blipFill>
        <p:spPr bwMode="auto">
          <a:xfrm>
            <a:off x="3071802" y="5000636"/>
            <a:ext cx="2714644" cy="1214446"/>
          </a:xfrm>
          <a:prstGeom prst="rect">
            <a:avLst/>
          </a:prstGeom>
          <a:noFill/>
          <a:ln w="9525">
            <a:noFill/>
            <a:miter lim="800000"/>
            <a:headEnd/>
            <a:tailEnd/>
          </a:ln>
          <a:effectLst/>
        </p:spPr>
      </p:pic>
    </p:spTree>
    <p:extLst>
      <p:ext uri="{BB962C8B-B14F-4D97-AF65-F5344CB8AC3E}">
        <p14:creationId xmlns:p14="http://schemas.microsoft.com/office/powerpoint/2010/main" val="31958554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Объект 2"/>
          <p:cNvSpPr txBox="1">
            <a:spLocks/>
          </p:cNvSpPr>
          <p:nvPr/>
        </p:nvSpPr>
        <p:spPr>
          <a:xfrm>
            <a:off x="214282" y="1142984"/>
            <a:ext cx="8429684" cy="4786346"/>
          </a:xfrm>
          <a:prstGeom prst="rect">
            <a:avLst/>
          </a:prstGeom>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ru-RU" sz="5800" b="1" dirty="0" smtClean="0">
                <a:solidFill>
                  <a:schemeClr val="accent2">
                    <a:lumMod val="75000"/>
                  </a:schemeClr>
                </a:solidFill>
              </a:rPr>
              <a:t>Хэмминг или </a:t>
            </a:r>
            <a:r>
              <a:rPr lang="ru-RU" sz="5800" b="1" dirty="0" err="1" smtClean="0">
                <a:solidFill>
                  <a:schemeClr val="accent2">
                    <a:lumMod val="75000"/>
                  </a:schemeClr>
                </a:solidFill>
              </a:rPr>
              <a:t>Минковский</a:t>
            </a:r>
            <a:r>
              <a:rPr lang="en-US" sz="5800" b="1" dirty="0" smtClean="0">
                <a:solidFill>
                  <a:schemeClr val="accent2">
                    <a:lumMod val="75000"/>
                  </a:schemeClr>
                </a:solidFill>
              </a:rPr>
              <a:t>?</a:t>
            </a:r>
            <a:endParaRPr lang="ru-RU" sz="5800" b="1" dirty="0" smtClean="0">
              <a:solidFill>
                <a:schemeClr val="accent2">
                  <a:lumMod val="75000"/>
                </a:schemeClr>
              </a:solidFill>
              <a:cs typeface="Arial" panose="020B0604020202020204" pitchFamily="34" charset="0"/>
            </a:endParaRPr>
          </a:p>
          <a:p>
            <a:pPr marL="0" indent="0">
              <a:buNone/>
            </a:pPr>
            <a:endParaRPr lang="ru-RU" sz="11200" dirty="0" smtClean="0">
              <a:latin typeface="Arial" panose="020B0604020202020204" pitchFamily="34" charset="0"/>
              <a:cs typeface="Arial" panose="020B0604020202020204" pitchFamily="34" charset="0"/>
            </a:endParaRPr>
          </a:p>
          <a:p>
            <a:pPr marL="0" indent="0">
              <a:buNone/>
            </a:pPr>
            <a:endParaRPr lang="ru-RU" sz="11200" b="1" dirty="0" smtClean="0">
              <a:latin typeface="Arial" panose="020B0604020202020204" pitchFamily="34" charset="0"/>
              <a:cs typeface="Arial" panose="020B0604020202020204" pitchFamily="34" charset="0"/>
            </a:endParaRPr>
          </a:p>
          <a:p>
            <a:pPr marL="0" indent="0">
              <a:buNone/>
            </a:pPr>
            <a:endParaRPr lang="en-US" sz="11200" b="1" dirty="0">
              <a:solidFill>
                <a:srgbClr val="9F2B22"/>
              </a:solidFill>
              <a:latin typeface="Arial" panose="020B0604020202020204" pitchFamily="34" charset="0"/>
              <a:cs typeface="Arial" panose="020B0604020202020204" pitchFamily="34" charset="0"/>
            </a:endParaRPr>
          </a:p>
          <a:p>
            <a:pPr marL="0" indent="0">
              <a:spcBef>
                <a:spcPts val="0"/>
              </a:spcBef>
              <a:buClr>
                <a:schemeClr val="dk1"/>
              </a:buClr>
              <a:buSzPct val="25000"/>
              <a:buFont typeface="Arial" panose="020B0604020202020204" pitchFamily="34" charset="0"/>
              <a:buNone/>
            </a:pPr>
            <a:endParaRPr lang="en-US" dirty="0" smtClean="0">
              <a:solidFill>
                <a:schemeClr val="dk1"/>
              </a:solidFill>
              <a:latin typeface="PT Sans"/>
              <a:ea typeface="PT Sans"/>
              <a:cs typeface="PT Sans"/>
              <a:sym typeface="PT Sans"/>
            </a:endParaRPr>
          </a:p>
          <a:p>
            <a:pPr marL="0" indent="0">
              <a:spcBef>
                <a:spcPts val="0"/>
              </a:spcBef>
              <a:buClr>
                <a:schemeClr val="dk1"/>
              </a:buClr>
              <a:buSzPct val="25000"/>
              <a:buFont typeface="Arial" panose="020B0604020202020204" pitchFamily="34" charset="0"/>
              <a:buNone/>
            </a:pPr>
            <a:r>
              <a:rPr lang="ru-RU" dirty="0" smtClean="0">
                <a:solidFill>
                  <a:schemeClr val="dk1"/>
                </a:solidFill>
                <a:latin typeface="PT Sans"/>
                <a:ea typeface="PT Sans"/>
                <a:cs typeface="PT Sans"/>
                <a:sym typeface="PT Sans"/>
              </a:rPr>
              <a:t> </a:t>
            </a:r>
            <a:endParaRPr lang="en-US" dirty="0">
              <a:solidFill>
                <a:schemeClr val="dk1"/>
              </a:solidFill>
              <a:latin typeface="PT Sans"/>
              <a:ea typeface="PT Sans"/>
              <a:cs typeface="PT Sans"/>
              <a:sym typeface="PT Sans"/>
            </a:endParaRPr>
          </a:p>
        </p:txBody>
      </p:sp>
      <p:sp>
        <p:nvSpPr>
          <p:cNvPr id="9" name="Объект 2"/>
          <p:cNvSpPr txBox="1">
            <a:spLocks/>
          </p:cNvSpPr>
          <p:nvPr/>
        </p:nvSpPr>
        <p:spPr>
          <a:xfrm>
            <a:off x="1571273" y="2420888"/>
            <a:ext cx="6491064" cy="326896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r>
              <a:rPr lang="ru-RU" sz="2400" dirty="0" smtClean="0"/>
              <a:t> </a:t>
            </a:r>
            <a:endParaRPr lang="en-GB" sz="2400" dirty="0" smtClean="0">
              <a:latin typeface="Arial" panose="020B0604020202020204" pitchFamily="34" charset="0"/>
              <a:cs typeface="Arial" panose="020B0604020202020204" pitchFamily="34" charset="0"/>
            </a:endParaRPr>
          </a:p>
        </p:txBody>
      </p:sp>
      <p:sp>
        <p:nvSpPr>
          <p:cNvPr id="10" name="Объект 2"/>
          <p:cNvSpPr txBox="1">
            <a:spLocks/>
          </p:cNvSpPr>
          <p:nvPr/>
        </p:nvSpPr>
        <p:spPr>
          <a:xfrm>
            <a:off x="857224" y="116632"/>
            <a:ext cx="8035256" cy="864096"/>
          </a:xfrm>
          <a:prstGeom prst="rect">
            <a:avLst/>
          </a:prstGeom>
        </p:spPr>
        <p:txBody>
          <a:bodyPr vert="horz" lIns="91440" tIns="45720" rIns="91440" bIns="45720" rtlCol="0" anchor="ctr">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spcBef>
                <a:spcPts val="0"/>
              </a:spcBef>
              <a:buClr>
                <a:schemeClr val="dk1"/>
              </a:buClr>
              <a:buSzPct val="25000"/>
              <a:buNone/>
            </a:pPr>
            <a:r>
              <a:rPr lang="ru-RU" sz="2800" b="1" dirty="0" smtClean="0">
                <a:solidFill>
                  <a:srgbClr val="9F2B22"/>
                </a:solidFill>
                <a:cs typeface="Arial" panose="020B0604020202020204" pitchFamily="34" charset="0"/>
                <a:sym typeface="PT Sans"/>
              </a:rPr>
              <a:t>Анализ данных.</a:t>
            </a:r>
            <a:r>
              <a:rPr lang="ru-RU" sz="2800" b="1" dirty="0" smtClean="0">
                <a:solidFill>
                  <a:srgbClr val="9F2B22"/>
                </a:solidFill>
                <a:cs typeface="Arial" panose="020B0604020202020204" pitchFamily="34" charset="0"/>
              </a:rPr>
              <a:t> </a:t>
            </a:r>
            <a:r>
              <a:rPr lang="ru-RU" sz="2800" b="1" dirty="0" smtClean="0">
                <a:solidFill>
                  <a:schemeClr val="accent2">
                    <a:lumMod val="75000"/>
                  </a:schemeClr>
                </a:solidFill>
              </a:rPr>
              <a:t>Метрики расстояний  для различных шкал</a:t>
            </a:r>
            <a:endParaRPr lang="en-US" sz="2800" b="1" dirty="0">
              <a:solidFill>
                <a:srgbClr val="9F2B22"/>
              </a:solidFill>
              <a:ea typeface="PT Sans"/>
              <a:cs typeface="Arial" panose="020B0604020202020204" pitchFamily="34" charset="0"/>
              <a:sym typeface="PT Sans"/>
            </a:endParaRPr>
          </a:p>
        </p:txBody>
      </p:sp>
      <p:sp>
        <p:nvSpPr>
          <p:cNvPr id="6" name="Нижний колонтитул 5"/>
          <p:cNvSpPr>
            <a:spLocks noGrp="1"/>
          </p:cNvSpPr>
          <p:nvPr>
            <p:ph type="ftr" sz="quarter" idx="11"/>
          </p:nvPr>
        </p:nvSpPr>
        <p:spPr>
          <a:xfrm>
            <a:off x="2500298" y="6356350"/>
            <a:ext cx="3714776" cy="365125"/>
          </a:xfrm>
        </p:spPr>
        <p:txBody>
          <a:bodyPr/>
          <a:lstStyle/>
          <a:p>
            <a:r>
              <a:rPr lang="ru-RU" dirty="0" smtClean="0"/>
              <a:t>Кафедра информационно-аналитических систем</a:t>
            </a:r>
            <a:endParaRPr lang="ru-RU" dirty="0"/>
          </a:p>
        </p:txBody>
      </p:sp>
      <p:sp>
        <p:nvSpPr>
          <p:cNvPr id="7" name="Прямоугольник 6"/>
          <p:cNvSpPr/>
          <p:nvPr/>
        </p:nvSpPr>
        <p:spPr>
          <a:xfrm>
            <a:off x="285720" y="1857364"/>
            <a:ext cx="8286808" cy="2246769"/>
          </a:xfrm>
          <a:prstGeom prst="rect">
            <a:avLst/>
          </a:prstGeom>
        </p:spPr>
        <p:txBody>
          <a:bodyPr wrap="square">
            <a:spAutoFit/>
          </a:bodyPr>
          <a:lstStyle/>
          <a:p>
            <a:pPr>
              <a:buFont typeface="Arial" pitchFamily="34" charset="0"/>
              <a:buChar char="•"/>
            </a:pPr>
            <a:r>
              <a:rPr lang="ru-RU" sz="2800" dirty="0" smtClean="0"/>
              <a:t>Метрика Хэмминга хороша тем, что ее определение доступно людям, которые не любят писать (и читать) математические формулы.</a:t>
            </a:r>
          </a:p>
          <a:p>
            <a:pPr>
              <a:buFont typeface="Arial" pitchFamily="34" charset="0"/>
              <a:buChar char="•"/>
            </a:pPr>
            <a:r>
              <a:rPr lang="ru-RU" sz="2800" dirty="0" smtClean="0"/>
              <a:t>Если к ней приглядеться, в ней можно узнать метрику </a:t>
            </a:r>
            <a:r>
              <a:rPr lang="ru-RU" sz="2800" dirty="0" err="1" smtClean="0"/>
              <a:t>Минковского</a:t>
            </a:r>
            <a:r>
              <a:rPr lang="ru-RU" sz="2800" dirty="0" smtClean="0"/>
              <a:t> при </a:t>
            </a:r>
            <a:r>
              <a:rPr lang="en-US" sz="2800" dirty="0" smtClean="0"/>
              <a:t>p=1:</a:t>
            </a:r>
            <a:endParaRPr lang="ru-RU" sz="2800" dirty="0"/>
          </a:p>
        </p:txBody>
      </p:sp>
      <p:pic>
        <p:nvPicPr>
          <p:cNvPr id="11"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857488" y="4286256"/>
            <a:ext cx="3286148" cy="1214446"/>
          </a:xfrm>
          <a:prstGeom prst="rect">
            <a:avLst/>
          </a:prstGeom>
          <a:noFill/>
        </p:spPr>
      </p:pic>
    </p:spTree>
    <p:extLst>
      <p:ext uri="{BB962C8B-B14F-4D97-AF65-F5344CB8AC3E}">
        <p14:creationId xmlns:p14="http://schemas.microsoft.com/office/powerpoint/2010/main" val="31958554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Объект 2"/>
          <p:cNvSpPr txBox="1">
            <a:spLocks/>
          </p:cNvSpPr>
          <p:nvPr/>
        </p:nvSpPr>
        <p:spPr>
          <a:xfrm>
            <a:off x="214282" y="1142984"/>
            <a:ext cx="8429684" cy="4786346"/>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ru-RU" sz="6500" b="1" dirty="0" smtClean="0">
                <a:solidFill>
                  <a:schemeClr val="accent2">
                    <a:lumMod val="75000"/>
                  </a:schemeClr>
                </a:solidFill>
              </a:rPr>
              <a:t>Каким определением удобнее пользоваться</a:t>
            </a:r>
            <a:r>
              <a:rPr lang="en-US" sz="6500" b="1" dirty="0" smtClean="0">
                <a:solidFill>
                  <a:schemeClr val="accent2">
                    <a:lumMod val="75000"/>
                  </a:schemeClr>
                </a:solidFill>
              </a:rPr>
              <a:t>?</a:t>
            </a:r>
            <a:endParaRPr lang="ru-RU" sz="6500" b="1" dirty="0" smtClean="0">
              <a:solidFill>
                <a:schemeClr val="accent2">
                  <a:lumMod val="75000"/>
                </a:schemeClr>
              </a:solidFill>
              <a:cs typeface="Arial" panose="020B0604020202020204" pitchFamily="34" charset="0"/>
            </a:endParaRPr>
          </a:p>
          <a:p>
            <a:pPr marL="0" indent="0">
              <a:buNone/>
            </a:pPr>
            <a:endParaRPr lang="ru-RU" sz="11200" dirty="0" smtClean="0">
              <a:latin typeface="Arial" panose="020B0604020202020204" pitchFamily="34" charset="0"/>
              <a:cs typeface="Arial" panose="020B0604020202020204" pitchFamily="34" charset="0"/>
            </a:endParaRPr>
          </a:p>
          <a:p>
            <a:pPr marL="0" indent="0">
              <a:buNone/>
            </a:pPr>
            <a:endParaRPr lang="ru-RU" sz="11200" b="1" dirty="0" smtClean="0">
              <a:latin typeface="Arial" panose="020B0604020202020204" pitchFamily="34" charset="0"/>
              <a:cs typeface="Arial" panose="020B0604020202020204" pitchFamily="34" charset="0"/>
            </a:endParaRPr>
          </a:p>
          <a:p>
            <a:pPr marL="0" indent="0">
              <a:buNone/>
            </a:pPr>
            <a:endParaRPr lang="en-US" sz="11200" b="1" dirty="0">
              <a:solidFill>
                <a:srgbClr val="9F2B22"/>
              </a:solidFill>
              <a:latin typeface="Arial" panose="020B0604020202020204" pitchFamily="34" charset="0"/>
              <a:cs typeface="Arial" panose="020B0604020202020204" pitchFamily="34" charset="0"/>
            </a:endParaRPr>
          </a:p>
          <a:p>
            <a:pPr marL="0" indent="0">
              <a:spcBef>
                <a:spcPts val="0"/>
              </a:spcBef>
              <a:buClr>
                <a:schemeClr val="dk1"/>
              </a:buClr>
              <a:buSzPct val="25000"/>
              <a:buFont typeface="Arial" panose="020B0604020202020204" pitchFamily="34" charset="0"/>
              <a:buNone/>
            </a:pPr>
            <a:endParaRPr lang="en-US" dirty="0" smtClean="0">
              <a:solidFill>
                <a:schemeClr val="dk1"/>
              </a:solidFill>
              <a:latin typeface="PT Sans"/>
              <a:ea typeface="PT Sans"/>
              <a:cs typeface="PT Sans"/>
              <a:sym typeface="PT Sans"/>
            </a:endParaRPr>
          </a:p>
          <a:p>
            <a:pPr marL="0" indent="0">
              <a:spcBef>
                <a:spcPts val="0"/>
              </a:spcBef>
              <a:buClr>
                <a:schemeClr val="dk1"/>
              </a:buClr>
              <a:buSzPct val="25000"/>
              <a:buFont typeface="Arial" panose="020B0604020202020204" pitchFamily="34" charset="0"/>
              <a:buNone/>
            </a:pPr>
            <a:r>
              <a:rPr lang="ru-RU" dirty="0" smtClean="0">
                <a:solidFill>
                  <a:schemeClr val="dk1"/>
                </a:solidFill>
                <a:latin typeface="PT Sans"/>
                <a:ea typeface="PT Sans"/>
                <a:cs typeface="PT Sans"/>
                <a:sym typeface="PT Sans"/>
              </a:rPr>
              <a:t> </a:t>
            </a:r>
            <a:endParaRPr lang="en-US" dirty="0">
              <a:solidFill>
                <a:schemeClr val="dk1"/>
              </a:solidFill>
              <a:latin typeface="PT Sans"/>
              <a:ea typeface="PT Sans"/>
              <a:cs typeface="PT Sans"/>
              <a:sym typeface="PT Sans"/>
            </a:endParaRPr>
          </a:p>
        </p:txBody>
      </p:sp>
      <p:sp>
        <p:nvSpPr>
          <p:cNvPr id="9" name="Объект 2"/>
          <p:cNvSpPr txBox="1">
            <a:spLocks/>
          </p:cNvSpPr>
          <p:nvPr/>
        </p:nvSpPr>
        <p:spPr>
          <a:xfrm>
            <a:off x="1571273" y="2420888"/>
            <a:ext cx="6491064" cy="326896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r>
              <a:rPr lang="ru-RU" sz="2400" dirty="0" smtClean="0"/>
              <a:t> </a:t>
            </a:r>
            <a:endParaRPr lang="en-GB" sz="2400" dirty="0" smtClean="0">
              <a:latin typeface="Arial" panose="020B0604020202020204" pitchFamily="34" charset="0"/>
              <a:cs typeface="Arial" panose="020B0604020202020204" pitchFamily="34" charset="0"/>
            </a:endParaRPr>
          </a:p>
        </p:txBody>
      </p:sp>
      <p:sp>
        <p:nvSpPr>
          <p:cNvPr id="10" name="Объект 2"/>
          <p:cNvSpPr txBox="1">
            <a:spLocks/>
          </p:cNvSpPr>
          <p:nvPr/>
        </p:nvSpPr>
        <p:spPr>
          <a:xfrm>
            <a:off x="857224" y="116632"/>
            <a:ext cx="8035256" cy="864096"/>
          </a:xfrm>
          <a:prstGeom prst="rect">
            <a:avLst/>
          </a:prstGeom>
        </p:spPr>
        <p:txBody>
          <a:bodyPr vert="horz" lIns="91440" tIns="45720" rIns="91440" bIns="45720" rtlCol="0" anchor="ctr">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spcBef>
                <a:spcPts val="0"/>
              </a:spcBef>
              <a:buClr>
                <a:schemeClr val="dk1"/>
              </a:buClr>
              <a:buSzPct val="25000"/>
              <a:buNone/>
            </a:pPr>
            <a:r>
              <a:rPr lang="ru-RU" sz="2800" b="1" dirty="0" smtClean="0">
                <a:solidFill>
                  <a:srgbClr val="9F2B22"/>
                </a:solidFill>
                <a:cs typeface="Arial" panose="020B0604020202020204" pitchFamily="34" charset="0"/>
                <a:sym typeface="PT Sans"/>
              </a:rPr>
              <a:t>Анализ данных.</a:t>
            </a:r>
            <a:r>
              <a:rPr lang="ru-RU" sz="2800" b="1" dirty="0" smtClean="0">
                <a:solidFill>
                  <a:srgbClr val="9F2B22"/>
                </a:solidFill>
                <a:cs typeface="Arial" panose="020B0604020202020204" pitchFamily="34" charset="0"/>
              </a:rPr>
              <a:t> </a:t>
            </a:r>
            <a:r>
              <a:rPr lang="ru-RU" sz="2800" b="1" dirty="0" smtClean="0">
                <a:solidFill>
                  <a:schemeClr val="accent2">
                    <a:lumMod val="75000"/>
                  </a:schemeClr>
                </a:solidFill>
              </a:rPr>
              <a:t>Метрики расстояний  для различных шкал</a:t>
            </a:r>
            <a:endParaRPr lang="en-US" sz="2800" b="1" dirty="0">
              <a:solidFill>
                <a:srgbClr val="9F2B22"/>
              </a:solidFill>
              <a:ea typeface="PT Sans"/>
              <a:cs typeface="Arial" panose="020B0604020202020204" pitchFamily="34" charset="0"/>
              <a:sym typeface="PT Sans"/>
            </a:endParaRPr>
          </a:p>
        </p:txBody>
      </p:sp>
      <p:sp>
        <p:nvSpPr>
          <p:cNvPr id="6" name="Нижний колонтитул 5"/>
          <p:cNvSpPr>
            <a:spLocks noGrp="1"/>
          </p:cNvSpPr>
          <p:nvPr>
            <p:ph type="ftr" sz="quarter" idx="11"/>
          </p:nvPr>
        </p:nvSpPr>
        <p:spPr>
          <a:xfrm>
            <a:off x="2500298" y="6356350"/>
            <a:ext cx="3714776" cy="365125"/>
          </a:xfrm>
        </p:spPr>
        <p:txBody>
          <a:bodyPr/>
          <a:lstStyle/>
          <a:p>
            <a:r>
              <a:rPr lang="ru-RU" dirty="0" smtClean="0"/>
              <a:t>Кафедра информационно-аналитических систем</a:t>
            </a:r>
            <a:endParaRPr lang="ru-RU" dirty="0"/>
          </a:p>
        </p:txBody>
      </p:sp>
      <p:sp>
        <p:nvSpPr>
          <p:cNvPr id="7" name="Прямоугольник 6"/>
          <p:cNvSpPr/>
          <p:nvPr/>
        </p:nvSpPr>
        <p:spPr>
          <a:xfrm>
            <a:off x="285720" y="2143116"/>
            <a:ext cx="8286808" cy="3539430"/>
          </a:xfrm>
          <a:prstGeom prst="rect">
            <a:avLst/>
          </a:prstGeom>
        </p:spPr>
        <p:txBody>
          <a:bodyPr wrap="square">
            <a:spAutoFit/>
          </a:bodyPr>
          <a:lstStyle/>
          <a:p>
            <a:pPr algn="just"/>
            <a:r>
              <a:rPr lang="ru-RU" sz="2800" dirty="0" smtClean="0"/>
              <a:t>Определением </a:t>
            </a:r>
            <a:r>
              <a:rPr lang="ru-RU" sz="2800" dirty="0" err="1" smtClean="0"/>
              <a:t>Минковского</a:t>
            </a:r>
            <a:r>
              <a:rPr lang="ru-RU" sz="2800" dirty="0" smtClean="0"/>
              <a:t>. </a:t>
            </a:r>
            <a:endParaRPr lang="en-US" sz="2800" dirty="0" smtClean="0"/>
          </a:p>
          <a:p>
            <a:pPr algn="just">
              <a:buFont typeface="Arial" pitchFamily="34" charset="0"/>
              <a:buChar char="•"/>
            </a:pPr>
            <a:r>
              <a:rPr lang="ru-RU" sz="2800" dirty="0" smtClean="0"/>
              <a:t>Почему</a:t>
            </a:r>
            <a:r>
              <a:rPr lang="en-US" sz="2800" dirty="0" smtClean="0"/>
              <a:t>? </a:t>
            </a:r>
          </a:p>
          <a:p>
            <a:pPr algn="just">
              <a:buFont typeface="Arial" pitchFamily="34" charset="0"/>
              <a:buChar char="•"/>
            </a:pPr>
            <a:r>
              <a:rPr lang="ru-RU" sz="2800" dirty="0" smtClean="0"/>
              <a:t>Это определение легко модифицируется за счет сопоставления </a:t>
            </a:r>
            <a:r>
              <a:rPr lang="ru-RU" sz="2800" b="1" i="1" dirty="0" smtClean="0"/>
              <a:t>коэффициентов влияния </a:t>
            </a:r>
            <a:r>
              <a:rPr lang="ru-RU" sz="2800" dirty="0" smtClean="0"/>
              <a:t>атрибутам, входящим в состав формулы. </a:t>
            </a:r>
            <a:endParaRPr lang="en-US" sz="2800" dirty="0" smtClean="0"/>
          </a:p>
          <a:p>
            <a:pPr algn="just">
              <a:buFont typeface="Arial" pitchFamily="34" charset="0"/>
              <a:buChar char="•"/>
            </a:pPr>
            <a:r>
              <a:rPr lang="ru-RU" sz="2800" dirty="0" smtClean="0"/>
              <a:t>Почему это важно</a:t>
            </a:r>
            <a:r>
              <a:rPr lang="en-US" sz="2800" dirty="0" smtClean="0"/>
              <a:t>? </a:t>
            </a:r>
          </a:p>
          <a:p>
            <a:pPr algn="just">
              <a:buFont typeface="Arial" pitchFamily="34" charset="0"/>
              <a:buChar char="•"/>
            </a:pPr>
            <a:r>
              <a:rPr lang="ru-RU" sz="2800" dirty="0" smtClean="0"/>
              <a:t>В реальных задачах далеко не все дихотомические атрибуты одинаково значимы… </a:t>
            </a:r>
            <a:endParaRPr lang="ru-RU" sz="2800" dirty="0"/>
          </a:p>
        </p:txBody>
      </p:sp>
    </p:spTree>
    <p:extLst>
      <p:ext uri="{BB962C8B-B14F-4D97-AF65-F5344CB8AC3E}">
        <p14:creationId xmlns:p14="http://schemas.microsoft.com/office/powerpoint/2010/main" val="31958554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Объект 2"/>
          <p:cNvSpPr txBox="1">
            <a:spLocks/>
          </p:cNvSpPr>
          <p:nvPr/>
        </p:nvSpPr>
        <p:spPr>
          <a:xfrm>
            <a:off x="214282" y="1142984"/>
            <a:ext cx="8429684" cy="4786346"/>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ru-RU" sz="5800" b="1" dirty="0" smtClean="0">
                <a:solidFill>
                  <a:schemeClr val="accent2">
                    <a:lumMod val="75000"/>
                  </a:schemeClr>
                </a:solidFill>
              </a:rPr>
              <a:t>Пример</a:t>
            </a:r>
            <a:r>
              <a:rPr lang="en-US" sz="5800" b="1" dirty="0" smtClean="0">
                <a:solidFill>
                  <a:schemeClr val="accent2">
                    <a:lumMod val="75000"/>
                  </a:schemeClr>
                </a:solidFill>
              </a:rPr>
              <a:t>: </a:t>
            </a:r>
            <a:r>
              <a:rPr lang="ru-RU" sz="5800" b="1" dirty="0" smtClean="0">
                <a:solidFill>
                  <a:schemeClr val="accent2">
                    <a:lumMod val="75000"/>
                  </a:schemeClr>
                </a:solidFill>
              </a:rPr>
              <a:t>задание коэффициентов влияния</a:t>
            </a:r>
            <a:endParaRPr lang="ru-RU" sz="5800" b="1" dirty="0" smtClean="0">
              <a:solidFill>
                <a:schemeClr val="accent2">
                  <a:lumMod val="75000"/>
                </a:schemeClr>
              </a:solidFill>
              <a:cs typeface="Arial" panose="020B0604020202020204" pitchFamily="34" charset="0"/>
            </a:endParaRPr>
          </a:p>
          <a:p>
            <a:pPr marL="0" indent="0">
              <a:buNone/>
            </a:pPr>
            <a:endParaRPr lang="ru-RU" sz="11200" dirty="0" smtClean="0">
              <a:latin typeface="Arial" panose="020B0604020202020204" pitchFamily="34" charset="0"/>
              <a:cs typeface="Arial" panose="020B0604020202020204" pitchFamily="34" charset="0"/>
            </a:endParaRPr>
          </a:p>
          <a:p>
            <a:pPr marL="0" indent="0">
              <a:buNone/>
            </a:pPr>
            <a:endParaRPr lang="ru-RU" sz="11200" b="1" dirty="0" smtClean="0">
              <a:latin typeface="Arial" panose="020B0604020202020204" pitchFamily="34" charset="0"/>
              <a:cs typeface="Arial" panose="020B0604020202020204" pitchFamily="34" charset="0"/>
            </a:endParaRPr>
          </a:p>
          <a:p>
            <a:pPr marL="0" indent="0">
              <a:buNone/>
            </a:pPr>
            <a:endParaRPr lang="en-US" sz="11200" b="1" dirty="0">
              <a:solidFill>
                <a:srgbClr val="9F2B22"/>
              </a:solidFill>
              <a:latin typeface="Arial" panose="020B0604020202020204" pitchFamily="34" charset="0"/>
              <a:cs typeface="Arial" panose="020B0604020202020204" pitchFamily="34" charset="0"/>
            </a:endParaRPr>
          </a:p>
          <a:p>
            <a:pPr marL="0" indent="0">
              <a:spcBef>
                <a:spcPts val="0"/>
              </a:spcBef>
              <a:buClr>
                <a:schemeClr val="dk1"/>
              </a:buClr>
              <a:buSzPct val="25000"/>
              <a:buFont typeface="Arial" panose="020B0604020202020204" pitchFamily="34" charset="0"/>
              <a:buNone/>
            </a:pPr>
            <a:endParaRPr lang="en-US" dirty="0" smtClean="0">
              <a:solidFill>
                <a:schemeClr val="dk1"/>
              </a:solidFill>
              <a:latin typeface="PT Sans"/>
              <a:ea typeface="PT Sans"/>
              <a:cs typeface="PT Sans"/>
              <a:sym typeface="PT Sans"/>
            </a:endParaRPr>
          </a:p>
          <a:p>
            <a:pPr marL="0" indent="0">
              <a:spcBef>
                <a:spcPts val="0"/>
              </a:spcBef>
              <a:buClr>
                <a:schemeClr val="dk1"/>
              </a:buClr>
              <a:buSzPct val="25000"/>
              <a:buFont typeface="Arial" panose="020B0604020202020204" pitchFamily="34" charset="0"/>
              <a:buNone/>
            </a:pPr>
            <a:r>
              <a:rPr lang="ru-RU" dirty="0" smtClean="0">
                <a:solidFill>
                  <a:schemeClr val="dk1"/>
                </a:solidFill>
                <a:latin typeface="PT Sans"/>
                <a:ea typeface="PT Sans"/>
                <a:cs typeface="PT Sans"/>
                <a:sym typeface="PT Sans"/>
              </a:rPr>
              <a:t> </a:t>
            </a:r>
            <a:endParaRPr lang="en-US" dirty="0">
              <a:solidFill>
                <a:schemeClr val="dk1"/>
              </a:solidFill>
              <a:latin typeface="PT Sans"/>
              <a:ea typeface="PT Sans"/>
              <a:cs typeface="PT Sans"/>
              <a:sym typeface="PT Sans"/>
            </a:endParaRPr>
          </a:p>
        </p:txBody>
      </p:sp>
      <p:sp>
        <p:nvSpPr>
          <p:cNvPr id="9" name="Объект 2"/>
          <p:cNvSpPr txBox="1">
            <a:spLocks/>
          </p:cNvSpPr>
          <p:nvPr/>
        </p:nvSpPr>
        <p:spPr>
          <a:xfrm>
            <a:off x="1571273" y="2420888"/>
            <a:ext cx="6491064" cy="326896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r>
              <a:rPr lang="ru-RU" sz="2400" dirty="0" smtClean="0"/>
              <a:t> </a:t>
            </a:r>
            <a:endParaRPr lang="en-GB" sz="2400" dirty="0" smtClean="0">
              <a:latin typeface="Arial" panose="020B0604020202020204" pitchFamily="34" charset="0"/>
              <a:cs typeface="Arial" panose="020B0604020202020204" pitchFamily="34" charset="0"/>
            </a:endParaRPr>
          </a:p>
        </p:txBody>
      </p:sp>
      <p:sp>
        <p:nvSpPr>
          <p:cNvPr id="10" name="Объект 2"/>
          <p:cNvSpPr txBox="1">
            <a:spLocks/>
          </p:cNvSpPr>
          <p:nvPr/>
        </p:nvSpPr>
        <p:spPr>
          <a:xfrm>
            <a:off x="857224" y="116632"/>
            <a:ext cx="8035256" cy="864096"/>
          </a:xfrm>
          <a:prstGeom prst="rect">
            <a:avLst/>
          </a:prstGeom>
        </p:spPr>
        <p:txBody>
          <a:bodyPr vert="horz" lIns="91440" tIns="45720" rIns="91440" bIns="45720" rtlCol="0" anchor="ctr">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spcBef>
                <a:spcPts val="0"/>
              </a:spcBef>
              <a:buClr>
                <a:schemeClr val="dk1"/>
              </a:buClr>
              <a:buSzPct val="25000"/>
              <a:buNone/>
            </a:pPr>
            <a:r>
              <a:rPr lang="ru-RU" sz="2800" b="1" dirty="0" smtClean="0">
                <a:solidFill>
                  <a:srgbClr val="9F2B22"/>
                </a:solidFill>
                <a:cs typeface="Arial" panose="020B0604020202020204" pitchFamily="34" charset="0"/>
                <a:sym typeface="PT Sans"/>
              </a:rPr>
              <a:t>Анализ данных.</a:t>
            </a:r>
            <a:r>
              <a:rPr lang="ru-RU" sz="2800" b="1" dirty="0" smtClean="0">
                <a:solidFill>
                  <a:srgbClr val="9F2B22"/>
                </a:solidFill>
                <a:cs typeface="Arial" panose="020B0604020202020204" pitchFamily="34" charset="0"/>
              </a:rPr>
              <a:t> </a:t>
            </a:r>
            <a:r>
              <a:rPr lang="ru-RU" sz="2800" b="1" dirty="0" smtClean="0">
                <a:solidFill>
                  <a:schemeClr val="accent2">
                    <a:lumMod val="75000"/>
                  </a:schemeClr>
                </a:solidFill>
              </a:rPr>
              <a:t>Метрики расстояний  для различных шкал</a:t>
            </a:r>
            <a:endParaRPr lang="en-US" sz="2800" b="1" dirty="0">
              <a:solidFill>
                <a:srgbClr val="9F2B22"/>
              </a:solidFill>
              <a:ea typeface="PT Sans"/>
              <a:cs typeface="Arial" panose="020B0604020202020204" pitchFamily="34" charset="0"/>
              <a:sym typeface="PT Sans"/>
            </a:endParaRPr>
          </a:p>
        </p:txBody>
      </p:sp>
      <p:sp>
        <p:nvSpPr>
          <p:cNvPr id="6" name="Нижний колонтитул 5"/>
          <p:cNvSpPr>
            <a:spLocks noGrp="1"/>
          </p:cNvSpPr>
          <p:nvPr>
            <p:ph type="ftr" sz="quarter" idx="11"/>
          </p:nvPr>
        </p:nvSpPr>
        <p:spPr>
          <a:xfrm>
            <a:off x="2500298" y="6356350"/>
            <a:ext cx="3714776" cy="365125"/>
          </a:xfrm>
        </p:spPr>
        <p:txBody>
          <a:bodyPr/>
          <a:lstStyle/>
          <a:p>
            <a:r>
              <a:rPr lang="ru-RU" dirty="0" smtClean="0"/>
              <a:t>Кафедра информационно-аналитических систем</a:t>
            </a:r>
            <a:endParaRPr lang="ru-RU" dirty="0"/>
          </a:p>
        </p:txBody>
      </p:sp>
      <p:sp>
        <p:nvSpPr>
          <p:cNvPr id="7" name="Прямоугольник 6"/>
          <p:cNvSpPr/>
          <p:nvPr/>
        </p:nvSpPr>
        <p:spPr>
          <a:xfrm>
            <a:off x="285720" y="2143116"/>
            <a:ext cx="8286808" cy="2985433"/>
          </a:xfrm>
          <a:prstGeom prst="rect">
            <a:avLst/>
          </a:prstGeom>
        </p:spPr>
        <p:txBody>
          <a:bodyPr wrap="square">
            <a:spAutoFit/>
          </a:bodyPr>
          <a:lstStyle/>
          <a:p>
            <a:pPr algn="just"/>
            <a:r>
              <a:rPr lang="ru-RU" sz="2800" dirty="0" smtClean="0"/>
              <a:t>Зададим следующие коэффициенты влияния атрибутам пациентов из предыдущего примера</a:t>
            </a:r>
            <a:r>
              <a:rPr lang="en-US" sz="2800" dirty="0" smtClean="0"/>
              <a:t>:</a:t>
            </a:r>
          </a:p>
          <a:p>
            <a:pPr lvl="4">
              <a:buFont typeface="Arial" pitchFamily="34" charset="0"/>
              <a:buChar char="•"/>
            </a:pPr>
            <a:r>
              <a:rPr lang="ru-RU" sz="2800" dirty="0" smtClean="0"/>
              <a:t>покраснение горла – 1</a:t>
            </a:r>
          </a:p>
          <a:p>
            <a:pPr lvl="4">
              <a:buFont typeface="Arial" pitchFamily="34" charset="0"/>
              <a:buChar char="•"/>
            </a:pPr>
            <a:r>
              <a:rPr lang="ru-RU" sz="2800" dirty="0" smtClean="0"/>
              <a:t>кашель – 2</a:t>
            </a:r>
          </a:p>
          <a:p>
            <a:pPr lvl="4">
              <a:buFont typeface="Arial" pitchFamily="34" charset="0"/>
              <a:buChar char="•"/>
            </a:pPr>
            <a:r>
              <a:rPr lang="ru-RU" sz="2800" dirty="0" smtClean="0"/>
              <a:t>жар – 2</a:t>
            </a:r>
          </a:p>
          <a:p>
            <a:pPr lvl="4">
              <a:buFont typeface="Arial" pitchFamily="34" charset="0"/>
              <a:buChar char="•"/>
            </a:pPr>
            <a:r>
              <a:rPr lang="ru-RU" sz="2800" dirty="0" smtClean="0"/>
              <a:t>головная боль - 1</a:t>
            </a:r>
          </a:p>
          <a:p>
            <a:pPr algn="just"/>
            <a:endParaRPr lang="ru-RU" sz="2000" dirty="0"/>
          </a:p>
        </p:txBody>
      </p:sp>
    </p:spTree>
    <p:extLst>
      <p:ext uri="{BB962C8B-B14F-4D97-AF65-F5344CB8AC3E}">
        <p14:creationId xmlns:p14="http://schemas.microsoft.com/office/powerpoint/2010/main" val="3195855429"/>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5641</TotalTime>
  <Words>1534</Words>
  <Application>Microsoft Office PowerPoint</Application>
  <PresentationFormat>Экран (4:3)</PresentationFormat>
  <Paragraphs>472</Paragraphs>
  <Slides>27</Slides>
  <Notes>1</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27</vt:i4>
      </vt:variant>
    </vt:vector>
  </HeadingPairs>
  <TitlesOfParts>
    <vt:vector size="32" baseType="lpstr">
      <vt:lpstr>Arial</vt:lpstr>
      <vt:lpstr>Calibri</vt:lpstr>
      <vt:lpstr>PT Sans</vt:lpstr>
      <vt:lpstr>Wingdings</vt:lpstr>
      <vt:lpstr>Тема Office</vt:lpstr>
      <vt:lpstr>Презентация PowerPoint</vt:lpstr>
      <vt:lpstr>Презентация PowerPoint</vt:lpstr>
      <vt:lpstr>Анализ данных. Метрики расстояний  для различных шкал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Анализ данных. Метрики расстояний  для различных шкал</vt:lpstr>
      <vt:lpstr>Анализ данных. Метрики расстояний  для различных шкал</vt:lpstr>
      <vt:lpstr>Презентация PowerPoint</vt:lpstr>
      <vt:lpstr>Презентация PowerPoint</vt:lpstr>
      <vt:lpstr>Презентация PowerPoint</vt:lpstr>
      <vt:lpstr>Анализ данных. Метрики расстояний  для различных шкал</vt:lpstr>
      <vt:lpstr>Презентация PowerPoint</vt:lpstr>
      <vt:lpstr>Презентация PowerPoint</vt:lpstr>
      <vt:lpstr>Презентация PowerPoint</vt:lpstr>
      <vt:lpstr>Анализ данных. Метрики расстояний  для различных шкал</vt:lpstr>
      <vt:lpstr>Презентация PowerPoint</vt:lpstr>
      <vt:lpstr>Презентация PowerPoint</vt:lpstr>
      <vt:lpstr>Презентация PowerPoint</vt:lpstr>
      <vt:lpstr>Презентация PowerPoint</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Баранова Ольга Владимировна</dc:creator>
  <cp:lastModifiedBy>Графеева Наталья Генриховна</cp:lastModifiedBy>
  <cp:revision>454</cp:revision>
  <dcterms:created xsi:type="dcterms:W3CDTF">2015-06-09T11:05:16Z</dcterms:created>
  <dcterms:modified xsi:type="dcterms:W3CDTF">2019-11-23T10:10:04Z</dcterms:modified>
</cp:coreProperties>
</file>