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9" r:id="rId3"/>
    <p:sldId id="35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90" r:id="rId13"/>
    <p:sldId id="399" r:id="rId14"/>
    <p:sldId id="398" r:id="rId15"/>
    <p:sldId id="400" r:id="rId16"/>
    <p:sldId id="361" r:id="rId17"/>
    <p:sldId id="363" r:id="rId18"/>
    <p:sldId id="365" r:id="rId19"/>
    <p:sldId id="401" r:id="rId20"/>
    <p:sldId id="364" r:id="rId21"/>
    <p:sldId id="367" r:id="rId22"/>
    <p:sldId id="331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277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23.11.2019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23.11.2019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23.11.2019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1714488"/>
            <a:ext cx="7416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Ряды похожие по форме</a:t>
            </a:r>
            <a:endParaRPr lang="ru-RU" sz="36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928802"/>
            <a:ext cx="52149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Мы ищем ряды имеющие одинаковые характерные особенности, но не налагающиеся друг на друга. Они могут быть как просто разнесены по времени, так и растянуты или ещё как-то преобразованы. Такой тип подобия встречается, например, при кластеризации звуковых </a:t>
            </a:r>
            <a:r>
              <a:rPr lang="ru-RU" sz="2400" dirty="0" err="1" smtClean="0"/>
              <a:t>сэмплов</a:t>
            </a:r>
            <a:r>
              <a:rPr lang="ru-RU" sz="2400" dirty="0" smtClean="0"/>
              <a:t> — невозможно произнести одну и ту же фразу в абсолютно одинаковом темпе. Графики на рисунке похожи по форме.</a:t>
            </a:r>
            <a:endParaRPr lang="ru-RU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2000239"/>
            <a:ext cx="3143272" cy="428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Ряды похожие по структуре</a:t>
            </a:r>
            <a:endParaRPr lang="ru-RU" sz="39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1714488"/>
            <a:ext cx="8286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Поиск последовательностей с одинаковыми законами изменения; как глобальными — периодичность (5 и 6), тренд (7 и 8) — так и локальными, например, сколько раз в последовательности встречается определённый паттерн.</a:t>
            </a: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6363" y="2928934"/>
            <a:ext cx="6053157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71670" y="274638"/>
            <a:ext cx="6786610" cy="654032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</a:b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14282" y="1142984"/>
            <a:ext cx="8143932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</a:rPr>
              <a:t>Приёмы представления данных</a:t>
            </a:r>
          </a:p>
          <a:p>
            <a:pPr marL="0" indent="0" algn="just">
              <a:buNone/>
            </a:pPr>
            <a:r>
              <a:rPr lang="ru-RU" dirty="0" smtClean="0"/>
              <a:t>Лучший способ </a:t>
            </a:r>
            <a:r>
              <a:rPr lang="ru-RU" dirty="0" err="1" smtClean="0"/>
              <a:t>кластеризовать</a:t>
            </a:r>
            <a:r>
              <a:rPr lang="ru-RU" dirty="0" smtClean="0"/>
              <a:t> временные ряды — </a:t>
            </a:r>
            <a:r>
              <a:rPr lang="ru-RU" dirty="0" err="1" smtClean="0"/>
              <a:t>кластеризовать</a:t>
            </a:r>
            <a:r>
              <a:rPr lang="ru-RU" dirty="0" smtClean="0"/>
              <a:t> их </a:t>
            </a:r>
            <a:r>
              <a:rPr lang="ru-RU" b="1" dirty="0" smtClean="0"/>
              <a:t>НЕ</a:t>
            </a:r>
            <a:r>
              <a:rPr lang="ru-RU" dirty="0" smtClean="0"/>
              <a:t> как временные ряды. Если специфика задачи позволяет  преобразовать данные в данные фиксированного размера (например, собрать статистические характеристики), стоит воспользоваться этой возможностью. Сразу пропадает целая группа проблем.</a:t>
            </a:r>
          </a:p>
          <a:p>
            <a:endParaRPr lang="ru-RU" dirty="0" smtClean="0"/>
          </a:p>
          <a:p>
            <a:pPr algn="just"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214422"/>
            <a:ext cx="8401080" cy="491174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</a:rPr>
              <a:t>Какие статистические показатели можно собрать</a:t>
            </a:r>
            <a:r>
              <a:rPr lang="en-US" sz="39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ru-RU" sz="39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минимум, максимум, средний и медианный элементы (после сглаживания) </a:t>
            </a:r>
          </a:p>
          <a:p>
            <a:pPr lvl="1"/>
            <a:r>
              <a:rPr lang="ru-RU" dirty="0" smtClean="0"/>
              <a:t>количество пиков и впадин </a:t>
            </a:r>
          </a:p>
          <a:p>
            <a:pPr lvl="1"/>
            <a:r>
              <a:rPr lang="ru-RU" dirty="0" smtClean="0"/>
              <a:t>дисперсия элементов </a:t>
            </a:r>
          </a:p>
          <a:p>
            <a:pPr lvl="1"/>
            <a:r>
              <a:rPr lang="ru-RU" dirty="0" smtClean="0"/>
              <a:t>площадь под графиком</a:t>
            </a:r>
          </a:p>
          <a:p>
            <a:pPr lvl="1"/>
            <a:r>
              <a:rPr lang="ru-RU" dirty="0" smtClean="0"/>
              <a:t>показатель тренда </a:t>
            </a:r>
          </a:p>
          <a:p>
            <a:pPr lvl="1"/>
            <a:r>
              <a:rPr lang="ru-RU" dirty="0" smtClean="0"/>
              <a:t>количество элементов в 1-ой, 2-ой, 3-ей и 4-ой квартилях</a:t>
            </a:r>
          </a:p>
          <a:p>
            <a:pPr lvl="1"/>
            <a:r>
              <a:rPr lang="ru-RU" dirty="0" smtClean="0"/>
              <a:t>И т.п.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     </a:t>
            </a: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</a:rPr>
              <a:t>Наилучший случай</a:t>
            </a:r>
          </a:p>
          <a:p>
            <a:endParaRPr lang="ru-RU" dirty="0" smtClean="0"/>
          </a:p>
          <a:p>
            <a:pPr algn="just"/>
            <a:r>
              <a:rPr lang="ru-RU" dirty="0" smtClean="0"/>
              <a:t>Это когда заранее известна математическая модель, которой отвечают данные (например, дано, что последовательность представляет собой сумму конечного набора функций и шума, или известна порождающая модель). Тогда стоит перевести последовательности в пространство параметров модели, и </a:t>
            </a:r>
            <a:r>
              <a:rPr lang="ru-RU" dirty="0" err="1" smtClean="0"/>
              <a:t>кластеризировать</a:t>
            </a:r>
            <a:r>
              <a:rPr lang="ru-RU" dirty="0" smtClean="0"/>
              <a:t> уже в нём. К сожалению, такое счастье выпадает редко.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ru-RU" sz="4600" b="1" dirty="0" smtClean="0">
                <a:solidFill>
                  <a:schemeClr val="accent2">
                    <a:lumMod val="75000"/>
                  </a:schemeClr>
                </a:solidFill>
              </a:rPr>
              <a:t>Какие еще есть приемы</a:t>
            </a:r>
            <a:r>
              <a:rPr lang="en-US" sz="46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ru-RU" sz="4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ru-RU" dirty="0" smtClean="0"/>
              <a:t>В </a:t>
            </a:r>
            <a:r>
              <a:rPr lang="ru-RU" dirty="0" err="1" smtClean="0"/>
              <a:t>биоинформатике</a:t>
            </a:r>
            <a:r>
              <a:rPr lang="ru-RU" dirty="0" smtClean="0"/>
              <a:t> часто бывает полезно применить к ряду кодирование символами (</a:t>
            </a:r>
            <a:r>
              <a:rPr lang="ru-RU" dirty="0" err="1" smtClean="0"/>
              <a:t>Symbolic</a:t>
            </a:r>
            <a:r>
              <a:rPr lang="ru-RU" dirty="0" smtClean="0"/>
              <a:t> </a:t>
            </a:r>
            <a:r>
              <a:rPr lang="ru-RU" dirty="0" err="1" smtClean="0"/>
              <a:t>Approximation</a:t>
            </a:r>
            <a:r>
              <a:rPr lang="ru-RU" dirty="0" smtClean="0"/>
              <a:t>, SAX).</a:t>
            </a:r>
          </a:p>
          <a:p>
            <a:pPr algn="just"/>
            <a:r>
              <a:rPr lang="ru-RU" dirty="0" smtClean="0"/>
              <a:t>Частотные показатели. Дискретное преобразование Фурье, </a:t>
            </a:r>
            <a:r>
              <a:rPr lang="ru-RU" dirty="0" err="1" smtClean="0"/>
              <a:t>вейвлет-преобразование</a:t>
            </a:r>
            <a:r>
              <a:rPr lang="ru-RU" dirty="0" smtClean="0"/>
              <a:t>, косинусное преобразование. Это не самый лучший вариант, так как мы от одной последовательности переходим к другой, часто ещё более непонятной, но иногда может помочь.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ru-RU" dirty="0" smtClean="0"/>
              <a:t>И, все-таки, если избавится от временного ряда не удалось, нужны метрики, определяющие меру близости временных рядов…..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Метрики</a:t>
            </a:r>
          </a:p>
          <a:p>
            <a:pPr marL="0" indent="0">
              <a:buNone/>
            </a:pP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/>
            <a:r>
              <a:rPr lang="ru-RU" sz="12800" dirty="0" smtClean="0">
                <a:cs typeface="Arial" panose="020B0604020202020204" pitchFamily="34" charset="0"/>
              </a:rPr>
              <a:t>Метрика Евклида. </a:t>
            </a:r>
          </a:p>
          <a:p>
            <a:pPr marL="0" indent="0"/>
            <a:r>
              <a:rPr lang="ru-RU" sz="12800" dirty="0" smtClean="0"/>
              <a:t>Метрики для оценки корреляции.</a:t>
            </a:r>
          </a:p>
          <a:p>
            <a:pPr marL="0" indent="0"/>
            <a:r>
              <a:rPr lang="ru-RU" sz="12800" dirty="0" smtClean="0"/>
              <a:t>Минимальная прыжковая стоимость (</a:t>
            </a:r>
            <a:r>
              <a:rPr lang="ru-RU" sz="12800" dirty="0" err="1" smtClean="0"/>
              <a:t>Minimum</a:t>
            </a:r>
            <a:r>
              <a:rPr lang="ru-RU" sz="12800" dirty="0" smtClean="0"/>
              <a:t> </a:t>
            </a:r>
            <a:r>
              <a:rPr lang="ru-RU" sz="12800" dirty="0" err="1" smtClean="0"/>
              <a:t>Jump</a:t>
            </a:r>
            <a:r>
              <a:rPr lang="ru-RU" sz="12800" dirty="0" smtClean="0"/>
              <a:t> </a:t>
            </a:r>
            <a:r>
              <a:rPr lang="ru-RU" sz="12800" dirty="0" err="1" smtClean="0"/>
              <a:t>Cost</a:t>
            </a:r>
            <a:r>
              <a:rPr lang="ru-RU" sz="12800" dirty="0" smtClean="0"/>
              <a:t>, MJC).</a:t>
            </a:r>
          </a:p>
          <a:p>
            <a:pPr marL="0" indent="0"/>
            <a:r>
              <a:rPr lang="ru-RU" sz="12800" dirty="0" smtClean="0"/>
              <a:t>Динамическая трансформация временной шкалы (</a:t>
            </a:r>
            <a:r>
              <a:rPr lang="ru-RU" sz="12800" dirty="0" err="1" smtClean="0"/>
              <a:t>Dynamic</a:t>
            </a:r>
            <a:r>
              <a:rPr lang="ru-RU" sz="12800" dirty="0" smtClean="0"/>
              <a:t> </a:t>
            </a:r>
            <a:r>
              <a:rPr lang="ru-RU" sz="12800" dirty="0" err="1" smtClean="0"/>
              <a:t>Time</a:t>
            </a:r>
            <a:r>
              <a:rPr lang="ru-RU" sz="12800" dirty="0" smtClean="0"/>
              <a:t> </a:t>
            </a:r>
            <a:r>
              <a:rPr lang="ru-RU" sz="12800" dirty="0" err="1" smtClean="0"/>
              <a:t>Warping</a:t>
            </a:r>
            <a:r>
              <a:rPr lang="ru-RU" sz="12800" dirty="0" smtClean="0"/>
              <a:t>, DTW)</a:t>
            </a:r>
            <a:r>
              <a:rPr lang="en-US" sz="12800" dirty="0" smtClean="0"/>
              <a:t>.</a:t>
            </a:r>
            <a:r>
              <a:rPr lang="ru-RU" sz="12800" dirty="0" smtClean="0"/>
              <a:t> </a:t>
            </a:r>
          </a:p>
          <a:p>
            <a:pPr marL="0" indent="0"/>
            <a:r>
              <a:rPr lang="ru-RU" sz="12800" dirty="0" smtClean="0"/>
              <a:t>Расстояние </a:t>
            </a:r>
            <a:r>
              <a:rPr lang="ru-RU" sz="12800" dirty="0" err="1" smtClean="0"/>
              <a:t>Махаланобиса</a:t>
            </a:r>
            <a:r>
              <a:rPr lang="ru-RU" sz="12800" dirty="0" smtClean="0"/>
              <a:t>.</a:t>
            </a:r>
          </a:p>
          <a:p>
            <a:pPr marL="0" indent="0"/>
            <a:r>
              <a:rPr lang="ru-RU" sz="12800" dirty="0" smtClean="0"/>
              <a:t>И др.</a:t>
            </a:r>
          </a:p>
          <a:p>
            <a:pPr marL="0" indent="0"/>
            <a:endParaRPr lang="ru-RU" sz="6200" dirty="0" smtClean="0"/>
          </a:p>
          <a:p>
            <a:pPr marL="0" indent="0">
              <a:buNone/>
            </a:pPr>
            <a:endParaRPr lang="ru-RU" sz="5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Метрика Евклида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 rot="10800000" flipV="1">
            <a:off x="285720" y="1898058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Эти любимая всеми метрика работает только в случае  рядов похожих во времени. Да и в этом случае, они могут выдавать сомнительные результаты, если последовательности длинные или шумные. Но иногда это работает. Можно сглаживать данные, избавляться от шумов и т.п.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100" b="1" dirty="0" smtClean="0">
                <a:solidFill>
                  <a:schemeClr val="accent2">
                    <a:lumMod val="75000"/>
                  </a:schemeClr>
                </a:solidFill>
              </a:rPr>
              <a:t>Метрики для оценки корреляции</a:t>
            </a:r>
          </a:p>
          <a:p>
            <a:pPr marL="0" indent="0">
              <a:buNone/>
            </a:pP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r>
              <a:rPr lang="ru-RU" sz="6200" b="1" dirty="0" smtClean="0"/>
              <a:t>Корреляция</a:t>
            </a:r>
            <a:r>
              <a:rPr lang="ru-RU" sz="6200" dirty="0" smtClean="0"/>
              <a:t> – связь между переменными.</a:t>
            </a:r>
          </a:p>
          <a:p>
            <a:r>
              <a:rPr lang="ru-RU" sz="6200" b="1" dirty="0" smtClean="0"/>
              <a:t>Коэффициент корреляции </a:t>
            </a:r>
            <a:r>
              <a:rPr lang="ru-RU" sz="6200" dirty="0" smtClean="0"/>
              <a:t>измеряет силу и направление связи между двумя переменными. </a:t>
            </a:r>
          </a:p>
          <a:p>
            <a:endParaRPr lang="ru-RU" sz="6200" dirty="0" smtClean="0"/>
          </a:p>
          <a:p>
            <a:pPr marL="0" indent="0">
              <a:buNone/>
            </a:pPr>
            <a:r>
              <a:rPr lang="ru-RU" sz="5800" dirty="0" smtClean="0">
                <a:cs typeface="Arial" panose="020B0604020202020204" pitchFamily="34" charset="0"/>
              </a:rPr>
              <a:t>Коэффициент линейной корреляции Пирсона</a:t>
            </a:r>
            <a:r>
              <a:rPr lang="en-US" sz="5800" dirty="0" smtClean="0">
                <a:cs typeface="Arial" panose="020B0604020202020204" pitchFamily="34" charset="0"/>
              </a:rPr>
              <a:t>:</a:t>
            </a:r>
            <a:endParaRPr lang="ru-RU" sz="5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5800" dirty="0" smtClean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508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2857496"/>
            <a:ext cx="2071702" cy="85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28596" y="4786322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Формула в состоянии определить наличие и силу только линейной связи между переменными!!!</a:t>
            </a:r>
            <a:endParaRPr lang="ru-RU" dirty="0" smtClean="0">
              <a:cs typeface="Arial" panose="020B0604020202020204" pitchFamily="34" charset="0"/>
            </a:endParaRPr>
          </a:p>
          <a:p>
            <a:r>
              <a:rPr lang="ru-RU" dirty="0" smtClean="0">
                <a:cs typeface="Arial" panose="020B0604020202020204" pitchFamily="34" charset="0"/>
              </a:rPr>
              <a:t>Метрика может быть успешно применена для рядов, похожих по времени (а после небольших преобразований и для рядов, сдвинутых по времени).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3786190"/>
            <a:ext cx="8191500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2147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    </a:t>
            </a:r>
            <a:r>
              <a:rPr lang="ru-RU" sz="46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Значения коэффициента корреляции </a:t>
            </a:r>
          </a:p>
          <a:p>
            <a:pPr marL="0" indent="0" algn="just">
              <a:buNone/>
            </a:pPr>
            <a:r>
              <a:rPr lang="ru-RU" dirty="0" smtClean="0"/>
              <a:t>Коэффициент корреляции изменяется на отрезке от –1 до +1.  Если между переменными существует сильная положительная связь, то значение  будет близко к +1.  Если между переменными существует сильная отрицательная связь, то значение будет близко к –1.  Когда между переменными нет линейной связи или она очень слабая, значение  будет близко к 0.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000636"/>
            <a:ext cx="7500989" cy="11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1714480" y="142852"/>
            <a:ext cx="7286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/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+mj-lt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+mj-lt"/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latin typeface="+mj-lt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857364"/>
            <a:ext cx="82868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Кластеризация временных рядов — достаточно неблагодарное дело. Даже при группировке статических данных часто получаются сомнительные результаты, а уж что говорить про информацию, динамически изменяющуюся во времени. Однако нельзя игнорировать задачу, только потому что она сложна. Реальный бизнес генерирует большое количество временных рядов, которые порою требуют как классификации, так и кластеризации Попробуем разобраться, как выжать из этой темы немного смысла.</a:t>
            </a:r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Минимальная прыжковая стоимость (</a:t>
            </a:r>
            <a:r>
              <a:rPr lang="ru-RU" sz="3600" b="1" dirty="0" err="1" smtClean="0">
                <a:solidFill>
                  <a:schemeClr val="accent2">
                    <a:lumMod val="75000"/>
                  </a:schemeClr>
                </a:solidFill>
              </a:rPr>
              <a:t>Minimum</a:t>
            </a: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75000"/>
                  </a:schemeClr>
                </a:solidFill>
              </a:rPr>
              <a:t>Jump</a:t>
            </a: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75000"/>
                  </a:schemeClr>
                </a:solidFill>
              </a:rPr>
              <a:t>Cost</a:t>
            </a: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, MJC)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2">
                  <a:lumMod val="7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85720" y="2285992"/>
            <a:ext cx="82153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Интересная функция непохожести, имеющая простой интуитивный смысл. Мы ставим графики </a:t>
            </a:r>
            <a:r>
              <a:rPr lang="ru-RU" b="1" dirty="0" smtClean="0"/>
              <a:t>вровень</a:t>
            </a:r>
            <a:r>
              <a:rPr lang="ru-RU" dirty="0" smtClean="0"/>
              <a:t> друг к другу, после чего двигаемся слева направо, перепрыгивая с одного графика на ближайшую </a:t>
            </a:r>
            <a:r>
              <a:rPr lang="ru-RU" i="1" dirty="0" smtClean="0"/>
              <a:t>(в некотором смысле)</a:t>
            </a:r>
            <a:r>
              <a:rPr lang="ru-RU" dirty="0" smtClean="0"/>
              <a:t> точку другого и обратно. При этом накладывается ограничение, что можно выбирать только точки, находящиеся вперёд по времени. Длина проделанного пути и будет представлять собой MJC.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3975" y="4143380"/>
            <a:ext cx="649605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Динамическая трансформация временной шкалы (</a:t>
            </a:r>
            <a:r>
              <a:rPr lang="ru-RU" sz="6000" b="1" dirty="0" err="1" smtClean="0">
                <a:solidFill>
                  <a:schemeClr val="accent2">
                    <a:lumMod val="75000"/>
                  </a:schemeClr>
                </a:solidFill>
              </a:rPr>
              <a:t>Dynamic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6000" b="1" dirty="0" err="1" smtClean="0">
                <a:solidFill>
                  <a:schemeClr val="accent2">
                    <a:lumMod val="75000"/>
                  </a:schemeClr>
                </a:solidFill>
              </a:rPr>
              <a:t>Time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6000" b="1" dirty="0" err="1" smtClean="0">
                <a:solidFill>
                  <a:schemeClr val="accent2">
                    <a:lumMod val="75000"/>
                  </a:schemeClr>
                </a:solidFill>
              </a:rPr>
              <a:t>Warping</a:t>
            </a:r>
            <a:r>
              <a:rPr lang="ru-RU" sz="6000" b="1" dirty="0" smtClean="0">
                <a:solidFill>
                  <a:schemeClr val="accent2">
                    <a:lumMod val="75000"/>
                  </a:schemeClr>
                </a:solidFill>
              </a:rPr>
              <a:t>, DTW) </a:t>
            </a: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7"/>
            <a:ext cx="864399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Часто бывает так, что характерные части временных рядов не только отстоят друг от друга по оси времени, но ещё и растянуты или сжаты. Тогда ни евклидова метрика, ни корреляция, ни кросс-корреляция не дают показательных результатов. </a:t>
            </a:r>
            <a:br>
              <a:rPr lang="ru-RU" sz="2400" dirty="0" smtClean="0"/>
            </a:b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На этот случай есть DTW-алгоритм, который  строит матрицу возможных отображений одного ряда на другой, с учётом того, что отсчёты рядов могут как сдвигаться, так и изменять уровень. Путь в этой матрице с минимальным значением стоимости — и есть DTW-расстояние. </a:t>
            </a:r>
            <a:endParaRPr lang="ru-RU" sz="3200" dirty="0" smtClean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построение </a:t>
            </a: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DTW 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-матрицы</a:t>
            </a:r>
          </a:p>
          <a:p>
            <a:pPr marL="0" indent="0">
              <a:buNone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ru-RU" sz="11200" dirty="0" smtClean="0"/>
              <a:t>Возьмём две последовательности P={2,6,5,3,2} ; Q={1,2,4,1,2} . Они имеют похожую форму, но их пики смещены друг относительно друга. Посчитаем матрицу расстояний </a:t>
            </a:r>
            <a:r>
              <a:rPr lang="ru-RU" sz="11200" dirty="0" err="1" smtClean="0"/>
              <a:t>d</a:t>
            </a:r>
            <a:r>
              <a:rPr lang="ru-RU" sz="11200" dirty="0" smtClean="0"/>
              <a:t> между каждой парой уровней. После чего построим матрицу трансформаций D . Будем заполнять её </a:t>
            </a:r>
            <a:r>
              <a:rPr lang="ru-RU" sz="11200" dirty="0" err="1" smtClean="0"/>
              <a:t>слева-направо</a:t>
            </a:r>
            <a:r>
              <a:rPr lang="ru-RU" sz="11200" dirty="0" smtClean="0"/>
              <a:t>, </a:t>
            </a:r>
            <a:r>
              <a:rPr lang="ru-RU" sz="11200" dirty="0" err="1" smtClean="0"/>
              <a:t>сверху-вниз</a:t>
            </a:r>
            <a:r>
              <a:rPr lang="ru-RU" sz="11200" dirty="0" smtClean="0"/>
              <a:t>, по следующим правилам</a:t>
            </a:r>
            <a:r>
              <a:rPr lang="en-US" sz="11200" dirty="0" smtClean="0"/>
              <a:t>:</a:t>
            </a:r>
          </a:p>
          <a:p>
            <a:pPr marL="0" indent="0" algn="just">
              <a:buNone/>
            </a:pPr>
            <a:r>
              <a:rPr lang="ru-RU" sz="11200" dirty="0" smtClean="0"/>
              <a:t> </a:t>
            </a:r>
            <a:r>
              <a:rPr lang="en-US" sz="11200" dirty="0" smtClean="0"/>
              <a:t> </a:t>
            </a:r>
            <a:r>
              <a:rPr lang="ru-RU" sz="11200" dirty="0" err="1" smtClean="0"/>
              <a:t>D</a:t>
            </a:r>
            <a:r>
              <a:rPr lang="ru-RU" sz="11200" baseline="-25000" dirty="0" err="1" smtClean="0"/>
              <a:t>i,j</a:t>
            </a:r>
            <a:r>
              <a:rPr lang="ru-RU" sz="11200" dirty="0" err="1" smtClean="0"/>
              <a:t>=d</a:t>
            </a:r>
            <a:r>
              <a:rPr lang="ru-RU" sz="11200" baseline="-25000" dirty="0" err="1" smtClean="0"/>
              <a:t>i,j</a:t>
            </a:r>
            <a:r>
              <a:rPr lang="ru-RU" sz="11200" dirty="0" err="1" smtClean="0"/>
              <a:t>+min</a:t>
            </a:r>
            <a:r>
              <a:rPr lang="ru-RU" sz="11200" dirty="0" smtClean="0"/>
              <a:t>(D</a:t>
            </a:r>
            <a:r>
              <a:rPr lang="ru-RU" sz="11200" baseline="-25000" dirty="0" smtClean="0"/>
              <a:t>i,j</a:t>
            </a:r>
            <a:r>
              <a:rPr lang="ru-RU" sz="11200" dirty="0" smtClean="0"/>
              <a:t>,D</a:t>
            </a:r>
            <a:r>
              <a:rPr lang="ru-RU" sz="11200" baseline="-25000" dirty="0" smtClean="0"/>
              <a:t>i−1,j</a:t>
            </a:r>
            <a:r>
              <a:rPr lang="ru-RU" sz="11200" dirty="0" smtClean="0"/>
              <a:t>,D</a:t>
            </a:r>
            <a:r>
              <a:rPr lang="ru-RU" sz="11200" baseline="-25000" dirty="0" smtClean="0"/>
              <a:t>i,j−1</a:t>
            </a:r>
            <a:r>
              <a:rPr lang="ru-RU" sz="11200" dirty="0" smtClean="0"/>
              <a:t>) </a:t>
            </a:r>
            <a:endParaRPr lang="en-US" sz="11200" dirty="0" smtClean="0"/>
          </a:p>
          <a:p>
            <a:pPr marL="0" indent="0" algn="just">
              <a:buNone/>
            </a:pPr>
            <a:r>
              <a:rPr lang="en-US" sz="11200" dirty="0" smtClean="0"/>
              <a:t>  </a:t>
            </a:r>
            <a:r>
              <a:rPr lang="ru-RU" sz="11200" dirty="0" smtClean="0"/>
              <a:t>D</a:t>
            </a:r>
            <a:r>
              <a:rPr lang="ru-RU" sz="11200" baseline="-25000" dirty="0" smtClean="0"/>
              <a:t>1,1</a:t>
            </a:r>
            <a:r>
              <a:rPr lang="ru-RU" sz="11200" dirty="0" smtClean="0"/>
              <a:t>=d</a:t>
            </a:r>
            <a:r>
              <a:rPr lang="ru-RU" sz="11200" baseline="-25000" dirty="0" smtClean="0"/>
              <a:t>1,1</a:t>
            </a:r>
            <a:r>
              <a:rPr lang="ru-RU" sz="11200" dirty="0" smtClean="0"/>
              <a:t> </a:t>
            </a:r>
            <a:endParaRPr lang="en-US" sz="11200" dirty="0" smtClean="0"/>
          </a:p>
          <a:p>
            <a:pPr marL="0" indent="0" algn="just">
              <a:buNone/>
            </a:pPr>
            <a:r>
              <a:rPr lang="en-US" sz="11200" dirty="0" smtClean="0"/>
              <a:t>  </a:t>
            </a:r>
            <a:r>
              <a:rPr lang="ru-RU" sz="11200" dirty="0" smtClean="0"/>
              <a:t>для верхнего столбца и левого ряда части членов в </a:t>
            </a:r>
            <a:r>
              <a:rPr lang="ru-RU" sz="11200" dirty="0" err="1" smtClean="0"/>
              <a:t>min</a:t>
            </a:r>
            <a:r>
              <a:rPr lang="ru-RU" sz="11200" dirty="0" smtClean="0"/>
              <a:t> нет. </a:t>
            </a:r>
            <a:endParaRPr lang="en-US" sz="112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en-US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96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Wingdings" pitchFamily="2" charset="2"/>
              <a:buChar char="q"/>
            </a:pPr>
            <a:endParaRPr lang="ru-RU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11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11200" b="1" dirty="0" smtClean="0">
              <a:solidFill>
                <a:srgbClr val="9F2B22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71472" y="1214422"/>
            <a:ext cx="7490865" cy="4475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14350" y="2282031"/>
            <a:ext cx="81153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2286000" y="142853"/>
            <a:ext cx="66437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4612" y="1600200"/>
            <a:ext cx="3214710" cy="470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Построим путь из D</a:t>
            </a:r>
            <a:r>
              <a:rPr lang="ru-RU" baseline="-25000" dirty="0" smtClean="0"/>
              <a:t>M,N</a:t>
            </a:r>
            <a:r>
              <a:rPr lang="ru-RU" dirty="0" smtClean="0"/>
              <a:t> в D</a:t>
            </a:r>
            <a:r>
              <a:rPr lang="ru-RU" baseline="-25000" dirty="0" smtClean="0"/>
              <a:t>1,1</a:t>
            </a:r>
            <a:r>
              <a:rPr lang="ru-RU" dirty="0" smtClean="0"/>
              <a:t> , каждый раз переходя в клетку с как можно меньшим числом. Каждая посещённая клетка (</a:t>
            </a:r>
            <a:r>
              <a:rPr lang="ru-RU" dirty="0" err="1" smtClean="0"/>
              <a:t>i,j</a:t>
            </a:r>
            <a:r>
              <a:rPr lang="ru-RU" dirty="0" smtClean="0"/>
              <a:t>) будет означать, что при оптимальной трансформации точка </a:t>
            </a:r>
            <a:r>
              <a:rPr lang="ru-RU" dirty="0" err="1" smtClean="0"/>
              <a:t>j</a:t>
            </a:r>
            <a:r>
              <a:rPr lang="ru-RU" dirty="0" smtClean="0"/>
              <a:t> первого ряда отображается на </a:t>
            </a:r>
            <a:r>
              <a:rPr lang="ru-RU" dirty="0" err="1" smtClean="0"/>
              <a:t>j</a:t>
            </a:r>
            <a:r>
              <a:rPr lang="ru-RU" dirty="0" smtClean="0"/>
              <a:t> -тую точку второго. Стоимость такой трансформации складывается из разницы между уровнями этих точек и стоимости оптимальной трансформации всех точек до этой пары. Можно сопоставлять одной точке несколько других, но двигаться будем только влево, вверх либо (желательно) </a:t>
            </a:r>
            <a:r>
              <a:rPr lang="ru-RU" dirty="0" err="1" smtClean="0"/>
              <a:t>влево-вверх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          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Таких путей можно построить много, но оптимальным из них будет тот, который минимизирует длину пути в матрице расстояний. 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6000" y="0"/>
            <a:ext cx="66437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1214447"/>
          </a:xfrm>
        </p:spPr>
        <p:txBody>
          <a:bodyPr/>
          <a:lstStyle/>
          <a:p>
            <a:pPr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Расстояние </a:t>
            </a:r>
            <a:r>
              <a:rPr lang="ru-RU" b="1" dirty="0" err="1" smtClean="0">
                <a:solidFill>
                  <a:schemeClr val="accent2">
                    <a:lumMod val="75000"/>
                  </a:schemeClr>
                </a:solidFill>
              </a:rPr>
              <a:t>Махаланобиса</a:t>
            </a:r>
            <a:endParaRPr lang="ru-RU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24150" y="2000241"/>
            <a:ext cx="3695700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428596" y="3286124"/>
            <a:ext cx="81439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В основе метрики - переменные, дисперсия которых больше, вносят меньший вклад в итоговый показатель расстояния. На первый взгляд, не совсем понятно, причём здесь временный ряды. Однако поправка </a:t>
            </a:r>
            <a:r>
              <a:rPr lang="ru-RU" dirty="0" err="1" smtClean="0"/>
              <a:t>Махаланобиса</a:t>
            </a:r>
            <a:r>
              <a:rPr lang="ru-RU" dirty="0" smtClean="0"/>
              <a:t> позволяет разрешать ситуации, когда ряды состоят из интервалов двух типов: первый тип — значения последовательностей имеют малую дисперсию и хорошо структурированы, второй тип — значения имеют большой разброс и не несут смысловой нагрузки. Поправка </a:t>
            </a:r>
            <a:r>
              <a:rPr lang="ru-RU" dirty="0" err="1" smtClean="0"/>
              <a:t>Махаланобиса</a:t>
            </a:r>
            <a:r>
              <a:rPr lang="ru-RU" dirty="0" smtClean="0"/>
              <a:t> увеличивает вклад структурированных интервалов в расстояние между временными рядами.</a:t>
            </a:r>
          </a:p>
          <a:p>
            <a:pPr algn="just"/>
            <a:r>
              <a:rPr lang="ru-RU" i="1" dirty="0" smtClean="0"/>
              <a:t>Примечание</a:t>
            </a:r>
            <a:r>
              <a:rPr lang="en-US" i="1" dirty="0" smtClean="0"/>
              <a:t>: </a:t>
            </a:r>
            <a:r>
              <a:rPr lang="ru-RU" i="1" dirty="0" smtClean="0"/>
              <a:t>дисперсия </a:t>
            </a:r>
            <a:r>
              <a:rPr lang="ru-RU" i="1" dirty="0" err="1" smtClean="0"/>
              <a:t>расчитывается</a:t>
            </a:r>
            <a:r>
              <a:rPr lang="ru-RU" i="1" dirty="0" smtClean="0"/>
              <a:t> на основе значений ряда в скользящем окне.</a:t>
            </a:r>
            <a:endParaRPr lang="ru-RU" i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85818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47838" y="2357429"/>
            <a:ext cx="5435708" cy="3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357158" y="1142985"/>
            <a:ext cx="8429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где хорошо будет работать метрика </a:t>
            </a:r>
            <a:r>
              <a:rPr lang="ru-RU" sz="3600" b="1" dirty="0" err="1" smtClean="0">
                <a:solidFill>
                  <a:schemeClr val="accent2">
                    <a:lumMod val="75000"/>
                  </a:schemeClr>
                </a:solidFill>
              </a:rPr>
              <a:t>Махаланобиса</a:t>
            </a: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4380"/>
          </a:xfrm>
        </p:spPr>
        <p:txBody>
          <a:bodyPr>
            <a:noAutofit/>
          </a:bodyPr>
          <a:lstStyle/>
          <a:p>
            <a:pPr algn="r"/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Самое главное</a:t>
            </a:r>
          </a:p>
          <a:p>
            <a:pPr marL="0" indent="0" algn="just"/>
            <a:r>
              <a:rPr lang="ru-RU" sz="2800" dirty="0" smtClean="0"/>
              <a:t>Ключевой вопрос в проблеме кластеризации временных рядов – определение критерия похожести рядов.</a:t>
            </a:r>
          </a:p>
          <a:p>
            <a:pPr marL="0" indent="0" algn="just"/>
            <a:r>
              <a:rPr lang="ru-RU" sz="2800" dirty="0" smtClean="0"/>
              <a:t>Алгоритмы, используемые для кластеризации временных рядов могут быть обычными алгоритмами кластеризации.</a:t>
            </a:r>
          </a:p>
          <a:p>
            <a:pPr marL="0" indent="0" algn="just"/>
            <a:r>
              <a:rPr lang="ru-RU" sz="2800" dirty="0" smtClean="0"/>
              <a:t>Постарайтесь раздобыть знание о том, что, собственно, означают значения этих последовательностей. Это может коренным образом отразиться на выборе метрики.</a:t>
            </a:r>
            <a:endParaRPr lang="ru-RU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pPr algn="r"/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Источники</a:t>
            </a:r>
            <a:endParaRPr lang="ru-RU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072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 smtClean="0"/>
              <a:t>[1] </a:t>
            </a:r>
            <a:r>
              <a:rPr lang="en-US" sz="1500" dirty="0" err="1" smtClean="0"/>
              <a:t>Saeed</a:t>
            </a:r>
            <a:r>
              <a:rPr lang="en-US" sz="1500" dirty="0" smtClean="0"/>
              <a:t> </a:t>
            </a:r>
            <a:r>
              <a:rPr lang="en-US" sz="1500" dirty="0" err="1" smtClean="0"/>
              <a:t>Aghabozorgi</a:t>
            </a:r>
            <a:r>
              <a:rPr lang="en-US" sz="1500" dirty="0" smtClean="0"/>
              <a:t>, Ali </a:t>
            </a:r>
            <a:r>
              <a:rPr lang="en-US" sz="1500" dirty="0" err="1" smtClean="0"/>
              <a:t>Seyed</a:t>
            </a:r>
            <a:r>
              <a:rPr lang="en-US" sz="1500" dirty="0" smtClean="0"/>
              <a:t> </a:t>
            </a:r>
            <a:r>
              <a:rPr lang="en-US" sz="1500" dirty="0" err="1" smtClean="0"/>
              <a:t>Shirkhorshidi</a:t>
            </a:r>
            <a:r>
              <a:rPr lang="en-US" sz="1500" dirty="0" smtClean="0"/>
              <a:t>, </a:t>
            </a:r>
            <a:r>
              <a:rPr lang="en-US" sz="1500" dirty="0" err="1" smtClean="0"/>
              <a:t>Teh</a:t>
            </a:r>
            <a:r>
              <a:rPr lang="en-US" sz="1500" dirty="0" smtClean="0"/>
              <a:t> Ying </a:t>
            </a:r>
            <a:r>
              <a:rPr lang="en-US" sz="1500" dirty="0" err="1" smtClean="0"/>
              <a:t>Wah</a:t>
            </a:r>
            <a:r>
              <a:rPr lang="en-US" sz="1500" dirty="0" smtClean="0"/>
              <a:t> — Time-series clustering – a Decade Review</a:t>
            </a:r>
            <a:br>
              <a:rPr lang="en-US" sz="1500" dirty="0" smtClean="0"/>
            </a:br>
            <a:r>
              <a:rPr lang="en-US" sz="1500" dirty="0" smtClean="0"/>
              <a:t>[2] </a:t>
            </a:r>
            <a:r>
              <a:rPr lang="en-US" sz="1500" dirty="0" err="1" smtClean="0"/>
              <a:t>Konstantinos</a:t>
            </a:r>
            <a:r>
              <a:rPr lang="en-US" sz="1500" dirty="0" smtClean="0"/>
              <a:t> </a:t>
            </a:r>
            <a:r>
              <a:rPr lang="en-US" sz="1500" dirty="0" err="1" smtClean="0"/>
              <a:t>Kalpakis</a:t>
            </a:r>
            <a:r>
              <a:rPr lang="en-US" sz="1500" dirty="0" smtClean="0"/>
              <a:t>, </a:t>
            </a:r>
            <a:r>
              <a:rPr lang="en-US" sz="1500" dirty="0" err="1" smtClean="0"/>
              <a:t>Dhiral</a:t>
            </a:r>
            <a:r>
              <a:rPr lang="en-US" sz="1500" dirty="0" smtClean="0"/>
              <a:t> </a:t>
            </a:r>
            <a:r>
              <a:rPr lang="en-US" sz="1500" dirty="0" err="1" smtClean="0"/>
              <a:t>Gada</a:t>
            </a:r>
            <a:r>
              <a:rPr lang="en-US" sz="1500" dirty="0" smtClean="0"/>
              <a:t>, and </a:t>
            </a:r>
            <a:r>
              <a:rPr lang="en-US" sz="1500" dirty="0" err="1" smtClean="0"/>
              <a:t>Vasundhara</a:t>
            </a:r>
            <a:r>
              <a:rPr lang="en-US" sz="1500" dirty="0" smtClean="0"/>
              <a:t> </a:t>
            </a:r>
            <a:r>
              <a:rPr lang="en-US" sz="1500" dirty="0" err="1" smtClean="0"/>
              <a:t>Puttagunta</a:t>
            </a:r>
            <a:r>
              <a:rPr lang="en-US" sz="1500" dirty="0" smtClean="0"/>
              <a:t> — Distance Measures for Effective Clustering of ARIMA Time-Series.</a:t>
            </a:r>
            <a:br>
              <a:rPr lang="en-US" sz="1500" dirty="0" smtClean="0"/>
            </a:br>
            <a:r>
              <a:rPr lang="en-US" sz="1500" dirty="0" smtClean="0"/>
              <a:t>[3] Subsequence Time Series (STS) Clustering Techniques for Meaningful Pattern Discovery</a:t>
            </a:r>
            <a:br>
              <a:rPr lang="en-US" sz="1500" dirty="0" smtClean="0"/>
            </a:br>
            <a:r>
              <a:rPr lang="en-US" sz="1500" dirty="0" smtClean="0"/>
              <a:t>[4] Li </a:t>
            </a:r>
            <a:r>
              <a:rPr lang="en-US" sz="1500" dirty="0" err="1" smtClean="0"/>
              <a:t>Junkui</a:t>
            </a:r>
            <a:r>
              <a:rPr lang="en-US" sz="1500" dirty="0" smtClean="0"/>
              <a:t>, Wang </a:t>
            </a:r>
            <a:r>
              <a:rPr lang="en-US" sz="1500" dirty="0" err="1" smtClean="0"/>
              <a:t>Yuanzhen</a:t>
            </a:r>
            <a:r>
              <a:rPr lang="en-US" sz="1500" dirty="0" smtClean="0"/>
              <a:t>, Li </a:t>
            </a:r>
            <a:r>
              <a:rPr lang="en-US" sz="1500" dirty="0" err="1" smtClean="0"/>
              <a:t>Xinping</a:t>
            </a:r>
            <a:r>
              <a:rPr lang="en-US" sz="1500" dirty="0" smtClean="0"/>
              <a:t> — LB HUST: A Symmetrical Boundary Distance for Clustering Time Series</a:t>
            </a:r>
            <a:br>
              <a:rPr lang="en-US" sz="1500" dirty="0" smtClean="0"/>
            </a:br>
            <a:r>
              <a:rPr lang="en-US" sz="1500" dirty="0" smtClean="0"/>
              <a:t>[5] Joan </a:t>
            </a:r>
            <a:r>
              <a:rPr lang="en-US" sz="1500" dirty="0" err="1" smtClean="0"/>
              <a:t>Serria</a:t>
            </a:r>
            <a:r>
              <a:rPr lang="en-US" sz="1500" dirty="0" smtClean="0"/>
              <a:t>, </a:t>
            </a:r>
            <a:r>
              <a:rPr lang="en-US" sz="1500" dirty="0" err="1" smtClean="0"/>
              <a:t>Josep</a:t>
            </a:r>
            <a:r>
              <a:rPr lang="en-US" sz="1500" dirty="0" smtClean="0"/>
              <a:t> </a:t>
            </a:r>
            <a:r>
              <a:rPr lang="en-US" sz="1500" dirty="0" err="1" smtClean="0"/>
              <a:t>Lluis</a:t>
            </a:r>
            <a:r>
              <a:rPr lang="en-US" sz="1500" dirty="0" smtClean="0"/>
              <a:t> Arcos — A Competitive Measure to Assess the Similarity Between Two Time Series</a:t>
            </a:r>
            <a:br>
              <a:rPr lang="en-US" sz="1500" dirty="0" smtClean="0"/>
            </a:br>
            <a:r>
              <a:rPr lang="en-US" sz="1500" dirty="0" smtClean="0"/>
              <a:t>[6] P.F. </a:t>
            </a:r>
            <a:r>
              <a:rPr lang="en-US" sz="1500" dirty="0" err="1" smtClean="0"/>
              <a:t>Marteau</a:t>
            </a:r>
            <a:r>
              <a:rPr lang="en-US" sz="1500" dirty="0" smtClean="0"/>
              <a:t> — Time Warp Edit Distance with Stiffness Adjustment for Time Series Matching</a:t>
            </a:r>
            <a:br>
              <a:rPr lang="en-US" sz="1500" dirty="0" smtClean="0"/>
            </a:br>
            <a:r>
              <a:rPr lang="en-US" sz="1500" dirty="0" smtClean="0"/>
              <a:t>[7] Gustavo E.A.P.A. Batista, </a:t>
            </a:r>
            <a:r>
              <a:rPr lang="en-US" sz="1500" dirty="0" err="1" smtClean="0"/>
              <a:t>Xiaoyue</a:t>
            </a:r>
            <a:r>
              <a:rPr lang="en-US" sz="1500" dirty="0" smtClean="0"/>
              <a:t> Wang, </a:t>
            </a:r>
            <a:r>
              <a:rPr lang="en-US" sz="1500" dirty="0" err="1" smtClean="0"/>
              <a:t>Eamonn</a:t>
            </a:r>
            <a:r>
              <a:rPr lang="en-US" sz="1500" dirty="0" smtClean="0"/>
              <a:t> J. Keogh — A Complexity-Invariant Distance Measure for Time Series</a:t>
            </a:r>
            <a:br>
              <a:rPr lang="en-US" sz="1500" dirty="0" smtClean="0"/>
            </a:br>
            <a:r>
              <a:rPr lang="en-US" sz="1500" dirty="0" smtClean="0"/>
              <a:t>[8] Vo </a:t>
            </a:r>
            <a:r>
              <a:rPr lang="en-US" sz="1500" dirty="0" err="1" smtClean="0"/>
              <a:t>Thanh</a:t>
            </a:r>
            <a:r>
              <a:rPr lang="en-US" sz="1500" dirty="0" smtClean="0"/>
              <a:t> </a:t>
            </a:r>
            <a:r>
              <a:rPr lang="en-US" sz="1500" dirty="0" err="1" smtClean="0"/>
              <a:t>Vinh</a:t>
            </a:r>
            <a:r>
              <a:rPr lang="en-US" sz="1500" dirty="0" smtClean="0"/>
              <a:t>, Duong Tuan </a:t>
            </a:r>
            <a:r>
              <a:rPr lang="en-US" sz="1500" dirty="0" err="1" smtClean="0"/>
              <a:t>Anh</a:t>
            </a:r>
            <a:r>
              <a:rPr lang="en-US" sz="1500" dirty="0" smtClean="0"/>
              <a:t> — Compression Rate Distance Measure for Time Series</a:t>
            </a:r>
            <a:br>
              <a:rPr lang="en-US" sz="1500" dirty="0" smtClean="0"/>
            </a:br>
            <a:r>
              <a:rPr lang="en-US" sz="1500" dirty="0" smtClean="0"/>
              <a:t>[9] </a:t>
            </a:r>
            <a:r>
              <a:rPr lang="en-US" sz="1500" dirty="0" err="1" smtClean="0"/>
              <a:t>Dinkar</a:t>
            </a:r>
            <a:r>
              <a:rPr lang="en-US" sz="1500" dirty="0" smtClean="0"/>
              <a:t> </a:t>
            </a:r>
            <a:r>
              <a:rPr lang="en-US" sz="1500" dirty="0" err="1" smtClean="0"/>
              <a:t>Sitaram</a:t>
            </a:r>
            <a:r>
              <a:rPr lang="en-US" sz="1500" dirty="0" smtClean="0"/>
              <a:t>, </a:t>
            </a:r>
            <a:r>
              <a:rPr lang="en-US" sz="1500" dirty="0" err="1" smtClean="0"/>
              <a:t>Aditya</a:t>
            </a:r>
            <a:r>
              <a:rPr lang="en-US" sz="1500" dirty="0" smtClean="0"/>
              <a:t> </a:t>
            </a:r>
            <a:r>
              <a:rPr lang="en-US" sz="1500" dirty="0" err="1" smtClean="0"/>
              <a:t>Dalwani</a:t>
            </a:r>
            <a:r>
              <a:rPr lang="en-US" sz="1500" dirty="0" smtClean="0"/>
              <a:t>, </a:t>
            </a:r>
            <a:r>
              <a:rPr lang="en-US" sz="1500" dirty="0" err="1" smtClean="0"/>
              <a:t>Anish</a:t>
            </a:r>
            <a:r>
              <a:rPr lang="en-US" sz="1500" dirty="0" smtClean="0"/>
              <a:t> </a:t>
            </a:r>
            <a:r>
              <a:rPr lang="en-US" sz="1500" dirty="0" err="1" smtClean="0"/>
              <a:t>Narang</a:t>
            </a:r>
            <a:r>
              <a:rPr lang="en-US" sz="1500" dirty="0" smtClean="0"/>
              <a:t>, </a:t>
            </a:r>
            <a:r>
              <a:rPr lang="en-US" sz="1500" dirty="0" err="1" smtClean="0"/>
              <a:t>Madhura</a:t>
            </a:r>
            <a:r>
              <a:rPr lang="en-US" sz="1500" dirty="0" smtClean="0"/>
              <a:t> Das, </a:t>
            </a:r>
            <a:r>
              <a:rPr lang="en-US" sz="1500" dirty="0" err="1" smtClean="0"/>
              <a:t>Prafullata</a:t>
            </a:r>
            <a:r>
              <a:rPr lang="en-US" sz="1500" dirty="0" smtClean="0"/>
              <a:t> </a:t>
            </a:r>
            <a:r>
              <a:rPr lang="en-US" sz="1500" dirty="0" err="1" smtClean="0"/>
              <a:t>Auradkar</a:t>
            </a:r>
            <a:r>
              <a:rPr lang="en-US" sz="1500" dirty="0" smtClean="0"/>
              <a:t> — A Measure Of Similarity Of Time Series Containing Missing Data Using the </a:t>
            </a:r>
            <a:r>
              <a:rPr lang="en-US" sz="1500" dirty="0" err="1" smtClean="0"/>
              <a:t>Mahalanobis</a:t>
            </a:r>
            <a:r>
              <a:rPr lang="en-US" sz="1500" dirty="0" smtClean="0"/>
              <a:t> Distance</a:t>
            </a:r>
            <a:br>
              <a:rPr lang="en-US" sz="1500" dirty="0" smtClean="0"/>
            </a:br>
            <a:r>
              <a:rPr lang="en-US" sz="1500" dirty="0" smtClean="0"/>
              <a:t>[10] John </a:t>
            </a:r>
            <a:r>
              <a:rPr lang="en-US" sz="1500" dirty="0" err="1" smtClean="0"/>
              <a:t>Paparrizos</a:t>
            </a:r>
            <a:r>
              <a:rPr lang="en-US" sz="1500" dirty="0" smtClean="0"/>
              <a:t>, Luis </a:t>
            </a:r>
            <a:r>
              <a:rPr lang="en-US" sz="1500" dirty="0" err="1" smtClean="0"/>
              <a:t>Gravano</a:t>
            </a:r>
            <a:r>
              <a:rPr lang="en-US" sz="1500" dirty="0" smtClean="0"/>
              <a:t> — K-Shape: Efficient and Accurate Clustering of Time Series // Fast and Accurate Time-Series Clustering </a:t>
            </a:r>
            <a:br>
              <a:rPr lang="en-US" sz="1500" dirty="0" smtClean="0"/>
            </a:br>
            <a:r>
              <a:rPr lang="en-US" sz="1500" dirty="0" smtClean="0"/>
              <a:t>[11] Leonardo N. </a:t>
            </a:r>
            <a:r>
              <a:rPr lang="en-US" sz="1500" dirty="0" err="1" smtClean="0"/>
              <a:t>Ferreiraa</a:t>
            </a:r>
            <a:r>
              <a:rPr lang="en-US" sz="1500" dirty="0" smtClean="0"/>
              <a:t>, Liang </a:t>
            </a:r>
            <a:r>
              <a:rPr lang="en-US" sz="1500" dirty="0" err="1" smtClean="0"/>
              <a:t>Zhaob</a:t>
            </a:r>
            <a:r>
              <a:rPr lang="en-US" sz="1500" dirty="0" smtClean="0"/>
              <a:t> — Time Series Clustering via Community Detection in Networks</a:t>
            </a:r>
            <a:br>
              <a:rPr lang="en-US" sz="1500" dirty="0" smtClean="0"/>
            </a:br>
            <a:r>
              <a:rPr lang="en-US" sz="1500" dirty="0" smtClean="0"/>
              <a:t>[12] </a:t>
            </a:r>
            <a:r>
              <a:rPr lang="en-US" sz="1500" dirty="0" err="1" smtClean="0"/>
              <a:t>Zhibo</a:t>
            </a:r>
            <a:r>
              <a:rPr lang="en-US" sz="1500" dirty="0" smtClean="0"/>
              <a:t> Zhu, </a:t>
            </a:r>
            <a:r>
              <a:rPr lang="en-US" sz="1500" dirty="0" err="1" smtClean="0"/>
              <a:t>Qinke</a:t>
            </a:r>
            <a:r>
              <a:rPr lang="en-US" sz="1500" dirty="0" smtClean="0"/>
              <a:t> </a:t>
            </a:r>
            <a:r>
              <a:rPr lang="en-US" sz="1500" dirty="0" err="1" smtClean="0"/>
              <a:t>Peng</a:t>
            </a:r>
            <a:r>
              <a:rPr lang="en-US" sz="1500" dirty="0" smtClean="0"/>
              <a:t>, </a:t>
            </a:r>
            <a:r>
              <a:rPr lang="en-US" sz="1500" dirty="0" err="1" smtClean="0"/>
              <a:t>Xinyu</a:t>
            </a:r>
            <a:r>
              <a:rPr lang="en-US" sz="1500" dirty="0" smtClean="0"/>
              <a:t> Guan — A Time Series Clustering Method Based on </a:t>
            </a:r>
            <a:r>
              <a:rPr lang="en-US" sz="1500" dirty="0" err="1" smtClean="0"/>
              <a:t>Hypergraph</a:t>
            </a:r>
            <a:r>
              <a:rPr lang="en-US" sz="1500" dirty="0" smtClean="0"/>
              <a:t> Partitioning</a:t>
            </a:r>
            <a:br>
              <a:rPr lang="en-US" sz="1500" dirty="0" smtClean="0"/>
            </a:br>
            <a:r>
              <a:rPr lang="en-US" sz="1500" dirty="0" smtClean="0"/>
              <a:t>[13] Shan </a:t>
            </a:r>
            <a:r>
              <a:rPr lang="en-US" sz="1500" dirty="0" err="1" smtClean="0"/>
              <a:t>Jicheng</a:t>
            </a:r>
            <a:r>
              <a:rPr lang="en-US" sz="1500" dirty="0" smtClean="0"/>
              <a:t>, Liu </a:t>
            </a:r>
            <a:r>
              <a:rPr lang="en-US" sz="1500" dirty="0" err="1" smtClean="0"/>
              <a:t>Weike</a:t>
            </a:r>
            <a:r>
              <a:rPr lang="en-US" sz="1500" dirty="0" smtClean="0"/>
              <a:t> — Clustering Algorithm for Time Series Based on Peak Interval</a:t>
            </a:r>
            <a:br>
              <a:rPr lang="en-US" sz="1500" dirty="0" smtClean="0"/>
            </a:br>
            <a:r>
              <a:rPr lang="en-US" sz="1500" dirty="0" smtClean="0"/>
              <a:t>[14] </a:t>
            </a:r>
            <a:r>
              <a:rPr lang="en-US" sz="1500" dirty="0" err="1" smtClean="0"/>
              <a:t>Sangeeta</a:t>
            </a:r>
            <a:r>
              <a:rPr lang="en-US" sz="1500" dirty="0" smtClean="0"/>
              <a:t> </a:t>
            </a:r>
            <a:r>
              <a:rPr lang="en-US" sz="1500" dirty="0" err="1" smtClean="0"/>
              <a:t>Rani</a:t>
            </a:r>
            <a:r>
              <a:rPr lang="en-US" sz="1500" dirty="0" smtClean="0"/>
              <a:t> — Modified Clustering Algorithm for Time Series Data</a:t>
            </a:r>
            <a:br>
              <a:rPr lang="en-US" sz="1500" dirty="0" smtClean="0"/>
            </a:br>
            <a:r>
              <a:rPr lang="en-US" sz="1500" dirty="0" smtClean="0"/>
              <a:t>[15] Pedro Pereira </a:t>
            </a:r>
            <a:r>
              <a:rPr lang="en-US" sz="1500" dirty="0" err="1" smtClean="0"/>
              <a:t>Rodrigues</a:t>
            </a:r>
            <a:r>
              <a:rPr lang="en-US" sz="1500" dirty="0" smtClean="0"/>
              <a:t>, Joao Gama, Joao Pedro </a:t>
            </a:r>
            <a:r>
              <a:rPr lang="en-US" sz="1500" dirty="0" err="1" smtClean="0"/>
              <a:t>Pedroso</a:t>
            </a:r>
            <a:r>
              <a:rPr lang="en-US" sz="1500" dirty="0" smtClean="0"/>
              <a:t> — Hierarchical Clustering of Time Series Data Streams</a:t>
            </a:r>
            <a:br>
              <a:rPr lang="en-US" sz="1500" dirty="0" smtClean="0"/>
            </a:br>
            <a:r>
              <a:rPr lang="en-US" sz="1500" dirty="0" smtClean="0"/>
              <a:t>[16] Finding the Clusters with Potential Value in Financial Time Series based on Agglomerative Hierarchical Clustering</a:t>
            </a:r>
            <a:br>
              <a:rPr lang="en-US" sz="1500" dirty="0" smtClean="0"/>
            </a:br>
            <a:r>
              <a:rPr lang="en-US" sz="1500" dirty="0" smtClean="0"/>
              <a:t>[17] </a:t>
            </a:r>
            <a:r>
              <a:rPr lang="en-US" sz="1500" dirty="0" err="1" smtClean="0"/>
              <a:t>Goktug</a:t>
            </a:r>
            <a:r>
              <a:rPr lang="en-US" sz="1500" dirty="0" smtClean="0"/>
              <a:t> T. </a:t>
            </a:r>
            <a:r>
              <a:rPr lang="en-US" sz="1500" dirty="0" err="1" smtClean="0"/>
              <a:t>Cinar</a:t>
            </a:r>
            <a:r>
              <a:rPr lang="en-US" sz="1500" dirty="0" smtClean="0"/>
              <a:t> and Jose C. Principe — Clustering of Time </a:t>
            </a:r>
            <a:r>
              <a:rPr lang="en-US" sz="1500" dirty="0" err="1" smtClean="0"/>
              <a:t>Seriess</a:t>
            </a:r>
            <a:r>
              <a:rPr lang="en-US" sz="1500" dirty="0" smtClean="0"/>
              <a:t> Using a Hierarchical Linear Dynamical System</a:t>
            </a:r>
            <a:endParaRPr lang="ru-RU" sz="15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144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14400" b="1" dirty="0" smtClean="0">
                <a:solidFill>
                  <a:schemeClr val="accent2">
                    <a:lumMod val="75000"/>
                  </a:schemeClr>
                </a:solidFill>
              </a:rPr>
              <a:t> кластеры временных рядов</a:t>
            </a:r>
            <a:endParaRPr lang="ru-RU" sz="144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732" y="1785925"/>
            <a:ext cx="6148598" cy="404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  <a:b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0" y="1142984"/>
            <a:ext cx="9001156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Проблемы 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похожести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временных рядов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785927"/>
            <a:ext cx="828680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При работе со временными рядами встречаются многие типичные трудности </a:t>
            </a: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science</a:t>
            </a:r>
            <a:r>
              <a:rPr lang="ru-RU" sz="2000" dirty="0" smtClean="0"/>
              <a:t>: высокая размерность входных данных, пропущенные данные, шум. Однако в задаче кластеризации временных рядов есть пара дополнительных трудностей. Во-первых, в рядах может быть разное количество временных отсчётов. Во-вторых, при работе с последовательными данными, у нас больше степеней свободы в определении того, насколько один элемент похож на другой. Дело тут не только в количестве переменных в экземпляре </a:t>
            </a:r>
            <a:r>
              <a:rPr lang="en-US" sz="2000" dirty="0" smtClean="0"/>
              <a:t>dataset</a:t>
            </a:r>
            <a:r>
              <a:rPr lang="ru-RU" sz="2000" dirty="0" smtClean="0"/>
              <a:t>; сам способ изменения данных во времени, тоже вносит вклад. Это очевидный, но важный момент: мы можем независимо преобразовывать значения экземпляров статических данных, но с последовательностями такое не пройдёт. Следовательно, метрики и алгоритмы должны принимать во внимание динамический характер данных.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: &lt;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похожие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и 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непохожие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&gt;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временные ряды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1248" y="2643182"/>
            <a:ext cx="5199644" cy="364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65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65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6500" b="1" dirty="0" smtClean="0">
                <a:solidFill>
                  <a:schemeClr val="accent2">
                    <a:lumMod val="75000"/>
                  </a:schemeClr>
                </a:solidFill>
              </a:rPr>
              <a:t>возможные варианты похожести</a:t>
            </a:r>
            <a:endParaRPr lang="ru-RU" sz="65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algn="r"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2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9"/>
            <a:ext cx="7786742" cy="392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929718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Что здесь более важно для анализа?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ru-RU" sz="2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Средний уровень </a:t>
            </a:r>
            <a:r>
              <a:rPr lang="ru-RU" sz="2800" dirty="0" err="1" smtClean="0"/>
              <a:t>y</a:t>
            </a:r>
            <a:r>
              <a:rPr lang="ru-RU" sz="2800" dirty="0" smtClean="0"/>
              <a:t> или наличие скачков? Если сам </a:t>
            </a:r>
            <a:r>
              <a:rPr lang="ru-RU" sz="2800" dirty="0" err="1" smtClean="0"/>
              <a:t>y</a:t>
            </a:r>
            <a:r>
              <a:rPr lang="ru-RU" sz="2800" dirty="0" smtClean="0"/>
              <a:t>, то первое разбиение </a:t>
            </a:r>
            <a:r>
              <a:rPr lang="en-US" sz="2800" dirty="0" smtClean="0"/>
              <a:t>{</a:t>
            </a:r>
            <a:r>
              <a:rPr lang="ru-RU" sz="2800" dirty="0" smtClean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2</a:t>
            </a:r>
            <a:r>
              <a:rPr lang="en-US" sz="2800" dirty="0" smtClean="0"/>
              <a:t>,</a:t>
            </a:r>
            <a:r>
              <a:rPr lang="ru-RU" sz="2800" dirty="0" smtClean="0"/>
              <a:t>3</a:t>
            </a:r>
            <a:r>
              <a:rPr lang="en-US" sz="2800" dirty="0" smtClean="0"/>
              <a:t>,</a:t>
            </a:r>
            <a:r>
              <a:rPr lang="ru-RU" sz="2800" dirty="0" smtClean="0"/>
              <a:t>4</a:t>
            </a:r>
            <a:r>
              <a:rPr lang="en-US" sz="2800" dirty="0" smtClean="0"/>
              <a:t>}</a:t>
            </a:r>
            <a:r>
              <a:rPr lang="ru-RU" sz="2800" dirty="0" smtClean="0"/>
              <a:t>/</a:t>
            </a:r>
            <a:r>
              <a:rPr lang="en-US" sz="2800" dirty="0" smtClean="0"/>
              <a:t>{</a:t>
            </a:r>
            <a:r>
              <a:rPr lang="ru-RU" sz="2800" dirty="0" smtClean="0"/>
              <a:t>5</a:t>
            </a:r>
            <a:r>
              <a:rPr lang="en-US" sz="2800" dirty="0" smtClean="0"/>
              <a:t>,</a:t>
            </a:r>
            <a:r>
              <a:rPr lang="ru-RU" sz="2800" dirty="0" smtClean="0"/>
              <a:t>6</a:t>
            </a:r>
            <a:r>
              <a:rPr lang="en-US" sz="2800" dirty="0" smtClean="0"/>
              <a:t>,</a:t>
            </a:r>
            <a:r>
              <a:rPr lang="ru-RU" sz="2800" dirty="0" smtClean="0"/>
              <a:t>7</a:t>
            </a:r>
            <a:r>
              <a:rPr lang="en-US" sz="2800" dirty="0" smtClean="0"/>
              <a:t>,</a:t>
            </a:r>
            <a:r>
              <a:rPr lang="ru-RU" sz="2800" dirty="0" smtClean="0"/>
              <a:t>8</a:t>
            </a:r>
            <a:r>
              <a:rPr lang="en-US" sz="2800" dirty="0" smtClean="0"/>
              <a:t>}</a:t>
            </a:r>
            <a:r>
              <a:rPr lang="ru-RU" sz="2800" dirty="0" smtClean="0"/>
              <a:t> подходит лучше, если его изменения, то лучшим окажется </a:t>
            </a:r>
            <a:r>
              <a:rPr lang="en-US" sz="2800" dirty="0" smtClean="0"/>
              <a:t>{</a:t>
            </a:r>
            <a:r>
              <a:rPr lang="ru-RU" sz="2800" dirty="0" smtClean="0"/>
              <a:t>1</a:t>
            </a:r>
            <a:r>
              <a:rPr lang="en-US" sz="2800" dirty="0" smtClean="0"/>
              <a:t>,</a:t>
            </a:r>
            <a:r>
              <a:rPr lang="ru-RU" sz="2800" dirty="0" smtClean="0"/>
              <a:t>2</a:t>
            </a:r>
            <a:r>
              <a:rPr lang="en-US" sz="2800" dirty="0" smtClean="0"/>
              <a:t>,</a:t>
            </a:r>
            <a:r>
              <a:rPr lang="ru-RU" sz="2800" dirty="0" smtClean="0"/>
              <a:t>7</a:t>
            </a:r>
            <a:r>
              <a:rPr lang="en-US" sz="2800" dirty="0" smtClean="0"/>
              <a:t>,</a:t>
            </a:r>
            <a:r>
              <a:rPr lang="ru-RU" sz="2800" dirty="0" smtClean="0"/>
              <a:t>8</a:t>
            </a:r>
            <a:r>
              <a:rPr lang="en-US" sz="2800" dirty="0" smtClean="0"/>
              <a:t>}</a:t>
            </a:r>
            <a:r>
              <a:rPr lang="ru-RU" sz="2800" dirty="0" smtClean="0"/>
              <a:t>/</a:t>
            </a:r>
            <a:r>
              <a:rPr lang="en-US" sz="2800" dirty="0" smtClean="0"/>
              <a:t>{</a:t>
            </a:r>
            <a:r>
              <a:rPr lang="ru-RU" sz="2800" dirty="0" smtClean="0"/>
              <a:t>3</a:t>
            </a:r>
            <a:r>
              <a:rPr lang="en-US" sz="2800" dirty="0" smtClean="0"/>
              <a:t>,</a:t>
            </a:r>
            <a:r>
              <a:rPr lang="ru-RU" sz="2800" dirty="0" smtClean="0"/>
              <a:t>4</a:t>
            </a:r>
            <a:r>
              <a:rPr lang="en-US" sz="2800" dirty="0" smtClean="0"/>
              <a:t>,</a:t>
            </a:r>
            <a:r>
              <a:rPr lang="ru-RU" sz="2800" dirty="0" smtClean="0"/>
              <a:t>5</a:t>
            </a:r>
            <a:r>
              <a:rPr lang="en-US" sz="2800" dirty="0" smtClean="0"/>
              <a:t>,</a:t>
            </a:r>
            <a:r>
              <a:rPr lang="ru-RU" sz="2800" dirty="0" smtClean="0"/>
              <a:t>6</a:t>
            </a:r>
            <a:r>
              <a:rPr lang="en-US" sz="2800" dirty="0" smtClean="0"/>
              <a:t>}</a:t>
            </a:r>
            <a:r>
              <a:rPr lang="ru-RU" sz="2800" dirty="0" smtClean="0"/>
              <a:t>. Более того, важно ли, когда именно происходит скачок? Может стоит разбить группу </a:t>
            </a:r>
            <a:r>
              <a:rPr lang="en-US" sz="2800" dirty="0" smtClean="0"/>
              <a:t>{</a:t>
            </a:r>
            <a:r>
              <a:rPr lang="ru-RU" sz="2800" dirty="0" smtClean="0"/>
              <a:t>3</a:t>
            </a:r>
            <a:r>
              <a:rPr lang="en-US" sz="2800" dirty="0" smtClean="0"/>
              <a:t>,</a:t>
            </a:r>
            <a:r>
              <a:rPr lang="ru-RU" sz="2800" dirty="0" smtClean="0"/>
              <a:t>4</a:t>
            </a:r>
            <a:r>
              <a:rPr lang="en-US" sz="2800" dirty="0" smtClean="0"/>
              <a:t>,</a:t>
            </a:r>
            <a:r>
              <a:rPr lang="ru-RU" sz="2800" dirty="0" smtClean="0"/>
              <a:t>5</a:t>
            </a:r>
            <a:r>
              <a:rPr lang="en-US" sz="2800" dirty="0" smtClean="0"/>
              <a:t>,</a:t>
            </a:r>
            <a:r>
              <a:rPr lang="ru-RU" sz="2800" dirty="0" smtClean="0"/>
              <a:t>6</a:t>
            </a:r>
            <a:r>
              <a:rPr lang="en-US" sz="2800" dirty="0" smtClean="0"/>
              <a:t>}</a:t>
            </a:r>
            <a:r>
              <a:rPr lang="ru-RU" sz="2800" dirty="0" smtClean="0"/>
              <a:t> на подгруппы </a:t>
            </a:r>
            <a:r>
              <a:rPr lang="en-US" sz="2800" dirty="0" smtClean="0"/>
              <a:t>{</a:t>
            </a:r>
            <a:r>
              <a:rPr lang="ru-RU" sz="2800" dirty="0" smtClean="0"/>
              <a:t>3</a:t>
            </a:r>
            <a:r>
              <a:rPr lang="en-US" sz="2800" dirty="0" smtClean="0"/>
              <a:t>,</a:t>
            </a:r>
            <a:r>
              <a:rPr lang="ru-RU" sz="2800" dirty="0" smtClean="0"/>
              <a:t>4</a:t>
            </a:r>
            <a:r>
              <a:rPr lang="en-US" sz="2800" dirty="0" smtClean="0"/>
              <a:t>}</a:t>
            </a:r>
            <a:r>
              <a:rPr lang="ru-RU" sz="2800" dirty="0" smtClean="0"/>
              <a:t> и </a:t>
            </a:r>
            <a:r>
              <a:rPr lang="en-US" sz="2800" dirty="0" smtClean="0"/>
              <a:t>{</a:t>
            </a:r>
            <a:r>
              <a:rPr lang="ru-RU" sz="2800" dirty="0" smtClean="0"/>
              <a:t>5</a:t>
            </a:r>
            <a:r>
              <a:rPr lang="en-US" sz="2800" dirty="0" smtClean="0"/>
              <a:t>,</a:t>
            </a:r>
            <a:r>
              <a:rPr lang="ru-RU" sz="2800" dirty="0" smtClean="0"/>
              <a:t>6</a:t>
            </a:r>
            <a:r>
              <a:rPr lang="en-US" sz="2800" dirty="0" smtClean="0"/>
              <a:t>}</a:t>
            </a:r>
            <a:r>
              <a:rPr lang="ru-RU" sz="2800" dirty="0" smtClean="0"/>
              <a:t>? В зависимости от того, что именно представляет </a:t>
            </a:r>
            <a:r>
              <a:rPr lang="ru-RU" sz="2800" dirty="0" err="1" smtClean="0"/>
              <a:t>y</a:t>
            </a:r>
            <a:r>
              <a:rPr lang="ru-RU" sz="2800" dirty="0" smtClean="0"/>
              <a:t> , на эти вопросы можно дать разные ответы. Ответ на этот вопрос может дать только эксперт соответствующей предметной области. 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643998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Приемы для выделения типов подобия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785926"/>
            <a:ext cx="8286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 smtClean="0"/>
          </a:p>
          <a:p>
            <a:pPr algn="just"/>
            <a:r>
              <a:rPr lang="ru-RU" sz="3200" dirty="0" smtClean="0"/>
              <a:t>Попытки классифицировать приемы для выделения подобия существуют</a:t>
            </a:r>
            <a:r>
              <a:rPr lang="en-US" sz="3200" dirty="0" smtClean="0"/>
              <a:t>, </a:t>
            </a:r>
            <a:r>
              <a:rPr lang="ru-RU" sz="3200" smtClean="0"/>
              <a:t>например</a:t>
            </a:r>
            <a:r>
              <a:rPr lang="en-US" sz="3200" smtClean="0"/>
              <a:t>:</a:t>
            </a:r>
            <a:endParaRPr lang="ru-RU" sz="3200" dirty="0" smtClean="0"/>
          </a:p>
          <a:p>
            <a:pPr lvl="1" algn="just">
              <a:buFont typeface="Arial" pitchFamily="34" charset="0"/>
              <a:buChar char="•"/>
            </a:pPr>
            <a:r>
              <a:rPr lang="ru-RU" sz="3600" dirty="0" smtClean="0"/>
              <a:t>ряды похожие во времени.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sz="3600" dirty="0" smtClean="0"/>
              <a:t>ряды похожие по форме.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sz="3600" dirty="0" smtClean="0"/>
              <a:t>ряды похожие по структуре. </a:t>
            </a:r>
            <a:endParaRPr lang="ru-RU" sz="3600" i="1" dirty="0"/>
          </a:p>
        </p:txBody>
      </p:sp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</a:rPr>
              <a:t>Ряды похожие во времени</a:t>
            </a:r>
            <a:endParaRPr lang="ru-RU" sz="39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1928802"/>
            <a:ext cx="6491064" cy="3761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> 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Кластеризация временных рядов</a:t>
            </a:r>
            <a:endParaRPr lang="en-US" sz="2800" b="1" dirty="0">
              <a:solidFill>
                <a:srgbClr val="9F2B22"/>
              </a:solidFill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1785926"/>
            <a:ext cx="478634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/>
              <a:t>Самый простой тип подобия. Мы ищем ряды, где особые точки и интервалы возрастания точно или почти точно соответствуют друг другу во времени. При этом, не обязательно, чтобы значения экстремумов и наклоны кривых точно друг с другом совпадали, лишь бы образовывались в одно и то же время. Такой тип подобия возникает, например, в задачах анализа рынка, когда мы хотим обнаружить кластеры компаний, акции которых падают и возрастают вместе. На представленном  рисунке графики  похожи во времени.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928802"/>
            <a:ext cx="321471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5904</TotalTime>
  <Words>1754</Words>
  <Application>Microsoft Office PowerPoint</Application>
  <PresentationFormat>Экран (4:3)</PresentationFormat>
  <Paragraphs>258</Paragraphs>
  <Slides>30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Анализ данных.  Кластеризация временных рядов </vt:lpstr>
      <vt:lpstr>Анализ данных.  Кластеризация временных рядов</vt:lpstr>
      <vt:lpstr>Анализ данных.  Кластеризация временных рядов</vt:lpstr>
      <vt:lpstr>Анализ данных.  Кластеризация временных рядов</vt:lpstr>
      <vt:lpstr>Слайд 16</vt:lpstr>
      <vt:lpstr>Слайд 17</vt:lpstr>
      <vt:lpstr>Слайд 18</vt:lpstr>
      <vt:lpstr> </vt:lpstr>
      <vt:lpstr>Слайд 20</vt:lpstr>
      <vt:lpstr>Слайд 21</vt:lpstr>
      <vt:lpstr>Слайд 22</vt:lpstr>
      <vt:lpstr> </vt:lpstr>
      <vt:lpstr>Анализ данных.  Кластеризация временных рядов</vt:lpstr>
      <vt:lpstr> </vt:lpstr>
      <vt:lpstr>Анализ данных.  Кластеризация временных рядов</vt:lpstr>
      <vt:lpstr>Анализ данных.  Кластеризация временных рядов</vt:lpstr>
      <vt:lpstr>Анализ данных.  Кластеризация временных рядов</vt:lpstr>
      <vt:lpstr>Источники</vt:lpstr>
      <vt:lpstr>Слайд 30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500</cp:revision>
  <dcterms:created xsi:type="dcterms:W3CDTF">2015-06-09T11:05:16Z</dcterms:created>
  <dcterms:modified xsi:type="dcterms:W3CDTF">2019-11-22T22:10:49Z</dcterms:modified>
</cp:coreProperties>
</file>