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2" r:id="rId5"/>
    <p:sldId id="258" r:id="rId6"/>
    <p:sldId id="273" r:id="rId7"/>
    <p:sldId id="262" r:id="rId8"/>
    <p:sldId id="264" r:id="rId9"/>
    <p:sldId id="265" r:id="rId10"/>
    <p:sldId id="263" r:id="rId11"/>
    <p:sldId id="260" r:id="rId12"/>
    <p:sldId id="261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33934ED-DCE1-4B65-B49F-AD01AD34F9ED}">
          <p14:sldIdLst>
            <p14:sldId id="256"/>
            <p14:sldId id="257"/>
            <p14:sldId id="274"/>
            <p14:sldId id="272"/>
            <p14:sldId id="258"/>
            <p14:sldId id="273"/>
            <p14:sldId id="262"/>
            <p14:sldId id="264"/>
            <p14:sldId id="265"/>
            <p14:sldId id="263"/>
            <p14:sldId id="260"/>
            <p14:sldId id="261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017" autoAdjust="0"/>
    <p:restoredTop sz="94660"/>
  </p:normalViewPr>
  <p:slideViewPr>
    <p:cSldViewPr>
      <p:cViewPr>
        <p:scale>
          <a:sx n="100" d="100"/>
          <a:sy n="100" d="100"/>
        </p:scale>
        <p:origin x="-1860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470025"/>
          </a:xfrm>
        </p:spPr>
        <p:txBody>
          <a:bodyPr>
            <a:noAutofit/>
          </a:bodyPr>
          <a:lstStyle/>
          <a:p>
            <a:r>
              <a:rPr lang="ru-RU" sz="2800" dirty="0" smtClean="0"/>
              <a:t>Отчет по учебной практике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39952" y="3645024"/>
            <a:ext cx="4496544" cy="2567136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Научный руководитель:    доцент, к.ф.-м.н.  </a:t>
            </a:r>
            <a:r>
              <a:rPr lang="ru-RU" dirty="0" smtClean="0">
                <a:solidFill>
                  <a:schemeClr val="tx1"/>
                </a:solidFill>
              </a:rPr>
              <a:t>Ротков Л.Ю.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Подготовил:  Смирнов Д.В., </a:t>
            </a:r>
            <a:r>
              <a:rPr lang="ru-RU" dirty="0" smtClean="0">
                <a:solidFill>
                  <a:schemeClr val="tx1"/>
                </a:solidFill>
              </a:rPr>
              <a:t>4 </a:t>
            </a:r>
            <a:r>
              <a:rPr lang="ru-RU" dirty="0" smtClean="0">
                <a:solidFill>
                  <a:schemeClr val="tx1"/>
                </a:solidFill>
              </a:rPr>
              <a:t>группа </a:t>
            </a:r>
          </a:p>
          <a:p>
            <a:r>
              <a:rPr lang="ru-RU" dirty="0">
                <a:solidFill>
                  <a:schemeClr val="tx1"/>
                </a:solidFill>
              </a:rPr>
              <a:t>Р</a:t>
            </a:r>
            <a:r>
              <a:rPr lang="ru-RU" dirty="0" smtClean="0">
                <a:solidFill>
                  <a:schemeClr val="tx1"/>
                </a:solidFill>
              </a:rPr>
              <a:t>адиофизический факультет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4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8229600" cy="936104"/>
          </a:xfrm>
        </p:spPr>
        <p:txBody>
          <a:bodyPr>
            <a:normAutofit/>
          </a:bodyPr>
          <a:lstStyle/>
          <a:p>
            <a:r>
              <a:rPr lang="ru-RU" sz="3200" b="1" dirty="0"/>
              <a:t>Виды атак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Portsweep</a:t>
            </a:r>
            <a:endParaRPr lang="en-US" dirty="0" smtClean="0"/>
          </a:p>
          <a:p>
            <a:r>
              <a:rPr lang="en-US" dirty="0" err="1" smtClean="0"/>
              <a:t>Neptine</a:t>
            </a:r>
            <a:endParaRPr lang="en-US" dirty="0" smtClean="0"/>
          </a:p>
          <a:p>
            <a:r>
              <a:rPr lang="en-US" dirty="0" err="1" smtClean="0"/>
              <a:t>Nmap</a:t>
            </a:r>
            <a:endParaRPr lang="en-US" dirty="0" smtClean="0"/>
          </a:p>
          <a:p>
            <a:r>
              <a:rPr lang="en-US" dirty="0" err="1" smtClean="0"/>
              <a:t>Mailbomb</a:t>
            </a:r>
            <a:endParaRPr lang="en-US" dirty="0" smtClean="0"/>
          </a:p>
          <a:p>
            <a:r>
              <a:rPr lang="en-US" dirty="0" err="1" smtClean="0"/>
              <a:t>Ipsweep</a:t>
            </a:r>
            <a:endParaRPr lang="en-US" dirty="0" smtClean="0"/>
          </a:p>
          <a:p>
            <a:r>
              <a:rPr lang="en-US" dirty="0" err="1" smtClean="0"/>
              <a:t>Stealthscan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523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Практическая часть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pic>
        <p:nvPicPr>
          <p:cNvPr id="1026" name="Picture 2" descr="C:\Users\Мьяонель\Desktop\Диссертация магистрат\Ethernet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4744"/>
            <a:ext cx="8229600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73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Практическая часть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Мьяонель\Desktop\Диссертация магистрат\Dump 2.pcapng~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78497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23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 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99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1720" y="332656"/>
            <a:ext cx="5482952" cy="11430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Содержание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Теоретическая часть</a:t>
            </a:r>
          </a:p>
          <a:p>
            <a:endParaRPr lang="ru-RU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Способы описания трафика рядами экспериментальных данных</a:t>
            </a:r>
          </a:p>
          <a:p>
            <a:pPr marL="857250" lvl="1" indent="-457200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Обзор программ – анализаторов сетевого трафика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Методы обнаружения аномалий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Виды атак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endParaRPr lang="ru-RU" sz="1600" dirty="0"/>
          </a:p>
          <a:p>
            <a:r>
              <a:rPr lang="ru-RU" sz="2000" dirty="0" smtClean="0"/>
              <a:t>Практическая часть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720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8229600" cy="1143000"/>
          </a:xfrm>
        </p:spPr>
        <p:txBody>
          <a:bodyPr>
            <a:normAutofit/>
          </a:bodyPr>
          <a:lstStyle/>
          <a:p>
            <a:pPr marL="857250" lvl="1" indent="-457200" algn="just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Способы описания трафика рядами экспериментальных данных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Пуассоновский поток данных.</a:t>
            </a:r>
          </a:p>
          <a:p>
            <a:pPr lvl="1"/>
            <a:r>
              <a:rPr lang="ru-RU" sz="1600" dirty="0"/>
              <a:t>Классической моделью трафика в информационных сетях является Пуассоновский (простейший) поток. Он характеризуется набором вероятностей P(k) поступления k сообщений за временной интервал t</a:t>
            </a:r>
            <a:r>
              <a:rPr lang="ru-RU" sz="1600" dirty="0" smtClean="0"/>
              <a:t>:</a:t>
            </a:r>
          </a:p>
          <a:p>
            <a:pPr lvl="1"/>
            <a:endParaRPr lang="ru-RU" sz="1600" dirty="0"/>
          </a:p>
          <a:p>
            <a:r>
              <a:rPr lang="ru-RU" sz="2000" dirty="0" err="1"/>
              <a:t>Тяжелохвостое</a:t>
            </a:r>
            <a:r>
              <a:rPr lang="ru-RU" sz="2000" dirty="0"/>
              <a:t> </a:t>
            </a:r>
            <a:r>
              <a:rPr lang="ru-RU" sz="2000" dirty="0" smtClean="0"/>
              <a:t>распределение.</a:t>
            </a:r>
          </a:p>
          <a:p>
            <a:pPr lvl="1"/>
            <a:r>
              <a:rPr lang="ru-RU" sz="1600" dirty="0" smtClean="0"/>
              <a:t>Считается</a:t>
            </a:r>
            <a:r>
              <a:rPr lang="ru-RU" sz="1600" dirty="0"/>
              <a:t>, что случайная величина имеет распределение с тяжелым (весомым) хвостом (РТХ или </a:t>
            </a:r>
            <a:r>
              <a:rPr lang="ru-RU" sz="1600" dirty="0" err="1"/>
              <a:t>Heavy</a:t>
            </a:r>
            <a:r>
              <a:rPr lang="ru-RU" sz="1600" dirty="0"/>
              <a:t> </a:t>
            </a:r>
            <a:r>
              <a:rPr lang="ru-RU" sz="1600" dirty="0" err="1"/>
              <a:t>Tailed</a:t>
            </a:r>
            <a:r>
              <a:rPr lang="ru-RU" sz="1600" dirty="0"/>
              <a:t>), </a:t>
            </a:r>
            <a:r>
              <a:rPr lang="ru-RU" sz="1600" dirty="0" smtClean="0"/>
              <a:t>если </a:t>
            </a:r>
            <a:r>
              <a:rPr lang="ru-RU" sz="1600" dirty="0"/>
              <a:t>хвост распределения затухает по степенному </a:t>
            </a:r>
            <a:r>
              <a:rPr lang="ru-RU" sz="1600" dirty="0" smtClean="0"/>
              <a:t>закону</a:t>
            </a:r>
          </a:p>
          <a:p>
            <a:endParaRPr lang="ru-RU" sz="2000" dirty="0"/>
          </a:p>
        </p:txBody>
      </p:sp>
      <p:pic>
        <p:nvPicPr>
          <p:cNvPr id="5" name="Рисунок 4" descr="https://nag.ru/goodies/articles/sst/002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24744"/>
            <a:ext cx="35147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nag.ru/goodies/articles/sst/007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012" y="3710781"/>
            <a:ext cx="3724275" cy="2790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476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Способы описания трафика рядами экспериментальных данных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499176" cy="4525963"/>
          </a:xfrm>
        </p:spPr>
        <p:txBody>
          <a:bodyPr>
            <a:normAutofit/>
          </a:bodyPr>
          <a:lstStyle/>
          <a:p>
            <a:r>
              <a:rPr lang="ru-RU" sz="2000" b="1" dirty="0"/>
              <a:t>Автокорреляционная функция (</a:t>
            </a:r>
            <a:r>
              <a:rPr lang="ru-RU" sz="2000" b="1" dirty="0" smtClean="0"/>
              <a:t>АКФ)</a:t>
            </a:r>
          </a:p>
          <a:p>
            <a:pPr lvl="1"/>
            <a:r>
              <a:rPr lang="ru-RU" sz="2000" dirty="0" smtClean="0"/>
              <a:t>Автокорреляция </a:t>
            </a:r>
            <a:r>
              <a:rPr lang="ru-RU" sz="2000" dirty="0"/>
              <a:t>– корреляционная связь между значениями одного и того же случайного процесса в разнесенные моменты времени. Автокорреляционная функция (АКФ) характеризует эту </a:t>
            </a:r>
            <a:r>
              <a:rPr lang="ru-RU" sz="2000" dirty="0" smtClean="0"/>
              <a:t>связь.   В </a:t>
            </a:r>
            <a:r>
              <a:rPr lang="ru-RU" sz="2000" dirty="0"/>
              <a:t>общем случае АКФ характеризует внутреннюю зависимость между временным рядом и тем же рядом, но сдвинутым на некоторый промежуток (сдвиг) времени, который называется лагом.</a:t>
            </a:r>
          </a:p>
          <a:p>
            <a:pPr marL="0" indent="0">
              <a:buNone/>
            </a:pPr>
            <a:endParaRPr lang="ru-RU" sz="24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848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Способы описания трафика рядами экспериментальных данных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4186808" cy="5328592"/>
          </a:xfrm>
        </p:spPr>
        <p:txBody>
          <a:bodyPr>
            <a:normAutofit/>
          </a:bodyPr>
          <a:lstStyle/>
          <a:p>
            <a:r>
              <a:rPr lang="ru-RU" sz="1800" b="1" dirty="0"/>
              <a:t>Медленно убывающая зависимость (МУЗ</a:t>
            </a:r>
            <a:r>
              <a:rPr lang="ru-RU" sz="1800" b="1" dirty="0" smtClean="0"/>
              <a:t>)</a:t>
            </a:r>
          </a:p>
          <a:p>
            <a:pPr lvl="1"/>
            <a:r>
              <a:rPr lang="ru-RU" sz="1800" dirty="0"/>
              <a:t>Считается, что процесс обладает медленно убывающей зависимостью (МУЗ, </a:t>
            </a:r>
            <a:r>
              <a:rPr lang="ru-RU" sz="1800" dirty="0" err="1"/>
              <a:t>long</a:t>
            </a:r>
            <a:r>
              <a:rPr lang="ru-RU" sz="1800" dirty="0"/>
              <a:t> </a:t>
            </a:r>
            <a:r>
              <a:rPr lang="ru-RU" sz="1800" dirty="0" err="1"/>
              <a:t>range</a:t>
            </a:r>
            <a:r>
              <a:rPr lang="ru-RU" sz="1800" dirty="0"/>
              <a:t> </a:t>
            </a:r>
            <a:r>
              <a:rPr lang="ru-RU" sz="1800" dirty="0" err="1"/>
              <a:t>dependence</a:t>
            </a:r>
            <a:r>
              <a:rPr lang="ru-RU" sz="1800" dirty="0"/>
              <a:t>), если он характеризуется АКФ, которая убывает </a:t>
            </a:r>
            <a:r>
              <a:rPr lang="ru-RU" sz="1800" dirty="0" err="1"/>
              <a:t>гиперболически</a:t>
            </a:r>
            <a:r>
              <a:rPr lang="ru-RU" sz="1800" dirty="0"/>
              <a:t> (по степенному закону) при увеличении лага [1]. В противоположность МУЗ существует понятие быстро убывающей зависимости (БУЗ).</a:t>
            </a:r>
          </a:p>
          <a:p>
            <a:pPr lvl="1"/>
            <a:endParaRPr lang="ru-RU" dirty="0"/>
          </a:p>
        </p:txBody>
      </p:sp>
      <p:pic>
        <p:nvPicPr>
          <p:cNvPr id="4" name="Рисунок 3" descr="https://nag.ru/goodies/articles/sst/009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72816"/>
            <a:ext cx="3895725" cy="417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62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Способы описания трафика рядами экспериментальных данных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 err="1"/>
              <a:t>Самоподобие</a:t>
            </a:r>
            <a:r>
              <a:rPr lang="ru-RU" sz="2400" b="1" dirty="0"/>
              <a:t> </a:t>
            </a:r>
            <a:r>
              <a:rPr lang="ru-RU" sz="2400" b="1" dirty="0" smtClean="0"/>
              <a:t>трафика</a:t>
            </a:r>
            <a:endParaRPr lang="ru-RU" sz="2400" b="1" dirty="0"/>
          </a:p>
          <a:p>
            <a:pPr lvl="1"/>
            <a:r>
              <a:rPr lang="ru-RU" sz="1900" dirty="0"/>
              <a:t>В отличие от пуассоновских процессов </a:t>
            </a:r>
            <a:r>
              <a:rPr lang="ru-RU" sz="1900" dirty="0" err="1"/>
              <a:t>самоподобные</a:t>
            </a:r>
            <a:r>
              <a:rPr lang="ru-RU" sz="1900" dirty="0"/>
              <a:t> характеризуются наличием последействия: вероятность поступления следующего (очередного) события зависит не только от времени, но и от предыдущих событий (предыстории). Это означает, что число текущих событий может зависеть от числа предыдущих событий в отдаленные промежутки времени. Поэтому одним из основных свойств </a:t>
            </a:r>
            <a:r>
              <a:rPr lang="ru-RU" sz="1900" dirty="0" err="1"/>
              <a:t>самоподобного</a:t>
            </a:r>
            <a:r>
              <a:rPr lang="ru-RU" sz="1900" dirty="0"/>
              <a:t> процесса (</a:t>
            </a:r>
            <a:r>
              <a:rPr lang="ru-RU" sz="1900" dirty="0" err="1"/>
              <a:t>self</a:t>
            </a:r>
            <a:r>
              <a:rPr lang="ru-RU" sz="1900" dirty="0"/>
              <a:t> </a:t>
            </a:r>
            <a:r>
              <a:rPr lang="ru-RU" sz="1900" dirty="0" err="1"/>
              <a:t>similar</a:t>
            </a:r>
            <a:r>
              <a:rPr lang="ru-RU" sz="1900" dirty="0"/>
              <a:t>) является МУЗ (</a:t>
            </a:r>
            <a:r>
              <a:rPr lang="ru-RU" sz="1900" dirty="0" err="1"/>
              <a:t>long</a:t>
            </a:r>
            <a:r>
              <a:rPr lang="ru-RU" sz="1900" dirty="0"/>
              <a:t> </a:t>
            </a:r>
            <a:r>
              <a:rPr lang="ru-RU" sz="1900" dirty="0" err="1"/>
              <a:t>range</a:t>
            </a:r>
            <a:r>
              <a:rPr lang="ru-RU" sz="1900" dirty="0"/>
              <a:t> </a:t>
            </a:r>
            <a:r>
              <a:rPr lang="ru-RU" sz="1900" dirty="0" err="1"/>
              <a:t>dependency</a:t>
            </a:r>
            <a:r>
              <a:rPr lang="ru-RU" sz="1900" dirty="0"/>
              <a:t>).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38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700" b="1" dirty="0"/>
              <a:t>Обзор программ-анализаторов </a:t>
            </a:r>
            <a:r>
              <a:rPr lang="ru-RU" sz="2700" b="1" dirty="0" smtClean="0"/>
              <a:t>сетевого </a:t>
            </a:r>
            <a:r>
              <a:rPr lang="ru-RU" sz="2700" b="1" dirty="0"/>
              <a:t>трафика</a:t>
            </a:r>
            <a:r>
              <a:rPr lang="ru-RU" sz="2700" dirty="0"/>
              <a:t> 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Анализатор трафика, или </a:t>
            </a:r>
            <a:r>
              <a:rPr lang="ru-RU" sz="2400" dirty="0" err="1"/>
              <a:t>сниффер</a:t>
            </a:r>
            <a:r>
              <a:rPr lang="ru-RU" sz="2400" dirty="0"/>
              <a:t>, — сетевой анализатор трафика, программа или программно-аппаратное устройство, предназначенное для перехвата и последующего анализа либо только анализа сетевого трафика, предназначенного для других узлов.</a:t>
            </a:r>
          </a:p>
          <a:p>
            <a:pPr marL="0" indent="0">
              <a:buNone/>
            </a:pPr>
            <a:r>
              <a:rPr lang="ru-RU" sz="2400" dirty="0"/>
              <a:t>Анализ прошедшего через </a:t>
            </a:r>
            <a:r>
              <a:rPr lang="ru-RU" sz="2400" dirty="0" err="1"/>
              <a:t>сниффер</a:t>
            </a:r>
            <a:r>
              <a:rPr lang="ru-RU" sz="2400" dirty="0"/>
              <a:t> трафика позволяет</a:t>
            </a:r>
            <a:r>
              <a:rPr lang="ru-RU" sz="2400" dirty="0" smtClean="0"/>
              <a:t>:</a:t>
            </a:r>
          </a:p>
          <a:p>
            <a:pPr marL="0" indent="0">
              <a:buNone/>
            </a:pPr>
            <a:r>
              <a:rPr lang="ru-RU" sz="2400" dirty="0" smtClean="0"/>
              <a:t>1)</a:t>
            </a:r>
            <a:r>
              <a:rPr lang="ru-RU" sz="2400" dirty="0"/>
              <a:t> </a:t>
            </a:r>
            <a:r>
              <a:rPr lang="ru-RU" sz="2400" dirty="0" smtClean="0"/>
              <a:t>Обнаружить </a:t>
            </a:r>
            <a:r>
              <a:rPr lang="ru-RU" sz="2400" dirty="0"/>
              <a:t>паразитный, вирусный и закольцованный трафик, наличие которого увеличивает загрузку сетевого оборудования и каналов связи 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2) </a:t>
            </a:r>
            <a:r>
              <a:rPr lang="ru-RU" sz="2400" dirty="0"/>
              <a:t>Л</a:t>
            </a:r>
            <a:r>
              <a:rPr lang="ru-RU" sz="2400" dirty="0" smtClean="0"/>
              <a:t>окализовать </a:t>
            </a:r>
            <a:r>
              <a:rPr lang="ru-RU" sz="2400" dirty="0"/>
              <a:t>неисправность сети или ошибку конфигурации сетевых агентов 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3)</a:t>
            </a:r>
            <a:r>
              <a:rPr lang="ru-RU" sz="2400" dirty="0"/>
              <a:t> </a:t>
            </a:r>
            <a:r>
              <a:rPr lang="ru-RU" sz="2400" dirty="0" smtClean="0"/>
              <a:t>Перехватить трафик </a:t>
            </a:r>
            <a:r>
              <a:rPr lang="ru-RU" sz="2400" dirty="0"/>
              <a:t>с целью получения </a:t>
            </a:r>
            <a:r>
              <a:rPr lang="ru-RU" sz="2400" dirty="0" smtClean="0"/>
              <a:t>информации.</a:t>
            </a:r>
            <a:endParaRPr lang="ru-RU" sz="2400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251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23728" y="476672"/>
            <a:ext cx="46798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Методы обнаружения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аномалий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Способы, на которых основываются методы:</a:t>
            </a:r>
          </a:p>
          <a:p>
            <a:pPr marL="0" indent="0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накопление наиболее характерной статистической информации для каждого параметра оценки;</a:t>
            </a:r>
          </a:p>
          <a:p>
            <a:pPr marL="0" indent="0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обучение нейронных сетей значениями параметров оценки;</a:t>
            </a:r>
          </a:p>
          <a:p>
            <a:pPr marL="0" indent="0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событийное представление.</a:t>
            </a:r>
          </a:p>
        </p:txBody>
      </p:sp>
    </p:spTree>
    <p:extLst>
      <p:ext uri="{BB962C8B-B14F-4D97-AF65-F5344CB8AC3E}">
        <p14:creationId xmlns:p14="http://schemas.microsoft.com/office/powerpoint/2010/main" val="401127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Классификация может осуществляться в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соотвтетствии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со следующими критериями:</a:t>
            </a:r>
          </a:p>
          <a:p>
            <a:r>
              <a:rPr lang="ru-RU" sz="2400" i="1" dirty="0"/>
              <a:t>Онлайн — </a:t>
            </a:r>
            <a:r>
              <a:rPr lang="ru-RU" sz="2400" i="1" dirty="0" smtClean="0"/>
              <a:t>офлайн</a:t>
            </a:r>
          </a:p>
          <a:p>
            <a:r>
              <a:rPr lang="ru-RU" sz="2400" i="1" dirty="0" smtClean="0"/>
              <a:t>Байесовский </a:t>
            </a:r>
            <a:r>
              <a:rPr lang="ru-RU" sz="2400" i="1" dirty="0"/>
              <a:t>— </a:t>
            </a:r>
            <a:r>
              <a:rPr lang="ru-RU" sz="2400" i="1" dirty="0" err="1" smtClean="0"/>
              <a:t>небайесовский</a:t>
            </a:r>
            <a:endParaRPr lang="ru-RU" sz="2400" i="1" dirty="0" smtClean="0"/>
          </a:p>
          <a:p>
            <a:r>
              <a:rPr lang="ru-RU" sz="2400" i="1" dirty="0" smtClean="0"/>
              <a:t>Параметрический </a:t>
            </a:r>
            <a:r>
              <a:rPr lang="ru-RU" sz="2400" i="1" dirty="0"/>
              <a:t>— </a:t>
            </a:r>
            <a:r>
              <a:rPr lang="ru-RU" sz="2400" i="1" dirty="0" smtClean="0"/>
              <a:t>непараметрический</a:t>
            </a:r>
          </a:p>
          <a:p>
            <a:r>
              <a:rPr lang="ru-RU" sz="2400" i="1" dirty="0" smtClean="0"/>
              <a:t>Известное </a:t>
            </a:r>
            <a:r>
              <a:rPr lang="ru-RU" sz="2400" i="1" dirty="0"/>
              <a:t>— неизвестное </a:t>
            </a:r>
            <a:r>
              <a:rPr lang="ru-RU" sz="2400" i="1" dirty="0" smtClean="0"/>
              <a:t>изменение</a:t>
            </a:r>
          </a:p>
          <a:p>
            <a:r>
              <a:rPr lang="ru-RU" sz="2400" i="1" dirty="0" smtClean="0"/>
              <a:t>Одномерный </a:t>
            </a:r>
            <a:r>
              <a:rPr lang="ru-RU" sz="2400" i="1" dirty="0"/>
              <a:t>— </a:t>
            </a:r>
            <a:r>
              <a:rPr lang="ru-RU" sz="2400" i="1" dirty="0" smtClean="0"/>
              <a:t>многомерный</a:t>
            </a:r>
          </a:p>
          <a:p>
            <a:pPr marL="0" indent="0"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428328"/>
            <a:ext cx="69708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Классификация методов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обнаружения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аномалий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62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470</Words>
  <Application>Microsoft Office PowerPoint</Application>
  <PresentationFormat>Экран 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Отчет по учебной практике </vt:lpstr>
      <vt:lpstr>Содержание</vt:lpstr>
      <vt:lpstr>Способы описания трафика рядами экспериментальных данных</vt:lpstr>
      <vt:lpstr>Способы описания трафика рядами экспериментальных данных</vt:lpstr>
      <vt:lpstr>Способы описания трафика рядами экспериментальных данных</vt:lpstr>
      <vt:lpstr>Способы описания трафика рядами экспериментальных данных</vt:lpstr>
      <vt:lpstr>Обзор программ-анализаторов сетевого трафика  </vt:lpstr>
      <vt:lpstr>Презентация PowerPoint</vt:lpstr>
      <vt:lpstr>Презентация PowerPoint</vt:lpstr>
      <vt:lpstr>Виды атак</vt:lpstr>
      <vt:lpstr>Практическая часть </vt:lpstr>
      <vt:lpstr>Практическая часть</vt:lpstr>
      <vt:lpstr>Спасибо за внимание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прибора для исследования и оптимизации рабочих временных циклов человека.</dc:title>
  <dc:creator>Мьяонель</dc:creator>
  <cp:lastModifiedBy>Пользователь Windows</cp:lastModifiedBy>
  <cp:revision>27</cp:revision>
  <dcterms:created xsi:type="dcterms:W3CDTF">2019-05-22T13:14:03Z</dcterms:created>
  <dcterms:modified xsi:type="dcterms:W3CDTF">2019-12-23T16:52:50Z</dcterms:modified>
</cp:coreProperties>
</file>