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1" r:id="rId10"/>
    <p:sldId id="268" r:id="rId11"/>
    <p:sldId id="269" r:id="rId12"/>
  </p:sldIdLst>
  <p:sldSz cx="5765800" cy="3244850"/>
  <p:notesSz cx="5765800" cy="3244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1320" y="5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82852"/>
            <a:ext cx="5520537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82852"/>
            <a:ext cx="5520537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1358" y="996534"/>
            <a:ext cx="4963083" cy="1212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dsmirn2018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695253"/>
            <a:ext cx="2154606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25" dirty="0">
                <a:solidFill>
                  <a:srgbClr val="22373A"/>
                </a:solidFill>
              </a:rPr>
              <a:t>Лабораторная</a:t>
            </a:r>
            <a:r>
              <a:rPr sz="1200" spc="-55" dirty="0">
                <a:solidFill>
                  <a:srgbClr val="22373A"/>
                </a:solidFill>
              </a:rPr>
              <a:t> </a:t>
            </a:r>
            <a:r>
              <a:rPr sz="1200" spc="25" dirty="0">
                <a:solidFill>
                  <a:srgbClr val="22373A"/>
                </a:solidFill>
              </a:rPr>
              <a:t>работа</a:t>
            </a:r>
            <a:r>
              <a:rPr sz="1200" spc="-55" dirty="0">
                <a:solidFill>
                  <a:srgbClr val="22373A"/>
                </a:solidFill>
              </a:rPr>
              <a:t> </a:t>
            </a:r>
            <a:r>
              <a:rPr sz="1200" spc="254" dirty="0">
                <a:solidFill>
                  <a:srgbClr val="22373A"/>
                </a:solidFill>
              </a:rPr>
              <a:t>№</a:t>
            </a:r>
            <a:r>
              <a:rPr sz="1200" spc="-50" dirty="0">
                <a:solidFill>
                  <a:srgbClr val="22373A"/>
                </a:solidFill>
              </a:rPr>
              <a:t> </a:t>
            </a:r>
            <a:r>
              <a:rPr lang="en-US" sz="1200" spc="-95" dirty="0">
                <a:solidFill>
                  <a:srgbClr val="22373A"/>
                </a:solidFill>
              </a:rPr>
              <a:t>10</a:t>
            </a:r>
            <a:endParaRPr sz="120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1000310"/>
            <a:ext cx="4440606" cy="168636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ru-RU" sz="1000" spc="10" dirty="0">
                <a:solidFill>
                  <a:srgbClr val="22373A"/>
                </a:solidFill>
                <a:latin typeface="Tahoma"/>
                <a:cs typeface="Tahoma"/>
              </a:rPr>
              <a:t>Программирование в командном процессоре ОС UNIX. Командные файлы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399177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600994"/>
            <a:ext cx="3373806" cy="10300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08125">
              <a:lnSpc>
                <a:spcPct val="155500"/>
              </a:lnSpc>
              <a:spcBef>
                <a:spcPts val="100"/>
              </a:spcBef>
            </a:pPr>
            <a:r>
              <a:rPr lang="ru-RU" sz="1000" spc="5" dirty="0">
                <a:solidFill>
                  <a:srgbClr val="22373A"/>
                </a:solidFill>
                <a:latin typeface="Trebuchet MS"/>
                <a:cs typeface="Trebuchet MS"/>
              </a:rPr>
              <a:t>Смирнов Дмитрий Романович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ru-RU" sz="10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ru-RU" sz="800" spc="10" dirty="0">
                <a:solidFill>
                  <a:srgbClr val="22373A"/>
                </a:solidFill>
                <a:latin typeface="Trebuchet MS"/>
                <a:cs typeface="Trebuchet MS"/>
              </a:rPr>
              <a:t>Российский</a:t>
            </a:r>
            <a:r>
              <a:rPr lang="ru-RU" sz="8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lang="ru-RU" sz="800" spc="5" dirty="0">
                <a:solidFill>
                  <a:srgbClr val="22373A"/>
                </a:solidFill>
                <a:latin typeface="Trebuchet MS"/>
                <a:cs typeface="Trebuchet MS"/>
              </a:rPr>
              <a:t>университет </a:t>
            </a:r>
            <a:r>
              <a:rPr lang="ru-RU" sz="800" spc="10" dirty="0">
                <a:solidFill>
                  <a:srgbClr val="22373A"/>
                </a:solidFill>
                <a:latin typeface="Trebuchet MS"/>
                <a:cs typeface="Trebuchet MS"/>
              </a:rPr>
              <a:t>дружбы</a:t>
            </a:r>
            <a:r>
              <a:rPr lang="ru-RU" sz="800" spc="5" dirty="0">
                <a:solidFill>
                  <a:srgbClr val="22373A"/>
                </a:solidFill>
                <a:latin typeface="Trebuchet MS"/>
                <a:cs typeface="Trebuchet MS"/>
              </a:rPr>
              <a:t> народов, </a:t>
            </a:r>
            <a:r>
              <a:rPr lang="ru-RU" sz="800" dirty="0">
                <a:solidFill>
                  <a:srgbClr val="22373A"/>
                </a:solidFill>
                <a:latin typeface="Trebuchet MS"/>
                <a:cs typeface="Trebuchet MS"/>
              </a:rPr>
              <a:t>Москва,</a:t>
            </a:r>
            <a:r>
              <a:rPr lang="ru-RU" sz="80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lang="ru-RU" sz="800" spc="10" dirty="0">
                <a:solidFill>
                  <a:srgbClr val="22373A"/>
                </a:solidFill>
                <a:latin typeface="Trebuchet MS"/>
                <a:cs typeface="Trebuchet MS"/>
              </a:rPr>
              <a:t>Россия</a:t>
            </a:r>
            <a:endParaRPr lang="en-US" sz="800" spc="10" dirty="0">
              <a:solidFill>
                <a:srgbClr val="22373A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endParaRPr lang="en-US" sz="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ru-RU" sz="800" dirty="0">
                <a:latin typeface="Trebuchet MS"/>
                <a:cs typeface="Trebuchet MS"/>
              </a:rPr>
              <a:t>Объединённый институт ядерных исследований, Дубна, Россия</a:t>
            </a:r>
            <a:endParaRPr lang="en-US" sz="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endParaRPr lang="en-US" sz="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sz="800" dirty="0">
                <a:latin typeface="Trebuchet MS"/>
                <a:cs typeface="Trebuchet MS"/>
              </a:rPr>
              <a:t>0</a:t>
            </a:r>
            <a:r>
              <a:rPr lang="ru-RU" sz="800" dirty="0">
                <a:latin typeface="Trebuchet MS"/>
                <a:cs typeface="Trebuchet MS"/>
              </a:rPr>
              <a:t>1 января 1970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01208" y="2997946"/>
            <a:ext cx="17081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5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30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8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17235"/>
            <a:ext cx="35115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200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И</a:t>
            </a:r>
            <a:r>
              <a:rPr lang="ru-RU" sz="1200" spc="-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т</a:t>
            </a:r>
            <a:r>
              <a:rPr lang="ru-RU" sz="1200" spc="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ог</a:t>
            </a:r>
            <a:endParaRPr lang="ru-RU" sz="12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59388"/>
            <a:ext cx="2588260" cy="5080"/>
            <a:chOff x="1586191" y="165938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5938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59388"/>
              <a:ext cx="2117725" cy="5080"/>
            </a:xfrm>
            <a:custGeom>
              <a:avLst/>
              <a:gdLst/>
              <a:ahLst/>
              <a:cxnLst/>
              <a:rect l="l" t="t" r="r" b="b"/>
              <a:pathLst>
                <a:path w="2117725" h="5080">
                  <a:moveTo>
                    <a:pt x="0" y="5060"/>
                  </a:moveTo>
                  <a:lnTo>
                    <a:pt x="0" y="0"/>
                  </a:lnTo>
                  <a:lnTo>
                    <a:pt x="2117143" y="0"/>
                  </a:lnTo>
                  <a:lnTo>
                    <a:pt x="211714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4127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0" dirty="0">
                <a:solidFill>
                  <a:srgbClr val="F9F9F9"/>
                </a:solidFill>
                <a:latin typeface="Trebuchet MS"/>
                <a:cs typeface="Trebuchet MS"/>
              </a:rPr>
              <a:t>Вы</a:t>
            </a:r>
            <a:r>
              <a:rPr sz="1000" spc="35" dirty="0">
                <a:solidFill>
                  <a:srgbClr val="F9F9F9"/>
                </a:solidFill>
                <a:latin typeface="Trebuchet MS"/>
                <a:cs typeface="Trebuchet MS"/>
              </a:rPr>
              <a:t>во</a:t>
            </a:r>
            <a:r>
              <a:rPr sz="1000" spc="-20" dirty="0">
                <a:solidFill>
                  <a:srgbClr val="F9F9F9"/>
                </a:solidFill>
                <a:latin typeface="Trebuchet MS"/>
                <a:cs typeface="Trebuchet MS"/>
              </a:rPr>
              <a:t>д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236845" cy="5080"/>
            </a:xfrm>
            <a:custGeom>
              <a:avLst/>
              <a:gdLst/>
              <a:ahLst/>
              <a:cxnLst/>
              <a:rect l="l" t="t" r="r" b="b"/>
              <a:pathLst>
                <a:path w="5236845" h="5079">
                  <a:moveTo>
                    <a:pt x="0" y="5060"/>
                  </a:moveTo>
                  <a:lnTo>
                    <a:pt x="0" y="0"/>
                  </a:lnTo>
                  <a:lnTo>
                    <a:pt x="5236414" y="0"/>
                  </a:lnTo>
                  <a:lnTo>
                    <a:pt x="523641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347892"/>
            <a:ext cx="4888230" cy="384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lang="ru-RU" sz="900" spc="-5">
                <a:solidFill>
                  <a:srgbClr val="22373A"/>
                </a:solidFill>
                <a:latin typeface="Tahoma"/>
                <a:cs typeface="Tahoma"/>
              </a:rPr>
              <a:t>Я изучил основы программирования в оболочке ОС UNIX/Linux и научился писать небольшие командные файлы.</a:t>
            </a:r>
            <a:endParaRPr lang="ru-RU" sz="9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53951" y="2997946"/>
            <a:ext cx="217804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5" dirty="0">
                <a:solidFill>
                  <a:srgbClr val="22373A"/>
                </a:solidFill>
                <a:latin typeface="Tahoma"/>
                <a:cs typeface="Tahoma"/>
              </a:rPr>
              <a:t>10</a:t>
            </a:r>
            <a:r>
              <a:rPr sz="650" spc="-35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8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1909"/>
            <a:ext cx="97472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Информация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4061"/>
            <a:ext cx="2588260" cy="5080"/>
            <a:chOff x="1586191" y="1664061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4061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4061"/>
              <a:ext cx="235585" cy="5080"/>
            </a:xfrm>
            <a:custGeom>
              <a:avLst/>
              <a:gdLst/>
              <a:ahLst/>
              <a:cxnLst/>
              <a:rect l="l" t="t" r="r" b="b"/>
              <a:pathLst>
                <a:path w="235585" h="5080">
                  <a:moveTo>
                    <a:pt x="0" y="5060"/>
                  </a:moveTo>
                  <a:lnTo>
                    <a:pt x="0" y="0"/>
                  </a:lnTo>
                  <a:lnTo>
                    <a:pt x="235246" y="0"/>
                  </a:lnTo>
                  <a:lnTo>
                    <a:pt x="23524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6705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Докла</a:t>
            </a:r>
            <a:r>
              <a:rPr spc="-15" dirty="0"/>
              <a:t>д</a:t>
            </a:r>
            <a:r>
              <a:rPr spc="15" dirty="0"/>
              <a:t>чик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1047750" cy="5080"/>
            </a:xfrm>
            <a:custGeom>
              <a:avLst/>
              <a:gdLst/>
              <a:ahLst/>
              <a:cxnLst/>
              <a:rect l="l" t="t" r="r" b="b"/>
              <a:pathLst>
                <a:path w="1047750" h="5079">
                  <a:moveTo>
                    <a:pt x="0" y="5060"/>
                  </a:moveTo>
                  <a:lnTo>
                    <a:pt x="0" y="0"/>
                  </a:lnTo>
                  <a:lnTo>
                    <a:pt x="1047318" y="0"/>
                  </a:lnTo>
                  <a:lnTo>
                    <a:pt x="104731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1358" y="996534"/>
            <a:ext cx="2620645" cy="122469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5570" indent="-103505">
              <a:lnSpc>
                <a:spcPct val="100000"/>
              </a:lnSpc>
              <a:spcBef>
                <a:spcPts val="570"/>
              </a:spcBef>
              <a:buChar char="•"/>
              <a:tabLst>
                <a:tab pos="116205" algn="l"/>
              </a:tabLst>
            </a:pP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Смирнов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Дмитрий</a:t>
            </a:r>
            <a:r>
              <a:rPr sz="9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Романович</a:t>
            </a:r>
            <a:endParaRPr sz="900" dirty="0">
              <a:latin typeface="Tahoma"/>
              <a:cs typeface="Tahoma"/>
            </a:endParaRPr>
          </a:p>
          <a:p>
            <a:pPr marL="115570" indent="-103505">
              <a:lnSpc>
                <a:spcPct val="100000"/>
              </a:lnSpc>
              <a:spcBef>
                <a:spcPts val="480"/>
              </a:spcBef>
              <a:buChar char="•"/>
              <a:tabLst>
                <a:tab pos="116205" algn="l"/>
              </a:tabLst>
            </a:pP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бакалавр</a:t>
            </a:r>
            <a:r>
              <a:rPr sz="9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направления</a:t>
            </a:r>
            <a:r>
              <a:rPr sz="9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математика-механика</a:t>
            </a:r>
            <a:endParaRPr sz="900" dirty="0">
              <a:latin typeface="Tahoma"/>
              <a:cs typeface="Tahoma"/>
            </a:endParaRPr>
          </a:p>
          <a:p>
            <a:pPr marL="115570" indent="-103505">
              <a:lnSpc>
                <a:spcPct val="100000"/>
              </a:lnSpc>
              <a:spcBef>
                <a:spcPts val="480"/>
              </a:spcBef>
              <a:buChar char="•"/>
              <a:tabLst>
                <a:tab pos="116205" algn="l"/>
              </a:tabLst>
            </a:pP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ученик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математического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института</a:t>
            </a:r>
            <a:endParaRPr sz="900" dirty="0">
              <a:latin typeface="Tahoma"/>
              <a:cs typeface="Tahoma"/>
            </a:endParaRPr>
          </a:p>
          <a:p>
            <a:pPr marL="115570" indent="-103505">
              <a:lnSpc>
                <a:spcPct val="100000"/>
              </a:lnSpc>
              <a:spcBef>
                <a:spcPts val="475"/>
              </a:spcBef>
              <a:buChar char="•"/>
              <a:tabLst>
                <a:tab pos="116205" algn="l"/>
              </a:tabLst>
            </a:pP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Российский</a:t>
            </a:r>
            <a:r>
              <a:rPr sz="9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университет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дружбы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народов</a:t>
            </a:r>
            <a:endParaRPr sz="900" dirty="0">
              <a:latin typeface="Tahoma"/>
              <a:cs typeface="Tahoma"/>
            </a:endParaRPr>
          </a:p>
          <a:p>
            <a:pPr marL="115570" indent="-103505">
              <a:lnSpc>
                <a:spcPct val="100000"/>
              </a:lnSpc>
              <a:spcBef>
                <a:spcPts val="480"/>
              </a:spcBef>
              <a:buChar char="•"/>
              <a:tabLst>
                <a:tab pos="116205" algn="l"/>
              </a:tabLst>
            </a:pPr>
            <a:r>
              <a:rPr sz="900" spc="15" dirty="0">
                <a:solidFill>
                  <a:srgbClr val="22373A"/>
                </a:solidFill>
                <a:latin typeface="Tahoma"/>
                <a:cs typeface="Tahoma"/>
                <a:hlinkClick r:id="rId2"/>
              </a:rPr>
              <a:t>dsmirn2018@gmail.com</a:t>
            </a:r>
            <a:endParaRPr sz="900" dirty="0">
              <a:latin typeface="Tahoma"/>
              <a:cs typeface="Tahoma"/>
            </a:endParaRPr>
          </a:p>
          <a:p>
            <a:pPr marL="115570" indent="-103505">
              <a:lnSpc>
                <a:spcPct val="100000"/>
              </a:lnSpc>
              <a:spcBef>
                <a:spcPts val="475"/>
              </a:spcBef>
              <a:buChar char="•"/>
              <a:tabLst>
                <a:tab pos="116205" algn="l"/>
              </a:tabLst>
            </a:pPr>
            <a:r>
              <a:rPr lang="en-US" sz="900">
                <a:latin typeface="Tahoma"/>
                <a:cs typeface="Tahoma"/>
              </a:rPr>
              <a:t>https</a:t>
            </a:r>
            <a:r>
              <a:rPr lang="en-US" sz="900" dirty="0">
                <a:latin typeface="Tahoma"/>
                <a:cs typeface="Tahoma"/>
              </a:rPr>
              <a:t>://github.com/SmirnovDm-05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95544" y="2997946"/>
            <a:ext cx="17653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40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sz="650" spc="-20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8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89026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Цели</a:t>
            </a:r>
            <a:r>
              <a:rPr sz="1000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и</a:t>
            </a:r>
            <a:r>
              <a:rPr sz="1000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задачи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1570990" cy="5080"/>
            </a:xfrm>
            <a:custGeom>
              <a:avLst/>
              <a:gdLst/>
              <a:ahLst/>
              <a:cxnLst/>
              <a:rect l="l" t="t" r="r" b="b"/>
              <a:pathLst>
                <a:path w="1570990" h="5079">
                  <a:moveTo>
                    <a:pt x="0" y="5060"/>
                  </a:moveTo>
                  <a:lnTo>
                    <a:pt x="0" y="0"/>
                  </a:lnTo>
                  <a:lnTo>
                    <a:pt x="1570889" y="0"/>
                  </a:lnTo>
                  <a:lnTo>
                    <a:pt x="15708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435446"/>
            <a:ext cx="5063490" cy="384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lang="ru-RU" sz="900" spc="15" dirty="0">
                <a:solidFill>
                  <a:srgbClr val="22373A"/>
                </a:solidFill>
                <a:latin typeface="Tahoma"/>
                <a:cs typeface="Tahoma"/>
              </a:rPr>
              <a:t>Изучить основы программирования в оболочке ОС UNIX/Linux. Научиться писать небольшие командные файлы.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96661" y="2997946"/>
            <a:ext cx="17526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45" dirty="0">
                <a:solidFill>
                  <a:srgbClr val="22373A"/>
                </a:solidFill>
                <a:latin typeface="Tahoma"/>
                <a:cs typeface="Tahoma"/>
              </a:rPr>
              <a:t>3</a:t>
            </a:r>
            <a:r>
              <a:rPr sz="650" spc="55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8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1985"/>
            <a:ext cx="85090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Х</a:t>
            </a:r>
            <a:r>
              <a:rPr sz="1200" spc="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о</a:t>
            </a:r>
            <a:r>
              <a:rPr sz="1200" spc="-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д</a:t>
            </a:r>
            <a:r>
              <a:rPr sz="1200" spc="-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200" spc="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р</a:t>
            </a:r>
            <a:r>
              <a:rPr sz="1200" spc="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аб</a:t>
            </a:r>
            <a:r>
              <a:rPr sz="1200" spc="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оты</a:t>
            </a:r>
            <a:endParaRPr sz="12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4138"/>
            <a:ext cx="2588260" cy="5080"/>
            <a:chOff x="1586191" y="166413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413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4138"/>
              <a:ext cx="706120" cy="5080"/>
            </a:xfrm>
            <a:custGeom>
              <a:avLst/>
              <a:gdLst/>
              <a:ahLst/>
              <a:cxnLst/>
              <a:rect l="l" t="t" r="r" b="b"/>
              <a:pathLst>
                <a:path w="706119" h="5080">
                  <a:moveTo>
                    <a:pt x="0" y="5060"/>
                  </a:moveTo>
                  <a:lnTo>
                    <a:pt x="0" y="0"/>
                  </a:lnTo>
                  <a:lnTo>
                    <a:pt x="705701" y="0"/>
                  </a:lnTo>
                  <a:lnTo>
                    <a:pt x="70570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0" y="82852"/>
            <a:ext cx="1464869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000" spc="35" dirty="0">
                <a:solidFill>
                  <a:srgbClr val="F9F9F9"/>
                </a:solidFill>
                <a:latin typeface="Trebuchet MS"/>
                <a:cs typeface="Trebuchet MS"/>
              </a:rPr>
              <a:t>Первый скрипт</a:t>
            </a:r>
            <a:endParaRPr sz="10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2094864" cy="5080"/>
            </a:xfrm>
            <a:custGeom>
              <a:avLst/>
              <a:gdLst/>
              <a:ahLst/>
              <a:cxnLst/>
              <a:rect l="l" t="t" r="r" b="b"/>
              <a:pathLst>
                <a:path w="2094864" h="5079">
                  <a:moveTo>
                    <a:pt x="0" y="5060"/>
                  </a:moveTo>
                  <a:lnTo>
                    <a:pt x="0" y="0"/>
                  </a:lnTo>
                  <a:lnTo>
                    <a:pt x="2094548" y="0"/>
                  </a:lnTo>
                  <a:lnTo>
                    <a:pt x="209454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8300" y="860425"/>
            <a:ext cx="5056315" cy="384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 marR="5080">
              <a:lnSpc>
                <a:spcPct val="144300"/>
              </a:lnSpc>
              <a:spcBef>
                <a:spcPts val="95"/>
              </a:spcBef>
            </a:pPr>
            <a:r>
              <a:rPr lang="ru-RU" sz="900" dirty="0">
                <a:latin typeface="Tahoma"/>
                <a:cs typeface="Tahoma"/>
              </a:rPr>
              <a:t>Первый скрипт при запуске создает свою резервную копию и переносит ее в другой каталог, так же файл архивирует свою копию в архив.</a:t>
            </a:r>
            <a:endParaRPr lang="en-US" sz="9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93905" y="2997946"/>
            <a:ext cx="17780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20" dirty="0">
                <a:solidFill>
                  <a:srgbClr val="22373A"/>
                </a:solidFill>
                <a:latin typeface="Tahoma"/>
                <a:cs typeface="Tahoma"/>
              </a:rPr>
              <a:t>4</a:t>
            </a:r>
            <a:r>
              <a:rPr sz="650" spc="55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8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650">
              <a:latin typeface="Tahoma"/>
              <a:cs typeface="Tahoma"/>
            </a:endParaRP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2F0C516-24A6-9772-EA09-EB991C429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29" y="1546225"/>
            <a:ext cx="2333625" cy="101917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2672715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000" spc="20" dirty="0">
                <a:solidFill>
                  <a:srgbClr val="F9F9F9"/>
                </a:solidFill>
                <a:latin typeface="Trebuchet MS"/>
                <a:cs typeface="Trebuchet MS"/>
              </a:rPr>
              <a:t>Второй скрипт</a:t>
            </a:r>
            <a:endParaRPr sz="10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2618740" cy="5080"/>
            </a:xfrm>
            <a:custGeom>
              <a:avLst/>
              <a:gdLst/>
              <a:ahLst/>
              <a:cxnLst/>
              <a:rect l="l" t="t" r="r" b="b"/>
              <a:pathLst>
                <a:path w="2618740" h="5079">
                  <a:moveTo>
                    <a:pt x="0" y="5060"/>
                  </a:moveTo>
                  <a:lnTo>
                    <a:pt x="0" y="0"/>
                  </a:lnTo>
                  <a:lnTo>
                    <a:pt x="2618207" y="0"/>
                  </a:lnTo>
                  <a:lnTo>
                    <a:pt x="261820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96572" y="2997946"/>
            <a:ext cx="17526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45" dirty="0">
                <a:solidFill>
                  <a:srgbClr val="22373A"/>
                </a:solidFill>
                <a:latin typeface="Tahoma"/>
                <a:cs typeface="Tahoma"/>
              </a:rPr>
              <a:t>5</a:t>
            </a:r>
            <a:r>
              <a:rPr sz="650" spc="55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8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E18094-9AA7-4FF9-DE65-4AAD4B1A59D4}"/>
              </a:ext>
            </a:extLst>
          </p:cNvPr>
          <p:cNvSpPr txBox="1"/>
          <p:nvPr/>
        </p:nvSpPr>
        <p:spPr>
          <a:xfrm>
            <a:off x="403542" y="860425"/>
            <a:ext cx="495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Второй скрипт обрабатывает числа, которые вводит пользователь в командную строку. Результатом работы </a:t>
            </a:r>
            <a:r>
              <a:rPr lang="ru-RU" sz="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бкдет</a:t>
            </a:r>
            <a:r>
              <a:rPr lang="ru-RU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последовательный вывод чисел.</a:t>
            </a:r>
          </a:p>
        </p:txBody>
      </p:sp>
      <p:pic>
        <p:nvPicPr>
          <p:cNvPr id="12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EAB41FE-DD0D-AB29-06C4-46A38476C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29" y="1470025"/>
            <a:ext cx="1266825" cy="111442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0" y="82852"/>
            <a:ext cx="2455469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ru-RU" sz="1000" spc="20" dirty="0">
                <a:solidFill>
                  <a:srgbClr val="F9F9F9"/>
                </a:solidFill>
                <a:latin typeface="Trebuchet MS"/>
                <a:cs typeface="Trebuchet MS"/>
              </a:rPr>
              <a:t>Третий скрипт</a:t>
            </a:r>
            <a:endParaRPr sz="10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3141980" cy="5080"/>
            </a:xfrm>
            <a:custGeom>
              <a:avLst/>
              <a:gdLst/>
              <a:ahLst/>
              <a:cxnLst/>
              <a:rect l="l" t="t" r="r" b="b"/>
              <a:pathLst>
                <a:path w="3141980" h="5079">
                  <a:moveTo>
                    <a:pt x="0" y="5060"/>
                  </a:moveTo>
                  <a:lnTo>
                    <a:pt x="0" y="0"/>
                  </a:lnTo>
                  <a:lnTo>
                    <a:pt x="3141866" y="0"/>
                  </a:lnTo>
                  <a:lnTo>
                    <a:pt x="314186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1884" y="936625"/>
            <a:ext cx="505631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ru-RU" sz="1000" dirty="0">
                <a:latin typeface="Tahoma"/>
                <a:cs typeface="Tahoma"/>
              </a:rPr>
              <a:t>Третий скрипт выполняет функцию команды </a:t>
            </a:r>
            <a:r>
              <a:rPr lang="ru-RU" sz="1000" dirty="0" err="1">
                <a:latin typeface="Tahoma"/>
                <a:cs typeface="Tahoma"/>
              </a:rPr>
              <a:t>ls</a:t>
            </a:r>
            <a:r>
              <a:rPr lang="ru-RU" sz="1000" dirty="0">
                <a:latin typeface="Tahoma"/>
                <a:cs typeface="Tahoma"/>
              </a:rPr>
              <a:t>. При запуске выводятся данные о каталоге и информация о возможностях доступа к файлу или каталогу.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93397" y="2997946"/>
            <a:ext cx="17843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20" dirty="0">
                <a:solidFill>
                  <a:srgbClr val="22373A"/>
                </a:solidFill>
                <a:latin typeface="Tahoma"/>
                <a:cs typeface="Tahoma"/>
              </a:rPr>
              <a:t>6</a:t>
            </a:r>
            <a:r>
              <a:rPr sz="650" spc="55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8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650">
              <a:latin typeface="Tahoma"/>
              <a:cs typeface="Tahoma"/>
            </a:endParaRPr>
          </a:p>
        </p:txBody>
      </p:sp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03CB96D-A3D4-4763-77F3-4FA671493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70" y="1470025"/>
            <a:ext cx="2082542" cy="135950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0" y="82852"/>
            <a:ext cx="2455469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ru-RU" sz="1000" spc="20" dirty="0">
                <a:solidFill>
                  <a:srgbClr val="F9F9F9"/>
                </a:solidFill>
                <a:latin typeface="Trebuchet MS"/>
                <a:cs typeface="Trebuchet MS"/>
              </a:rPr>
              <a:t>Четвертый скрипт</a:t>
            </a:r>
            <a:endParaRPr lang="en-US" sz="10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3141980" cy="5080"/>
            </a:xfrm>
            <a:custGeom>
              <a:avLst/>
              <a:gdLst/>
              <a:ahLst/>
              <a:cxnLst/>
              <a:rect l="l" t="t" r="r" b="b"/>
              <a:pathLst>
                <a:path w="3141980" h="5079">
                  <a:moveTo>
                    <a:pt x="0" y="5060"/>
                  </a:moveTo>
                  <a:lnTo>
                    <a:pt x="0" y="0"/>
                  </a:lnTo>
                  <a:lnTo>
                    <a:pt x="3141866" y="0"/>
                  </a:lnTo>
                  <a:lnTo>
                    <a:pt x="314186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1884" y="840801"/>
            <a:ext cx="5056315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lang="ru-RU" sz="1000">
                <a:latin typeface="Tahoma"/>
                <a:cs typeface="Tahoma"/>
              </a:rPr>
              <a:t>Четвертый скрипт выполняет функцию поиска. При запуске файла, у пользователя запрашивается директория, в которой необходимо найти файл и расширение файла, который необходимо найти. После того как пользователь ввел эти данные программа выводит цифру, которая является количеством файлов с необходимым расширением в нужной директории.</a:t>
            </a:r>
            <a:endParaRPr lang="ru-RU" sz="10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93397" y="2997946"/>
            <a:ext cx="17843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20" dirty="0">
                <a:solidFill>
                  <a:srgbClr val="22373A"/>
                </a:solidFill>
                <a:latin typeface="Tahoma"/>
                <a:cs typeface="Tahoma"/>
              </a:rPr>
              <a:t>6</a:t>
            </a:r>
            <a:r>
              <a:rPr sz="650" spc="55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8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650">
              <a:latin typeface="Tahoma"/>
              <a:cs typeface="Tahoma"/>
            </a:endParaRP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DB092D2-CF84-14C3-1167-DC9F5AAE4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8" y="1781064"/>
            <a:ext cx="3857625" cy="111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74858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235</Words>
  <Application>Microsoft Office PowerPoint</Application>
  <PresentationFormat>Произвольный</PresentationFormat>
  <Paragraphs>39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Calibri</vt:lpstr>
      <vt:lpstr>Tahoma</vt:lpstr>
      <vt:lpstr>Trebuchet MS</vt:lpstr>
      <vt:lpstr>Office Theme</vt:lpstr>
      <vt:lpstr>Лабораторная работа № 10</vt:lpstr>
      <vt:lpstr>Презентация PowerPoint</vt:lpstr>
      <vt:lpstr>Докладчик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7 - Командная оболочка Midnight Commander</dc:title>
  <dc:creator>Смирнов Д.Р.</dc:creator>
  <cp:lastModifiedBy>Смирнов Дмитрий Романович</cp:lastModifiedBy>
  <cp:revision>6</cp:revision>
  <dcterms:created xsi:type="dcterms:W3CDTF">2023-03-25T19:33:10Z</dcterms:created>
  <dcterms:modified xsi:type="dcterms:W3CDTF">2023-04-15T16:35:44Z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2023-03-25T00:00:00Z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2023-03-25T00:00:00Z</vt:filetime>
  </property>
</Properties>
</file>